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37" r:id="rId5"/>
    <p:sldId id="329" r:id="rId6"/>
    <p:sldId id="343" r:id="rId7"/>
    <p:sldId id="318" r:id="rId8"/>
    <p:sldId id="338" r:id="rId9"/>
    <p:sldId id="341" r:id="rId10"/>
    <p:sldId id="342" r:id="rId11"/>
    <p:sldId id="30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777">
          <p15:clr>
            <a:srgbClr val="A4A3A4"/>
          </p15:clr>
        </p15:guide>
        <p15:guide id="4" pos="3839">
          <p15:clr>
            <a:srgbClr val="A4A3A4"/>
          </p15:clr>
        </p15:guide>
        <p15:guide id="5" orient="horz" pos="2162">
          <p15:clr>
            <a:srgbClr val="A4A3A4"/>
          </p15:clr>
        </p15:guide>
        <p15:guide id="6" pos="38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B84934-E202-F539-CDA8-83D49C4C091B}" name="DL 2022-03-30" initials="DL" userId="DL 2022-03-30" providerId="None"/>
  <p188:author id="{CFE88335-78DC-FF0B-34D6-044E6BDE25BA}" name="DL 2022-04-21" initials="DL" userId="DL 2022-04-21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5B87"/>
    <a:srgbClr val="227DC1"/>
    <a:srgbClr val="195989"/>
    <a:srgbClr val="1D679F"/>
    <a:srgbClr val="FFC000"/>
    <a:srgbClr val="1F6DA6"/>
    <a:srgbClr val="2178B9"/>
    <a:srgbClr val="2177B7"/>
    <a:srgbClr val="2175B3"/>
    <a:srgbClr val="E0A4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4641" autoAdjust="0"/>
  </p:normalViewPr>
  <p:slideViewPr>
    <p:cSldViewPr snapToGrid="0">
      <p:cViewPr varScale="1">
        <p:scale>
          <a:sx n="108" d="100"/>
          <a:sy n="108" d="100"/>
        </p:scale>
        <p:origin x="1068" y="96"/>
      </p:cViewPr>
      <p:guideLst>
        <p:guide orient="horz" pos="2092"/>
        <p:guide pos="3840"/>
        <p:guide orient="horz" pos="3777"/>
        <p:guide pos="3839"/>
        <p:guide orient="horz" pos="2162"/>
        <p:guide pos="38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ois Cuenot" userId="9928dff3-8fa4-42b5-9d6e-cd4dcb89281b" providerId="ADAL" clId="{FA0E4A08-21C9-49A0-BF39-8DA4C9B2C8B1}"/>
    <pc:docChg chg="undo custSel modSld">
      <pc:chgData name="Francois Cuenot" userId="9928dff3-8fa4-42b5-9d6e-cd4dcb89281b" providerId="ADAL" clId="{FA0E4A08-21C9-49A0-BF39-8DA4C9B2C8B1}" dt="2022-12-28T14:13:15.030" v="11" actId="20577"/>
      <pc:docMkLst>
        <pc:docMk/>
      </pc:docMkLst>
      <pc:sldChg chg="modSp mod">
        <pc:chgData name="Francois Cuenot" userId="9928dff3-8fa4-42b5-9d6e-cd4dcb89281b" providerId="ADAL" clId="{FA0E4A08-21C9-49A0-BF39-8DA4C9B2C8B1}" dt="2022-12-28T14:13:15.030" v="11" actId="20577"/>
        <pc:sldMkLst>
          <pc:docMk/>
          <pc:sldMk cId="927600964" sldId="337"/>
        </pc:sldMkLst>
        <pc:spChg chg="mod">
          <ac:chgData name="Francois Cuenot" userId="9928dff3-8fa4-42b5-9d6e-cd4dcb89281b" providerId="ADAL" clId="{FA0E4A08-21C9-49A0-BF39-8DA4C9B2C8B1}" dt="2022-12-28T14:13:15.030" v="11" actId="20577"/>
          <ac:spMkLst>
            <pc:docMk/>
            <pc:sldMk cId="927600964" sldId="337"/>
            <ac:spMk id="7" creationId="{2E16ACE5-CFF2-8544-8BA3-2EAA9261360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28/12/2022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28/12/2022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yintracomm.ec.europa.eu/corp/intellectual-property/Documents/2019_Reuse-guidelines(CC-BY).pdf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Update/add/delete parts of the</a:t>
            </a:r>
            <a:r>
              <a:rPr lang="en-IE" baseline="0" dirty="0"/>
              <a:t> copy right notice where appropriate.</a:t>
            </a:r>
          </a:p>
          <a:p>
            <a:r>
              <a:rPr lang="en-IE" baseline="0" dirty="0"/>
              <a:t>More information: </a:t>
            </a:r>
            <a:r>
              <a:rPr lang="en-GB" dirty="0">
                <a:hlinkClick r:id="rId3"/>
              </a:rPr>
              <a:t>https://myintracomm.ec.europa.eu/corp/intellectual-property/Documents/2019_Reuse-guidelines%28CC-BY%29.pdf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7519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2183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prstGeom prst="rect">
            <a:avLst/>
          </a:prstGeo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noProof="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7615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4048" y="1992572"/>
            <a:ext cx="8010798" cy="3616657"/>
          </a:xfrm>
          <a:prstGeom prst="rect">
            <a:avLst/>
          </a:prstGeo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2614" y="1825625"/>
            <a:ext cx="4583519" cy="41703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>
              <a:buClr>
                <a:schemeClr val="accent5"/>
              </a:buClr>
              <a:buFont typeface="Arial"/>
              <a:buChar char="•"/>
              <a:defRPr/>
            </a:lvl1pPr>
            <a:lvl2pPr>
              <a:buClr>
                <a:schemeClr val="accent5"/>
              </a:buClr>
              <a:defRPr/>
            </a:lvl2pPr>
            <a:lvl3pPr>
              <a:buClr>
                <a:schemeClr val="accent5"/>
              </a:buClr>
              <a:defRPr/>
            </a:lvl3pPr>
            <a:lvl4pPr>
              <a:buClr>
                <a:schemeClr val="accent5"/>
              </a:buClr>
              <a:defRPr/>
            </a:lvl4pPr>
            <a:lvl5pPr>
              <a:buClr>
                <a:schemeClr val="accent5"/>
              </a:buClr>
              <a:defRPr/>
            </a:lvl5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662614" y="586765"/>
            <a:ext cx="4581771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>
              <a:defRPr sz="3800"/>
            </a:lvl1pPr>
          </a:lstStyle>
          <a:p>
            <a:r>
              <a:rPr lang="en-GB" noProof="0"/>
              <a:t>Click to edit Master title style</a:t>
            </a:r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prstGeom prst="rect">
            <a:avLst/>
          </a:prstGeo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-63280" y="-62165"/>
            <a:ext cx="12318560" cy="3468939"/>
          </a:xfrm>
          <a:prstGeom prst="rect">
            <a:avLst/>
          </a:prstGeom>
          <a:solidFill>
            <a:schemeClr val="bg2"/>
          </a:solidFill>
          <a:ln w="28575" cmpd="sng">
            <a:solidFill>
              <a:schemeClr val="accent5"/>
            </a:solidFill>
          </a:ln>
        </p:spPr>
        <p:txBody>
          <a:bodyPr/>
          <a:lstStyle>
            <a:lvl1pPr marL="0" indent="0">
              <a:buClr>
                <a:schemeClr val="accent2"/>
              </a:buClr>
              <a:buFont typeface="Arial"/>
              <a:buNone/>
              <a:defRPr/>
            </a:lvl1pPr>
          </a:lstStyle>
          <a:p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7385" y="2818576"/>
            <a:ext cx="10287000" cy="6283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lvl1pPr>
              <a:defRPr sz="3800"/>
            </a:lvl1pPr>
          </a:lstStyle>
          <a:p>
            <a:r>
              <a:rPr lang="en-GB" noProof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957385" y="3630613"/>
            <a:ext cx="10287000" cy="2365375"/>
          </a:xfrm>
          <a:prstGeom prst="rect">
            <a:avLst/>
          </a:prstGeom>
        </p:spPr>
        <p:txBody>
          <a:bodyPr/>
          <a:lstStyle>
            <a:lvl1pPr marL="342900" indent="-342900" algn="l">
              <a:buClr>
                <a:schemeClr val="accent5"/>
              </a:buClr>
              <a:buFont typeface="Arial"/>
              <a:buChar char="•"/>
              <a:defRPr/>
            </a:lvl1pPr>
            <a:lvl2pPr marL="800100" indent="-342900">
              <a:buClr>
                <a:schemeClr val="accent5"/>
              </a:buClr>
              <a:buFont typeface="Arial"/>
              <a:buChar char="•"/>
              <a:defRPr/>
            </a:lvl2pPr>
            <a:lvl3pPr marL="1200150" indent="-285750">
              <a:buClr>
                <a:schemeClr val="accent5"/>
              </a:buClr>
              <a:buFont typeface="Arial"/>
              <a:buChar char="•"/>
              <a:defRPr/>
            </a:lvl3pPr>
            <a:lvl4pPr marL="1657350" indent="-285750">
              <a:buClr>
                <a:schemeClr val="accent5"/>
              </a:buClr>
              <a:buFont typeface="Arial"/>
              <a:buChar char="•"/>
              <a:defRPr/>
            </a:lvl4pPr>
            <a:lvl5pPr marL="2114550" indent="-285750">
              <a:buClr>
                <a:schemeClr val="accent5"/>
              </a:buClr>
              <a:buFont typeface="Arial"/>
              <a:buChar char="•"/>
              <a:defRPr/>
            </a:lvl5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840157" y="2284667"/>
            <a:ext cx="3347997" cy="2090737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noProof="0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40525" y="2284668"/>
            <a:ext cx="3419998" cy="2090737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noProof="0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390340" y="2284667"/>
            <a:ext cx="3347998" cy="2090737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noProof="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179376" y="4038684"/>
            <a:ext cx="2669558" cy="1524235"/>
          </a:xfrm>
          <a:prstGeom prst="rect">
            <a:avLst/>
          </a:prstGeo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GB" noProof="0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729560" y="4041944"/>
            <a:ext cx="2669558" cy="1524235"/>
          </a:xfrm>
          <a:prstGeom prst="rect">
            <a:avLst/>
          </a:prstGeo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GB" noProof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315745" y="4037437"/>
            <a:ext cx="2669558" cy="1524235"/>
          </a:xfrm>
          <a:prstGeom prst="rect">
            <a:avLst/>
          </a:prstGeo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GB" noProof="0"/>
              <a:t>Edit Master text styles</a:t>
            </a:r>
          </a:p>
        </p:txBody>
      </p:sp>
      <p:sp>
        <p:nvSpPr>
          <p:cNvPr id="20" name="Title Placeholder 1"/>
          <p:cNvSpPr>
            <a:spLocks noGrp="1"/>
          </p:cNvSpPr>
          <p:nvPr>
            <p:ph type="title"/>
          </p:nvPr>
        </p:nvSpPr>
        <p:spPr>
          <a:xfrm>
            <a:off x="970722" y="575220"/>
            <a:ext cx="10263893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>
              <a:defRPr sz="3800"/>
            </a:lvl1pPr>
          </a:lstStyle>
          <a:p>
            <a:r>
              <a:rPr lang="en-GB" noProof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201" y="0"/>
            <a:ext cx="1" cy="136525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489177" y="2159957"/>
            <a:ext cx="2518900" cy="17280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noProof="0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489175" y="4076343"/>
            <a:ext cx="2520000" cy="17280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noProof="0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197546" y="2159956"/>
            <a:ext cx="2520000" cy="17280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noProof="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887605" y="4076342"/>
            <a:ext cx="2483779" cy="1728000"/>
          </a:xfrm>
          <a:prstGeom prst="rect">
            <a:avLst/>
          </a:prstGeo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GB" noProof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957385" y="2159957"/>
            <a:ext cx="2334846" cy="1728000"/>
          </a:xfrm>
          <a:prstGeom prst="rect">
            <a:avLst/>
          </a:prstGeo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GB" noProof="0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197548" y="4076342"/>
            <a:ext cx="2520000" cy="17280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noProof="0" dirty="0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957385" y="4076343"/>
            <a:ext cx="2334846" cy="1728000"/>
          </a:xfrm>
          <a:prstGeom prst="rect">
            <a:avLst/>
          </a:prstGeo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GB" noProof="0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19308" y="2159956"/>
            <a:ext cx="2452077" cy="1728000"/>
          </a:xfrm>
          <a:prstGeom prst="rect">
            <a:avLst/>
          </a:prstGeo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GB" noProof="0"/>
              <a:t>Edit Master text styles</a:t>
            </a:r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970722" y="575220"/>
            <a:ext cx="10263893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>
              <a:defRPr sz="3800"/>
            </a:lvl1pPr>
          </a:lstStyle>
          <a:p>
            <a:r>
              <a:rPr lang="en-GB" noProof="0"/>
              <a:t>Click to edit Master title style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 flipH="1">
            <a:off x="838201" y="0"/>
            <a:ext cx="1" cy="136525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30587"/>
          </a:xfrm>
          <a:prstGeom prst="rect">
            <a:avLst/>
          </a:prstGeom>
          <a:gradFill flip="none" rotWithShape="1">
            <a:gsLst>
              <a:gs pos="47000">
                <a:srgbClr val="0D6CB4"/>
              </a:gs>
              <a:gs pos="100000">
                <a:schemeClr val="accent2"/>
              </a:gs>
              <a:gs pos="77000">
                <a:srgbClr val="227DC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dirty="0">
              <a:solidFill>
                <a:schemeClr val="accent4"/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020968" cy="124034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Click to edit Master title style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rgbClr val="F8CC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084385" y="3855676"/>
            <a:ext cx="10003692" cy="192529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100617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34321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020968" cy="124034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GB" noProof="0"/>
              <a:t>Click to edit Master title style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084385" y="3855676"/>
            <a:ext cx="10003692" cy="192529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305502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cover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gradFill flip="none" rotWithShape="1">
            <a:gsLst>
              <a:gs pos="47000">
                <a:srgbClr val="0D6CB4"/>
              </a:gs>
              <a:gs pos="100000">
                <a:schemeClr val="accent2"/>
              </a:gs>
              <a:gs pos="77000">
                <a:srgbClr val="227DC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dirty="0">
              <a:solidFill>
                <a:schemeClr val="accent4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281657" cy="23876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6000">
                <a:solidFill>
                  <a:srgbClr val="FFD129"/>
                </a:solidFill>
              </a:defRPr>
            </a:lvl1pPr>
          </a:lstStyle>
          <a:p>
            <a:r>
              <a:rPr lang="en-GB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281657" cy="16557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478213"/>
          </a:xfrm>
          <a:prstGeom prst="line">
            <a:avLst/>
          </a:prstGeom>
          <a:ln w="28575">
            <a:solidFill>
              <a:srgbClr val="FFD1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cover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284602" cy="23876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GB" noProof="0"/>
              <a:t>Click to edit Master title style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284602" cy="16557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478213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7154" y="1825624"/>
            <a:ext cx="10267462" cy="41703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5"/>
              </a:buClr>
              <a:buFont typeface="Arial"/>
              <a:buChar char="•"/>
              <a:defRPr/>
            </a:lvl1pPr>
            <a:lvl2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2pPr>
            <a:lvl3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3pPr>
            <a:lvl4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4pPr>
            <a:lvl5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5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201" y="0"/>
            <a:ext cx="1" cy="136525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575220"/>
            <a:ext cx="10263893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>
              <a:defRPr sz="3800"/>
            </a:lvl1pPr>
          </a:lstStyle>
          <a:p>
            <a:r>
              <a:rPr lang="en-GB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2525" y="1825625"/>
            <a:ext cx="5002090" cy="4170363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>
              <a:buClr>
                <a:schemeClr val="accent5"/>
              </a:buClr>
              <a:buFont typeface="Arial"/>
              <a:buNone/>
              <a:defRPr/>
            </a:lvl1pPr>
          </a:lstStyle>
          <a:p>
            <a:pPr lvl="0"/>
            <a:endParaRPr lang="en-GB" noProof="0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201" y="0"/>
            <a:ext cx="1" cy="136525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970722" y="575220"/>
            <a:ext cx="10263893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>
              <a:defRPr sz="3800"/>
            </a:lvl1pPr>
          </a:lstStyle>
          <a:p>
            <a:r>
              <a:rPr lang="en-GB" noProof="0"/>
              <a:t>Click to edit Master title style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0"/>
          </p:nvPr>
        </p:nvSpPr>
        <p:spPr>
          <a:xfrm>
            <a:off x="967154" y="1825624"/>
            <a:ext cx="5004000" cy="41703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5"/>
              </a:buClr>
              <a:buFont typeface="Arial"/>
              <a:buChar char="•"/>
              <a:defRPr/>
            </a:lvl1pPr>
            <a:lvl2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2pPr>
            <a:lvl3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3pPr>
            <a:lvl4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4pPr>
            <a:lvl5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5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1"/>
          </p:nvPr>
        </p:nvSpPr>
        <p:spPr>
          <a:xfrm>
            <a:off x="6232524" y="1825624"/>
            <a:ext cx="5004000" cy="41703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5"/>
              </a:buClr>
              <a:buFont typeface="Arial"/>
              <a:buChar char="•"/>
              <a:defRPr strike="noStrike"/>
            </a:lvl1pPr>
            <a:lvl2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 strike="noStrike"/>
            </a:lvl2pPr>
            <a:lvl3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 strike="noStrike"/>
            </a:lvl3pPr>
            <a:lvl4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 strike="noStrike"/>
            </a:lvl4pPr>
            <a:lvl5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 strike="noStrike"/>
            </a:lvl5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201" y="0"/>
            <a:ext cx="1" cy="136525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575220"/>
            <a:ext cx="10263893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>
              <a:defRPr sz="3800"/>
            </a:lvl1pPr>
          </a:lstStyle>
          <a:p>
            <a:r>
              <a:rPr lang="en-GB" noProof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0"/>
          </p:nvPr>
        </p:nvSpPr>
        <p:spPr>
          <a:xfrm>
            <a:off x="967154" y="1825624"/>
            <a:ext cx="5004000" cy="41703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5"/>
              </a:buClr>
              <a:buFont typeface="Arial"/>
              <a:buChar char="•"/>
              <a:defRPr/>
            </a:lvl1pPr>
            <a:lvl2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2pPr>
            <a:lvl3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3pPr>
            <a:lvl4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4pPr>
            <a:lvl5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5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0722" y="1825625"/>
            <a:ext cx="3229533" cy="41703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>
              <a:buClr>
                <a:schemeClr val="accent5"/>
              </a:buClr>
              <a:buFont typeface="Arial"/>
              <a:buChar char="•"/>
              <a:defRPr/>
            </a:lvl1pPr>
            <a:lvl2pPr>
              <a:buClr>
                <a:schemeClr val="accent5"/>
              </a:buClr>
              <a:defRPr/>
            </a:lvl2pPr>
            <a:lvl3pPr>
              <a:buClr>
                <a:schemeClr val="accent5"/>
              </a:buClr>
              <a:defRPr/>
            </a:lvl3pPr>
            <a:lvl4pPr>
              <a:buClr>
                <a:schemeClr val="accent5"/>
              </a:buClr>
              <a:defRPr/>
            </a:lvl4pPr>
            <a:lvl5pPr>
              <a:buClr>
                <a:schemeClr val="accent5"/>
              </a:buClr>
              <a:defRPr/>
            </a:lvl5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476002" y="1825624"/>
            <a:ext cx="3239996" cy="41703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>
              <a:buClr>
                <a:schemeClr val="accent5"/>
              </a:buClr>
              <a:buFont typeface="Arial"/>
              <a:buChar char="•"/>
              <a:defRPr/>
            </a:lvl1pPr>
            <a:lvl2pPr>
              <a:buClr>
                <a:schemeClr val="accent5"/>
              </a:buClr>
              <a:defRPr/>
            </a:lvl2pPr>
            <a:lvl3pPr>
              <a:buClr>
                <a:schemeClr val="accent5"/>
              </a:buClr>
              <a:defRPr/>
            </a:lvl3pPr>
            <a:lvl4pPr>
              <a:buClr>
                <a:schemeClr val="accent5"/>
              </a:buClr>
              <a:defRPr/>
            </a:lvl4pPr>
            <a:lvl5pPr>
              <a:buClr>
                <a:schemeClr val="accent5"/>
              </a:buClr>
              <a:defRPr/>
            </a:lvl5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5"/>
          </p:nvPr>
        </p:nvSpPr>
        <p:spPr>
          <a:xfrm>
            <a:off x="7990763" y="1825624"/>
            <a:ext cx="3239998" cy="41703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>
              <a:buClr>
                <a:schemeClr val="accent5"/>
              </a:buClr>
              <a:buFont typeface="Arial"/>
              <a:buChar char="•"/>
              <a:defRPr/>
            </a:lvl1pPr>
            <a:lvl2pPr>
              <a:buClr>
                <a:schemeClr val="accent5"/>
              </a:buClr>
              <a:defRPr/>
            </a:lvl2pPr>
            <a:lvl3pPr>
              <a:buClr>
                <a:schemeClr val="accent5"/>
              </a:buClr>
              <a:defRPr/>
            </a:lvl3pPr>
            <a:lvl4pPr>
              <a:buClr>
                <a:schemeClr val="accent5"/>
              </a:buClr>
              <a:defRPr/>
            </a:lvl4pPr>
            <a:lvl5pPr>
              <a:buClr>
                <a:schemeClr val="accent5"/>
              </a:buClr>
              <a:defRPr/>
            </a:lvl5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201" y="0"/>
            <a:ext cx="1" cy="136525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970722" y="575220"/>
            <a:ext cx="10263893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>
              <a:defRPr sz="3800"/>
            </a:lvl1pPr>
          </a:lstStyle>
          <a:p>
            <a:r>
              <a:rPr lang="en-GB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0722" y="1681163"/>
            <a:ext cx="5003999" cy="823912"/>
          </a:xfrm>
          <a:prstGeom prst="rect">
            <a:avLst/>
          </a:prstGeo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0722" y="2597727"/>
            <a:ext cx="5003999" cy="3398261"/>
          </a:xfrm>
          <a:prstGeom prst="rect">
            <a:avLst/>
          </a:prstGeom>
        </p:spPr>
        <p:txBody>
          <a:bodyPr wrap="square">
            <a:noAutofit/>
          </a:bodyPr>
          <a:lstStyle>
            <a:lvl1pPr marL="342900" indent="-342900">
              <a:buClr>
                <a:schemeClr val="accent5"/>
              </a:buClr>
              <a:buFont typeface="Arial"/>
              <a:buChar char="•"/>
              <a:defRPr/>
            </a:lvl1pPr>
            <a:lvl2pPr>
              <a:buClr>
                <a:schemeClr val="accent5"/>
              </a:buClr>
              <a:defRPr/>
            </a:lvl2pPr>
            <a:lvl3pPr>
              <a:buClr>
                <a:schemeClr val="accent5"/>
              </a:buClr>
              <a:defRPr/>
            </a:lvl3pPr>
            <a:lvl4pPr>
              <a:buClr>
                <a:schemeClr val="accent5"/>
              </a:buClr>
              <a:defRPr/>
            </a:lvl4pPr>
            <a:lvl5pPr>
              <a:buClr>
                <a:schemeClr val="accent5"/>
              </a:buClr>
              <a:defRPr/>
            </a:lvl5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2768" y="1681163"/>
            <a:ext cx="5003999" cy="823912"/>
          </a:xfrm>
          <a:prstGeom prst="rect">
            <a:avLst/>
          </a:prstGeo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2768" y="2597727"/>
            <a:ext cx="5003999" cy="3398261"/>
          </a:xfrm>
          <a:prstGeom prst="rect">
            <a:avLst/>
          </a:prstGeom>
        </p:spPr>
        <p:txBody>
          <a:bodyPr wrap="square">
            <a:noAutofit/>
          </a:bodyPr>
          <a:lstStyle>
            <a:lvl1pPr marL="342900" indent="-342900">
              <a:buClr>
                <a:schemeClr val="accent5"/>
              </a:buClr>
              <a:buFont typeface="Arial"/>
              <a:buChar char="•"/>
              <a:defRPr/>
            </a:lvl1pPr>
            <a:lvl2pPr>
              <a:buClr>
                <a:schemeClr val="accent5"/>
              </a:buClr>
              <a:defRPr/>
            </a:lvl2pPr>
            <a:lvl3pPr>
              <a:buClr>
                <a:schemeClr val="accent5"/>
              </a:buClr>
              <a:defRPr/>
            </a:lvl3pPr>
            <a:lvl4pPr>
              <a:buClr>
                <a:schemeClr val="accent5"/>
              </a:buClr>
              <a:defRPr/>
            </a:lvl4pPr>
            <a:lvl5pPr>
              <a:buClr>
                <a:schemeClr val="accent5"/>
              </a:buClr>
              <a:defRPr/>
            </a:lvl5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201" y="0"/>
            <a:ext cx="1" cy="136525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970722" y="575220"/>
            <a:ext cx="10263893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>
              <a:defRPr sz="3800"/>
            </a:lvl1pPr>
          </a:lstStyle>
          <a:p>
            <a:r>
              <a:rPr lang="en-GB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1750540"/>
            <a:ext cx="12192000" cy="4245448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noProof="0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575220"/>
            <a:ext cx="10263893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>
              <a:defRPr sz="3800"/>
            </a:lvl1pPr>
          </a:lstStyle>
          <a:p>
            <a:r>
              <a:rPr lang="en-GB" noProof="0"/>
              <a:t>Click to edit Master title style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 flipH="1">
            <a:off x="838201" y="0"/>
            <a:ext cx="1" cy="136525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38200" y="625429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15BF1-D259-0341-94F8-9E410F79F6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49" r:id="rId2"/>
    <p:sldLayoutId id="2147483651" r:id="rId3"/>
    <p:sldLayoutId id="2147483650" r:id="rId4"/>
    <p:sldLayoutId id="2147483660" r:id="rId5"/>
    <p:sldLayoutId id="2147483652" r:id="rId6"/>
    <p:sldLayoutId id="2147483661" r:id="rId7"/>
    <p:sldLayoutId id="2147483653" r:id="rId8"/>
    <p:sldLayoutId id="2147483654" r:id="rId9"/>
    <p:sldLayoutId id="2147483659" r:id="rId10"/>
    <p:sldLayoutId id="2147483658" r:id="rId11"/>
    <p:sldLayoutId id="2147483668" r:id="rId12"/>
    <p:sldLayoutId id="2147483666" r:id="rId13"/>
    <p:sldLayoutId id="2147483667" r:id="rId14"/>
    <p:sldLayoutId id="2147483655" r:id="rId15"/>
    <p:sldLayoutId id="2147483670" r:id="rId16"/>
    <p:sldLayoutId id="214748366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rgbClr val="2B91C5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rgbClr val="2B91C5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rgbClr val="2B91C5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rgbClr val="2B91C5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rgbClr val="2B91C5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unece.org/sites/default/files/2022-09/ECE-TRANS-180a2amd5e.docx" TargetMode="External"/><Relationship Id="rId2" Type="http://schemas.openxmlformats.org/officeDocument/2006/relationships/hyperlink" Target="https://unece.org/transport/documents/2021/01/standards/addendum-18-united-nations-global-technical-regulation-no-18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hyperlink" Target="https://unece.org/transport/documents/2022/09/standards/un-gtr-no23-measurement-procedure-two-and-three-wheeled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unece.org/display/trans/EPPR+Main+activitie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2.png"/><Relationship Id="rId4" Type="http://schemas.openxmlformats.org/officeDocument/2006/relationships/hyperlink" Target="mailto:e.bastiaensen@immamotorcycles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001987" y="1523649"/>
            <a:ext cx="10592136" cy="2954566"/>
          </a:xfrm>
          <a:prstGeom prst="rect">
            <a:avLst/>
          </a:prstGeom>
        </p:spPr>
        <p:txBody>
          <a:bodyPr/>
          <a:lstStyle/>
          <a:p>
            <a:r>
              <a:rPr lang="en-IE" sz="4800" dirty="0"/>
              <a:t>UNECE GRPE Informal Group on </a:t>
            </a:r>
            <a:br>
              <a:rPr lang="en-IE" sz="4800" dirty="0"/>
            </a:br>
            <a:r>
              <a:rPr lang="en-IE" sz="4800" dirty="0"/>
              <a:t>Environmental and Propulsion </a:t>
            </a:r>
            <a:br>
              <a:rPr lang="en-IE" sz="4800" dirty="0"/>
            </a:br>
            <a:r>
              <a:rPr lang="en-IE" sz="4800" dirty="0"/>
              <a:t>Performance Requirements </a:t>
            </a:r>
            <a:br>
              <a:rPr lang="en-IE" sz="4800" dirty="0"/>
            </a:br>
            <a:r>
              <a:rPr lang="en-IE" sz="4800" dirty="0"/>
              <a:t>of L-cat Vehicles (EPPR IWG)</a:t>
            </a:r>
            <a:br>
              <a:rPr lang="en-IE" sz="4800" dirty="0"/>
            </a:br>
            <a:endParaRPr lang="en-IE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001987" y="4599479"/>
            <a:ext cx="10290265" cy="897754"/>
          </a:xfrm>
          <a:prstGeom prst="rect">
            <a:avLst/>
          </a:prstGeom>
        </p:spPr>
        <p:txBody>
          <a:bodyPr/>
          <a:lstStyle/>
          <a:p>
            <a:r>
              <a:rPr lang="nl-NL" sz="3200" dirty="0"/>
              <a:t>Status Report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1700981" y="5391726"/>
            <a:ext cx="9660635" cy="1179555"/>
          </a:xfrm>
          <a:prstGeom prst="rect">
            <a:avLst/>
          </a:prstGeom>
        </p:spPr>
        <p:txBody>
          <a:bodyPr/>
          <a:lstStyle/>
          <a:p>
            <a:r>
              <a:rPr lang="en-IE" dirty="0"/>
              <a:t>Niels den Ouden/NL, Joseph Mashele/ZA, Edwin Bastiaensen</a:t>
            </a:r>
          </a:p>
          <a:p>
            <a:r>
              <a:rPr lang="en-IE" dirty="0"/>
              <a:t>(EPPR IWG Co-Chairs and Secretary)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16ACE5-CFF2-8544-8BA3-2EAA92613604}"/>
              </a:ext>
            </a:extLst>
          </p:cNvPr>
          <p:cNvSpPr txBox="1"/>
          <p:nvPr/>
        </p:nvSpPr>
        <p:spPr>
          <a:xfrm>
            <a:off x="6547104" y="163173"/>
            <a:ext cx="54009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9160" algn="r">
              <a:lnSpc>
                <a:spcPts val="1200"/>
              </a:lnSpc>
              <a:spcAft>
                <a:spcPts val="0"/>
              </a:spcAft>
              <a:tabLst>
                <a:tab pos="5731510" algn="r"/>
              </a:tabLst>
            </a:pPr>
            <a:r>
              <a:rPr lang="fr-CH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Informal document </a:t>
            </a:r>
            <a:r>
              <a:rPr lang="fr-CH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GRPE-87-22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99160" algn="r">
              <a:lnSpc>
                <a:spcPts val="1200"/>
              </a:lnSpc>
              <a:tabLst>
                <a:tab pos="2865755" algn="ctr"/>
                <a:tab pos="5731510" algn="r"/>
              </a:tabLst>
            </a:pPr>
            <a:r>
              <a:rPr lang="fr-CH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87</a:t>
            </a:r>
            <a:r>
              <a:rPr lang="fr-CH" sz="14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fr-CH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GRPE, 10 - 13 </a:t>
            </a:r>
            <a:r>
              <a:rPr lang="fr-CH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January</a:t>
            </a:r>
            <a:r>
              <a:rPr lang="fr-CH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2023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99160" algn="r">
              <a:lnSpc>
                <a:spcPts val="1200"/>
              </a:lnSpc>
              <a:tabLst>
                <a:tab pos="2865755" algn="ctr"/>
                <a:tab pos="5731510" algn="r"/>
              </a:tabLst>
            </a:pPr>
            <a:r>
              <a:rPr lang="fr-CH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Agenda item 8.(c).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>
              <a:buClr>
                <a:schemeClr val="accent5"/>
              </a:buClr>
            </a:pPr>
            <a:endParaRPr 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C6E4AA-5BC1-1C46-80B1-66CA383B1C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66" y="227982"/>
            <a:ext cx="921903" cy="764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600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1F42F49-4F28-4FD1-9872-9BC34069B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154" y="1536257"/>
            <a:ext cx="10257817" cy="4392211"/>
          </a:xfrm>
        </p:spPr>
        <p:txBody>
          <a:bodyPr anchor="t">
            <a:noAutofit/>
          </a:bodyPr>
          <a:lstStyle/>
          <a:p>
            <a:pPr>
              <a:spcAft>
                <a:spcPts val="1200"/>
              </a:spcAft>
            </a:pPr>
            <a:r>
              <a:rPr lang="en-GB" dirty="0">
                <a:cs typeface="Arial"/>
              </a:rPr>
              <a:t>EPPR IWG:</a:t>
            </a:r>
          </a:p>
          <a:p>
            <a:pPr lvl="1">
              <a:spcAft>
                <a:spcPts val="1200"/>
              </a:spcAft>
            </a:pPr>
            <a:r>
              <a:rPr lang="en-GB" dirty="0">
                <a:cs typeface="Arial"/>
              </a:rPr>
              <a:t>Meetings in 2022</a:t>
            </a:r>
          </a:p>
          <a:p>
            <a:pPr lvl="1">
              <a:spcAft>
                <a:spcPts val="1200"/>
              </a:spcAft>
            </a:pPr>
            <a:r>
              <a:rPr lang="en-GB" dirty="0">
                <a:cs typeface="Arial"/>
              </a:rPr>
              <a:t>Achievements 2020-2022</a:t>
            </a:r>
          </a:p>
          <a:p>
            <a:pPr lvl="1">
              <a:spcAft>
                <a:spcPts val="1200"/>
              </a:spcAft>
            </a:pPr>
            <a:r>
              <a:rPr lang="en-GB" dirty="0">
                <a:cs typeface="Arial"/>
              </a:rPr>
              <a:t>Leadership Team</a:t>
            </a:r>
            <a:endParaRPr lang="en-US" dirty="0">
              <a:ea typeface="+mn-lt"/>
              <a:cs typeface="+mn-lt"/>
            </a:endParaRPr>
          </a:p>
          <a:p>
            <a:pPr lvl="1">
              <a:spcAft>
                <a:spcPts val="1200"/>
              </a:spcAft>
            </a:pPr>
            <a:r>
              <a:rPr lang="en-GB" dirty="0">
                <a:cs typeface="Arial"/>
              </a:rPr>
              <a:t>Status in January 2023</a:t>
            </a:r>
          </a:p>
          <a:p>
            <a:pPr lvl="1">
              <a:spcAft>
                <a:spcPts val="1200"/>
              </a:spcAft>
            </a:pPr>
            <a:r>
              <a:rPr lang="en-GB" dirty="0">
                <a:cs typeface="Arial"/>
              </a:rPr>
              <a:t>Outlook on future activities</a:t>
            </a:r>
          </a:p>
          <a:p>
            <a:endParaRPr lang="en-GB" b="1" dirty="0">
              <a:cs typeface="Arial"/>
            </a:endParaRPr>
          </a:p>
          <a:p>
            <a:endParaRPr lang="en-US" dirty="0">
              <a:cs typeface="Arial"/>
            </a:endParaRPr>
          </a:p>
          <a:p>
            <a:endParaRPr lang="en-US" dirty="0">
              <a:cs typeface="Arial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AE1B648-8213-4A4F-AF7D-FF399ED06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Content</a:t>
            </a:r>
            <a:endParaRPr lang="en-US" dirty="0"/>
          </a:p>
        </p:txBody>
      </p:sp>
      <p:pic>
        <p:nvPicPr>
          <p:cNvPr id="5" name="Picture 4" descr="A picture containing building, window&#10;&#10;Description generated with very high confidence">
            <a:extLst>
              <a:ext uri="{FF2B5EF4-FFF2-40B4-BE49-F238E27FC236}">
                <a16:creationId xmlns:a16="http://schemas.microsoft.com/office/drawing/2014/main" id="{F6C7F9D7-9D5C-4A90-A96E-82C01E95BD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28" y="5995903"/>
            <a:ext cx="921903" cy="764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957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8ED5AD8-2E3F-1748-B78E-6AF284781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107" y="981567"/>
            <a:ext cx="10267462" cy="5778648"/>
          </a:xfrm>
        </p:spPr>
        <p:txBody>
          <a:bodyPr anchor="t"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endParaRPr lang="en-GB" b="1" dirty="0"/>
          </a:p>
          <a:p>
            <a:pPr marL="0" indent="0">
              <a:spcAft>
                <a:spcPts val="600"/>
              </a:spcAft>
              <a:buNone/>
            </a:pPr>
            <a:r>
              <a:rPr lang="en-GB" b="1" dirty="0"/>
              <a:t>Face-to-face meetings:</a:t>
            </a:r>
          </a:p>
          <a:p>
            <a:pPr marL="342900" lvl="1" indent="0">
              <a:spcAft>
                <a:spcPts val="600"/>
              </a:spcAft>
              <a:buNone/>
            </a:pPr>
            <a:r>
              <a:rPr lang="en-GB" dirty="0"/>
              <a:t>Due to COVID 19 no face to face meetings were held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b="1" dirty="0"/>
              <a:t>Web conferences:</a:t>
            </a:r>
            <a:endParaRPr lang="en-GB" dirty="0"/>
          </a:p>
          <a:p>
            <a:pPr>
              <a:spcAft>
                <a:spcPts val="300"/>
              </a:spcAft>
            </a:pPr>
            <a:r>
              <a:rPr lang="en-GB" sz="2000" dirty="0"/>
              <a:t>16 Feb. 2022	EPPR 49th (GTR 2 Amd5, Durability) </a:t>
            </a:r>
          </a:p>
          <a:p>
            <a:pPr>
              <a:spcAft>
                <a:spcPts val="300"/>
              </a:spcAft>
            </a:pPr>
            <a:r>
              <a:rPr lang="en-GB" sz="2000" dirty="0"/>
              <a:t>15 March 2022	EPPR 50th (GTR 2 Amd5, Durability) </a:t>
            </a:r>
          </a:p>
          <a:p>
            <a:pPr>
              <a:spcAft>
                <a:spcPts val="300"/>
              </a:spcAft>
            </a:pPr>
            <a:r>
              <a:rPr lang="en-GB" sz="2000" dirty="0"/>
              <a:t>26 April 2022		EPPR 51st  (</a:t>
            </a:r>
            <a:r>
              <a:rPr lang="en-GB" sz="2000" dirty="0" err="1"/>
              <a:t>ToR</a:t>
            </a:r>
            <a:r>
              <a:rPr lang="en-GB" sz="2000" dirty="0"/>
              <a:t>, Stakeholders’ Activity and Future Activities)</a:t>
            </a:r>
          </a:p>
          <a:p>
            <a:pPr>
              <a:spcAft>
                <a:spcPts val="300"/>
              </a:spcAft>
            </a:pPr>
            <a:r>
              <a:rPr lang="en-GB" sz="2000" dirty="0"/>
              <a:t>25 May 2022 	EPPR 52nd (</a:t>
            </a:r>
            <a:r>
              <a:rPr lang="en-GB" sz="2000" dirty="0" err="1"/>
              <a:t>ToR</a:t>
            </a:r>
            <a:r>
              <a:rPr lang="en-GB" sz="2000" dirty="0"/>
              <a:t>, Stakeholders’ Activity and Future Activities)</a:t>
            </a:r>
          </a:p>
          <a:p>
            <a:pPr>
              <a:spcAft>
                <a:spcPts val="300"/>
              </a:spcAft>
            </a:pPr>
            <a:r>
              <a:rPr lang="en-GB" sz="2000" dirty="0"/>
              <a:t>20 Sep. 2022	EPPR 53rd (Leadership and Future Activities) </a:t>
            </a:r>
          </a:p>
          <a:p>
            <a:pPr>
              <a:spcAft>
                <a:spcPts val="300"/>
              </a:spcAft>
            </a:pPr>
            <a:r>
              <a:rPr lang="en-GB" sz="2000" dirty="0"/>
              <a:t>18 Oct. 2022		EPPR 54th (Leadership, Stakeholders’ Activity and Future 				Activities) </a:t>
            </a:r>
          </a:p>
          <a:p>
            <a:pPr>
              <a:spcAft>
                <a:spcPts val="300"/>
              </a:spcAft>
            </a:pPr>
            <a:r>
              <a:rPr lang="en-GB" sz="2000" dirty="0"/>
              <a:t>09 Nov. 2022	EPPR 55th  (Leadership, </a:t>
            </a:r>
            <a:r>
              <a:rPr lang="en-GB" sz="2000" dirty="0" err="1"/>
              <a:t>ToR</a:t>
            </a:r>
            <a:r>
              <a:rPr lang="en-GB" sz="2000" dirty="0"/>
              <a:t>, Future Activities)</a:t>
            </a:r>
          </a:p>
          <a:p>
            <a:pPr>
              <a:spcAft>
                <a:spcPts val="300"/>
              </a:spcAft>
            </a:pPr>
            <a:r>
              <a:rPr lang="en-GB" sz="2000" dirty="0"/>
              <a:t>15 Dec. 2022 	EPPR 56th (Leadership, </a:t>
            </a:r>
            <a:r>
              <a:rPr lang="en-GB" sz="2000" dirty="0" err="1"/>
              <a:t>ToR</a:t>
            </a:r>
            <a:r>
              <a:rPr lang="en-GB" sz="2000" dirty="0"/>
              <a:t>, Interim report, Stakeholders’ 				Activity and Future Activities)</a:t>
            </a:r>
          </a:p>
          <a:p>
            <a:pPr marL="0" indent="0">
              <a:spcAft>
                <a:spcPts val="300"/>
              </a:spcAft>
              <a:buNone/>
            </a:pPr>
            <a:endParaRPr lang="en-GB" sz="2000" dirty="0"/>
          </a:p>
          <a:p>
            <a:pPr marL="0" indent="0">
              <a:spcAft>
                <a:spcPts val="300"/>
              </a:spcAft>
              <a:buNone/>
            </a:pPr>
            <a:endParaRPr lang="en-GB" sz="2000" dirty="0">
              <a:cs typeface="Arial"/>
            </a:endParaRPr>
          </a:p>
          <a:p>
            <a:pPr>
              <a:spcAft>
                <a:spcPts val="300"/>
              </a:spcAft>
            </a:pPr>
            <a:endParaRPr lang="en-GB" sz="2000" dirty="0">
              <a:solidFill>
                <a:srgbClr val="FF0000"/>
              </a:solidFill>
            </a:endParaRPr>
          </a:p>
          <a:p>
            <a:pPr>
              <a:spcAft>
                <a:spcPts val="300"/>
              </a:spcAft>
            </a:pPr>
            <a:endParaRPr lang="en-GB" sz="2000" dirty="0">
              <a:solidFill>
                <a:srgbClr val="FF0000"/>
              </a:solidFill>
            </a:endParaRPr>
          </a:p>
          <a:p>
            <a:pPr>
              <a:spcAft>
                <a:spcPts val="300"/>
              </a:spcAft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B4449C2-BA0B-E54A-BF43-E34F54124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722" y="188361"/>
            <a:ext cx="10263893" cy="782357"/>
          </a:xfrm>
        </p:spPr>
        <p:txBody>
          <a:bodyPr/>
          <a:lstStyle/>
          <a:p>
            <a:br>
              <a:rPr lang="it-IT" dirty="0"/>
            </a:br>
            <a:r>
              <a:rPr lang="it-IT" dirty="0">
                <a:ea typeface="+mj-lt"/>
                <a:cs typeface="+mj-lt"/>
              </a:rPr>
              <a:t>EPPR meetings in 2022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6171B4-850B-274F-81AF-65024B8ADA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28" y="5995903"/>
            <a:ext cx="921903" cy="764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746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8ED5AD8-2E3F-1748-B78E-6AF284781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107" y="981567"/>
            <a:ext cx="10267462" cy="5778648"/>
          </a:xfrm>
        </p:spPr>
        <p:txBody>
          <a:bodyPr anchor="t"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endParaRPr lang="en-GB" b="1" dirty="0"/>
          </a:p>
          <a:p>
            <a:pPr marL="0" indent="0">
              <a:spcAft>
                <a:spcPts val="600"/>
              </a:spcAft>
              <a:buNone/>
            </a:pPr>
            <a:r>
              <a:rPr lang="en-GB" b="1" dirty="0"/>
              <a:t>Leadership:</a:t>
            </a:r>
          </a:p>
          <a:p>
            <a:pPr>
              <a:spcAft>
                <a:spcPts val="600"/>
              </a:spcAft>
            </a:pPr>
            <a:r>
              <a:rPr lang="en-GB" dirty="0"/>
              <a:t>Interim leadership endorsed by GRPE (until January 2023)</a:t>
            </a:r>
          </a:p>
          <a:p>
            <a:pPr>
              <a:spcAft>
                <a:spcPts val="600"/>
              </a:spcAft>
            </a:pPr>
            <a:r>
              <a:rPr lang="en-GB" dirty="0"/>
              <a:t>Proposed leadership 2023 &gt; for endorsement by GRPE in January 2023</a:t>
            </a:r>
          </a:p>
          <a:p>
            <a:pPr>
              <a:spcAft>
                <a:spcPts val="600"/>
              </a:spcAft>
            </a:pPr>
            <a:endParaRPr lang="en-GB" dirty="0"/>
          </a:p>
          <a:p>
            <a:pPr marL="0" indent="0">
              <a:spcAft>
                <a:spcPts val="600"/>
              </a:spcAft>
              <a:buNone/>
            </a:pPr>
            <a:r>
              <a:rPr lang="en-GB" b="1" dirty="0"/>
              <a:t>Documents</a:t>
            </a:r>
            <a:endParaRPr lang="en-GB" dirty="0"/>
          </a:p>
          <a:p>
            <a:pPr>
              <a:spcAft>
                <a:spcPts val="300"/>
              </a:spcAft>
            </a:pPr>
            <a:r>
              <a:rPr lang="en-GB" sz="2000" dirty="0"/>
              <a:t>UN GTR 18 </a:t>
            </a:r>
            <a:r>
              <a:rPr lang="en-GB" sz="2000" dirty="0" err="1"/>
              <a:t>amd</a:t>
            </a:r>
            <a:r>
              <a:rPr lang="en-GB" sz="2000" dirty="0"/>
              <a:t> 1		Adopted WP.29 November 2020</a:t>
            </a:r>
            <a:br>
              <a:rPr lang="en-GB" sz="2000" dirty="0"/>
            </a:br>
            <a:r>
              <a:rPr lang="fr-CH" sz="1200" u="sng" dirty="0">
                <a:latin typeface="-apple-system"/>
                <a:hlinkClick r:id="rId2" tooltip="https://unece.org/transport/documents/2021/01/standards/addendum-18-united-nations-global-technical-regulation-no-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https://unece.org/transport/documents/2021/01/standards/addendum-18-united-nations-global-technical-regulation-no-18</a:t>
            </a:r>
            <a:endParaRPr lang="en-GB" sz="1200" u="sng" dirty="0">
              <a:latin typeface="-apple-system"/>
            </a:endParaRPr>
          </a:p>
          <a:p>
            <a:pPr>
              <a:spcAft>
                <a:spcPts val="300"/>
              </a:spcAft>
            </a:pPr>
            <a:r>
              <a:rPr lang="en-GB" sz="2000" dirty="0"/>
              <a:t>UN GTR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/>
              <a:t>2 </a:t>
            </a:r>
            <a:r>
              <a:rPr lang="en-GB" sz="2000" dirty="0" err="1"/>
              <a:t>amd</a:t>
            </a:r>
            <a:r>
              <a:rPr lang="en-GB" sz="2000" dirty="0"/>
              <a:t> 5		Adopted WP.29 June 2022</a:t>
            </a:r>
            <a:br>
              <a:rPr lang="en-GB" sz="2000" dirty="0"/>
            </a:br>
            <a:r>
              <a:rPr lang="fr-CH" sz="1200" u="sng" dirty="0">
                <a:latin typeface="-apple-system"/>
                <a:hlinkClick r:id="rId3" tooltip="https://unece.org/sites/default/files/2022-09/ECE-TRANS-180a2amd5e.docx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https://unece.org/sites/default/files/2022-09/ECE-TRANS-180a2amd5e.docx</a:t>
            </a:r>
            <a:endParaRPr lang="en-GB" sz="1200" u="sng" dirty="0">
              <a:latin typeface="-apple-system"/>
            </a:endParaRPr>
          </a:p>
          <a:p>
            <a:pPr>
              <a:spcAft>
                <a:spcPts val="300"/>
              </a:spcAft>
            </a:pPr>
            <a:r>
              <a:rPr lang="en-GB" sz="2000" dirty="0"/>
              <a:t>UN GTR 23 (durability)	Adopted WP.29 June 2022 </a:t>
            </a:r>
            <a:r>
              <a:rPr lang="fr-CH" sz="1200" b="0" i="0" u="sng" dirty="0">
                <a:effectLst/>
                <a:latin typeface="-apple-system"/>
                <a:hlinkClick r:id="rId4" tooltip="https://unece.org/transport/documents/2022/09/standards/un-gtr-no23-measurement-procedure-two-and-three-wheeled"/>
              </a:rPr>
              <a:t>https://unece.org/transport/documents/2022/09/standards/un-gtr-no23-measurement-procedure-two-and-three-wheeled</a:t>
            </a:r>
            <a:endParaRPr lang="en-GB" sz="1600" dirty="0"/>
          </a:p>
          <a:p>
            <a:pPr>
              <a:spcAft>
                <a:spcPts val="300"/>
              </a:spcAft>
            </a:pPr>
            <a:endParaRPr lang="en-GB" sz="2000" dirty="0"/>
          </a:p>
          <a:p>
            <a:pPr marL="0" indent="0">
              <a:spcAft>
                <a:spcPts val="600"/>
              </a:spcAft>
              <a:buNone/>
            </a:pPr>
            <a:r>
              <a:rPr lang="en-GB" sz="2000" b="1" dirty="0"/>
              <a:t>Reviewed the 5 year mandate extension 2022-2025, ToR and Priorities for 2023 &gt;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2000" b="1" dirty="0"/>
              <a:t>CP exchange of information of national activities (e.g. BEV range research)</a:t>
            </a:r>
          </a:p>
          <a:p>
            <a:pPr marL="0" indent="0">
              <a:spcAft>
                <a:spcPts val="600"/>
              </a:spcAft>
              <a:buNone/>
            </a:pPr>
            <a:endParaRPr lang="en-GB" sz="2000" dirty="0"/>
          </a:p>
          <a:p>
            <a:pPr marL="0" indent="0">
              <a:spcAft>
                <a:spcPts val="300"/>
              </a:spcAft>
              <a:buNone/>
            </a:pPr>
            <a:endParaRPr lang="en-GB" sz="2000" dirty="0"/>
          </a:p>
          <a:p>
            <a:pPr marL="0" indent="0">
              <a:spcAft>
                <a:spcPts val="300"/>
              </a:spcAft>
              <a:buNone/>
            </a:pPr>
            <a:endParaRPr lang="en-GB" sz="2000" dirty="0">
              <a:cs typeface="Arial"/>
            </a:endParaRPr>
          </a:p>
          <a:p>
            <a:pPr>
              <a:spcAft>
                <a:spcPts val="300"/>
              </a:spcAft>
            </a:pPr>
            <a:endParaRPr lang="en-GB" sz="2000" dirty="0">
              <a:solidFill>
                <a:srgbClr val="FF0000"/>
              </a:solidFill>
            </a:endParaRPr>
          </a:p>
          <a:p>
            <a:pPr>
              <a:spcAft>
                <a:spcPts val="300"/>
              </a:spcAft>
            </a:pPr>
            <a:endParaRPr lang="en-GB" sz="2000" dirty="0">
              <a:solidFill>
                <a:srgbClr val="FF0000"/>
              </a:solidFill>
            </a:endParaRPr>
          </a:p>
          <a:p>
            <a:pPr>
              <a:spcAft>
                <a:spcPts val="300"/>
              </a:spcAft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B4449C2-BA0B-E54A-BF43-E34F54124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722" y="188361"/>
            <a:ext cx="10263893" cy="782357"/>
          </a:xfrm>
        </p:spPr>
        <p:txBody>
          <a:bodyPr/>
          <a:lstStyle/>
          <a:p>
            <a:br>
              <a:rPr lang="it-IT" dirty="0"/>
            </a:br>
            <a:r>
              <a:rPr lang="it-IT" dirty="0" err="1">
                <a:ea typeface="+mj-lt"/>
                <a:cs typeface="+mj-lt"/>
              </a:rPr>
              <a:t>Achievements</a:t>
            </a:r>
            <a:r>
              <a:rPr lang="it-IT" dirty="0">
                <a:ea typeface="+mj-lt"/>
                <a:cs typeface="+mj-lt"/>
              </a:rPr>
              <a:t> 2020-2022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6171B4-850B-274F-81AF-65024B8ADA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328" y="5995903"/>
            <a:ext cx="921903" cy="764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872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8ED5AD8-2E3F-1748-B78E-6AF284781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107" y="981567"/>
            <a:ext cx="10267462" cy="5360619"/>
          </a:xfrm>
        </p:spPr>
        <p:txBody>
          <a:bodyPr anchor="t"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GB" b="1" dirty="0"/>
              <a:t>Temporary Co-Chairmanship extended</a:t>
            </a:r>
            <a:endParaRPr lang="en-GB" dirty="0"/>
          </a:p>
          <a:p>
            <a:pPr>
              <a:spcAft>
                <a:spcPts val="300"/>
              </a:spcAft>
            </a:pPr>
            <a:r>
              <a:rPr lang="en-US" sz="2000" dirty="0"/>
              <a:t>The interim solution for the leadership team supporting continuation of the EPPR activities was found at GRPE-84 in November 2021 (until June 2022) and further extended at GRPE-86 in June 2022 (until January 2023).</a:t>
            </a:r>
          </a:p>
          <a:p>
            <a:pPr>
              <a:spcAft>
                <a:spcPts val="300"/>
              </a:spcAft>
            </a:pPr>
            <a:endParaRPr lang="en-US" sz="2000" dirty="0"/>
          </a:p>
          <a:p>
            <a:pPr>
              <a:spcAft>
                <a:spcPts val="300"/>
              </a:spcAft>
            </a:pPr>
            <a:r>
              <a:rPr lang="en-US" sz="2000" dirty="0"/>
              <a:t>GRPE designated the representative of </a:t>
            </a:r>
            <a:r>
              <a:rPr lang="en-US" sz="2000" b="1" dirty="0"/>
              <a:t>the Netherlands</a:t>
            </a:r>
            <a:r>
              <a:rPr lang="en-US" sz="2000" dirty="0"/>
              <a:t>, Niels den Ouden, and the representative of </a:t>
            </a:r>
            <a:r>
              <a:rPr lang="en-US" sz="2000" b="1" dirty="0"/>
              <a:t>South Africa</a:t>
            </a:r>
            <a:r>
              <a:rPr lang="en-US" sz="2000" dirty="0"/>
              <a:t>, Joseph Mashele, to be </a:t>
            </a:r>
            <a:r>
              <a:rPr lang="en-US" sz="2000" b="1" dirty="0"/>
              <a:t>ad-interim Co-Chairs</a:t>
            </a:r>
            <a:r>
              <a:rPr lang="en-US" sz="2000" dirty="0"/>
              <a:t> of the IWG on EPPR </a:t>
            </a:r>
            <a:r>
              <a:rPr lang="en-US" sz="2000" b="1" dirty="0"/>
              <a:t>until January 2023</a:t>
            </a:r>
            <a:r>
              <a:rPr lang="en-US" sz="2000" dirty="0"/>
              <a:t> to help bridging towards a new leadership team on a permanent basis.</a:t>
            </a:r>
          </a:p>
          <a:p>
            <a:pPr>
              <a:spcAft>
                <a:spcPts val="300"/>
              </a:spcAft>
            </a:pPr>
            <a:endParaRPr lang="en-US" sz="2000" dirty="0"/>
          </a:p>
          <a:p>
            <a:pPr>
              <a:spcAft>
                <a:spcPts val="300"/>
              </a:spcAft>
            </a:pPr>
            <a:r>
              <a:rPr lang="en-US" sz="2000" dirty="0"/>
              <a:t>An invitation was sent out to Contracting Parties to submit candidatures for next term of the EPPR Chairmanship. The current co-chairs expressed their willingness to continue as co-chairs. No other nominations were received. At the EPPR-56 session the representative of </a:t>
            </a:r>
            <a:r>
              <a:rPr lang="en-US" sz="2000" b="1" dirty="0"/>
              <a:t>the Netherlands</a:t>
            </a:r>
            <a:r>
              <a:rPr lang="en-US" sz="2000" dirty="0"/>
              <a:t>, Niels den Ouden, and the representative of </a:t>
            </a:r>
            <a:r>
              <a:rPr lang="en-US" sz="2000" b="1" dirty="0"/>
              <a:t>South Africa</a:t>
            </a:r>
            <a:r>
              <a:rPr lang="en-US" sz="2000" dirty="0"/>
              <a:t>, Joseph Mashele, were elected as</a:t>
            </a:r>
            <a:r>
              <a:rPr lang="en-US" sz="2000" b="1" dirty="0"/>
              <a:t> Co-Chairs</a:t>
            </a:r>
            <a:r>
              <a:rPr lang="en-US" sz="2000" dirty="0"/>
              <a:t> of the IWG on EPPR.</a:t>
            </a:r>
          </a:p>
          <a:p>
            <a:pPr marL="0" indent="0">
              <a:spcAft>
                <a:spcPts val="300"/>
              </a:spcAft>
              <a:buNone/>
            </a:pPr>
            <a:endParaRPr lang="en-US" sz="2000" dirty="0"/>
          </a:p>
          <a:p>
            <a:pPr marL="0" indent="0">
              <a:spcAft>
                <a:spcPts val="300"/>
              </a:spcAft>
              <a:buNone/>
            </a:pPr>
            <a:endParaRPr lang="en-GB" sz="2000" dirty="0"/>
          </a:p>
          <a:p>
            <a:pPr>
              <a:spcAft>
                <a:spcPts val="300"/>
              </a:spcAft>
            </a:pPr>
            <a:endParaRPr lang="en-GB" sz="2000" dirty="0">
              <a:cs typeface="Arial"/>
            </a:endParaRPr>
          </a:p>
          <a:p>
            <a:pPr>
              <a:spcAft>
                <a:spcPts val="300"/>
              </a:spcAft>
            </a:pPr>
            <a:endParaRPr lang="en-GB" sz="2000" dirty="0">
              <a:solidFill>
                <a:srgbClr val="FF0000"/>
              </a:solidFill>
            </a:endParaRPr>
          </a:p>
          <a:p>
            <a:pPr>
              <a:spcAft>
                <a:spcPts val="300"/>
              </a:spcAft>
            </a:pPr>
            <a:endParaRPr lang="en-GB" sz="2000" dirty="0">
              <a:solidFill>
                <a:srgbClr val="FF0000"/>
              </a:solidFill>
            </a:endParaRPr>
          </a:p>
          <a:p>
            <a:pPr>
              <a:spcAft>
                <a:spcPts val="300"/>
              </a:spcAft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B4449C2-BA0B-E54A-BF43-E34F54124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722" y="188361"/>
            <a:ext cx="10263893" cy="782357"/>
          </a:xfrm>
        </p:spPr>
        <p:txBody>
          <a:bodyPr/>
          <a:lstStyle/>
          <a:p>
            <a:br>
              <a:rPr lang="it-IT" dirty="0"/>
            </a:br>
            <a:r>
              <a:rPr lang="it-IT" dirty="0">
                <a:ea typeface="+mj-lt"/>
                <a:cs typeface="+mj-lt"/>
              </a:rPr>
              <a:t>EPPR Leadership Team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6171B4-850B-274F-81AF-65024B8ADA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28" y="5995903"/>
            <a:ext cx="921903" cy="764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885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8ED5AD8-2E3F-1748-B78E-6AF284781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5219" y="981567"/>
            <a:ext cx="10804124" cy="5360619"/>
          </a:xfrm>
        </p:spPr>
        <p:txBody>
          <a:bodyPr anchor="t"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GB" b="1" dirty="0">
                <a:solidFill>
                  <a:schemeClr val="tx1">
                    <a:lumMod val="50000"/>
                  </a:schemeClr>
                </a:solidFill>
              </a:rPr>
              <a:t>At the January 2023 GRPE-87, the IWG needs:</a:t>
            </a:r>
          </a:p>
          <a:p>
            <a:pPr marL="0" indent="0">
              <a:spcAft>
                <a:spcPts val="600"/>
              </a:spcAft>
              <a:buNone/>
            </a:pPr>
            <a:endParaRPr lang="en-GB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spcAft>
                <a:spcPts val="300"/>
              </a:spcAft>
            </a:pPr>
            <a:r>
              <a:rPr lang="en-GB" sz="2400" dirty="0">
                <a:solidFill>
                  <a:schemeClr val="tx1">
                    <a:lumMod val="50000"/>
                  </a:schemeClr>
                </a:solidFill>
              </a:rPr>
              <a:t>To seek 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</a:rPr>
              <a:t>endorsement of the election of the new leadership of the IWG; see previous slide.</a:t>
            </a:r>
          </a:p>
          <a:p>
            <a:pPr>
              <a:spcAft>
                <a:spcPts val="300"/>
              </a:spcAft>
            </a:pPr>
            <a:r>
              <a:rPr lang="en-GB" sz="2400" dirty="0">
                <a:solidFill>
                  <a:schemeClr val="tx1">
                    <a:lumMod val="50000"/>
                  </a:schemeClr>
                </a:solidFill>
              </a:rPr>
              <a:t>To seek endorsement of the revised IWG Terms of Reference.</a:t>
            </a:r>
          </a:p>
          <a:p>
            <a:pPr>
              <a:spcAft>
                <a:spcPts val="300"/>
              </a:spcAft>
            </a:pPr>
            <a:r>
              <a:rPr lang="en-GB" sz="2400" dirty="0">
                <a:solidFill>
                  <a:schemeClr val="tx1">
                    <a:lumMod val="50000"/>
                  </a:schemeClr>
                </a:solidFill>
              </a:rPr>
              <a:t>To seek confirmation of the following future activities and their priorities.</a:t>
            </a:r>
          </a:p>
          <a:p>
            <a:pPr>
              <a:spcAft>
                <a:spcPts val="300"/>
              </a:spcAft>
            </a:pPr>
            <a:endParaRPr lang="en-GB" sz="2400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spcAft>
                <a:spcPts val="300"/>
              </a:spcAft>
            </a:pPr>
            <a:endParaRPr lang="en-GB" sz="2000" dirty="0"/>
          </a:p>
          <a:p>
            <a:pPr>
              <a:spcAft>
                <a:spcPts val="300"/>
              </a:spcAft>
            </a:pPr>
            <a:endParaRPr lang="en-GB" sz="2000" dirty="0"/>
          </a:p>
          <a:p>
            <a:pPr>
              <a:spcAft>
                <a:spcPts val="300"/>
              </a:spcAft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B4449C2-BA0B-E54A-BF43-E34F54124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722" y="188361"/>
            <a:ext cx="10263893" cy="782357"/>
          </a:xfrm>
        </p:spPr>
        <p:txBody>
          <a:bodyPr/>
          <a:lstStyle/>
          <a:p>
            <a:br>
              <a:rPr lang="it-IT" dirty="0"/>
            </a:br>
            <a:r>
              <a:rPr lang="it-IT" dirty="0"/>
              <a:t>EPPR </a:t>
            </a:r>
            <a:r>
              <a:rPr lang="it-IT" dirty="0">
                <a:ea typeface="+mj-lt"/>
                <a:cs typeface="+mj-lt"/>
              </a:rPr>
              <a:t>Status in January 2023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6171B4-850B-274F-81AF-65024B8ADA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28" y="5995903"/>
            <a:ext cx="921903" cy="764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30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8ED5AD8-2E3F-1748-B78E-6AF284781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5219" y="981567"/>
            <a:ext cx="10804124" cy="5360619"/>
          </a:xfrm>
        </p:spPr>
        <p:txBody>
          <a:bodyPr anchor="t">
            <a:noAutofit/>
          </a:bodyPr>
          <a:lstStyle/>
          <a:p>
            <a:pPr marL="0" indent="0">
              <a:spcAft>
                <a:spcPts val="300"/>
              </a:spcAft>
              <a:buNone/>
            </a:pPr>
            <a:r>
              <a:rPr lang="en-GB" b="1" dirty="0">
                <a:solidFill>
                  <a:schemeClr val="tx1">
                    <a:lumMod val="50000"/>
                  </a:schemeClr>
                </a:solidFill>
              </a:rPr>
              <a:t>&gt; January 2023 GRPE</a:t>
            </a:r>
            <a:br>
              <a:rPr lang="en-GB" b="1" dirty="0">
                <a:solidFill>
                  <a:schemeClr val="tx1">
                    <a:lumMod val="50000"/>
                  </a:schemeClr>
                </a:solidFill>
              </a:rPr>
            </a:br>
            <a:endParaRPr lang="en-GB" sz="24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IE" dirty="0"/>
              <a:t>(1) Max. Power and Torque determination - </a:t>
            </a:r>
            <a:r>
              <a:rPr lang="en-GB" dirty="0"/>
              <a:t>For ICE, pure-EVs and hybrid-EVs.</a:t>
            </a:r>
            <a:endParaRPr lang="en-ZA" dirty="0"/>
          </a:p>
          <a:p>
            <a:r>
              <a:rPr lang="en-GB" dirty="0"/>
              <a:t>(2) Battery Electric Vehicles - </a:t>
            </a:r>
            <a:r>
              <a:rPr lang="en-IE" dirty="0"/>
              <a:t>BEV range determination </a:t>
            </a:r>
          </a:p>
          <a:p>
            <a:r>
              <a:rPr lang="en-GB" dirty="0"/>
              <a:t>(3) Deterioration Factors in the new GTR on Durability</a:t>
            </a:r>
            <a:endParaRPr lang="en-ZA" dirty="0"/>
          </a:p>
          <a:p>
            <a:r>
              <a:rPr lang="en-GB" dirty="0"/>
              <a:t>(4) Transposition of UN GTR 2 into a UN Regulation </a:t>
            </a:r>
            <a:endParaRPr lang="en-ZA" dirty="0"/>
          </a:p>
          <a:p>
            <a:pPr marL="0" indent="0">
              <a:spcAft>
                <a:spcPts val="300"/>
              </a:spcAft>
              <a:buNone/>
            </a:pPr>
            <a:endParaRPr lang="en-GB" sz="2000" dirty="0">
              <a:cs typeface="Arial"/>
            </a:endParaRPr>
          </a:p>
          <a:p>
            <a:pPr>
              <a:spcAft>
                <a:spcPts val="300"/>
              </a:spcAft>
            </a:pPr>
            <a:endParaRPr lang="en-GB" sz="2000" dirty="0"/>
          </a:p>
          <a:p>
            <a:pPr>
              <a:spcAft>
                <a:spcPts val="300"/>
              </a:spcAft>
            </a:pPr>
            <a:endParaRPr lang="en-GB" sz="2000" dirty="0"/>
          </a:p>
          <a:p>
            <a:pPr>
              <a:spcAft>
                <a:spcPts val="300"/>
              </a:spcAft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B4449C2-BA0B-E54A-BF43-E34F54124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722" y="188361"/>
            <a:ext cx="10263893" cy="782357"/>
          </a:xfrm>
        </p:spPr>
        <p:txBody>
          <a:bodyPr/>
          <a:lstStyle/>
          <a:p>
            <a:br>
              <a:rPr lang="it-IT" dirty="0"/>
            </a:br>
            <a:r>
              <a:rPr lang="it-IT" dirty="0"/>
              <a:t>EPPR </a:t>
            </a:r>
            <a:r>
              <a:rPr lang="it-IT" dirty="0">
                <a:ea typeface="+mj-lt"/>
                <a:cs typeface="+mj-lt"/>
              </a:rPr>
              <a:t>Outlook on Future Activities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6171B4-850B-274F-81AF-65024B8ADA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28" y="5995903"/>
            <a:ext cx="921903" cy="764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807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Thank you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508D8F1-A763-4DB1-AD5E-9EFF951A55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385" y="3855676"/>
            <a:ext cx="10003692" cy="2545124"/>
          </a:xfrm>
        </p:spPr>
        <p:txBody>
          <a:bodyPr/>
          <a:lstStyle/>
          <a:p>
            <a:r>
              <a:rPr lang="en-US" b="1" dirty="0"/>
              <a:t>You can follow us in:</a:t>
            </a:r>
          </a:p>
          <a:p>
            <a:r>
              <a:rPr lang="en-US" sz="2000" b="1" dirty="0">
                <a:hlinkClick r:id="rId3"/>
              </a:rPr>
              <a:t>https://wiki.unece.org/display/trans/EPPR+Main+activities</a:t>
            </a:r>
            <a:endParaRPr lang="en-US" sz="2000" b="1" dirty="0"/>
          </a:p>
          <a:p>
            <a:r>
              <a:rPr lang="en-US" b="1" dirty="0"/>
              <a:t>Questions can be sent to the EPPR IWG Secretary, Mr Edwin Bastiaensen:</a:t>
            </a:r>
          </a:p>
          <a:p>
            <a:r>
              <a:rPr lang="en-US" sz="2000" b="1" u="sng" dirty="0">
                <a:hlinkClick r:id="rId4"/>
              </a:rPr>
              <a:t>e.bastiaensen@immamotorcycles.org</a:t>
            </a:r>
            <a:r>
              <a:rPr lang="en-US" dirty="0"/>
              <a:t> </a:t>
            </a:r>
            <a:endParaRPr lang="en-ZA" dirty="0"/>
          </a:p>
          <a:p>
            <a:endParaRPr lang="en-IE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8" name="Picture 7" descr="A picture containing building, window&#10;&#10;Description generated with very high confidence">
            <a:extLst>
              <a:ext uri="{FF2B5EF4-FFF2-40B4-BE49-F238E27FC236}">
                <a16:creationId xmlns:a16="http://schemas.microsoft.com/office/drawing/2014/main" id="{1DA73F81-C410-4433-B8D1-1FE48947A4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5540" y="5909223"/>
            <a:ext cx="921903" cy="764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126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JRC palette 1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6ACBF3"/>
      </a:accent1>
      <a:accent2>
        <a:srgbClr val="3E99DA"/>
      </a:accent2>
      <a:accent3>
        <a:srgbClr val="1EC08A"/>
      </a:accent3>
      <a:accent4>
        <a:srgbClr val="ED8D2F"/>
      </a:accent4>
      <a:accent5>
        <a:srgbClr val="F8CC29"/>
      </a:accent5>
      <a:accent6>
        <a:srgbClr val="E76C53"/>
      </a:accent6>
      <a:hlink>
        <a:srgbClr val="0563C1"/>
      </a:hlink>
      <a:folHlink>
        <a:srgbClr val="24337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285750" indent="-285750">
          <a:buClr>
            <a:schemeClr val="accent5"/>
          </a:buClr>
          <a:buFont typeface="Arial"/>
          <a:buChar char="•"/>
          <a:defRPr sz="2400" noProof="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C_Presentation.pptx" id="{DF0E4C23-23CF-4CA0-B78D-4EE4E4812529}" vid="{A275074F-6DFA-4FBF-AA5C-38C3649C39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cccb6d4-dbe5-46d2-b4d3-5733603d8cc6">
      <Terms xmlns="http://schemas.microsoft.com/office/infopath/2007/PartnerControls"/>
    </lcf76f155ced4ddcb4097134ff3c332f>
    <TaxCatchAll xmlns="985ec44e-1bab-4c0b-9df0-6ba128686fc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17" ma:contentTypeDescription="Create a new document." ma:contentTypeScope="" ma:versionID="3dda9090b5883dd13a17919601bc9337">
  <xsd:schema xmlns:xsd="http://www.w3.org/2001/XMLSchema" xmlns:xs="http://www.w3.org/2001/XMLSchema" xmlns:p="http://schemas.microsoft.com/office/2006/metadata/properties" xmlns:ns2="4b4a1c0d-4a69-4996-a84a-fc699b9f49de" xmlns:ns3="acccb6d4-dbe5-46d2-b4d3-5733603d8cc6" xmlns:ns4="985ec44e-1bab-4c0b-9df0-6ba128686fc9" targetNamespace="http://schemas.microsoft.com/office/2006/metadata/properties" ma:root="true" ma:fieldsID="ded5af2ee258f7c0b7926b0cd9be3d49" ns2:_="" ns3:_="" ns4:_="">
    <xsd:import namespace="4b4a1c0d-4a69-4996-a84a-fc699b9f49de"/>
    <xsd:import namespace="acccb6d4-dbe5-46d2-b4d3-5733603d8cc6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2cb41a6-c265-4598-b948-df01c7e084ec}" ma:internalName="TaxCatchAll" ma:showField="CatchAllData" ma:web="4b4a1c0d-4a69-4996-a84a-fc699b9f4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3636B2-9583-4A84-9ECE-368B87161B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96E57C6-D863-4294-9D5E-81CD799A5B37}">
  <ds:schemaRefs>
    <ds:schemaRef ds:uri="http://schemas.microsoft.com/office/2006/metadata/properties"/>
    <ds:schemaRef ds:uri="http://schemas.microsoft.com/office/infopath/2007/PartnerControls"/>
    <ds:schemaRef ds:uri="acccb6d4-dbe5-46d2-b4d3-5733603d8cc6"/>
    <ds:schemaRef ds:uri="985ec44e-1bab-4c0b-9df0-6ba128686fc9"/>
  </ds:schemaRefs>
</ds:datastoreItem>
</file>

<file path=customXml/itemProps3.xml><?xml version="1.0" encoding="utf-8"?>
<ds:datastoreItem xmlns:ds="http://schemas.openxmlformats.org/officeDocument/2006/customXml" ds:itemID="{6EBA5FD6-5119-4FBA-AE2E-7A57E7C35B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4a1c0d-4a69-4996-a84a-fc699b9f49de"/>
    <ds:schemaRef ds:uri="acccb6d4-dbe5-46d2-b4d3-5733603d8cc6"/>
    <ds:schemaRef ds:uri="985ec44e-1bab-4c0b-9df0-6ba128686f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751</Words>
  <Application>Microsoft Office PowerPoint</Application>
  <PresentationFormat>Widescreen</PresentationFormat>
  <Paragraphs>99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-apple-system</vt:lpstr>
      <vt:lpstr>Arial</vt:lpstr>
      <vt:lpstr>Calibri</vt:lpstr>
      <vt:lpstr>Times New Roman</vt:lpstr>
      <vt:lpstr>Office Theme</vt:lpstr>
      <vt:lpstr>UNECE GRPE Informal Group on  Environmental and Propulsion  Performance Requirements  of L-cat Vehicles (EPPR IWG) </vt:lpstr>
      <vt:lpstr>Content</vt:lpstr>
      <vt:lpstr> EPPR meetings in 2022</vt:lpstr>
      <vt:lpstr> Achievements 2020-2022</vt:lpstr>
      <vt:lpstr> EPPR Leadership Team</vt:lpstr>
      <vt:lpstr> EPPR Status in January 2023</vt:lpstr>
      <vt:lpstr> EPPR Outlook on Future Activities</vt:lpstr>
      <vt:lpstr>Thank you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Yvonne (COMM)</dc:creator>
  <cp:lastModifiedBy>Francois Cuenot</cp:lastModifiedBy>
  <cp:revision>703</cp:revision>
  <dcterms:created xsi:type="dcterms:W3CDTF">2019-08-09T12:06:42Z</dcterms:created>
  <dcterms:modified xsi:type="dcterms:W3CDTF">2022-12-28T14:13:23Z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ffisync_UniqueId">
    <vt:lpwstr>216256</vt:lpwstr>
  </property>
  <property fmtid="{D5CDD505-2E9C-101B-9397-08002B2CF9AE}" pid="3" name="Jive_LatestUserAccountName">
    <vt:lpwstr>szymapi</vt:lpwstr>
  </property>
  <property fmtid="{D5CDD505-2E9C-101B-9397-08002B2CF9AE}" pid="4" name="Offisync_ProviderInitializationData">
    <vt:lpwstr>https://webgate.ec.europa.eu/connected</vt:lpwstr>
  </property>
  <property fmtid="{D5CDD505-2E9C-101B-9397-08002B2CF9AE}" pid="5" name="Offisync_ServerID">
    <vt:lpwstr>0d3b22a6-6203-4efc-8e8e-b5279256493b</vt:lpwstr>
  </property>
  <property fmtid="{D5CDD505-2E9C-101B-9397-08002B2CF9AE}" pid="6" name="Offisync_UpdateToken">
    <vt:lpwstr>5</vt:lpwstr>
  </property>
  <property fmtid="{D5CDD505-2E9C-101B-9397-08002B2CF9AE}" pid="7" name="Jive_VersionGuid">
    <vt:lpwstr>aeb3aa96-c241-4062-9f49-42fe9fe7e733</vt:lpwstr>
  </property>
  <property fmtid="{D5CDD505-2E9C-101B-9397-08002B2CF9AE}" pid="8" name="ContentTypeId">
    <vt:lpwstr>0x0101003B8422D08C252547BB1CFA7F78E2CB83</vt:lpwstr>
  </property>
  <property fmtid="{D5CDD505-2E9C-101B-9397-08002B2CF9AE}" pid="10" name="MediaServiceImageTags">
    <vt:lpwstr/>
  </property>
  <property fmtid="{D5CDD505-2E9C-101B-9397-08002B2CF9AE}" pid="11" name="Office_x0020_of_x0020_Origin">
    <vt:lpwstr/>
  </property>
  <property fmtid="{D5CDD505-2E9C-101B-9397-08002B2CF9AE}" pid="12" name="gba66df640194346a5267c50f24d4797">
    <vt:lpwstr/>
  </property>
  <property fmtid="{D5CDD505-2E9C-101B-9397-08002B2CF9AE}" pid="13" name="Office of Origin">
    <vt:lpwstr/>
  </property>
</Properties>
</file>