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84" r:id="rId3"/>
    <p:sldId id="256" r:id="rId4"/>
    <p:sldId id="257" r:id="rId5"/>
    <p:sldId id="258" r:id="rId6"/>
    <p:sldId id="259" r:id="rId7"/>
    <p:sldId id="260" r:id="rId8"/>
    <p:sldId id="261" r:id="rId9"/>
    <p:sldId id="262" r:id="rId10"/>
    <p:sldId id="263" r:id="rId11"/>
    <p:sldId id="264" r:id="rId12"/>
    <p:sldId id="265" r:id="rId13"/>
    <p:sldId id="282"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5" r:id="rId31"/>
    <p:sldId id="286" r:id="rId32"/>
    <p:sldId id="287" r:id="rId3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0" d="100"/>
          <a:sy n="40" d="100"/>
        </p:scale>
        <p:origin x="764"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33B7F5-851D-45F8-B4C1-C4E95C3F5040}"/>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246B58F-4832-40B0-AAB3-B073573325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E2BAAED-E642-4E16-9DC7-AD1B93FB2E98}"/>
              </a:ext>
            </a:extLst>
          </p:cNvPr>
          <p:cNvSpPr>
            <a:spLocks noGrp="1"/>
          </p:cNvSpPr>
          <p:nvPr>
            <p:ph type="dt" sz="half" idx="10"/>
          </p:nvPr>
        </p:nvSpPr>
        <p:spPr/>
        <p:txBody>
          <a:bodyPr/>
          <a:lstStyle/>
          <a:p>
            <a:fld id="{B07BC78D-4A9E-4AC2-B440-7FF67A55CC3E}" type="datetimeFigureOut">
              <a:rPr kumimoji="1" lang="ja-JP" altLang="en-US" smtClean="0"/>
              <a:t>2022/10/28</a:t>
            </a:fld>
            <a:endParaRPr kumimoji="1" lang="ja-JP" altLang="en-US"/>
          </a:p>
        </p:txBody>
      </p:sp>
      <p:sp>
        <p:nvSpPr>
          <p:cNvPr id="5" name="フッター プレースホルダー 4">
            <a:extLst>
              <a:ext uri="{FF2B5EF4-FFF2-40B4-BE49-F238E27FC236}">
                <a16:creationId xmlns:a16="http://schemas.microsoft.com/office/drawing/2014/main" id="{378251E8-B686-4608-90D7-B9C1753620B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E3BAD6E-D068-4F77-A11B-EFB52124489E}"/>
              </a:ext>
            </a:extLst>
          </p:cNvPr>
          <p:cNvSpPr>
            <a:spLocks noGrp="1"/>
          </p:cNvSpPr>
          <p:nvPr>
            <p:ph type="sldNum" sz="quarter" idx="12"/>
          </p:nvPr>
        </p:nvSpPr>
        <p:spPr/>
        <p:txBody>
          <a:bodyPr/>
          <a:lstStyle/>
          <a:p>
            <a:fld id="{48DAAF8D-3F7D-4967-85C9-7FA45B217A36}" type="slidenum">
              <a:rPr kumimoji="1" lang="ja-JP" altLang="en-US" smtClean="0"/>
              <a:t>‹#›</a:t>
            </a:fld>
            <a:endParaRPr kumimoji="1" lang="ja-JP" altLang="en-US"/>
          </a:p>
        </p:txBody>
      </p:sp>
    </p:spTree>
    <p:extLst>
      <p:ext uri="{BB962C8B-B14F-4D97-AF65-F5344CB8AC3E}">
        <p14:creationId xmlns:p14="http://schemas.microsoft.com/office/powerpoint/2010/main" val="746765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500142-2BA9-41E7-B0F4-4053AF1A1FF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446EE15-A1A0-4847-956E-0420153B270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920429D-B682-47D9-966D-A41365EC15B6}"/>
              </a:ext>
            </a:extLst>
          </p:cNvPr>
          <p:cNvSpPr>
            <a:spLocks noGrp="1"/>
          </p:cNvSpPr>
          <p:nvPr>
            <p:ph type="dt" sz="half" idx="10"/>
          </p:nvPr>
        </p:nvSpPr>
        <p:spPr/>
        <p:txBody>
          <a:bodyPr/>
          <a:lstStyle/>
          <a:p>
            <a:fld id="{B07BC78D-4A9E-4AC2-B440-7FF67A55CC3E}" type="datetimeFigureOut">
              <a:rPr kumimoji="1" lang="ja-JP" altLang="en-US" smtClean="0"/>
              <a:t>2022/10/28</a:t>
            </a:fld>
            <a:endParaRPr kumimoji="1" lang="ja-JP" altLang="en-US"/>
          </a:p>
        </p:txBody>
      </p:sp>
      <p:sp>
        <p:nvSpPr>
          <p:cNvPr id="5" name="フッター プレースホルダー 4">
            <a:extLst>
              <a:ext uri="{FF2B5EF4-FFF2-40B4-BE49-F238E27FC236}">
                <a16:creationId xmlns:a16="http://schemas.microsoft.com/office/drawing/2014/main" id="{B4D9962E-8DCB-4C67-BBAE-1628BB3A4DA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70DAF39-FD2D-4E3B-965B-C58496E50AFA}"/>
              </a:ext>
            </a:extLst>
          </p:cNvPr>
          <p:cNvSpPr>
            <a:spLocks noGrp="1"/>
          </p:cNvSpPr>
          <p:nvPr>
            <p:ph type="sldNum" sz="quarter" idx="12"/>
          </p:nvPr>
        </p:nvSpPr>
        <p:spPr/>
        <p:txBody>
          <a:bodyPr/>
          <a:lstStyle/>
          <a:p>
            <a:fld id="{48DAAF8D-3F7D-4967-85C9-7FA45B217A36}" type="slidenum">
              <a:rPr kumimoji="1" lang="ja-JP" altLang="en-US" smtClean="0"/>
              <a:t>‹#›</a:t>
            </a:fld>
            <a:endParaRPr kumimoji="1" lang="ja-JP" altLang="en-US"/>
          </a:p>
        </p:txBody>
      </p:sp>
    </p:spTree>
    <p:extLst>
      <p:ext uri="{BB962C8B-B14F-4D97-AF65-F5344CB8AC3E}">
        <p14:creationId xmlns:p14="http://schemas.microsoft.com/office/powerpoint/2010/main" val="3728729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E5AF9EA-717F-4751-8820-7F6348F2DDF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0CBFB40-4268-455E-A26B-CD0FB9F092D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A91E87E-DCFA-4D83-B88C-051AF2E606AE}"/>
              </a:ext>
            </a:extLst>
          </p:cNvPr>
          <p:cNvSpPr>
            <a:spLocks noGrp="1"/>
          </p:cNvSpPr>
          <p:nvPr>
            <p:ph type="dt" sz="half" idx="10"/>
          </p:nvPr>
        </p:nvSpPr>
        <p:spPr/>
        <p:txBody>
          <a:bodyPr/>
          <a:lstStyle/>
          <a:p>
            <a:fld id="{B07BC78D-4A9E-4AC2-B440-7FF67A55CC3E}" type="datetimeFigureOut">
              <a:rPr kumimoji="1" lang="ja-JP" altLang="en-US" smtClean="0"/>
              <a:t>2022/10/28</a:t>
            </a:fld>
            <a:endParaRPr kumimoji="1" lang="ja-JP" altLang="en-US"/>
          </a:p>
        </p:txBody>
      </p:sp>
      <p:sp>
        <p:nvSpPr>
          <p:cNvPr id="5" name="フッター プレースホルダー 4">
            <a:extLst>
              <a:ext uri="{FF2B5EF4-FFF2-40B4-BE49-F238E27FC236}">
                <a16:creationId xmlns:a16="http://schemas.microsoft.com/office/drawing/2014/main" id="{BA061E9A-FB0B-40D5-ADD7-1CDF1D66C74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E48DB20-3C51-47D2-A954-8B026CB5B80A}"/>
              </a:ext>
            </a:extLst>
          </p:cNvPr>
          <p:cNvSpPr>
            <a:spLocks noGrp="1"/>
          </p:cNvSpPr>
          <p:nvPr>
            <p:ph type="sldNum" sz="quarter" idx="12"/>
          </p:nvPr>
        </p:nvSpPr>
        <p:spPr/>
        <p:txBody>
          <a:bodyPr/>
          <a:lstStyle/>
          <a:p>
            <a:fld id="{48DAAF8D-3F7D-4967-85C9-7FA45B217A36}" type="slidenum">
              <a:rPr kumimoji="1" lang="ja-JP" altLang="en-US" smtClean="0"/>
              <a:t>‹#›</a:t>
            </a:fld>
            <a:endParaRPr kumimoji="1" lang="ja-JP" altLang="en-US"/>
          </a:p>
        </p:txBody>
      </p:sp>
    </p:spTree>
    <p:extLst>
      <p:ext uri="{BB962C8B-B14F-4D97-AF65-F5344CB8AC3E}">
        <p14:creationId xmlns:p14="http://schemas.microsoft.com/office/powerpoint/2010/main" val="1125133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F61544-0D2E-4BE7-8D99-304F195DF33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717ED45-0D5A-44CC-8375-3598A9189E9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B145282-BBAB-4EE0-91E4-2992A90E03A3}"/>
              </a:ext>
            </a:extLst>
          </p:cNvPr>
          <p:cNvSpPr>
            <a:spLocks noGrp="1"/>
          </p:cNvSpPr>
          <p:nvPr>
            <p:ph type="dt" sz="half" idx="10"/>
          </p:nvPr>
        </p:nvSpPr>
        <p:spPr/>
        <p:txBody>
          <a:bodyPr/>
          <a:lstStyle/>
          <a:p>
            <a:fld id="{B07BC78D-4A9E-4AC2-B440-7FF67A55CC3E}" type="datetimeFigureOut">
              <a:rPr kumimoji="1" lang="ja-JP" altLang="en-US" smtClean="0"/>
              <a:t>2022/10/28</a:t>
            </a:fld>
            <a:endParaRPr kumimoji="1" lang="ja-JP" altLang="en-US"/>
          </a:p>
        </p:txBody>
      </p:sp>
      <p:sp>
        <p:nvSpPr>
          <p:cNvPr id="5" name="フッター プレースホルダー 4">
            <a:extLst>
              <a:ext uri="{FF2B5EF4-FFF2-40B4-BE49-F238E27FC236}">
                <a16:creationId xmlns:a16="http://schemas.microsoft.com/office/drawing/2014/main" id="{1C521730-75A8-4072-81D2-6C5B92DE799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91A5BC9-B277-42B8-BA24-5934A85A0465}"/>
              </a:ext>
            </a:extLst>
          </p:cNvPr>
          <p:cNvSpPr>
            <a:spLocks noGrp="1"/>
          </p:cNvSpPr>
          <p:nvPr>
            <p:ph type="sldNum" sz="quarter" idx="12"/>
          </p:nvPr>
        </p:nvSpPr>
        <p:spPr/>
        <p:txBody>
          <a:bodyPr/>
          <a:lstStyle/>
          <a:p>
            <a:fld id="{48DAAF8D-3F7D-4967-85C9-7FA45B217A36}" type="slidenum">
              <a:rPr kumimoji="1" lang="ja-JP" altLang="en-US" smtClean="0"/>
              <a:t>‹#›</a:t>
            </a:fld>
            <a:endParaRPr kumimoji="1" lang="ja-JP" altLang="en-US"/>
          </a:p>
        </p:txBody>
      </p:sp>
    </p:spTree>
    <p:extLst>
      <p:ext uri="{BB962C8B-B14F-4D97-AF65-F5344CB8AC3E}">
        <p14:creationId xmlns:p14="http://schemas.microsoft.com/office/powerpoint/2010/main" val="3733855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90E75C-F41A-44E6-AC7F-B6E16661A95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A742044-2FC6-4284-9B42-629B6E6655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BCE737F-807A-45ED-A5FE-A7D134D33775}"/>
              </a:ext>
            </a:extLst>
          </p:cNvPr>
          <p:cNvSpPr>
            <a:spLocks noGrp="1"/>
          </p:cNvSpPr>
          <p:nvPr>
            <p:ph type="dt" sz="half" idx="10"/>
          </p:nvPr>
        </p:nvSpPr>
        <p:spPr/>
        <p:txBody>
          <a:bodyPr/>
          <a:lstStyle/>
          <a:p>
            <a:fld id="{B07BC78D-4A9E-4AC2-B440-7FF67A55CC3E}" type="datetimeFigureOut">
              <a:rPr kumimoji="1" lang="ja-JP" altLang="en-US" smtClean="0"/>
              <a:t>2022/10/28</a:t>
            </a:fld>
            <a:endParaRPr kumimoji="1" lang="ja-JP" altLang="en-US"/>
          </a:p>
        </p:txBody>
      </p:sp>
      <p:sp>
        <p:nvSpPr>
          <p:cNvPr id="5" name="フッター プレースホルダー 4">
            <a:extLst>
              <a:ext uri="{FF2B5EF4-FFF2-40B4-BE49-F238E27FC236}">
                <a16:creationId xmlns:a16="http://schemas.microsoft.com/office/drawing/2014/main" id="{22333870-25B0-4FA7-9858-FD30733C651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9A0B2FE-DB47-4B2F-9A7E-77E791822BA2}"/>
              </a:ext>
            </a:extLst>
          </p:cNvPr>
          <p:cNvSpPr>
            <a:spLocks noGrp="1"/>
          </p:cNvSpPr>
          <p:nvPr>
            <p:ph type="sldNum" sz="quarter" idx="12"/>
          </p:nvPr>
        </p:nvSpPr>
        <p:spPr/>
        <p:txBody>
          <a:bodyPr/>
          <a:lstStyle/>
          <a:p>
            <a:fld id="{48DAAF8D-3F7D-4967-85C9-7FA45B217A36}" type="slidenum">
              <a:rPr kumimoji="1" lang="ja-JP" altLang="en-US" smtClean="0"/>
              <a:t>‹#›</a:t>
            </a:fld>
            <a:endParaRPr kumimoji="1" lang="ja-JP" altLang="en-US"/>
          </a:p>
        </p:txBody>
      </p:sp>
    </p:spTree>
    <p:extLst>
      <p:ext uri="{BB962C8B-B14F-4D97-AF65-F5344CB8AC3E}">
        <p14:creationId xmlns:p14="http://schemas.microsoft.com/office/powerpoint/2010/main" val="4183175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E37CC5-34AF-451A-8965-790A840685B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0EC628D-C840-4150-A8CD-2B7559A966C2}"/>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71AE8DF-2D19-410F-B2A3-81C320CBC2C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A65B1D1-BF9C-4A5C-B1F5-0808B6A705AB}"/>
              </a:ext>
            </a:extLst>
          </p:cNvPr>
          <p:cNvSpPr>
            <a:spLocks noGrp="1"/>
          </p:cNvSpPr>
          <p:nvPr>
            <p:ph type="dt" sz="half" idx="10"/>
          </p:nvPr>
        </p:nvSpPr>
        <p:spPr/>
        <p:txBody>
          <a:bodyPr/>
          <a:lstStyle/>
          <a:p>
            <a:fld id="{B07BC78D-4A9E-4AC2-B440-7FF67A55CC3E}" type="datetimeFigureOut">
              <a:rPr kumimoji="1" lang="ja-JP" altLang="en-US" smtClean="0"/>
              <a:t>2022/10/28</a:t>
            </a:fld>
            <a:endParaRPr kumimoji="1" lang="ja-JP" altLang="en-US"/>
          </a:p>
        </p:txBody>
      </p:sp>
      <p:sp>
        <p:nvSpPr>
          <p:cNvPr id="6" name="フッター プレースホルダー 5">
            <a:extLst>
              <a:ext uri="{FF2B5EF4-FFF2-40B4-BE49-F238E27FC236}">
                <a16:creationId xmlns:a16="http://schemas.microsoft.com/office/drawing/2014/main" id="{5EB3138F-E631-4333-818D-5778400C23F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5670597-0EAE-474D-A1FC-BBC79AE53F5E}"/>
              </a:ext>
            </a:extLst>
          </p:cNvPr>
          <p:cNvSpPr>
            <a:spLocks noGrp="1"/>
          </p:cNvSpPr>
          <p:nvPr>
            <p:ph type="sldNum" sz="quarter" idx="12"/>
          </p:nvPr>
        </p:nvSpPr>
        <p:spPr/>
        <p:txBody>
          <a:bodyPr/>
          <a:lstStyle/>
          <a:p>
            <a:fld id="{48DAAF8D-3F7D-4967-85C9-7FA45B217A36}" type="slidenum">
              <a:rPr kumimoji="1" lang="ja-JP" altLang="en-US" smtClean="0"/>
              <a:t>‹#›</a:t>
            </a:fld>
            <a:endParaRPr kumimoji="1" lang="ja-JP" altLang="en-US"/>
          </a:p>
        </p:txBody>
      </p:sp>
    </p:spTree>
    <p:extLst>
      <p:ext uri="{BB962C8B-B14F-4D97-AF65-F5344CB8AC3E}">
        <p14:creationId xmlns:p14="http://schemas.microsoft.com/office/powerpoint/2010/main" val="422408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A9FC8C-AE6B-4480-8DC9-07F477EF195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F2C9818-CC02-4C0E-9AA4-3467FBEE0C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4F13D3F-DB96-4D4A-94C6-B11F99ABA52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7427FE8D-6B5A-4F34-8B6E-36E5AA2271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D2BE315-6BA7-4C1E-B8B6-ED4CE3D2BD24}"/>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B38CAB3-07DF-4EF1-B7D0-9BE617F09378}"/>
              </a:ext>
            </a:extLst>
          </p:cNvPr>
          <p:cNvSpPr>
            <a:spLocks noGrp="1"/>
          </p:cNvSpPr>
          <p:nvPr>
            <p:ph type="dt" sz="half" idx="10"/>
          </p:nvPr>
        </p:nvSpPr>
        <p:spPr/>
        <p:txBody>
          <a:bodyPr/>
          <a:lstStyle/>
          <a:p>
            <a:fld id="{B07BC78D-4A9E-4AC2-B440-7FF67A55CC3E}" type="datetimeFigureOut">
              <a:rPr kumimoji="1" lang="ja-JP" altLang="en-US" smtClean="0"/>
              <a:t>2022/10/28</a:t>
            </a:fld>
            <a:endParaRPr kumimoji="1" lang="ja-JP" altLang="en-US"/>
          </a:p>
        </p:txBody>
      </p:sp>
      <p:sp>
        <p:nvSpPr>
          <p:cNvPr id="8" name="フッター プレースホルダー 7">
            <a:extLst>
              <a:ext uri="{FF2B5EF4-FFF2-40B4-BE49-F238E27FC236}">
                <a16:creationId xmlns:a16="http://schemas.microsoft.com/office/drawing/2014/main" id="{003E38BE-86B5-41FE-B0A9-4D5152D7047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8184D6E-EE82-40A2-A2A1-D2E28F59E477}"/>
              </a:ext>
            </a:extLst>
          </p:cNvPr>
          <p:cNvSpPr>
            <a:spLocks noGrp="1"/>
          </p:cNvSpPr>
          <p:nvPr>
            <p:ph type="sldNum" sz="quarter" idx="12"/>
          </p:nvPr>
        </p:nvSpPr>
        <p:spPr/>
        <p:txBody>
          <a:bodyPr/>
          <a:lstStyle/>
          <a:p>
            <a:fld id="{48DAAF8D-3F7D-4967-85C9-7FA45B217A36}" type="slidenum">
              <a:rPr kumimoji="1" lang="ja-JP" altLang="en-US" smtClean="0"/>
              <a:t>‹#›</a:t>
            </a:fld>
            <a:endParaRPr kumimoji="1" lang="ja-JP" altLang="en-US"/>
          </a:p>
        </p:txBody>
      </p:sp>
    </p:spTree>
    <p:extLst>
      <p:ext uri="{BB962C8B-B14F-4D97-AF65-F5344CB8AC3E}">
        <p14:creationId xmlns:p14="http://schemas.microsoft.com/office/powerpoint/2010/main" val="637081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0BA167-A3ED-441A-AFCE-3684E1D65A3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92A3F33-4FDD-4303-B8F1-55999D8715C9}"/>
              </a:ext>
            </a:extLst>
          </p:cNvPr>
          <p:cNvSpPr>
            <a:spLocks noGrp="1"/>
          </p:cNvSpPr>
          <p:nvPr>
            <p:ph type="dt" sz="half" idx="10"/>
          </p:nvPr>
        </p:nvSpPr>
        <p:spPr/>
        <p:txBody>
          <a:bodyPr/>
          <a:lstStyle/>
          <a:p>
            <a:fld id="{B07BC78D-4A9E-4AC2-B440-7FF67A55CC3E}" type="datetimeFigureOut">
              <a:rPr kumimoji="1" lang="ja-JP" altLang="en-US" smtClean="0"/>
              <a:t>2022/10/28</a:t>
            </a:fld>
            <a:endParaRPr kumimoji="1" lang="ja-JP" altLang="en-US"/>
          </a:p>
        </p:txBody>
      </p:sp>
      <p:sp>
        <p:nvSpPr>
          <p:cNvPr id="4" name="フッター プレースホルダー 3">
            <a:extLst>
              <a:ext uri="{FF2B5EF4-FFF2-40B4-BE49-F238E27FC236}">
                <a16:creationId xmlns:a16="http://schemas.microsoft.com/office/drawing/2014/main" id="{2BEFFB51-6EAE-43E6-8CF5-73AA5DFEBF9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CE49E9A-A790-40C2-86A5-E8B9032C2B12}"/>
              </a:ext>
            </a:extLst>
          </p:cNvPr>
          <p:cNvSpPr>
            <a:spLocks noGrp="1"/>
          </p:cNvSpPr>
          <p:nvPr>
            <p:ph type="sldNum" sz="quarter" idx="12"/>
          </p:nvPr>
        </p:nvSpPr>
        <p:spPr/>
        <p:txBody>
          <a:bodyPr/>
          <a:lstStyle/>
          <a:p>
            <a:fld id="{48DAAF8D-3F7D-4967-85C9-7FA45B217A36}" type="slidenum">
              <a:rPr kumimoji="1" lang="ja-JP" altLang="en-US" smtClean="0"/>
              <a:t>‹#›</a:t>
            </a:fld>
            <a:endParaRPr kumimoji="1" lang="ja-JP" altLang="en-US"/>
          </a:p>
        </p:txBody>
      </p:sp>
    </p:spTree>
    <p:extLst>
      <p:ext uri="{BB962C8B-B14F-4D97-AF65-F5344CB8AC3E}">
        <p14:creationId xmlns:p14="http://schemas.microsoft.com/office/powerpoint/2010/main" val="2387858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B7B56C4-F774-4707-AFF6-BC34E24ECA89}"/>
              </a:ext>
            </a:extLst>
          </p:cNvPr>
          <p:cNvSpPr>
            <a:spLocks noGrp="1"/>
          </p:cNvSpPr>
          <p:nvPr>
            <p:ph type="dt" sz="half" idx="10"/>
          </p:nvPr>
        </p:nvSpPr>
        <p:spPr/>
        <p:txBody>
          <a:bodyPr/>
          <a:lstStyle/>
          <a:p>
            <a:fld id="{B07BC78D-4A9E-4AC2-B440-7FF67A55CC3E}" type="datetimeFigureOut">
              <a:rPr kumimoji="1" lang="ja-JP" altLang="en-US" smtClean="0"/>
              <a:t>2022/10/28</a:t>
            </a:fld>
            <a:endParaRPr kumimoji="1" lang="ja-JP" altLang="en-US"/>
          </a:p>
        </p:txBody>
      </p:sp>
      <p:sp>
        <p:nvSpPr>
          <p:cNvPr id="3" name="フッター プレースホルダー 2">
            <a:extLst>
              <a:ext uri="{FF2B5EF4-FFF2-40B4-BE49-F238E27FC236}">
                <a16:creationId xmlns:a16="http://schemas.microsoft.com/office/drawing/2014/main" id="{7F8EA455-9534-4F96-98AD-BF42D479C63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99630E1-3C94-414A-ABF9-6F1E4BE6D752}"/>
              </a:ext>
            </a:extLst>
          </p:cNvPr>
          <p:cNvSpPr>
            <a:spLocks noGrp="1"/>
          </p:cNvSpPr>
          <p:nvPr>
            <p:ph type="sldNum" sz="quarter" idx="12"/>
          </p:nvPr>
        </p:nvSpPr>
        <p:spPr/>
        <p:txBody>
          <a:bodyPr/>
          <a:lstStyle/>
          <a:p>
            <a:fld id="{48DAAF8D-3F7D-4967-85C9-7FA45B217A36}" type="slidenum">
              <a:rPr kumimoji="1" lang="ja-JP" altLang="en-US" smtClean="0"/>
              <a:t>‹#›</a:t>
            </a:fld>
            <a:endParaRPr kumimoji="1" lang="ja-JP" altLang="en-US"/>
          </a:p>
        </p:txBody>
      </p:sp>
    </p:spTree>
    <p:extLst>
      <p:ext uri="{BB962C8B-B14F-4D97-AF65-F5344CB8AC3E}">
        <p14:creationId xmlns:p14="http://schemas.microsoft.com/office/powerpoint/2010/main" val="3330892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B2421E-99B0-496B-9D91-9AE3FCD0392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72F4DAD-46D1-441D-BC96-0B8B36858D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B1EA39A-9D38-4382-B67F-93F6D89184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4AC93C9-8694-4C6C-A63E-376F7B06787F}"/>
              </a:ext>
            </a:extLst>
          </p:cNvPr>
          <p:cNvSpPr>
            <a:spLocks noGrp="1"/>
          </p:cNvSpPr>
          <p:nvPr>
            <p:ph type="dt" sz="half" idx="10"/>
          </p:nvPr>
        </p:nvSpPr>
        <p:spPr/>
        <p:txBody>
          <a:bodyPr/>
          <a:lstStyle/>
          <a:p>
            <a:fld id="{B07BC78D-4A9E-4AC2-B440-7FF67A55CC3E}" type="datetimeFigureOut">
              <a:rPr kumimoji="1" lang="ja-JP" altLang="en-US" smtClean="0"/>
              <a:t>2022/10/28</a:t>
            </a:fld>
            <a:endParaRPr kumimoji="1" lang="ja-JP" altLang="en-US"/>
          </a:p>
        </p:txBody>
      </p:sp>
      <p:sp>
        <p:nvSpPr>
          <p:cNvPr id="6" name="フッター プレースホルダー 5">
            <a:extLst>
              <a:ext uri="{FF2B5EF4-FFF2-40B4-BE49-F238E27FC236}">
                <a16:creationId xmlns:a16="http://schemas.microsoft.com/office/drawing/2014/main" id="{649722F9-E812-449B-80D0-E7A9990D8ED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B0C0291-F784-4557-AB3B-ABD00018E4A5}"/>
              </a:ext>
            </a:extLst>
          </p:cNvPr>
          <p:cNvSpPr>
            <a:spLocks noGrp="1"/>
          </p:cNvSpPr>
          <p:nvPr>
            <p:ph type="sldNum" sz="quarter" idx="12"/>
          </p:nvPr>
        </p:nvSpPr>
        <p:spPr/>
        <p:txBody>
          <a:bodyPr/>
          <a:lstStyle/>
          <a:p>
            <a:fld id="{48DAAF8D-3F7D-4967-85C9-7FA45B217A36}" type="slidenum">
              <a:rPr kumimoji="1" lang="ja-JP" altLang="en-US" smtClean="0"/>
              <a:t>‹#›</a:t>
            </a:fld>
            <a:endParaRPr kumimoji="1" lang="ja-JP" altLang="en-US"/>
          </a:p>
        </p:txBody>
      </p:sp>
    </p:spTree>
    <p:extLst>
      <p:ext uri="{BB962C8B-B14F-4D97-AF65-F5344CB8AC3E}">
        <p14:creationId xmlns:p14="http://schemas.microsoft.com/office/powerpoint/2010/main" val="967060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CFD809-3551-4351-9884-73B61972BD6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8316191-C153-4A84-B90C-D13BFFA65C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2087FD3-73D3-444D-B5CB-D11A6965BF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DEE3D4A-1D35-4E06-8003-6B26B513B5DB}"/>
              </a:ext>
            </a:extLst>
          </p:cNvPr>
          <p:cNvSpPr>
            <a:spLocks noGrp="1"/>
          </p:cNvSpPr>
          <p:nvPr>
            <p:ph type="dt" sz="half" idx="10"/>
          </p:nvPr>
        </p:nvSpPr>
        <p:spPr/>
        <p:txBody>
          <a:bodyPr/>
          <a:lstStyle/>
          <a:p>
            <a:fld id="{B07BC78D-4A9E-4AC2-B440-7FF67A55CC3E}" type="datetimeFigureOut">
              <a:rPr kumimoji="1" lang="ja-JP" altLang="en-US" smtClean="0"/>
              <a:t>2022/10/28</a:t>
            </a:fld>
            <a:endParaRPr kumimoji="1" lang="ja-JP" altLang="en-US"/>
          </a:p>
        </p:txBody>
      </p:sp>
      <p:sp>
        <p:nvSpPr>
          <p:cNvPr id="6" name="フッター プレースホルダー 5">
            <a:extLst>
              <a:ext uri="{FF2B5EF4-FFF2-40B4-BE49-F238E27FC236}">
                <a16:creationId xmlns:a16="http://schemas.microsoft.com/office/drawing/2014/main" id="{8094E3FB-1C7C-4D3E-8BDF-07F44D04592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FE4BF61-AC6C-43E7-BC13-E1F5EE131769}"/>
              </a:ext>
            </a:extLst>
          </p:cNvPr>
          <p:cNvSpPr>
            <a:spLocks noGrp="1"/>
          </p:cNvSpPr>
          <p:nvPr>
            <p:ph type="sldNum" sz="quarter" idx="12"/>
          </p:nvPr>
        </p:nvSpPr>
        <p:spPr/>
        <p:txBody>
          <a:bodyPr/>
          <a:lstStyle/>
          <a:p>
            <a:fld id="{48DAAF8D-3F7D-4967-85C9-7FA45B217A36}" type="slidenum">
              <a:rPr kumimoji="1" lang="ja-JP" altLang="en-US" smtClean="0"/>
              <a:t>‹#›</a:t>
            </a:fld>
            <a:endParaRPr kumimoji="1" lang="ja-JP" altLang="en-US"/>
          </a:p>
        </p:txBody>
      </p:sp>
    </p:spTree>
    <p:extLst>
      <p:ext uri="{BB962C8B-B14F-4D97-AF65-F5344CB8AC3E}">
        <p14:creationId xmlns:p14="http://schemas.microsoft.com/office/powerpoint/2010/main" val="1525604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410E755-7EAE-4150-9443-9333173F0D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BD4B943-EFA9-4174-BD9F-CCE1E38B8C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F86959D-8B8E-4131-8790-97606FC8B2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7BC78D-4A9E-4AC2-B440-7FF67A55CC3E}" type="datetimeFigureOut">
              <a:rPr kumimoji="1" lang="ja-JP" altLang="en-US" smtClean="0"/>
              <a:t>2022/10/28</a:t>
            </a:fld>
            <a:endParaRPr kumimoji="1" lang="ja-JP" altLang="en-US"/>
          </a:p>
        </p:txBody>
      </p:sp>
      <p:sp>
        <p:nvSpPr>
          <p:cNvPr id="5" name="フッター プレースホルダー 4">
            <a:extLst>
              <a:ext uri="{FF2B5EF4-FFF2-40B4-BE49-F238E27FC236}">
                <a16:creationId xmlns:a16="http://schemas.microsoft.com/office/drawing/2014/main" id="{DBC29154-72C8-4949-8530-730B2B2457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DEB5C4D-857A-49E1-9C24-81F55928D7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DAAF8D-3F7D-4967-85C9-7FA45B217A36}" type="slidenum">
              <a:rPr kumimoji="1" lang="ja-JP" altLang="en-US" smtClean="0"/>
              <a:t>‹#›</a:t>
            </a:fld>
            <a:endParaRPr kumimoji="1" lang="ja-JP" altLang="en-US"/>
          </a:p>
        </p:txBody>
      </p:sp>
    </p:spTree>
    <p:extLst>
      <p:ext uri="{BB962C8B-B14F-4D97-AF65-F5344CB8AC3E}">
        <p14:creationId xmlns:p14="http://schemas.microsoft.com/office/powerpoint/2010/main" val="3545057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691C81-9F78-4400-984C-81D31D4E5B3F}"/>
              </a:ext>
            </a:extLst>
          </p:cNvPr>
          <p:cNvSpPr>
            <a:spLocks noGrp="1"/>
          </p:cNvSpPr>
          <p:nvPr>
            <p:ph type="ctrTitle"/>
          </p:nvPr>
        </p:nvSpPr>
        <p:spPr/>
        <p:txBody>
          <a:bodyPr>
            <a:normAutofit/>
          </a:bodyPr>
          <a:lstStyle/>
          <a:p>
            <a:r>
              <a:rPr lang="en-US" altLang="ja-JP" sz="3600" dirty="0">
                <a:latin typeface="Arial" panose="020B0604020202020204" pitchFamily="34" charset="0"/>
                <a:cs typeface="Arial" panose="020B0604020202020204" pitchFamily="34" charset="0"/>
              </a:rPr>
              <a:t>Agenda</a:t>
            </a:r>
            <a:r>
              <a:rPr lang="ja-JP" altLang="en-US" sz="3600" dirty="0">
                <a:latin typeface="Arial" panose="020B0604020202020204" pitchFamily="34" charset="0"/>
                <a:cs typeface="Arial" panose="020B0604020202020204" pitchFamily="34" charset="0"/>
              </a:rPr>
              <a:t> </a:t>
            </a:r>
            <a:r>
              <a:rPr lang="en-US" altLang="ja-JP" sz="3600" dirty="0">
                <a:latin typeface="Arial" panose="020B0604020202020204" pitchFamily="34" charset="0"/>
                <a:cs typeface="Arial" panose="020B0604020202020204" pitchFamily="34" charset="0"/>
              </a:rPr>
              <a:t>&amp;</a:t>
            </a:r>
            <a:r>
              <a:rPr lang="ja-JP" altLang="en-US" sz="3600" dirty="0">
                <a:latin typeface="Arial" panose="020B0604020202020204" pitchFamily="34" charset="0"/>
                <a:cs typeface="Arial" panose="020B0604020202020204" pitchFamily="34" charset="0"/>
              </a:rPr>
              <a:t> </a:t>
            </a:r>
            <a:r>
              <a:rPr lang="en-US" altLang="ja-JP" sz="3600" dirty="0">
                <a:latin typeface="Arial" panose="020B0604020202020204" pitchFamily="34" charset="0"/>
                <a:cs typeface="Arial" panose="020B0604020202020204" pitchFamily="34" charset="0"/>
              </a:rPr>
              <a:t>Discussion Points</a:t>
            </a:r>
            <a:br>
              <a:rPr lang="en-US" altLang="ja-JP" sz="3600" dirty="0">
                <a:latin typeface="Arial" panose="020B0604020202020204" pitchFamily="34" charset="0"/>
                <a:cs typeface="Arial" panose="020B0604020202020204" pitchFamily="34" charset="0"/>
              </a:rPr>
            </a:br>
            <a:r>
              <a:rPr lang="en-US" altLang="ja-JP" sz="2400" dirty="0">
                <a:latin typeface="Arial" panose="020B0604020202020204" pitchFamily="34" charset="0"/>
                <a:cs typeface="Arial" panose="020B0604020202020204" pitchFamily="34" charset="0"/>
              </a:rPr>
              <a:t>12th Workshop on UNR155 Implementation</a:t>
            </a:r>
            <a:endParaRPr lang="ja-JP" altLang="en-US" sz="2400" dirty="0">
              <a:latin typeface="Arial" panose="020B0604020202020204" pitchFamily="34" charset="0"/>
              <a:cs typeface="Arial" panose="020B0604020202020204" pitchFamily="34" charset="0"/>
            </a:endParaRPr>
          </a:p>
        </p:txBody>
      </p:sp>
      <p:sp>
        <p:nvSpPr>
          <p:cNvPr id="3" name="字幕 2">
            <a:extLst>
              <a:ext uri="{FF2B5EF4-FFF2-40B4-BE49-F238E27FC236}">
                <a16:creationId xmlns:a16="http://schemas.microsoft.com/office/drawing/2014/main" id="{52B2DF12-0BEC-4F36-8876-71A96179D787}"/>
              </a:ext>
            </a:extLst>
          </p:cNvPr>
          <p:cNvSpPr>
            <a:spLocks noGrp="1"/>
          </p:cNvSpPr>
          <p:nvPr>
            <p:ph type="subTitle" idx="1"/>
          </p:nvPr>
        </p:nvSpPr>
        <p:spPr/>
        <p:txBody>
          <a:bodyPr/>
          <a:lstStyle/>
          <a:p>
            <a:r>
              <a:rPr kumimoji="1" lang="en-US" altLang="ja-JP" dirty="0"/>
              <a:t>8th November 2022</a:t>
            </a:r>
            <a:endParaRPr kumimoji="1" lang="ja-JP" altLang="en-US" dirty="0"/>
          </a:p>
        </p:txBody>
      </p:sp>
    </p:spTree>
    <p:extLst>
      <p:ext uri="{BB962C8B-B14F-4D97-AF65-F5344CB8AC3E}">
        <p14:creationId xmlns:p14="http://schemas.microsoft.com/office/powerpoint/2010/main" val="2041985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912B55-92F7-4E51-BCB3-900002DF9067}"/>
              </a:ext>
            </a:extLst>
          </p:cNvPr>
          <p:cNvSpPr>
            <a:spLocks noGrp="1"/>
          </p:cNvSpPr>
          <p:nvPr>
            <p:ph type="title"/>
          </p:nvPr>
        </p:nvSpPr>
        <p:spPr/>
        <p:txBody>
          <a:bodyPr/>
          <a:lstStyle/>
          <a:p>
            <a:pPr marL="1881188" indent="-1881188"/>
            <a:r>
              <a:rPr lang="en-US" altLang="ja-JP" dirty="0">
                <a:latin typeface="Arial" panose="020B0604020202020204" pitchFamily="34" charset="0"/>
                <a:cs typeface="Arial" panose="020B0604020202020204" pitchFamily="34" charset="0"/>
              </a:rPr>
              <a:t>Item 7: How many tests? Chosen on what basis ?</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79585F57-4D91-4366-BEFC-E51249BD9271}"/>
              </a:ext>
            </a:extLst>
          </p:cNvPr>
          <p:cNvSpPr>
            <a:spLocks noGrp="1"/>
          </p:cNvSpPr>
          <p:nvPr>
            <p:ph idx="1"/>
          </p:nvPr>
        </p:nvSpPr>
        <p:spPr/>
        <p:txBody>
          <a:bodyPr/>
          <a:lstStyle/>
          <a:p>
            <a:pPr marL="0" indent="0" algn="just">
              <a:buNone/>
            </a:pPr>
            <a:r>
              <a:rPr lang="en-US" altLang="ja-JP" dirty="0">
                <a:latin typeface="Arial" panose="020B0604020202020204" pitchFamily="34" charset="0"/>
                <a:cs typeface="Arial" panose="020B0604020202020204" pitchFamily="34" charset="0"/>
              </a:rPr>
              <a:t>Comments</a:t>
            </a:r>
          </a:p>
          <a:p>
            <a:pPr marL="982663" indent="-982663" algn="just">
              <a:buNone/>
            </a:pPr>
            <a:r>
              <a:rPr lang="en-US" altLang="ja-JP" dirty="0">
                <a:latin typeface="Arial" panose="020B0604020202020204" pitchFamily="34" charset="0"/>
                <a:cs typeface="Arial" panose="020B0604020202020204" pitchFamily="34" charset="0"/>
              </a:rPr>
              <a:t>&lt;NL&gt; Based on the TARA and other input the TS might select certain tests to witness. The focus has to be on mitigations that the security heavily relies on and an assessment of the performed test that were used to determine that the CS-requirements for the TARA were met. OEM and TS should work together to produce convincing proof that the design will be effective in its security performance.</a:t>
            </a:r>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9210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912B55-92F7-4E51-BCB3-900002DF9067}"/>
              </a:ext>
            </a:extLst>
          </p:cNvPr>
          <p:cNvSpPr>
            <a:spLocks noGrp="1"/>
          </p:cNvSpPr>
          <p:nvPr>
            <p:ph type="title"/>
          </p:nvPr>
        </p:nvSpPr>
        <p:spPr/>
        <p:txBody>
          <a:bodyPr/>
          <a:lstStyle/>
          <a:p>
            <a:pPr marL="1881188" indent="-1881188"/>
            <a:r>
              <a:rPr lang="en-US" altLang="ja-JP" dirty="0">
                <a:latin typeface="Arial" panose="020B0604020202020204" pitchFamily="34" charset="0"/>
                <a:cs typeface="Arial" panose="020B0604020202020204" pitchFamily="34" charset="0"/>
              </a:rPr>
              <a:t>Item 7: How many tests? Chosen on what basis ?</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79585F57-4D91-4366-BEFC-E51249BD9271}"/>
              </a:ext>
            </a:extLst>
          </p:cNvPr>
          <p:cNvSpPr>
            <a:spLocks noGrp="1"/>
          </p:cNvSpPr>
          <p:nvPr>
            <p:ph idx="1"/>
          </p:nvPr>
        </p:nvSpPr>
        <p:spPr/>
        <p:txBody>
          <a:bodyPr/>
          <a:lstStyle/>
          <a:p>
            <a:pPr marL="0" indent="0" algn="just">
              <a:buNone/>
            </a:pPr>
            <a:r>
              <a:rPr lang="en-US" altLang="ja-JP" dirty="0">
                <a:latin typeface="Arial" panose="020B0604020202020204" pitchFamily="34" charset="0"/>
                <a:cs typeface="Arial" panose="020B0604020202020204" pitchFamily="34" charset="0"/>
              </a:rPr>
              <a:t>Comments</a:t>
            </a:r>
          </a:p>
          <a:p>
            <a:pPr marL="982663" indent="-982663" algn="just">
              <a:buNone/>
            </a:pPr>
            <a:r>
              <a:rPr lang="en-US" altLang="ja-JP" dirty="0">
                <a:latin typeface="Arial" panose="020B0604020202020204" pitchFamily="34" charset="0"/>
                <a:cs typeface="Arial" panose="020B0604020202020204" pitchFamily="34" charset="0"/>
              </a:rPr>
              <a:t>&lt;FR&gt; Our initial prescription is 3 to 5 tests (subject to change) depending on TARA and Annex 5 assessment results. We believe that this achieves a balance between having enough time allocated to each test and keeping the total test time reasonable.</a:t>
            </a:r>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3791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912B55-92F7-4E51-BCB3-900002DF9067}"/>
              </a:ext>
            </a:extLst>
          </p:cNvPr>
          <p:cNvSpPr>
            <a:spLocks noGrp="1"/>
          </p:cNvSpPr>
          <p:nvPr>
            <p:ph type="title"/>
          </p:nvPr>
        </p:nvSpPr>
        <p:spPr/>
        <p:txBody>
          <a:bodyPr/>
          <a:lstStyle/>
          <a:p>
            <a:pPr marL="1881188" indent="-1881188"/>
            <a:r>
              <a:rPr lang="en-US" altLang="ja-JP" dirty="0">
                <a:latin typeface="Arial" panose="020B0604020202020204" pitchFamily="34" charset="0"/>
                <a:cs typeface="Arial" panose="020B0604020202020204" pitchFamily="34" charset="0"/>
              </a:rPr>
              <a:t>Item 7: How many tests? Chosen on what basis ?</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79585F57-4D91-4366-BEFC-E51249BD9271}"/>
              </a:ext>
            </a:extLst>
          </p:cNvPr>
          <p:cNvSpPr>
            <a:spLocks noGrp="1"/>
          </p:cNvSpPr>
          <p:nvPr>
            <p:ph idx="1"/>
          </p:nvPr>
        </p:nvSpPr>
        <p:spPr/>
        <p:txBody>
          <a:bodyPr/>
          <a:lstStyle/>
          <a:p>
            <a:pPr marL="0" indent="0" algn="just">
              <a:buNone/>
            </a:pPr>
            <a:r>
              <a:rPr lang="en-US" altLang="ja-JP" dirty="0">
                <a:latin typeface="Arial" panose="020B0604020202020204" pitchFamily="34" charset="0"/>
                <a:cs typeface="Arial" panose="020B0604020202020204" pitchFamily="34" charset="0"/>
              </a:rPr>
              <a:t>Comments</a:t>
            </a:r>
          </a:p>
          <a:p>
            <a:pPr marL="982663" indent="-982663" algn="just">
              <a:buNone/>
            </a:pPr>
            <a:r>
              <a:rPr lang="en-US" altLang="ja-JP" dirty="0">
                <a:latin typeface="Arial" panose="020B0604020202020204" pitchFamily="34" charset="0"/>
                <a:cs typeface="Arial" panose="020B0604020202020204" pitchFamily="34" charset="0"/>
              </a:rPr>
              <a:t>&lt;DE&gt; Same as NL with the </a:t>
            </a:r>
            <a:r>
              <a:rPr lang="en-US" altLang="ja-JP" dirty="0" err="1">
                <a:latin typeface="Arial" panose="020B0604020202020204" pitchFamily="34" charset="0"/>
                <a:cs typeface="Arial" panose="020B0604020202020204" pitchFamily="34" charset="0"/>
              </a:rPr>
              <a:t>extention</a:t>
            </a:r>
            <a:r>
              <a:rPr lang="en-US" altLang="ja-JP" dirty="0">
                <a:latin typeface="Arial" panose="020B0604020202020204" pitchFamily="34" charset="0"/>
                <a:cs typeface="Arial" panose="020B0604020202020204" pitchFamily="34" charset="0"/>
              </a:rPr>
              <a:t> "Based on the TARA and other input the TS might select certain tests to witness or to perform the tests on its own."</a:t>
            </a:r>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4671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79585F57-4D91-4366-BEFC-E51249BD9271}"/>
              </a:ext>
            </a:extLst>
          </p:cNvPr>
          <p:cNvSpPr>
            <a:spLocks noGrp="1"/>
          </p:cNvSpPr>
          <p:nvPr>
            <p:ph idx="1"/>
          </p:nvPr>
        </p:nvSpPr>
        <p:spPr>
          <a:xfrm>
            <a:off x="838200" y="1825625"/>
            <a:ext cx="11353800" cy="4084845"/>
          </a:xfrm>
        </p:spPr>
        <p:txBody>
          <a:bodyPr>
            <a:normAutofit/>
          </a:bodyPr>
          <a:lstStyle/>
          <a:p>
            <a:pPr marL="0" indent="0" algn="just">
              <a:buNone/>
            </a:pPr>
            <a:r>
              <a:rPr lang="en-US" altLang="ja-JP" sz="2400" dirty="0">
                <a:latin typeface="Arial" panose="020B0604020202020204" pitchFamily="34" charset="0"/>
                <a:cs typeface="Arial" panose="020B0604020202020204" pitchFamily="34" charset="0"/>
              </a:rPr>
              <a:t>Comments</a:t>
            </a:r>
          </a:p>
          <a:p>
            <a:pPr marL="982663" indent="-982663" algn="just">
              <a:buNone/>
            </a:pPr>
            <a:r>
              <a:rPr lang="en-US" altLang="ja-JP" sz="2400" dirty="0">
                <a:latin typeface="Arial" panose="020B0604020202020204" pitchFamily="34" charset="0"/>
                <a:cs typeface="Arial" panose="020B0604020202020204" pitchFamily="34" charset="0"/>
              </a:rPr>
              <a:t>&lt;DE&gt;The testing itself should of course be concentrated on the main risks. This can include elements which, when taken separately, can be seen as non-critical, but form a critical system.</a:t>
            </a:r>
          </a:p>
          <a:p>
            <a:pPr marL="982663" indent="-80963" algn="just">
              <a:buNone/>
            </a:pPr>
            <a:r>
              <a:rPr lang="en-US" altLang="ja-JP" sz="2400" dirty="0">
                <a:latin typeface="Arial" panose="020B0604020202020204" pitchFamily="34" charset="0"/>
                <a:cs typeface="Arial" panose="020B0604020202020204" pitchFamily="34" charset="0"/>
              </a:rPr>
              <a:t>The manufacturer is obliged to perform testing which covers all necessary action to guarantee the accepted by him remaining risk. The approval authority in our opinion can limit its testing (or supervising of tests) to a sampling regarding “serious risks” (regarding health, environment, safety; perhaps also other like privacy/rather not protection of property), where the accepted remaining risk might by much bigger than this of the manufacturer (but acceptable with regard to the general protection objectives).</a:t>
            </a:r>
            <a:endParaRPr kumimoji="1" lang="ja-JP" altLang="en-US" sz="2400" dirty="0">
              <a:latin typeface="Arial" panose="020B0604020202020204" pitchFamily="34" charset="0"/>
              <a:cs typeface="Arial" panose="020B0604020202020204" pitchFamily="34" charset="0"/>
            </a:endParaRPr>
          </a:p>
        </p:txBody>
      </p:sp>
      <p:sp>
        <p:nvSpPr>
          <p:cNvPr id="6" name="タイトル 1">
            <a:extLst>
              <a:ext uri="{FF2B5EF4-FFF2-40B4-BE49-F238E27FC236}">
                <a16:creationId xmlns:a16="http://schemas.microsoft.com/office/drawing/2014/main" id="{9B4248F2-A92A-4A7E-A8C2-FB440BABDCA2}"/>
              </a:ext>
            </a:extLst>
          </p:cNvPr>
          <p:cNvSpPr>
            <a:spLocks noGrp="1"/>
          </p:cNvSpPr>
          <p:nvPr>
            <p:ph type="title"/>
          </p:nvPr>
        </p:nvSpPr>
        <p:spPr>
          <a:xfrm>
            <a:off x="838200" y="365125"/>
            <a:ext cx="10515600" cy="1325563"/>
          </a:xfrm>
        </p:spPr>
        <p:txBody>
          <a:bodyPr>
            <a:noAutofit/>
          </a:bodyPr>
          <a:lstStyle/>
          <a:p>
            <a:pPr marL="3313113" indent="-3313113"/>
            <a:r>
              <a:rPr kumimoji="1" lang="en-US" altLang="ja-JP" sz="3200" dirty="0">
                <a:latin typeface="Arial" panose="020B0604020202020204" pitchFamily="34" charset="0"/>
                <a:cs typeface="Arial" panose="020B0604020202020204" pitchFamily="34" charset="0"/>
              </a:rPr>
              <a:t>Relevant Item 2</a:t>
            </a:r>
            <a:r>
              <a:rPr lang="en-US" altLang="ja-JP" sz="3200" dirty="0">
                <a:latin typeface="Arial" panose="020B0604020202020204" pitchFamily="34" charset="0"/>
                <a:cs typeface="Arial" panose="020B0604020202020204" pitchFamily="34" charset="0"/>
              </a:rPr>
              <a:t>6: Are critical elements same as cyber-relevant elements/ECUs? If yes, does all cyber relevant ECUs should undergo an exhaustive TARA?</a:t>
            </a:r>
            <a:endParaRPr kumimoji="1" lang="ja-JP" alt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5354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912B55-92F7-4E51-BCB3-900002DF9067}"/>
              </a:ext>
            </a:extLst>
          </p:cNvPr>
          <p:cNvSpPr>
            <a:spLocks noGrp="1"/>
          </p:cNvSpPr>
          <p:nvPr>
            <p:ph type="title"/>
          </p:nvPr>
        </p:nvSpPr>
        <p:spPr/>
        <p:txBody>
          <a:bodyPr/>
          <a:lstStyle/>
          <a:p>
            <a:pPr marL="1881188" indent="-1881188"/>
            <a:r>
              <a:rPr lang="en-US" altLang="ja-JP" dirty="0">
                <a:latin typeface="Arial" panose="020B0604020202020204" pitchFamily="34" charset="0"/>
                <a:cs typeface="Arial" panose="020B0604020202020204" pitchFamily="34" charset="0"/>
              </a:rPr>
              <a:t>Item 7: How many tests? Chosen on what basis ?</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79585F57-4D91-4366-BEFC-E51249BD9271}"/>
              </a:ext>
            </a:extLst>
          </p:cNvPr>
          <p:cNvSpPr>
            <a:spLocks noGrp="1"/>
          </p:cNvSpPr>
          <p:nvPr>
            <p:ph idx="1"/>
          </p:nvPr>
        </p:nvSpPr>
        <p:spPr>
          <a:xfrm>
            <a:off x="838200" y="1825624"/>
            <a:ext cx="10515600" cy="4890485"/>
          </a:xfrm>
          <a:solidFill>
            <a:schemeClr val="accent5">
              <a:lumMod val="40000"/>
              <a:lumOff val="60000"/>
            </a:schemeClr>
          </a:solidFill>
        </p:spPr>
        <p:txBody>
          <a:bodyPr/>
          <a:lstStyle/>
          <a:p>
            <a:pPr marL="0" indent="0" algn="just">
              <a:buNone/>
            </a:pPr>
            <a:r>
              <a:rPr lang="en-US" altLang="ja-JP" b="1" dirty="0">
                <a:latin typeface="Arial" panose="020B0604020202020204" pitchFamily="34" charset="0"/>
                <a:cs typeface="Arial" panose="020B0604020202020204" pitchFamily="34" charset="0"/>
              </a:rPr>
              <a:t>Answer(Comment) as the group</a:t>
            </a:r>
          </a:p>
          <a:p>
            <a:pPr algn="just"/>
            <a:r>
              <a:rPr lang="en-US" altLang="ja-JP" dirty="0">
                <a:latin typeface="Arial" panose="020B0604020202020204" pitchFamily="34" charset="0"/>
                <a:cs typeface="Arial" panose="020B0604020202020204" pitchFamily="34" charset="0"/>
              </a:rPr>
              <a:t>The testing itself should be concentrated on the main risks defined by the relevant TARA. This can include elements which, when taken separately, can be seen as non-critical, but form a critical system.</a:t>
            </a:r>
          </a:p>
          <a:p>
            <a:pPr algn="just"/>
            <a:r>
              <a:rPr lang="en-US" altLang="ja-JP" dirty="0">
                <a:latin typeface="Arial" panose="020B0604020202020204" pitchFamily="34" charset="0"/>
                <a:cs typeface="Arial" panose="020B0604020202020204" pitchFamily="34" charset="0"/>
              </a:rPr>
              <a:t>The manufacturer is obliged to perform testing which covers all necessary action to guarantee the accepted by him remaining risk under the CSMS.</a:t>
            </a:r>
          </a:p>
          <a:p>
            <a:pPr algn="just"/>
            <a:r>
              <a:rPr lang="en-US" altLang="ja-JP" dirty="0">
                <a:highlight>
                  <a:srgbClr val="FFFF00"/>
                </a:highlight>
                <a:latin typeface="Arial" panose="020B0604020202020204" pitchFamily="34" charset="0"/>
                <a:cs typeface="Arial" panose="020B0604020202020204" pitchFamily="34" charset="0"/>
              </a:rPr>
              <a:t>When testing is outsourced to the suppliers, the OEM should explain the TS how the OEM examined the test results delivered in the light of TARA.</a:t>
            </a:r>
          </a:p>
          <a:p>
            <a:pPr marL="0" indent="0" algn="just">
              <a:buNone/>
            </a:pPr>
            <a:endParaRPr lang="en-US" altLang="ja-JP" b="1" dirty="0">
              <a:latin typeface="Arial" panose="020B0604020202020204" pitchFamily="34" charset="0"/>
              <a:cs typeface="Arial" panose="020B0604020202020204" pitchFamily="34" charset="0"/>
            </a:endParaRPr>
          </a:p>
          <a:p>
            <a:pPr marL="0" indent="0" algn="just">
              <a:buNone/>
            </a:pPr>
            <a:endParaRPr lang="en-US" altLang="ja-JP" b="1" dirty="0">
              <a:latin typeface="Arial" panose="020B0604020202020204" pitchFamily="34" charset="0"/>
              <a:cs typeface="Arial" panose="020B0604020202020204" pitchFamily="34" charset="0"/>
            </a:endParaRPr>
          </a:p>
          <a:p>
            <a:pPr algn="just"/>
            <a:endParaRPr kumimoji="1" lang="ja-JP" altLang="en-US" dirty="0">
              <a:latin typeface="Arial" panose="020B0604020202020204" pitchFamily="34" charset="0"/>
              <a:cs typeface="Arial" panose="020B0604020202020204" pitchFamily="34" charset="0"/>
            </a:endParaRPr>
          </a:p>
        </p:txBody>
      </p:sp>
      <p:sp>
        <p:nvSpPr>
          <p:cNvPr id="5" name="吹き出し: 角を丸めた四角形 4">
            <a:extLst>
              <a:ext uri="{FF2B5EF4-FFF2-40B4-BE49-F238E27FC236}">
                <a16:creationId xmlns:a16="http://schemas.microsoft.com/office/drawing/2014/main" id="{CF3B59C3-055B-4A9A-B072-882B3C666514}"/>
              </a:ext>
            </a:extLst>
          </p:cNvPr>
          <p:cNvSpPr/>
          <p:nvPr/>
        </p:nvSpPr>
        <p:spPr>
          <a:xfrm>
            <a:off x="7606937" y="965700"/>
            <a:ext cx="4585063" cy="118967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t>サプライヤがテストを実施して</a:t>
            </a:r>
            <a:r>
              <a:rPr lang="en-US" altLang="ja-JP" dirty="0"/>
              <a:t>OEM</a:t>
            </a:r>
            <a:r>
              <a:rPr lang="ja-JP" altLang="en-US" dirty="0"/>
              <a:t>がその結果を刈り取る場合、それをどう評価するべきか、意見を述べた方が良い気がします</a:t>
            </a:r>
            <a:endParaRPr kumimoji="1" lang="ja-JP" altLang="en-US" dirty="0"/>
          </a:p>
        </p:txBody>
      </p:sp>
    </p:spTree>
    <p:extLst>
      <p:ext uri="{BB962C8B-B14F-4D97-AF65-F5344CB8AC3E}">
        <p14:creationId xmlns:p14="http://schemas.microsoft.com/office/powerpoint/2010/main" val="2190002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912B55-92F7-4E51-BCB3-900002DF9067}"/>
              </a:ext>
            </a:extLst>
          </p:cNvPr>
          <p:cNvSpPr>
            <a:spLocks noGrp="1"/>
          </p:cNvSpPr>
          <p:nvPr>
            <p:ph type="title"/>
          </p:nvPr>
        </p:nvSpPr>
        <p:spPr/>
        <p:txBody>
          <a:bodyPr/>
          <a:lstStyle/>
          <a:p>
            <a:pPr marL="1881188" indent="-1881188"/>
            <a:r>
              <a:rPr kumimoji="1" lang="en-US" altLang="ja-JP" dirty="0">
                <a:latin typeface="Arial" panose="020B0604020202020204" pitchFamily="34" charset="0"/>
                <a:cs typeface="Arial" panose="020B0604020202020204" pitchFamily="34" charset="0"/>
              </a:rPr>
              <a:t>Item 8</a:t>
            </a:r>
            <a:r>
              <a:rPr lang="en-US" altLang="ja-JP" dirty="0">
                <a:latin typeface="Arial" panose="020B0604020202020204" pitchFamily="34" charset="0"/>
                <a:cs typeface="Arial" panose="020B0604020202020204" pitchFamily="34" charset="0"/>
              </a:rPr>
              <a:t>: How will the sensitive information related vehicle type be treated?</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79585F57-4D91-4366-BEFC-E51249BD9271}"/>
              </a:ext>
            </a:extLst>
          </p:cNvPr>
          <p:cNvSpPr>
            <a:spLocks noGrp="1"/>
          </p:cNvSpPr>
          <p:nvPr>
            <p:ph idx="1"/>
          </p:nvPr>
        </p:nvSpPr>
        <p:spPr/>
        <p:txBody>
          <a:bodyPr/>
          <a:lstStyle/>
          <a:p>
            <a:pPr marL="0" indent="0" algn="just">
              <a:buNone/>
            </a:pPr>
            <a:r>
              <a:rPr lang="en-US" altLang="ja-JP" dirty="0">
                <a:latin typeface="Arial" panose="020B0604020202020204" pitchFamily="34" charset="0"/>
                <a:cs typeface="Arial" panose="020B0604020202020204" pitchFamily="34" charset="0"/>
              </a:rPr>
              <a:t>Background</a:t>
            </a:r>
          </a:p>
        </p:txBody>
      </p:sp>
    </p:spTree>
    <p:extLst>
      <p:ext uri="{BB962C8B-B14F-4D97-AF65-F5344CB8AC3E}">
        <p14:creationId xmlns:p14="http://schemas.microsoft.com/office/powerpoint/2010/main" val="1241304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912B55-92F7-4E51-BCB3-900002DF9067}"/>
              </a:ext>
            </a:extLst>
          </p:cNvPr>
          <p:cNvSpPr>
            <a:spLocks noGrp="1"/>
          </p:cNvSpPr>
          <p:nvPr>
            <p:ph type="title"/>
          </p:nvPr>
        </p:nvSpPr>
        <p:spPr/>
        <p:txBody>
          <a:bodyPr/>
          <a:lstStyle/>
          <a:p>
            <a:pPr marL="1881188" indent="-1881188"/>
            <a:r>
              <a:rPr lang="en-US" altLang="ja-JP" dirty="0">
                <a:latin typeface="Arial" panose="020B0604020202020204" pitchFamily="34" charset="0"/>
                <a:cs typeface="Arial" panose="020B0604020202020204" pitchFamily="34" charset="0"/>
              </a:rPr>
              <a:t>Item 8: How will the sensitive information related vehicle type be treated?</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79585F57-4D91-4366-BEFC-E51249BD9271}"/>
              </a:ext>
            </a:extLst>
          </p:cNvPr>
          <p:cNvSpPr>
            <a:spLocks noGrp="1"/>
          </p:cNvSpPr>
          <p:nvPr>
            <p:ph idx="1"/>
          </p:nvPr>
        </p:nvSpPr>
        <p:spPr/>
        <p:txBody>
          <a:bodyPr/>
          <a:lstStyle/>
          <a:p>
            <a:pPr marL="0" indent="0" algn="just">
              <a:buNone/>
            </a:pPr>
            <a:r>
              <a:rPr lang="en-US" altLang="ja-JP" dirty="0">
                <a:latin typeface="Arial" panose="020B0604020202020204" pitchFamily="34" charset="0"/>
                <a:cs typeface="Arial" panose="020B0604020202020204" pitchFamily="34" charset="0"/>
              </a:rPr>
              <a:t>Comments</a:t>
            </a:r>
          </a:p>
          <a:p>
            <a:pPr marL="982663" indent="-982663" algn="just">
              <a:buNone/>
            </a:pPr>
            <a:r>
              <a:rPr lang="en-US" altLang="ja-JP" dirty="0">
                <a:latin typeface="Arial" panose="020B0604020202020204" pitchFamily="34" charset="0"/>
                <a:cs typeface="Arial" panose="020B0604020202020204" pitchFamily="34" charset="0"/>
              </a:rPr>
              <a:t>&lt;NL&gt; It depends on the level of sensitivity and how the OEM defined their processes for information sharing. There  must be sufficient information from the vehicle manufacturer to assess CSMS and the cyber security of the vehicle type. If certain information is not available to be shared with the TS/TA, then the audit/</a:t>
            </a:r>
            <a:r>
              <a:rPr lang="en-US" altLang="ja-JP" dirty="0" err="1">
                <a:latin typeface="Arial" panose="020B0604020202020204" pitchFamily="34" charset="0"/>
                <a:cs typeface="Arial" panose="020B0604020202020204" pitchFamily="34" charset="0"/>
              </a:rPr>
              <a:t>assessmnet</a:t>
            </a:r>
            <a:r>
              <a:rPr lang="en-US" altLang="ja-JP" dirty="0">
                <a:latin typeface="Arial" panose="020B0604020202020204" pitchFamily="34" charset="0"/>
                <a:cs typeface="Arial" panose="020B0604020202020204" pitchFamily="34" charset="0"/>
              </a:rPr>
              <a:t> should include such items at the manufacturer's facility. And confidentiality items should be avoided from the test report. Only names/pseudo names can be used in the reports.</a:t>
            </a:r>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2805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912B55-92F7-4E51-BCB3-900002DF9067}"/>
              </a:ext>
            </a:extLst>
          </p:cNvPr>
          <p:cNvSpPr>
            <a:spLocks noGrp="1"/>
          </p:cNvSpPr>
          <p:nvPr>
            <p:ph type="title"/>
          </p:nvPr>
        </p:nvSpPr>
        <p:spPr/>
        <p:txBody>
          <a:bodyPr/>
          <a:lstStyle/>
          <a:p>
            <a:r>
              <a:rPr lang="en-US" altLang="ja-JP" dirty="0">
                <a:latin typeface="Arial" panose="020B0604020202020204" pitchFamily="34" charset="0"/>
                <a:cs typeface="Arial" panose="020B0604020202020204" pitchFamily="34" charset="0"/>
              </a:rPr>
              <a:t>Item 8: How will the sensitive information related vehicle type be treated?</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79585F57-4D91-4366-BEFC-E51249BD9271}"/>
              </a:ext>
            </a:extLst>
          </p:cNvPr>
          <p:cNvSpPr>
            <a:spLocks noGrp="1"/>
          </p:cNvSpPr>
          <p:nvPr>
            <p:ph idx="1"/>
          </p:nvPr>
        </p:nvSpPr>
        <p:spPr/>
        <p:txBody>
          <a:bodyPr/>
          <a:lstStyle/>
          <a:p>
            <a:pPr marL="0" indent="0" algn="just">
              <a:buNone/>
            </a:pPr>
            <a:r>
              <a:rPr lang="en-US" altLang="ja-JP" dirty="0">
                <a:latin typeface="Arial" panose="020B0604020202020204" pitchFamily="34" charset="0"/>
                <a:cs typeface="Arial" panose="020B0604020202020204" pitchFamily="34" charset="0"/>
              </a:rPr>
              <a:t>Comments</a:t>
            </a:r>
          </a:p>
          <a:p>
            <a:pPr marL="982663" indent="-982663" algn="just">
              <a:buNone/>
            </a:pPr>
            <a:r>
              <a:rPr lang="en-US" altLang="ja-JP" dirty="0">
                <a:latin typeface="Arial" panose="020B0604020202020204" pitchFamily="34" charset="0"/>
                <a:cs typeface="Arial" panose="020B0604020202020204" pitchFamily="34" charset="0"/>
              </a:rPr>
              <a:t>&lt;FR&gt; The TS should have access to all information and material needed to perform their audits, assessments and tests. When a document is too confidential to be sent to the TS, it should be shown on the manufacturer's premises. Similarly, if a particular test were to include equipment or a program that cannot leave the manufacturer's facilities, the technical service may choose to either perform witness testing or to perform the test themselves on-premise.</a:t>
            </a:r>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5621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912B55-92F7-4E51-BCB3-900002DF9067}"/>
              </a:ext>
            </a:extLst>
          </p:cNvPr>
          <p:cNvSpPr>
            <a:spLocks noGrp="1"/>
          </p:cNvSpPr>
          <p:nvPr>
            <p:ph type="title"/>
          </p:nvPr>
        </p:nvSpPr>
        <p:spPr/>
        <p:txBody>
          <a:bodyPr/>
          <a:lstStyle/>
          <a:p>
            <a:pPr marL="1881188" indent="-1881188"/>
            <a:r>
              <a:rPr lang="en-US" altLang="ja-JP" dirty="0">
                <a:latin typeface="Arial" panose="020B0604020202020204" pitchFamily="34" charset="0"/>
                <a:cs typeface="Arial" panose="020B0604020202020204" pitchFamily="34" charset="0"/>
              </a:rPr>
              <a:t>Item 8: How will the sensitive information related vehicle type be treated?</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79585F57-4D91-4366-BEFC-E51249BD9271}"/>
              </a:ext>
            </a:extLst>
          </p:cNvPr>
          <p:cNvSpPr>
            <a:spLocks noGrp="1"/>
          </p:cNvSpPr>
          <p:nvPr>
            <p:ph idx="1"/>
          </p:nvPr>
        </p:nvSpPr>
        <p:spPr/>
        <p:txBody>
          <a:bodyPr/>
          <a:lstStyle/>
          <a:p>
            <a:pPr marL="0" indent="0" algn="just">
              <a:buNone/>
            </a:pPr>
            <a:r>
              <a:rPr lang="en-US" altLang="ja-JP" dirty="0">
                <a:latin typeface="Arial" panose="020B0604020202020204" pitchFamily="34" charset="0"/>
                <a:cs typeface="Arial" panose="020B0604020202020204" pitchFamily="34" charset="0"/>
              </a:rPr>
              <a:t>Comments</a:t>
            </a:r>
          </a:p>
          <a:p>
            <a:pPr marL="982663" indent="-982663" algn="just">
              <a:buNone/>
            </a:pPr>
            <a:r>
              <a:rPr lang="en-US" altLang="ja-JP" dirty="0">
                <a:latin typeface="Arial" panose="020B0604020202020204" pitchFamily="34" charset="0"/>
                <a:cs typeface="Arial" panose="020B0604020202020204" pitchFamily="34" charset="0"/>
              </a:rPr>
              <a:t>&lt;DE&gt; TS and TAA shall have access to all necessary information (if appropriate under the precondition of no specific records).</a:t>
            </a:r>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19080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912B55-92F7-4E51-BCB3-900002DF9067}"/>
              </a:ext>
            </a:extLst>
          </p:cNvPr>
          <p:cNvSpPr>
            <a:spLocks noGrp="1"/>
          </p:cNvSpPr>
          <p:nvPr>
            <p:ph type="title"/>
          </p:nvPr>
        </p:nvSpPr>
        <p:spPr/>
        <p:txBody>
          <a:bodyPr/>
          <a:lstStyle/>
          <a:p>
            <a:pPr marL="1881188" indent="-1881188"/>
            <a:r>
              <a:rPr lang="en-US" altLang="ja-JP" dirty="0">
                <a:latin typeface="Arial" panose="020B0604020202020204" pitchFamily="34" charset="0"/>
                <a:cs typeface="Arial" panose="020B0604020202020204" pitchFamily="34" charset="0"/>
              </a:rPr>
              <a:t>Item 8: How will the sensitive information related vehicle type be treated?</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79585F57-4D91-4366-BEFC-E51249BD9271}"/>
              </a:ext>
            </a:extLst>
          </p:cNvPr>
          <p:cNvSpPr>
            <a:spLocks noGrp="1"/>
          </p:cNvSpPr>
          <p:nvPr>
            <p:ph idx="1"/>
          </p:nvPr>
        </p:nvSpPr>
        <p:spPr>
          <a:xfrm>
            <a:off x="838200" y="1825624"/>
            <a:ext cx="10515600" cy="4890485"/>
          </a:xfrm>
          <a:solidFill>
            <a:schemeClr val="accent5">
              <a:lumMod val="40000"/>
              <a:lumOff val="60000"/>
            </a:schemeClr>
          </a:solidFill>
        </p:spPr>
        <p:txBody>
          <a:bodyPr/>
          <a:lstStyle/>
          <a:p>
            <a:pPr marL="0" indent="0" algn="just">
              <a:buNone/>
            </a:pPr>
            <a:r>
              <a:rPr lang="en-US" altLang="ja-JP" b="1" dirty="0">
                <a:latin typeface="Arial" panose="020B0604020202020204" pitchFamily="34" charset="0"/>
                <a:cs typeface="Arial" panose="020B0604020202020204" pitchFamily="34" charset="0"/>
              </a:rPr>
              <a:t>Answer(Comment) as the group</a:t>
            </a:r>
          </a:p>
          <a:p>
            <a:pPr algn="just"/>
            <a:r>
              <a:rPr lang="en-US" altLang="ja-JP" dirty="0">
                <a:latin typeface="Arial" panose="020B0604020202020204" pitchFamily="34" charset="0"/>
                <a:cs typeface="Arial" panose="020B0604020202020204" pitchFamily="34" charset="0"/>
              </a:rPr>
              <a:t>The TAA and TS should have access to all information and material needed to perform their audits, assessments and tests. When a document is too confidential to be sent to the TS, it should be shown on the manufacturer's premises.</a:t>
            </a:r>
          </a:p>
          <a:p>
            <a:pPr algn="just"/>
            <a:r>
              <a:rPr lang="en-US" altLang="ja-JP" dirty="0">
                <a:latin typeface="Arial" panose="020B0604020202020204" pitchFamily="34" charset="0"/>
                <a:cs typeface="Arial" panose="020B0604020202020204" pitchFamily="34" charset="0"/>
              </a:rPr>
              <a:t>Confidentiality items should be avoided from the test report. Only names/pseudo names can be used in the reports.</a:t>
            </a:r>
          </a:p>
          <a:p>
            <a:pPr algn="just"/>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1048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C5B793-B4BF-4044-BAC7-D6394254D77A}"/>
              </a:ext>
            </a:extLst>
          </p:cNvPr>
          <p:cNvSpPr>
            <a:spLocks noGrp="1"/>
          </p:cNvSpPr>
          <p:nvPr>
            <p:ph type="title"/>
          </p:nvPr>
        </p:nvSpPr>
        <p:spPr/>
        <p:txBody>
          <a:bodyPr/>
          <a:lstStyle/>
          <a:p>
            <a:r>
              <a:rPr kumimoji="1" lang="en-US" altLang="ja-JP" dirty="0">
                <a:latin typeface="Arial" panose="020B0604020202020204" pitchFamily="34" charset="0"/>
                <a:cs typeface="Arial" panose="020B0604020202020204" pitchFamily="34" charset="0"/>
              </a:rPr>
              <a:t>Agenda</a:t>
            </a:r>
            <a:endParaRPr kumimoji="1" lang="ja-JP" altLang="en-US" dirty="0">
              <a:latin typeface="Arial" panose="020B0604020202020204" pitchFamily="34" charset="0"/>
              <a:cs typeface="Arial" panose="020B0604020202020204" pitchFamily="34" charset="0"/>
            </a:endParaRPr>
          </a:p>
        </p:txBody>
      </p:sp>
      <p:graphicFrame>
        <p:nvGraphicFramePr>
          <p:cNvPr id="4" name="表 3">
            <a:extLst>
              <a:ext uri="{FF2B5EF4-FFF2-40B4-BE49-F238E27FC236}">
                <a16:creationId xmlns:a16="http://schemas.microsoft.com/office/drawing/2014/main" id="{3D90DECE-16D3-4316-AA78-1DD14DFECD95}"/>
              </a:ext>
            </a:extLst>
          </p:cNvPr>
          <p:cNvGraphicFramePr>
            <a:graphicFrameLocks noGrp="1"/>
          </p:cNvGraphicFramePr>
          <p:nvPr>
            <p:extLst>
              <p:ext uri="{D42A27DB-BD31-4B8C-83A1-F6EECF244321}">
                <p14:modId xmlns:p14="http://schemas.microsoft.com/office/powerpoint/2010/main" val="1651691480"/>
              </p:ext>
            </p:extLst>
          </p:nvPr>
        </p:nvGraphicFramePr>
        <p:xfrm>
          <a:off x="1824038" y="1828800"/>
          <a:ext cx="8592270" cy="4023360"/>
        </p:xfrm>
        <a:graphic>
          <a:graphicData uri="http://schemas.openxmlformats.org/drawingml/2006/table">
            <a:tbl>
              <a:tblPr firstRow="1" bandRow="1">
                <a:tableStyleId>{D7AC3CCA-C797-4891-BE02-D94E43425B78}</a:tableStyleId>
              </a:tblPr>
              <a:tblGrid>
                <a:gridCol w="2565745">
                  <a:extLst>
                    <a:ext uri="{9D8B030D-6E8A-4147-A177-3AD203B41FA5}">
                      <a16:colId xmlns:a16="http://schemas.microsoft.com/office/drawing/2014/main" val="1486685317"/>
                    </a:ext>
                  </a:extLst>
                </a:gridCol>
                <a:gridCol w="6026525">
                  <a:extLst>
                    <a:ext uri="{9D8B030D-6E8A-4147-A177-3AD203B41FA5}">
                      <a16:colId xmlns:a16="http://schemas.microsoft.com/office/drawing/2014/main" val="3813175910"/>
                    </a:ext>
                  </a:extLst>
                </a:gridCol>
              </a:tblGrid>
              <a:tr h="370840">
                <a:tc>
                  <a:txBody>
                    <a:bodyPr/>
                    <a:lstStyle/>
                    <a:p>
                      <a:r>
                        <a:rPr kumimoji="1" lang="en-US" altLang="ja-JP" b="0" dirty="0">
                          <a:latin typeface="Arial" panose="020B0604020202020204" pitchFamily="34" charset="0"/>
                          <a:cs typeface="Arial" panose="020B0604020202020204" pitchFamily="34" charset="0"/>
                        </a:rPr>
                        <a:t>8th Nov. 2022.</a:t>
                      </a:r>
                    </a:p>
                    <a:p>
                      <a:pPr marL="0" indent="442913"/>
                      <a:r>
                        <a:rPr kumimoji="1" lang="en-US" altLang="ja-JP" b="0" dirty="0">
                          <a:latin typeface="Arial" panose="020B0604020202020204" pitchFamily="34" charset="0"/>
                          <a:cs typeface="Arial" panose="020B0604020202020204" pitchFamily="34" charset="0"/>
                        </a:rPr>
                        <a:t>09.30 (CET)/</a:t>
                      </a:r>
                    </a:p>
                    <a:p>
                      <a:pPr marL="0" indent="442913"/>
                      <a:r>
                        <a:rPr kumimoji="1" lang="en-US" altLang="ja-JP" b="0" dirty="0">
                          <a:latin typeface="Arial" panose="020B0604020202020204" pitchFamily="34" charset="0"/>
                          <a:cs typeface="Arial" panose="020B0604020202020204" pitchFamily="34" charset="0"/>
                        </a:rPr>
                        <a:t>17.30 (KST,JST)</a:t>
                      </a:r>
                      <a:endParaRPr kumimoji="1" lang="ja-JP" altLang="en-US" b="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0" dirty="0">
                          <a:latin typeface="Arial" panose="020B0604020202020204" pitchFamily="34" charset="0"/>
                          <a:cs typeface="Arial" panose="020B0604020202020204" pitchFamily="34" charset="0"/>
                        </a:rPr>
                        <a:t>Opening</a:t>
                      </a:r>
                      <a:endParaRPr kumimoji="1" lang="ja-JP" altLang="en-US"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84118088"/>
                  </a:ext>
                </a:extLst>
              </a:tr>
              <a:tr h="833842">
                <a:tc>
                  <a:txBody>
                    <a:bodyPr/>
                    <a:lstStyle/>
                    <a:p>
                      <a:pPr marL="0" indent="442913"/>
                      <a:r>
                        <a:rPr kumimoji="1" lang="fr-FR" altLang="ja-JP" b="0" dirty="0">
                          <a:latin typeface="Arial" panose="020B0604020202020204" pitchFamily="34" charset="0"/>
                          <a:cs typeface="Arial" panose="020B0604020202020204" pitchFamily="34" charset="0"/>
                        </a:rPr>
                        <a:t>09.35 (CET)/</a:t>
                      </a:r>
                    </a:p>
                    <a:p>
                      <a:pPr marL="0" indent="442913"/>
                      <a:r>
                        <a:rPr kumimoji="1" lang="fr-FR" altLang="ja-JP" b="0" dirty="0">
                          <a:latin typeface="Arial" panose="020B0604020202020204" pitchFamily="34" charset="0"/>
                          <a:cs typeface="Arial" panose="020B0604020202020204" pitchFamily="34" charset="0"/>
                        </a:rPr>
                        <a:t>17.35 (KST,JST)</a:t>
                      </a:r>
                    </a:p>
                  </a:txBody>
                  <a:tcPr/>
                </a:tc>
                <a:tc>
                  <a:txBody>
                    <a:bodyPr/>
                    <a:lstStyle/>
                    <a:p>
                      <a:r>
                        <a:rPr lang="en-US" altLang="ja-JP" dirty="0">
                          <a:latin typeface="Arial" panose="020B0604020202020204" pitchFamily="34" charset="0"/>
                          <a:cs typeface="Arial" panose="020B0604020202020204" pitchFamily="34" charset="0"/>
                        </a:rPr>
                        <a:t> Proposal amendments to the interpretation document regarding "reciprocal recognition of </a:t>
                      </a:r>
                      <a:r>
                        <a:rPr lang="en-US" altLang="ja-JP" dirty="0" err="1">
                          <a:latin typeface="Arial" panose="020B0604020202020204" pitchFamily="34" charset="0"/>
                          <a:cs typeface="Arial" panose="020B0604020202020204" pitchFamily="34" charset="0"/>
                        </a:rPr>
                        <a:t>CoC</a:t>
                      </a:r>
                      <a:r>
                        <a:rPr lang="en-US" altLang="ja-JP" dirty="0">
                          <a:latin typeface="Arial" panose="020B0604020202020204" pitchFamily="34" charset="0"/>
                          <a:cs typeface="Arial" panose="020B0604020202020204" pitchFamily="34" charset="0"/>
                        </a:rPr>
                        <a:t> of CSMS"</a:t>
                      </a:r>
                    </a:p>
                    <a:p>
                      <a:r>
                        <a:rPr lang="en-US" altLang="ja-JP" dirty="0">
                          <a:latin typeface="Arial" panose="020B0604020202020204" pitchFamily="34" charset="0"/>
                          <a:cs typeface="Arial" panose="020B0604020202020204" pitchFamily="34" charset="0"/>
                        </a:rPr>
                        <a:t>TFCS-23-04</a:t>
                      </a:r>
                    </a:p>
                  </a:txBody>
                  <a:tcPr/>
                </a:tc>
                <a:extLst>
                  <a:ext uri="{0D108BD9-81ED-4DB2-BD59-A6C34878D82A}">
                    <a16:rowId xmlns:a16="http://schemas.microsoft.com/office/drawing/2014/main" val="1411719625"/>
                  </a:ext>
                </a:extLst>
              </a:tr>
              <a:tr h="833842">
                <a:tc>
                  <a:txBody>
                    <a:bodyPr/>
                    <a:lstStyle/>
                    <a:p>
                      <a:pPr marL="0" indent="442913"/>
                      <a:r>
                        <a:rPr kumimoji="1" lang="en-US" altLang="ja-JP" b="0" dirty="0">
                          <a:latin typeface="Arial" panose="020B0604020202020204" pitchFamily="34" charset="0"/>
                          <a:cs typeface="Arial" panose="020B0604020202020204" pitchFamily="34" charset="0"/>
                        </a:rPr>
                        <a:t>10.00 (CET)/</a:t>
                      </a:r>
                    </a:p>
                    <a:p>
                      <a:pPr marL="0" indent="442913"/>
                      <a:r>
                        <a:rPr kumimoji="1" lang="en-US" altLang="ja-JP" b="0" dirty="0">
                          <a:latin typeface="Arial" panose="020B0604020202020204" pitchFamily="34" charset="0"/>
                          <a:cs typeface="Arial" panose="020B0604020202020204" pitchFamily="34" charset="0"/>
                        </a:rPr>
                        <a:t>18.00 (KST,JST)</a:t>
                      </a:r>
                      <a:endParaRPr kumimoji="1" lang="ja-JP" altLang="en-US" b="0" dirty="0">
                        <a:latin typeface="Arial" panose="020B0604020202020204" pitchFamily="34" charset="0"/>
                        <a:cs typeface="Arial" panose="020B0604020202020204" pitchFamily="34" charset="0"/>
                      </a:endParaRPr>
                    </a:p>
                  </a:txBody>
                  <a:tcPr/>
                </a:tc>
                <a:tc>
                  <a:txBody>
                    <a:bodyPr/>
                    <a:lstStyle/>
                    <a:p>
                      <a:r>
                        <a:rPr kumimoji="1" lang="en-US" altLang="ja-JP" b="0" dirty="0">
                          <a:latin typeface="Arial" panose="020B0604020202020204" pitchFamily="34" charset="0"/>
                          <a:cs typeface="Arial" panose="020B0604020202020204" pitchFamily="34" charset="0"/>
                        </a:rPr>
                        <a:t>Review on Q&amp;A(C) </a:t>
                      </a:r>
                    </a:p>
                    <a:p>
                      <a:r>
                        <a:rPr kumimoji="1" lang="en-US" altLang="ja-JP" b="0" dirty="0">
                          <a:latin typeface="Arial" panose="020B0604020202020204" pitchFamily="34" charset="0"/>
                          <a:cs typeface="Arial" panose="020B0604020202020204" pitchFamily="34" charset="0"/>
                        </a:rPr>
                        <a:t>- </a:t>
                      </a:r>
                      <a:r>
                        <a:rPr lang="en-US" altLang="ja-JP" dirty="0">
                          <a:latin typeface="Arial" panose="020B0604020202020204" pitchFamily="34" charset="0"/>
                          <a:cs typeface="Arial" panose="020B0604020202020204" pitchFamily="34" charset="0"/>
                        </a:rPr>
                        <a:t>Testing</a:t>
                      </a:r>
                    </a:p>
                    <a:p>
                      <a:r>
                        <a:rPr lang="en-US" altLang="ja-JP" dirty="0">
                          <a:latin typeface="Arial" panose="020B0604020202020204" pitchFamily="34" charset="0"/>
                          <a:cs typeface="Arial" panose="020B0604020202020204" pitchFamily="34" charset="0"/>
                        </a:rPr>
                        <a:t>- "How to handle non critical elements?"</a:t>
                      </a:r>
                    </a:p>
                  </a:txBody>
                  <a:tcPr/>
                </a:tc>
                <a:extLst>
                  <a:ext uri="{0D108BD9-81ED-4DB2-BD59-A6C34878D82A}">
                    <a16:rowId xmlns:a16="http://schemas.microsoft.com/office/drawing/2014/main" val="1402277080"/>
                  </a:ext>
                </a:extLst>
              </a:tr>
              <a:tr h="370840">
                <a:tc>
                  <a:txBody>
                    <a:bodyPr/>
                    <a:lstStyle/>
                    <a:p>
                      <a:pPr marL="0" indent="442913"/>
                      <a:r>
                        <a:rPr kumimoji="1" lang="en-US" altLang="ja-JP" b="0" dirty="0">
                          <a:latin typeface="Arial" panose="020B0604020202020204" pitchFamily="34" charset="0"/>
                          <a:cs typeface="Arial" panose="020B0604020202020204" pitchFamily="34" charset="0"/>
                        </a:rPr>
                        <a:t>11:00 (CET)/</a:t>
                      </a:r>
                    </a:p>
                    <a:p>
                      <a:pPr marL="0" indent="442913"/>
                      <a:r>
                        <a:rPr kumimoji="1" lang="en-US" altLang="ja-JP" b="0" dirty="0">
                          <a:latin typeface="Arial" panose="020B0604020202020204" pitchFamily="34" charset="0"/>
                          <a:cs typeface="Arial" panose="020B0604020202020204" pitchFamily="34" charset="0"/>
                        </a:rPr>
                        <a:t>19.00 (KST,JST)</a:t>
                      </a:r>
                      <a:endParaRPr kumimoji="1" lang="ja-JP" altLang="en-US" b="0" dirty="0">
                        <a:latin typeface="Arial" panose="020B0604020202020204" pitchFamily="34" charset="0"/>
                        <a:cs typeface="Arial" panose="020B0604020202020204" pitchFamily="34" charset="0"/>
                      </a:endParaRPr>
                    </a:p>
                  </a:txBody>
                  <a:tcPr/>
                </a:tc>
                <a:tc>
                  <a:txBody>
                    <a:bodyPr/>
                    <a:lstStyle/>
                    <a:p>
                      <a:r>
                        <a:rPr kumimoji="1" lang="en-US" altLang="ja-JP" b="0" dirty="0">
                          <a:latin typeface="Arial" panose="020B0604020202020204" pitchFamily="34" charset="0"/>
                          <a:cs typeface="Arial" panose="020B0604020202020204" pitchFamily="34" charset="0"/>
                        </a:rPr>
                        <a:t>Next steps</a:t>
                      </a:r>
                    </a:p>
                    <a:p>
                      <a:r>
                        <a:rPr kumimoji="1" lang="en-US" altLang="ja-JP" b="0" dirty="0">
                          <a:latin typeface="Arial" panose="020B0604020202020204" pitchFamily="34" charset="0"/>
                          <a:cs typeface="Arial" panose="020B0604020202020204" pitchFamily="34" charset="0"/>
                        </a:rPr>
                        <a:t>- Conditions for "reciprocal recognition of </a:t>
                      </a:r>
                      <a:r>
                        <a:rPr kumimoji="1" lang="en-US" altLang="ja-JP" b="0" dirty="0" err="1">
                          <a:latin typeface="Arial" panose="020B0604020202020204" pitchFamily="34" charset="0"/>
                          <a:cs typeface="Arial" panose="020B0604020202020204" pitchFamily="34" charset="0"/>
                        </a:rPr>
                        <a:t>CoC</a:t>
                      </a:r>
                      <a:r>
                        <a:rPr kumimoji="1" lang="en-US" altLang="ja-JP" b="0" dirty="0">
                          <a:latin typeface="Arial" panose="020B0604020202020204" pitchFamily="34" charset="0"/>
                          <a:cs typeface="Arial" panose="020B0604020202020204" pitchFamily="34" charset="0"/>
                        </a:rPr>
                        <a:t>"</a:t>
                      </a:r>
                      <a:endParaRPr kumimoji="1" lang="ja-JP" altLang="en-US"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50834961"/>
                  </a:ext>
                </a:extLst>
              </a:tr>
              <a:tr h="370840">
                <a:tc>
                  <a:txBody>
                    <a:bodyPr/>
                    <a:lstStyle/>
                    <a:p>
                      <a:pPr marL="0" indent="442913"/>
                      <a:r>
                        <a:rPr kumimoji="1" lang="en-US" altLang="ja-JP" b="0" dirty="0">
                          <a:latin typeface="Arial" panose="020B0604020202020204" pitchFamily="34" charset="0"/>
                          <a:cs typeface="Arial" panose="020B0604020202020204" pitchFamily="34" charset="0"/>
                        </a:rPr>
                        <a:t>11:30 (CET)/</a:t>
                      </a:r>
                    </a:p>
                    <a:p>
                      <a:pPr marL="0" indent="442913"/>
                      <a:r>
                        <a:rPr kumimoji="1" lang="en-US" altLang="ja-JP" b="0" dirty="0">
                          <a:latin typeface="Arial" panose="020B0604020202020204" pitchFamily="34" charset="0"/>
                          <a:cs typeface="Arial" panose="020B0604020202020204" pitchFamily="34" charset="0"/>
                        </a:rPr>
                        <a:t>19.30 (KST,JST)</a:t>
                      </a:r>
                      <a:endParaRPr kumimoji="1" lang="ja-JP" altLang="en-US" b="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0" dirty="0">
                          <a:latin typeface="Arial" panose="020B0604020202020204" pitchFamily="34" charset="0"/>
                          <a:cs typeface="Arial" panose="020B0604020202020204" pitchFamily="34" charset="0"/>
                        </a:rPr>
                        <a:t>Closing </a:t>
                      </a:r>
                      <a:endParaRPr kumimoji="1" lang="ja-JP" altLang="en-US"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9661130"/>
                  </a:ext>
                </a:extLst>
              </a:tr>
            </a:tbl>
          </a:graphicData>
        </a:graphic>
      </p:graphicFrame>
    </p:spTree>
    <p:extLst>
      <p:ext uri="{BB962C8B-B14F-4D97-AF65-F5344CB8AC3E}">
        <p14:creationId xmlns:p14="http://schemas.microsoft.com/office/powerpoint/2010/main" val="26256285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912B55-92F7-4E51-BCB3-900002DF9067}"/>
              </a:ext>
            </a:extLst>
          </p:cNvPr>
          <p:cNvSpPr>
            <a:spLocks noGrp="1"/>
          </p:cNvSpPr>
          <p:nvPr>
            <p:ph type="title"/>
          </p:nvPr>
        </p:nvSpPr>
        <p:spPr/>
        <p:txBody>
          <a:bodyPr/>
          <a:lstStyle/>
          <a:p>
            <a:pPr marL="2239963" indent="-2239963"/>
            <a:r>
              <a:rPr kumimoji="1" lang="en-US" altLang="ja-JP" dirty="0">
                <a:latin typeface="Arial" panose="020B0604020202020204" pitchFamily="34" charset="0"/>
                <a:cs typeface="Arial" panose="020B0604020202020204" pitchFamily="34" charset="0"/>
              </a:rPr>
              <a:t>Item 17</a:t>
            </a:r>
            <a:r>
              <a:rPr lang="en-US" altLang="ja-JP" dirty="0">
                <a:latin typeface="Arial" panose="020B0604020202020204" pitchFamily="34" charset="0"/>
                <a:cs typeface="Arial" panose="020B0604020202020204" pitchFamily="34" charset="0"/>
              </a:rPr>
              <a:t>: Destructible test methods allowed?</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79585F57-4D91-4366-BEFC-E51249BD9271}"/>
              </a:ext>
            </a:extLst>
          </p:cNvPr>
          <p:cNvSpPr>
            <a:spLocks noGrp="1"/>
          </p:cNvSpPr>
          <p:nvPr>
            <p:ph idx="1"/>
          </p:nvPr>
        </p:nvSpPr>
        <p:spPr/>
        <p:txBody>
          <a:bodyPr/>
          <a:lstStyle/>
          <a:p>
            <a:pPr marL="0" indent="0" algn="just">
              <a:buNone/>
            </a:pPr>
            <a:r>
              <a:rPr lang="en-US" altLang="ja-JP" dirty="0">
                <a:latin typeface="Arial" panose="020B0604020202020204" pitchFamily="34" charset="0"/>
                <a:cs typeface="Arial" panose="020B0604020202020204" pitchFamily="34" charset="0"/>
              </a:rPr>
              <a:t>Background</a:t>
            </a:r>
          </a:p>
        </p:txBody>
      </p:sp>
    </p:spTree>
    <p:extLst>
      <p:ext uri="{BB962C8B-B14F-4D97-AF65-F5344CB8AC3E}">
        <p14:creationId xmlns:p14="http://schemas.microsoft.com/office/powerpoint/2010/main" val="38800241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912B55-92F7-4E51-BCB3-900002DF9067}"/>
              </a:ext>
            </a:extLst>
          </p:cNvPr>
          <p:cNvSpPr>
            <a:spLocks noGrp="1"/>
          </p:cNvSpPr>
          <p:nvPr>
            <p:ph type="title"/>
          </p:nvPr>
        </p:nvSpPr>
        <p:spPr/>
        <p:txBody>
          <a:bodyPr/>
          <a:lstStyle/>
          <a:p>
            <a:r>
              <a:rPr lang="en-US" altLang="ja-JP" dirty="0">
                <a:latin typeface="Arial" panose="020B0604020202020204" pitchFamily="34" charset="0"/>
                <a:cs typeface="Arial" panose="020B0604020202020204" pitchFamily="34" charset="0"/>
              </a:rPr>
              <a:t>Item 17: Destructible test methods allowed?</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79585F57-4D91-4366-BEFC-E51249BD9271}"/>
              </a:ext>
            </a:extLst>
          </p:cNvPr>
          <p:cNvSpPr>
            <a:spLocks noGrp="1"/>
          </p:cNvSpPr>
          <p:nvPr>
            <p:ph idx="1"/>
          </p:nvPr>
        </p:nvSpPr>
        <p:spPr/>
        <p:txBody>
          <a:bodyPr/>
          <a:lstStyle/>
          <a:p>
            <a:pPr marL="0" indent="0" algn="just">
              <a:buNone/>
            </a:pPr>
            <a:r>
              <a:rPr lang="en-US" altLang="ja-JP" dirty="0">
                <a:latin typeface="Arial" panose="020B0604020202020204" pitchFamily="34" charset="0"/>
                <a:cs typeface="Arial" panose="020B0604020202020204" pitchFamily="34" charset="0"/>
              </a:rPr>
              <a:t>Comments</a:t>
            </a:r>
          </a:p>
          <a:p>
            <a:pPr marL="982663" indent="-982663" algn="just">
              <a:buNone/>
            </a:pPr>
            <a:r>
              <a:rPr lang="en-US" altLang="ja-JP" dirty="0">
                <a:latin typeface="Arial" panose="020B0604020202020204" pitchFamily="34" charset="0"/>
                <a:cs typeface="Arial" panose="020B0604020202020204" pitchFamily="34" charset="0"/>
              </a:rPr>
              <a:t>&lt;NL&gt; See question 7, aim of tests performed or witnessed by TS is not to discover new vulnerabilities. In the </a:t>
            </a:r>
            <a:r>
              <a:rPr lang="en-US" altLang="ja-JP" dirty="0" err="1">
                <a:latin typeface="Arial" panose="020B0604020202020204" pitchFamily="34" charset="0"/>
                <a:cs typeface="Arial" panose="020B0604020202020204" pitchFamily="34" charset="0"/>
              </a:rPr>
              <a:t>proces</a:t>
            </a:r>
            <a:r>
              <a:rPr lang="en-US" altLang="ja-JP" dirty="0">
                <a:latin typeface="Arial" panose="020B0604020202020204" pitchFamily="34" charset="0"/>
                <a:cs typeface="Arial" panose="020B0604020202020204" pitchFamily="34" charset="0"/>
              </a:rPr>
              <a:t> of witnessing or </a:t>
            </a:r>
            <a:r>
              <a:rPr lang="en-US" altLang="ja-JP" dirty="0" err="1">
                <a:latin typeface="Arial" panose="020B0604020202020204" pitchFamily="34" charset="0"/>
                <a:cs typeface="Arial" panose="020B0604020202020204" pitchFamily="34" charset="0"/>
              </a:rPr>
              <a:t>perfroming</a:t>
            </a:r>
            <a:r>
              <a:rPr lang="en-US" altLang="ja-JP" dirty="0">
                <a:latin typeface="Arial" panose="020B0604020202020204" pitchFamily="34" charset="0"/>
                <a:cs typeface="Arial" panose="020B0604020202020204" pitchFamily="34" charset="0"/>
              </a:rPr>
              <a:t> tests the TS may encounter some untested cases, vulnerabilities in the </a:t>
            </a:r>
            <a:r>
              <a:rPr lang="en-US" altLang="ja-JP" dirty="0" err="1">
                <a:latin typeface="Arial" panose="020B0604020202020204" pitchFamily="34" charset="0"/>
                <a:cs typeface="Arial" panose="020B0604020202020204" pitchFamily="34" charset="0"/>
              </a:rPr>
              <a:t>implemntation</a:t>
            </a:r>
            <a:r>
              <a:rPr lang="en-US" altLang="ja-JP" dirty="0">
                <a:latin typeface="Arial" panose="020B0604020202020204" pitchFamily="34" charset="0"/>
                <a:cs typeface="Arial" panose="020B0604020202020204" pitchFamily="34" charset="0"/>
              </a:rPr>
              <a:t> of the solution.</a:t>
            </a:r>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5816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912B55-92F7-4E51-BCB3-900002DF9067}"/>
              </a:ext>
            </a:extLst>
          </p:cNvPr>
          <p:cNvSpPr>
            <a:spLocks noGrp="1"/>
          </p:cNvSpPr>
          <p:nvPr>
            <p:ph type="title"/>
          </p:nvPr>
        </p:nvSpPr>
        <p:spPr/>
        <p:txBody>
          <a:bodyPr/>
          <a:lstStyle/>
          <a:p>
            <a:r>
              <a:rPr lang="en-US" altLang="ja-JP" dirty="0">
                <a:latin typeface="Arial" panose="020B0604020202020204" pitchFamily="34" charset="0"/>
                <a:cs typeface="Arial" panose="020B0604020202020204" pitchFamily="34" charset="0"/>
              </a:rPr>
              <a:t>Item 17: Destructible test methods allowed?</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79585F57-4D91-4366-BEFC-E51249BD9271}"/>
              </a:ext>
            </a:extLst>
          </p:cNvPr>
          <p:cNvSpPr>
            <a:spLocks noGrp="1"/>
          </p:cNvSpPr>
          <p:nvPr>
            <p:ph idx="1"/>
          </p:nvPr>
        </p:nvSpPr>
        <p:spPr/>
        <p:txBody>
          <a:bodyPr/>
          <a:lstStyle/>
          <a:p>
            <a:pPr marL="0" indent="0" algn="just">
              <a:buNone/>
            </a:pPr>
            <a:r>
              <a:rPr lang="en-US" altLang="ja-JP" dirty="0">
                <a:latin typeface="Arial" panose="020B0604020202020204" pitchFamily="34" charset="0"/>
                <a:cs typeface="Arial" panose="020B0604020202020204" pitchFamily="34" charset="0"/>
              </a:rPr>
              <a:t>Comments</a:t>
            </a:r>
          </a:p>
          <a:p>
            <a:pPr marL="982663" indent="-982663" algn="just">
              <a:buNone/>
            </a:pPr>
            <a:r>
              <a:rPr lang="en-US" altLang="ja-JP" dirty="0">
                <a:latin typeface="Arial" panose="020B0604020202020204" pitchFamily="34" charset="0"/>
                <a:cs typeface="Arial" panose="020B0604020202020204" pitchFamily="34" charset="0"/>
              </a:rPr>
              <a:t>&lt;DE&gt; Agree to the comment from NL but the question was originally raised by an OEM to avoid that the TS performs </a:t>
            </a:r>
            <a:r>
              <a:rPr lang="en-US" altLang="ja-JP" dirty="0" err="1">
                <a:latin typeface="Arial" panose="020B0604020202020204" pitchFamily="34" charset="0"/>
                <a:cs typeface="Arial" panose="020B0604020202020204" pitchFamily="34" charset="0"/>
              </a:rPr>
              <a:t>destructable</a:t>
            </a:r>
            <a:r>
              <a:rPr lang="en-US" altLang="ja-JP" dirty="0">
                <a:latin typeface="Arial" panose="020B0604020202020204" pitchFamily="34" charset="0"/>
                <a:cs typeface="Arial" panose="020B0604020202020204" pitchFamily="34" charset="0"/>
              </a:rPr>
              <a:t> test.</a:t>
            </a:r>
          </a:p>
          <a:p>
            <a:pPr marL="982663" indent="-6350" algn="just">
              <a:buNone/>
            </a:pPr>
            <a:r>
              <a:rPr lang="en-US" altLang="ja-JP" dirty="0">
                <a:latin typeface="Arial" panose="020B0604020202020204" pitchFamily="34" charset="0"/>
                <a:cs typeface="Arial" panose="020B0604020202020204" pitchFamily="34" charset="0"/>
              </a:rPr>
              <a:t>From our point of view "</a:t>
            </a:r>
            <a:r>
              <a:rPr lang="en-US" altLang="ja-JP" dirty="0" err="1">
                <a:latin typeface="Arial" panose="020B0604020202020204" pitchFamily="34" charset="0"/>
                <a:cs typeface="Arial" panose="020B0604020202020204" pitchFamily="34" charset="0"/>
              </a:rPr>
              <a:t>destructable</a:t>
            </a:r>
            <a:r>
              <a:rPr lang="en-US" altLang="ja-JP" dirty="0">
                <a:latin typeface="Arial" panose="020B0604020202020204" pitchFamily="34" charset="0"/>
                <a:cs typeface="Arial" panose="020B0604020202020204" pitchFamily="34" charset="0"/>
              </a:rPr>
              <a:t> test" should be possible and required if deemed to be necessary, but not be restricted (for both OEM and TS/TAA).</a:t>
            </a:r>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2999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912B55-92F7-4E51-BCB3-900002DF9067}"/>
              </a:ext>
            </a:extLst>
          </p:cNvPr>
          <p:cNvSpPr>
            <a:spLocks noGrp="1"/>
          </p:cNvSpPr>
          <p:nvPr>
            <p:ph type="title"/>
          </p:nvPr>
        </p:nvSpPr>
        <p:spPr/>
        <p:txBody>
          <a:bodyPr/>
          <a:lstStyle/>
          <a:p>
            <a:r>
              <a:rPr lang="en-US" altLang="ja-JP" dirty="0">
                <a:latin typeface="Arial" panose="020B0604020202020204" pitchFamily="34" charset="0"/>
                <a:cs typeface="Arial" panose="020B0604020202020204" pitchFamily="34" charset="0"/>
              </a:rPr>
              <a:t>Item 17: Destructible test methods allowed?</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79585F57-4D91-4366-BEFC-E51249BD9271}"/>
              </a:ext>
            </a:extLst>
          </p:cNvPr>
          <p:cNvSpPr>
            <a:spLocks noGrp="1"/>
          </p:cNvSpPr>
          <p:nvPr>
            <p:ph idx="1"/>
          </p:nvPr>
        </p:nvSpPr>
        <p:spPr/>
        <p:txBody>
          <a:bodyPr/>
          <a:lstStyle/>
          <a:p>
            <a:pPr marL="0" indent="0" algn="just">
              <a:buNone/>
            </a:pPr>
            <a:r>
              <a:rPr lang="en-US" altLang="ja-JP" dirty="0">
                <a:latin typeface="Arial" panose="020B0604020202020204" pitchFamily="34" charset="0"/>
                <a:cs typeface="Arial" panose="020B0604020202020204" pitchFamily="34" charset="0"/>
              </a:rPr>
              <a:t>Comments</a:t>
            </a:r>
          </a:p>
          <a:p>
            <a:pPr marL="982663" indent="-982663" algn="just">
              <a:buNone/>
            </a:pPr>
            <a:r>
              <a:rPr lang="en-US" altLang="ja-JP" dirty="0">
                <a:latin typeface="Arial" panose="020B0604020202020204" pitchFamily="34" charset="0"/>
                <a:cs typeface="Arial" panose="020B0604020202020204" pitchFamily="34" charset="0"/>
              </a:rPr>
              <a:t>&lt;FR&gt; We have no such kind of restriction on tests (legitimate destructive tests could be needed, e.g. erasing data or soldering) but verification tests as we envision them for R155 will seldom be destructive. </a:t>
            </a:r>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91647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912B55-92F7-4E51-BCB3-900002DF9067}"/>
              </a:ext>
            </a:extLst>
          </p:cNvPr>
          <p:cNvSpPr>
            <a:spLocks noGrp="1"/>
          </p:cNvSpPr>
          <p:nvPr>
            <p:ph type="title"/>
          </p:nvPr>
        </p:nvSpPr>
        <p:spPr/>
        <p:txBody>
          <a:bodyPr/>
          <a:lstStyle/>
          <a:p>
            <a:r>
              <a:rPr lang="en-US" altLang="ja-JP" dirty="0">
                <a:latin typeface="Arial" panose="020B0604020202020204" pitchFamily="34" charset="0"/>
                <a:cs typeface="Arial" panose="020B0604020202020204" pitchFamily="34" charset="0"/>
              </a:rPr>
              <a:t>Item 17: Destructible test methods allowed?</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79585F57-4D91-4366-BEFC-E51249BD9271}"/>
              </a:ext>
            </a:extLst>
          </p:cNvPr>
          <p:cNvSpPr>
            <a:spLocks noGrp="1"/>
          </p:cNvSpPr>
          <p:nvPr>
            <p:ph idx="1"/>
          </p:nvPr>
        </p:nvSpPr>
        <p:spPr>
          <a:xfrm>
            <a:off x="838200" y="1825624"/>
            <a:ext cx="10515600" cy="4890485"/>
          </a:xfrm>
          <a:solidFill>
            <a:schemeClr val="accent5">
              <a:lumMod val="40000"/>
              <a:lumOff val="60000"/>
            </a:schemeClr>
          </a:solidFill>
        </p:spPr>
        <p:txBody>
          <a:bodyPr/>
          <a:lstStyle/>
          <a:p>
            <a:pPr marL="0" indent="0" algn="just">
              <a:buNone/>
            </a:pPr>
            <a:r>
              <a:rPr lang="en-US" altLang="ja-JP" b="1" dirty="0">
                <a:latin typeface="Arial" panose="020B0604020202020204" pitchFamily="34" charset="0"/>
                <a:cs typeface="Arial" panose="020B0604020202020204" pitchFamily="34" charset="0"/>
              </a:rPr>
              <a:t>Answer(Comment) as the group</a:t>
            </a:r>
          </a:p>
          <a:p>
            <a:pPr algn="just"/>
            <a:r>
              <a:rPr lang="en-US" altLang="ja-JP" dirty="0">
                <a:latin typeface="Arial" panose="020B0604020202020204" pitchFamily="34" charset="0"/>
                <a:cs typeface="Arial" panose="020B0604020202020204" pitchFamily="34" charset="0"/>
              </a:rPr>
              <a:t>Destructible test methods will not be restricted by TAA or TS.</a:t>
            </a:r>
          </a:p>
          <a:p>
            <a:pPr algn="just"/>
            <a:r>
              <a:rPr lang="en-US" altLang="ja-JP" dirty="0">
                <a:latin typeface="Arial" panose="020B0604020202020204" pitchFamily="34" charset="0"/>
                <a:cs typeface="Arial" panose="020B0604020202020204" pitchFamily="34" charset="0"/>
              </a:rPr>
              <a:t>However, the purpose of tests for vehicle type approval is not intended to discover another vulnerability and results of the tests should be reviewed in the perspective of CSMS compliance.</a:t>
            </a:r>
          </a:p>
          <a:p>
            <a:pPr algn="just"/>
            <a:r>
              <a:rPr lang="en-US" altLang="ja-JP" dirty="0">
                <a:latin typeface="Arial" panose="020B0604020202020204" pitchFamily="34" charset="0"/>
                <a:cs typeface="Arial" panose="020B0604020202020204" pitchFamily="34" charset="0"/>
              </a:rPr>
              <a:t>Verification tests as we envision them for R155 will seldom be destructive. </a:t>
            </a:r>
          </a:p>
          <a:p>
            <a:pPr algn="just"/>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81636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912B55-92F7-4E51-BCB3-900002DF9067}"/>
              </a:ext>
            </a:extLst>
          </p:cNvPr>
          <p:cNvSpPr>
            <a:spLocks noGrp="1"/>
          </p:cNvSpPr>
          <p:nvPr>
            <p:ph type="title"/>
          </p:nvPr>
        </p:nvSpPr>
        <p:spPr/>
        <p:txBody>
          <a:bodyPr/>
          <a:lstStyle/>
          <a:p>
            <a:r>
              <a:rPr kumimoji="1" lang="en-US" altLang="ja-JP" dirty="0">
                <a:latin typeface="Arial" panose="020B0604020202020204" pitchFamily="34" charset="0"/>
                <a:cs typeface="Arial" panose="020B0604020202020204" pitchFamily="34" charset="0"/>
              </a:rPr>
              <a:t>Item 18</a:t>
            </a:r>
            <a:r>
              <a:rPr lang="en-US" altLang="ja-JP" dirty="0">
                <a:latin typeface="Arial" panose="020B0604020202020204" pitchFamily="34" charset="0"/>
                <a:cs typeface="Arial" panose="020B0604020202020204" pitchFamily="34" charset="0"/>
              </a:rPr>
              <a:t>: How much effort (time) shall be spent (in particular on pen-testing)?</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79585F57-4D91-4366-BEFC-E51249BD9271}"/>
              </a:ext>
            </a:extLst>
          </p:cNvPr>
          <p:cNvSpPr>
            <a:spLocks noGrp="1"/>
          </p:cNvSpPr>
          <p:nvPr>
            <p:ph idx="1"/>
          </p:nvPr>
        </p:nvSpPr>
        <p:spPr/>
        <p:txBody>
          <a:bodyPr/>
          <a:lstStyle/>
          <a:p>
            <a:pPr marL="0" indent="0" algn="just">
              <a:buNone/>
            </a:pPr>
            <a:r>
              <a:rPr lang="en-US" altLang="ja-JP" dirty="0">
                <a:latin typeface="Arial" panose="020B0604020202020204" pitchFamily="34" charset="0"/>
                <a:cs typeface="Arial" panose="020B0604020202020204" pitchFamily="34" charset="0"/>
              </a:rPr>
              <a:t>Background</a:t>
            </a:r>
          </a:p>
        </p:txBody>
      </p:sp>
    </p:spTree>
    <p:extLst>
      <p:ext uri="{BB962C8B-B14F-4D97-AF65-F5344CB8AC3E}">
        <p14:creationId xmlns:p14="http://schemas.microsoft.com/office/powerpoint/2010/main" val="405659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912B55-92F7-4E51-BCB3-900002DF9067}"/>
              </a:ext>
            </a:extLst>
          </p:cNvPr>
          <p:cNvSpPr>
            <a:spLocks noGrp="1"/>
          </p:cNvSpPr>
          <p:nvPr>
            <p:ph type="title"/>
          </p:nvPr>
        </p:nvSpPr>
        <p:spPr/>
        <p:txBody>
          <a:bodyPr/>
          <a:lstStyle/>
          <a:p>
            <a:r>
              <a:rPr lang="en-US" altLang="ja-JP" dirty="0">
                <a:latin typeface="Arial" panose="020B0604020202020204" pitchFamily="34" charset="0"/>
                <a:cs typeface="Arial" panose="020B0604020202020204" pitchFamily="34" charset="0"/>
              </a:rPr>
              <a:t>Item 18: How much effort (time) shall be spent (in particular on pen-testing)?</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79585F57-4D91-4366-BEFC-E51249BD9271}"/>
              </a:ext>
            </a:extLst>
          </p:cNvPr>
          <p:cNvSpPr>
            <a:spLocks noGrp="1"/>
          </p:cNvSpPr>
          <p:nvPr>
            <p:ph idx="1"/>
          </p:nvPr>
        </p:nvSpPr>
        <p:spPr/>
        <p:txBody>
          <a:bodyPr/>
          <a:lstStyle/>
          <a:p>
            <a:pPr marL="0" indent="0" algn="just">
              <a:buNone/>
            </a:pPr>
            <a:r>
              <a:rPr lang="en-US" altLang="ja-JP" dirty="0">
                <a:latin typeface="Arial" panose="020B0604020202020204" pitchFamily="34" charset="0"/>
                <a:cs typeface="Arial" panose="020B0604020202020204" pitchFamily="34" charset="0"/>
              </a:rPr>
              <a:t>Comments</a:t>
            </a:r>
          </a:p>
          <a:p>
            <a:pPr marL="982663" indent="-982663" algn="just">
              <a:buNone/>
            </a:pPr>
            <a:r>
              <a:rPr lang="en-US" altLang="ja-JP" dirty="0">
                <a:latin typeface="Arial" panose="020B0604020202020204" pitchFamily="34" charset="0"/>
                <a:cs typeface="Arial" panose="020B0604020202020204" pitchFamily="34" charset="0"/>
              </a:rPr>
              <a:t>&lt;NL&gt; Not sure if this question understood correctly, but if it comes to time spend by the designated TS for the TA. The expected time for the assessment should be determined beforehand based on complexity and others. A reference for thought is about 1 week with 2 specialists, but practice might turn-up with better solutions. The result should give the convincing proof of effectiveness of the CS-performance during live.</a:t>
            </a:r>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71096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912B55-92F7-4E51-BCB3-900002DF9067}"/>
              </a:ext>
            </a:extLst>
          </p:cNvPr>
          <p:cNvSpPr>
            <a:spLocks noGrp="1"/>
          </p:cNvSpPr>
          <p:nvPr>
            <p:ph type="title"/>
          </p:nvPr>
        </p:nvSpPr>
        <p:spPr/>
        <p:txBody>
          <a:bodyPr/>
          <a:lstStyle/>
          <a:p>
            <a:r>
              <a:rPr lang="en-US" altLang="ja-JP" dirty="0">
                <a:latin typeface="Arial" panose="020B0604020202020204" pitchFamily="34" charset="0"/>
                <a:cs typeface="Arial" panose="020B0604020202020204" pitchFamily="34" charset="0"/>
              </a:rPr>
              <a:t>Item 18: How much effort (time) shall be spent (in particular on pen-testing)?</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79585F57-4D91-4366-BEFC-E51249BD9271}"/>
              </a:ext>
            </a:extLst>
          </p:cNvPr>
          <p:cNvSpPr>
            <a:spLocks noGrp="1"/>
          </p:cNvSpPr>
          <p:nvPr>
            <p:ph idx="1"/>
          </p:nvPr>
        </p:nvSpPr>
        <p:spPr/>
        <p:txBody>
          <a:bodyPr/>
          <a:lstStyle/>
          <a:p>
            <a:pPr marL="0" indent="0" algn="just">
              <a:buNone/>
            </a:pPr>
            <a:r>
              <a:rPr lang="en-US" altLang="ja-JP" dirty="0">
                <a:latin typeface="Arial" panose="020B0604020202020204" pitchFamily="34" charset="0"/>
                <a:cs typeface="Arial" panose="020B0604020202020204" pitchFamily="34" charset="0"/>
              </a:rPr>
              <a:t>Comments</a:t>
            </a:r>
          </a:p>
          <a:p>
            <a:pPr marL="982663" indent="-982663" algn="just">
              <a:buNone/>
            </a:pPr>
            <a:r>
              <a:rPr lang="en-US" altLang="ja-JP" dirty="0">
                <a:latin typeface="Arial" panose="020B0604020202020204" pitchFamily="34" charset="0"/>
                <a:cs typeface="Arial" panose="020B0604020202020204" pitchFamily="34" charset="0"/>
              </a:rPr>
              <a:t>&lt;DE&gt; Depends on extent and complexity of e/e architecture (or modification in stage 2)</a:t>
            </a:r>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66272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912B55-92F7-4E51-BCB3-900002DF9067}"/>
              </a:ext>
            </a:extLst>
          </p:cNvPr>
          <p:cNvSpPr>
            <a:spLocks noGrp="1"/>
          </p:cNvSpPr>
          <p:nvPr>
            <p:ph type="title"/>
          </p:nvPr>
        </p:nvSpPr>
        <p:spPr/>
        <p:txBody>
          <a:bodyPr/>
          <a:lstStyle/>
          <a:p>
            <a:r>
              <a:rPr lang="en-US" altLang="ja-JP" dirty="0">
                <a:latin typeface="Arial" panose="020B0604020202020204" pitchFamily="34" charset="0"/>
                <a:cs typeface="Arial" panose="020B0604020202020204" pitchFamily="34" charset="0"/>
              </a:rPr>
              <a:t>Item 18: How much effort (time) shall be spent (in particular on pen-testing)?</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79585F57-4D91-4366-BEFC-E51249BD9271}"/>
              </a:ext>
            </a:extLst>
          </p:cNvPr>
          <p:cNvSpPr>
            <a:spLocks noGrp="1"/>
          </p:cNvSpPr>
          <p:nvPr>
            <p:ph idx="1"/>
          </p:nvPr>
        </p:nvSpPr>
        <p:spPr/>
        <p:txBody>
          <a:bodyPr/>
          <a:lstStyle/>
          <a:p>
            <a:pPr marL="0" indent="0" algn="just">
              <a:buNone/>
            </a:pPr>
            <a:r>
              <a:rPr lang="en-US" altLang="ja-JP" dirty="0">
                <a:latin typeface="Arial" panose="020B0604020202020204" pitchFamily="34" charset="0"/>
                <a:cs typeface="Arial" panose="020B0604020202020204" pitchFamily="34" charset="0"/>
              </a:rPr>
              <a:t>Comments</a:t>
            </a:r>
          </a:p>
          <a:p>
            <a:pPr marL="982663" indent="-982663" algn="just">
              <a:buNone/>
            </a:pPr>
            <a:r>
              <a:rPr lang="en-US" altLang="ja-JP" dirty="0">
                <a:latin typeface="Arial" panose="020B0604020202020204" pitchFamily="34" charset="0"/>
                <a:cs typeface="Arial" panose="020B0604020202020204" pitchFamily="34" charset="0"/>
              </a:rPr>
              <a:t>&lt;FR&gt; See our answer to question 7 above.</a:t>
            </a:r>
          </a:p>
          <a:p>
            <a:pPr marL="982663" indent="-6350" algn="just">
              <a:buNone/>
            </a:pPr>
            <a:r>
              <a:rPr lang="en-US" altLang="ja-JP" dirty="0">
                <a:latin typeface="Arial" panose="020B0604020202020204" pitchFamily="34" charset="0"/>
                <a:cs typeface="Arial" panose="020B0604020202020204" pitchFamily="34" charset="0"/>
              </a:rPr>
              <a:t>Depending of the test matrix defined, a test phase should generally take between 1 and 2 weeks.</a:t>
            </a:r>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13710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912B55-92F7-4E51-BCB3-900002DF9067}"/>
              </a:ext>
            </a:extLst>
          </p:cNvPr>
          <p:cNvSpPr>
            <a:spLocks noGrp="1"/>
          </p:cNvSpPr>
          <p:nvPr>
            <p:ph type="title"/>
          </p:nvPr>
        </p:nvSpPr>
        <p:spPr/>
        <p:txBody>
          <a:bodyPr/>
          <a:lstStyle/>
          <a:p>
            <a:r>
              <a:rPr lang="en-US" altLang="ja-JP" dirty="0">
                <a:latin typeface="Arial" panose="020B0604020202020204" pitchFamily="34" charset="0"/>
                <a:cs typeface="Arial" panose="020B0604020202020204" pitchFamily="34" charset="0"/>
              </a:rPr>
              <a:t>Item 18: How much effort (time) shall be spent (in particular on pen-testing)?</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79585F57-4D91-4366-BEFC-E51249BD9271}"/>
              </a:ext>
            </a:extLst>
          </p:cNvPr>
          <p:cNvSpPr>
            <a:spLocks noGrp="1"/>
          </p:cNvSpPr>
          <p:nvPr>
            <p:ph idx="1"/>
          </p:nvPr>
        </p:nvSpPr>
        <p:spPr>
          <a:xfrm>
            <a:off x="838200" y="1825624"/>
            <a:ext cx="10515600" cy="4890485"/>
          </a:xfrm>
          <a:solidFill>
            <a:schemeClr val="accent5">
              <a:lumMod val="40000"/>
              <a:lumOff val="60000"/>
            </a:schemeClr>
          </a:solidFill>
        </p:spPr>
        <p:txBody>
          <a:bodyPr/>
          <a:lstStyle/>
          <a:p>
            <a:pPr marL="0" indent="0" algn="just">
              <a:buNone/>
            </a:pPr>
            <a:r>
              <a:rPr lang="en-US" altLang="ja-JP" b="1" dirty="0">
                <a:latin typeface="Arial" panose="020B0604020202020204" pitchFamily="34" charset="0"/>
                <a:cs typeface="Arial" panose="020B0604020202020204" pitchFamily="34" charset="0"/>
              </a:rPr>
              <a:t>Answer(Comment) as the group</a:t>
            </a:r>
          </a:p>
          <a:p>
            <a:pPr algn="just"/>
            <a:r>
              <a:rPr lang="en-US" altLang="ja-JP" dirty="0">
                <a:latin typeface="Arial" panose="020B0604020202020204" pitchFamily="34" charset="0"/>
                <a:cs typeface="Arial" panose="020B0604020202020204" pitchFamily="34" charset="0"/>
              </a:rPr>
              <a:t>Depending of the test matrix defined by the tester.</a:t>
            </a:r>
          </a:p>
          <a:p>
            <a:pPr algn="just"/>
            <a:r>
              <a:rPr lang="en-US" altLang="ja-JP" dirty="0">
                <a:latin typeface="Arial" panose="020B0604020202020204" pitchFamily="34" charset="0"/>
                <a:cs typeface="Arial" panose="020B0604020202020204" pitchFamily="34" charset="0"/>
              </a:rPr>
              <a:t>(Fuzzing?) test phase should generally take between 1 and 2 weeks.</a:t>
            </a:r>
            <a:endParaRPr lang="ja-JP" altLang="en-US" dirty="0">
              <a:latin typeface="Arial" panose="020B0604020202020204" pitchFamily="34" charset="0"/>
              <a:cs typeface="Arial" panose="020B0604020202020204" pitchFamily="34" charset="0"/>
            </a:endParaRPr>
          </a:p>
          <a:p>
            <a:pPr algn="just"/>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4021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BFDB48-A428-4BEB-B649-E3A09D44F7A1}"/>
              </a:ext>
            </a:extLst>
          </p:cNvPr>
          <p:cNvSpPr>
            <a:spLocks noGrp="1"/>
          </p:cNvSpPr>
          <p:nvPr>
            <p:ph type="ctrTitle"/>
          </p:nvPr>
        </p:nvSpPr>
        <p:spPr/>
        <p:txBody>
          <a:bodyPr>
            <a:normAutofit/>
          </a:bodyPr>
          <a:lstStyle/>
          <a:p>
            <a:pPr>
              <a:lnSpc>
                <a:spcPct val="150000"/>
              </a:lnSpc>
            </a:pPr>
            <a:r>
              <a:rPr kumimoji="1" lang="en-US" altLang="ja-JP" sz="4400" dirty="0">
                <a:latin typeface="Arial" panose="020B0604020202020204" pitchFamily="34" charset="0"/>
                <a:cs typeface="Arial" panose="020B0604020202020204" pitchFamily="34" charset="0"/>
              </a:rPr>
              <a:t>Q&amp;A(C) Table</a:t>
            </a:r>
            <a:br>
              <a:rPr kumimoji="1" lang="en-US" altLang="ja-JP" sz="4400" dirty="0">
                <a:latin typeface="Arial" panose="020B0604020202020204" pitchFamily="34" charset="0"/>
                <a:cs typeface="Arial" panose="020B0604020202020204" pitchFamily="34" charset="0"/>
              </a:rPr>
            </a:br>
            <a:r>
              <a:rPr kumimoji="1" lang="en-US" altLang="ja-JP" dirty="0">
                <a:latin typeface="Arial" panose="020B0604020202020204" pitchFamily="34" charset="0"/>
                <a:cs typeface="Arial" panose="020B0604020202020204" pitchFamily="34" charset="0"/>
              </a:rPr>
              <a:t>Testing</a:t>
            </a:r>
            <a:endParaRPr kumimoji="1" lang="ja-JP" altLang="en-US" dirty="0">
              <a:latin typeface="Arial" panose="020B0604020202020204" pitchFamily="34" charset="0"/>
              <a:cs typeface="Arial" panose="020B0604020202020204" pitchFamily="34" charset="0"/>
            </a:endParaRPr>
          </a:p>
        </p:txBody>
      </p:sp>
      <p:sp>
        <p:nvSpPr>
          <p:cNvPr id="3" name="字幕 2">
            <a:extLst>
              <a:ext uri="{FF2B5EF4-FFF2-40B4-BE49-F238E27FC236}">
                <a16:creationId xmlns:a16="http://schemas.microsoft.com/office/drawing/2014/main" id="{E75D4A8A-D39E-4BCE-B09E-E8597BD55A5E}"/>
              </a:ext>
            </a:extLst>
          </p:cNvPr>
          <p:cNvSpPr>
            <a:spLocks noGrp="1"/>
          </p:cNvSpPr>
          <p:nvPr>
            <p:ph type="subTitle" idx="1"/>
          </p:nvPr>
        </p:nvSpPr>
        <p:spPr/>
        <p:txBody>
          <a:bodyPr/>
          <a:lstStyle/>
          <a:p>
            <a:endParaRPr kumimoji="1" lang="ja-JP" altLang="en-US" dirty="0"/>
          </a:p>
        </p:txBody>
      </p:sp>
    </p:spTree>
    <p:extLst>
      <p:ext uri="{BB962C8B-B14F-4D97-AF65-F5344CB8AC3E}">
        <p14:creationId xmlns:p14="http://schemas.microsoft.com/office/powerpoint/2010/main" val="12443213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BFDB48-A428-4BEB-B649-E3A09D44F7A1}"/>
              </a:ext>
            </a:extLst>
          </p:cNvPr>
          <p:cNvSpPr>
            <a:spLocks noGrp="1"/>
          </p:cNvSpPr>
          <p:nvPr>
            <p:ph type="ctrTitle"/>
          </p:nvPr>
        </p:nvSpPr>
        <p:spPr/>
        <p:txBody>
          <a:bodyPr>
            <a:normAutofit/>
          </a:bodyPr>
          <a:lstStyle/>
          <a:p>
            <a:pPr>
              <a:lnSpc>
                <a:spcPct val="150000"/>
              </a:lnSpc>
            </a:pPr>
            <a:r>
              <a:rPr kumimoji="1" lang="en-US" altLang="ja-JP" sz="4400" dirty="0">
                <a:latin typeface="Arial" panose="020B0604020202020204" pitchFamily="34" charset="0"/>
                <a:cs typeface="Arial" panose="020B0604020202020204" pitchFamily="34" charset="0"/>
              </a:rPr>
              <a:t>Q&amp;A(C) Table</a:t>
            </a:r>
            <a:br>
              <a:rPr kumimoji="1" lang="en-US" altLang="ja-JP" sz="4400" dirty="0">
                <a:latin typeface="Arial" panose="020B0604020202020204" pitchFamily="34" charset="0"/>
                <a:cs typeface="Arial" panose="020B0604020202020204" pitchFamily="34" charset="0"/>
              </a:rPr>
            </a:br>
            <a:r>
              <a:rPr lang="en-US" altLang="ja-JP" dirty="0">
                <a:latin typeface="Arial" panose="020B0604020202020204" pitchFamily="34" charset="0"/>
                <a:cs typeface="Arial" panose="020B0604020202020204" pitchFamily="34" charset="0"/>
              </a:rPr>
              <a:t>Risk Assessment</a:t>
            </a:r>
            <a:endParaRPr kumimoji="1" lang="ja-JP" altLang="en-US" dirty="0">
              <a:latin typeface="Arial" panose="020B0604020202020204" pitchFamily="34" charset="0"/>
              <a:cs typeface="Arial" panose="020B0604020202020204" pitchFamily="34" charset="0"/>
            </a:endParaRPr>
          </a:p>
        </p:txBody>
      </p:sp>
      <p:sp>
        <p:nvSpPr>
          <p:cNvPr id="3" name="字幕 2">
            <a:extLst>
              <a:ext uri="{FF2B5EF4-FFF2-40B4-BE49-F238E27FC236}">
                <a16:creationId xmlns:a16="http://schemas.microsoft.com/office/drawing/2014/main" id="{E75D4A8A-D39E-4BCE-B09E-E8597BD55A5E}"/>
              </a:ext>
            </a:extLst>
          </p:cNvPr>
          <p:cNvSpPr>
            <a:spLocks noGrp="1"/>
          </p:cNvSpPr>
          <p:nvPr>
            <p:ph type="subTitle" idx="1"/>
          </p:nvPr>
        </p:nvSpPr>
        <p:spPr/>
        <p:txBody>
          <a:bodyPr/>
          <a:lstStyle/>
          <a:p>
            <a:endParaRPr kumimoji="1" lang="ja-JP" altLang="en-US" dirty="0"/>
          </a:p>
        </p:txBody>
      </p:sp>
    </p:spTree>
    <p:extLst>
      <p:ext uri="{BB962C8B-B14F-4D97-AF65-F5344CB8AC3E}">
        <p14:creationId xmlns:p14="http://schemas.microsoft.com/office/powerpoint/2010/main" val="39698938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79585F57-4D91-4366-BEFC-E51249BD9271}"/>
              </a:ext>
            </a:extLst>
          </p:cNvPr>
          <p:cNvSpPr>
            <a:spLocks noGrp="1"/>
          </p:cNvSpPr>
          <p:nvPr>
            <p:ph idx="1"/>
          </p:nvPr>
        </p:nvSpPr>
        <p:spPr>
          <a:xfrm>
            <a:off x="838200" y="1825624"/>
            <a:ext cx="10515600" cy="4890485"/>
          </a:xfrm>
          <a:solidFill>
            <a:schemeClr val="accent5">
              <a:lumMod val="40000"/>
              <a:lumOff val="60000"/>
            </a:schemeClr>
          </a:solidFill>
        </p:spPr>
        <p:txBody>
          <a:bodyPr>
            <a:normAutofit/>
          </a:bodyPr>
          <a:lstStyle/>
          <a:p>
            <a:pPr marL="0" indent="0" algn="just">
              <a:buNone/>
            </a:pPr>
            <a:r>
              <a:rPr lang="en-US" altLang="ja-JP" b="1" dirty="0">
                <a:latin typeface="Arial" panose="020B0604020202020204" pitchFamily="34" charset="0"/>
                <a:cs typeface="Arial" panose="020B0604020202020204" pitchFamily="34" charset="0"/>
              </a:rPr>
              <a:t>Answer(Comment) as the group</a:t>
            </a:r>
          </a:p>
          <a:p>
            <a:pPr algn="just"/>
            <a:r>
              <a:rPr lang="en-US" altLang="ja-JP" strike="sngStrike" dirty="0">
                <a:latin typeface="Arial" panose="020B0604020202020204" pitchFamily="34" charset="0"/>
                <a:cs typeface="Arial" panose="020B0604020202020204" pitchFamily="34" charset="0"/>
              </a:rPr>
              <a:t>Critical elements in the vehicle type approval considerations should be focused. </a:t>
            </a:r>
          </a:p>
          <a:p>
            <a:pPr algn="just"/>
            <a:r>
              <a:rPr lang="en-US" altLang="ja-JP" sz="2800" dirty="0">
                <a:latin typeface="Arial" panose="020B0604020202020204" pitchFamily="34" charset="0"/>
                <a:cs typeface="Arial" panose="020B0604020202020204" pitchFamily="34" charset="0"/>
              </a:rPr>
              <a:t>Critical elements </a:t>
            </a:r>
          </a:p>
          <a:p>
            <a:pPr algn="just"/>
            <a:r>
              <a:rPr lang="en-US" altLang="ja-JP" sz="2800" dirty="0">
                <a:latin typeface="Arial" panose="020B0604020202020204" pitchFamily="34" charset="0"/>
                <a:cs typeface="Arial" panose="020B0604020202020204" pitchFamily="34" charset="0"/>
              </a:rPr>
              <a:t> may not </a:t>
            </a:r>
            <a:r>
              <a:rPr lang="en-US" altLang="ja-JP" dirty="0">
                <a:latin typeface="Arial" panose="020B0604020202020204" pitchFamily="34" charset="0"/>
                <a:cs typeface="Arial" panose="020B0604020202020204" pitchFamily="34" charset="0"/>
              </a:rPr>
              <a:t>In the CSMS, a standardized process of having such standard/basic security requirements, testing, and monitoring activities for non-critical elements can be included by the manufacturer. Such implementation of CSMS processes for non-critical elements can be spot checked at the manufacturer’s location by TS/TAA through sampling. This way we are covering both critical and non-critical elements aspect of the regulation.</a:t>
            </a:r>
            <a:endParaRPr kumimoji="1" lang="ja-JP" altLang="en-US" dirty="0">
              <a:latin typeface="Arial" panose="020B0604020202020204" pitchFamily="34" charset="0"/>
              <a:cs typeface="Arial" panose="020B0604020202020204" pitchFamily="34" charset="0"/>
            </a:endParaRPr>
          </a:p>
        </p:txBody>
      </p:sp>
      <p:sp>
        <p:nvSpPr>
          <p:cNvPr id="6" name="タイトル 1">
            <a:extLst>
              <a:ext uri="{FF2B5EF4-FFF2-40B4-BE49-F238E27FC236}">
                <a16:creationId xmlns:a16="http://schemas.microsoft.com/office/drawing/2014/main" id="{BAE4415C-B440-419E-BC47-07725460F323}"/>
              </a:ext>
            </a:extLst>
          </p:cNvPr>
          <p:cNvSpPr>
            <a:spLocks noGrp="1"/>
          </p:cNvSpPr>
          <p:nvPr>
            <p:ph type="title"/>
          </p:nvPr>
        </p:nvSpPr>
        <p:spPr>
          <a:xfrm>
            <a:off x="838200" y="365125"/>
            <a:ext cx="10515600" cy="1325563"/>
          </a:xfrm>
        </p:spPr>
        <p:txBody>
          <a:bodyPr>
            <a:noAutofit/>
          </a:bodyPr>
          <a:lstStyle/>
          <a:p>
            <a:pPr marL="1520825" indent="-1520825"/>
            <a:r>
              <a:rPr kumimoji="1" lang="en-US" altLang="ja-JP" sz="3200" dirty="0">
                <a:latin typeface="Arial" panose="020B0604020202020204" pitchFamily="34" charset="0"/>
                <a:cs typeface="Arial" panose="020B0604020202020204" pitchFamily="34" charset="0"/>
              </a:rPr>
              <a:t>Item 2</a:t>
            </a:r>
            <a:r>
              <a:rPr lang="en-US" altLang="ja-JP" sz="3200" dirty="0">
                <a:latin typeface="Arial" panose="020B0604020202020204" pitchFamily="34" charset="0"/>
                <a:cs typeface="Arial" panose="020B0604020202020204" pitchFamily="34" charset="0"/>
              </a:rPr>
              <a:t>6: </a:t>
            </a:r>
            <a:r>
              <a:rPr lang="en-US" altLang="ja-JP" sz="3200" strike="sngStrike" dirty="0">
                <a:latin typeface="Arial" panose="020B0604020202020204" pitchFamily="34" charset="0"/>
                <a:cs typeface="Arial" panose="020B0604020202020204" pitchFamily="34" charset="0"/>
              </a:rPr>
              <a:t>Are critical elements same as cyber-relevant elements/ECUs? If yes, does all cyber relevant ECUs should undergo an exhaustive TARA?</a:t>
            </a:r>
            <a:br>
              <a:rPr lang="en-US" altLang="ja-JP" sz="3200" strike="sngStrike" dirty="0">
                <a:latin typeface="Arial" panose="020B0604020202020204" pitchFamily="34" charset="0"/>
                <a:cs typeface="Arial" panose="020B0604020202020204" pitchFamily="34" charset="0"/>
              </a:rPr>
            </a:br>
            <a:r>
              <a:rPr lang="en-US" altLang="ja-JP" sz="3200" dirty="0">
                <a:highlight>
                  <a:srgbClr val="FFFF00"/>
                </a:highlight>
                <a:latin typeface="Arial" panose="020B0604020202020204" pitchFamily="34" charset="0"/>
                <a:cs typeface="Arial" panose="020B0604020202020204" pitchFamily="34" charset="0"/>
              </a:rPr>
              <a:t>How to handle non critical elements?</a:t>
            </a:r>
            <a:endParaRPr kumimoji="1" lang="ja-JP" altLang="en-US" sz="3200" dirty="0">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45945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8FA12E-713E-4C78-8FC3-AC9D9535243E}"/>
              </a:ext>
            </a:extLst>
          </p:cNvPr>
          <p:cNvSpPr>
            <a:spLocks noGrp="1"/>
          </p:cNvSpPr>
          <p:nvPr>
            <p:ph type="title"/>
          </p:nvPr>
        </p:nvSpPr>
        <p:spPr/>
        <p:txBody>
          <a:bodyPr/>
          <a:lstStyle/>
          <a:p>
            <a:r>
              <a:rPr lang="en-US" altLang="ja-JP" dirty="0">
                <a:latin typeface="Arial" panose="020B0604020202020204" pitchFamily="34" charset="0"/>
                <a:cs typeface="Arial" panose="020B0604020202020204" pitchFamily="34" charset="0"/>
              </a:rPr>
              <a:t>Next steps</a:t>
            </a:r>
            <a:endParaRPr kumimoji="1" lang="ja-JP" altLang="en-US" dirty="0"/>
          </a:p>
        </p:txBody>
      </p:sp>
      <p:sp>
        <p:nvSpPr>
          <p:cNvPr id="3" name="コンテンツ プレースホルダー 2">
            <a:extLst>
              <a:ext uri="{FF2B5EF4-FFF2-40B4-BE49-F238E27FC236}">
                <a16:creationId xmlns:a16="http://schemas.microsoft.com/office/drawing/2014/main" id="{19D4D85F-823B-45B5-A945-2EFE940F83E6}"/>
              </a:ext>
            </a:extLst>
          </p:cNvPr>
          <p:cNvSpPr>
            <a:spLocks noGrp="1"/>
          </p:cNvSpPr>
          <p:nvPr>
            <p:ph idx="1"/>
          </p:nvPr>
        </p:nvSpPr>
        <p:spPr/>
        <p:txBody>
          <a:bodyPr/>
          <a:lstStyle/>
          <a:p>
            <a:r>
              <a:rPr lang="en-US" altLang="ja-JP" dirty="0">
                <a:latin typeface="Arial" panose="020B0604020202020204" pitchFamily="34" charset="0"/>
                <a:cs typeface="Arial" panose="020B0604020202020204" pitchFamily="34" charset="0"/>
              </a:rPr>
              <a:t>Conditions for "reciprocal recognition of </a:t>
            </a:r>
            <a:r>
              <a:rPr lang="en-US" altLang="ja-JP" dirty="0" err="1">
                <a:latin typeface="Arial" panose="020B0604020202020204" pitchFamily="34" charset="0"/>
                <a:cs typeface="Arial" panose="020B0604020202020204" pitchFamily="34" charset="0"/>
              </a:rPr>
              <a:t>CoC</a:t>
            </a:r>
            <a:r>
              <a:rPr lang="en-US" altLang="ja-JP" dirty="0">
                <a:latin typeface="Arial" panose="020B0604020202020204" pitchFamily="34" charset="0"/>
                <a:cs typeface="Arial" panose="020B0604020202020204" pitchFamily="34" charset="0"/>
              </a:rPr>
              <a:t>"</a:t>
            </a:r>
            <a:endParaRPr kumimoji="1" lang="ja-JP" altLang="en-US" dirty="0"/>
          </a:p>
        </p:txBody>
      </p:sp>
    </p:spTree>
    <p:extLst>
      <p:ext uri="{BB962C8B-B14F-4D97-AF65-F5344CB8AC3E}">
        <p14:creationId xmlns:p14="http://schemas.microsoft.com/office/powerpoint/2010/main" val="2561999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912B55-92F7-4E51-BCB3-900002DF9067}"/>
              </a:ext>
            </a:extLst>
          </p:cNvPr>
          <p:cNvSpPr>
            <a:spLocks noGrp="1"/>
          </p:cNvSpPr>
          <p:nvPr>
            <p:ph type="title"/>
          </p:nvPr>
        </p:nvSpPr>
        <p:spPr/>
        <p:txBody>
          <a:bodyPr/>
          <a:lstStyle/>
          <a:p>
            <a:pPr marL="1887538" indent="-1887538"/>
            <a:r>
              <a:rPr kumimoji="1" lang="en-US" altLang="ja-JP" dirty="0">
                <a:latin typeface="Arial" panose="020B0604020202020204" pitchFamily="34" charset="0"/>
                <a:cs typeface="Arial" panose="020B0604020202020204" pitchFamily="34" charset="0"/>
              </a:rPr>
              <a:t>Item </a:t>
            </a:r>
            <a:r>
              <a:rPr lang="en-US" altLang="ja-JP" dirty="0">
                <a:latin typeface="Arial" panose="020B0604020202020204" pitchFamily="34" charset="0"/>
                <a:cs typeface="Arial" panose="020B0604020202020204" pitchFamily="34" charset="0"/>
              </a:rPr>
              <a:t>6: What is the purpose of test by Technical Service?</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79585F57-4D91-4366-BEFC-E51249BD9271}"/>
              </a:ext>
            </a:extLst>
          </p:cNvPr>
          <p:cNvSpPr>
            <a:spLocks noGrp="1"/>
          </p:cNvSpPr>
          <p:nvPr>
            <p:ph idx="1"/>
          </p:nvPr>
        </p:nvSpPr>
        <p:spPr/>
        <p:txBody>
          <a:bodyPr/>
          <a:lstStyle/>
          <a:p>
            <a:pPr marL="0" indent="0" algn="just">
              <a:buNone/>
            </a:pPr>
            <a:r>
              <a:rPr lang="en-US" altLang="ja-JP" dirty="0">
                <a:latin typeface="Arial" panose="020B0604020202020204" pitchFamily="34" charset="0"/>
                <a:cs typeface="Arial" panose="020B0604020202020204" pitchFamily="34" charset="0"/>
              </a:rPr>
              <a:t>Background</a:t>
            </a:r>
          </a:p>
          <a:p>
            <a:pPr algn="just"/>
            <a:r>
              <a:rPr lang="en-US" altLang="ja-JP" dirty="0">
                <a:latin typeface="Arial" panose="020B0604020202020204" pitchFamily="34" charset="0"/>
                <a:cs typeface="Arial" panose="020B0604020202020204" pitchFamily="34" charset="0"/>
              </a:rPr>
              <a:t>Initial comment from the Word Document created by GRVA secretariat:</a:t>
            </a:r>
          </a:p>
          <a:p>
            <a:pPr algn="just"/>
            <a:endParaRPr lang="en-US" altLang="ja-JP" dirty="0">
              <a:latin typeface="Arial" panose="020B0604020202020204" pitchFamily="34" charset="0"/>
              <a:cs typeface="Arial" panose="020B0604020202020204" pitchFamily="34" charset="0"/>
            </a:endParaRPr>
          </a:p>
          <a:p>
            <a:pPr algn="just"/>
            <a:r>
              <a:rPr lang="en-US" altLang="ja-JP" dirty="0">
                <a:latin typeface="Arial" panose="020B0604020202020204" pitchFamily="34" charset="0"/>
                <a:cs typeface="Arial" panose="020B0604020202020204" pitchFamily="34" charset="0"/>
              </a:rPr>
              <a:t>The purpose of tests for vehicle type approval is not intended to discover another vulnerability. Results of the tests should be reviewed in the perspective of CSMS compliance.</a:t>
            </a:r>
          </a:p>
          <a:p>
            <a:pPr algn="just"/>
            <a:r>
              <a:rPr lang="en-US" altLang="ja-JP" dirty="0">
                <a:latin typeface="Arial" panose="020B0604020202020204" pitchFamily="34" charset="0"/>
                <a:cs typeface="Arial" panose="020B0604020202020204" pitchFamily="34" charset="0"/>
              </a:rPr>
              <a:t>It should be confirmed that test is rational referring to the manufacture's process and results of risk assessment.</a:t>
            </a:r>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0141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912B55-92F7-4E51-BCB3-900002DF9067}"/>
              </a:ext>
            </a:extLst>
          </p:cNvPr>
          <p:cNvSpPr>
            <a:spLocks noGrp="1"/>
          </p:cNvSpPr>
          <p:nvPr>
            <p:ph type="title"/>
          </p:nvPr>
        </p:nvSpPr>
        <p:spPr/>
        <p:txBody>
          <a:bodyPr/>
          <a:lstStyle/>
          <a:p>
            <a:pPr marL="1887538" indent="-1887538"/>
            <a:r>
              <a:rPr kumimoji="1" lang="en-US" altLang="ja-JP" dirty="0">
                <a:latin typeface="Arial" panose="020B0604020202020204" pitchFamily="34" charset="0"/>
                <a:cs typeface="Arial" panose="020B0604020202020204" pitchFamily="34" charset="0"/>
              </a:rPr>
              <a:t>Item </a:t>
            </a:r>
            <a:r>
              <a:rPr lang="en-US" altLang="ja-JP" dirty="0">
                <a:latin typeface="Arial" panose="020B0604020202020204" pitchFamily="34" charset="0"/>
                <a:cs typeface="Arial" panose="020B0604020202020204" pitchFamily="34" charset="0"/>
              </a:rPr>
              <a:t>6: What is the purpose of test by Technical Service?</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79585F57-4D91-4366-BEFC-E51249BD9271}"/>
              </a:ext>
            </a:extLst>
          </p:cNvPr>
          <p:cNvSpPr>
            <a:spLocks noGrp="1"/>
          </p:cNvSpPr>
          <p:nvPr>
            <p:ph idx="1"/>
          </p:nvPr>
        </p:nvSpPr>
        <p:spPr/>
        <p:txBody>
          <a:bodyPr/>
          <a:lstStyle/>
          <a:p>
            <a:pPr marL="0" indent="0" algn="just">
              <a:buNone/>
            </a:pPr>
            <a:r>
              <a:rPr lang="en-US" altLang="ja-JP" dirty="0">
                <a:latin typeface="Arial" panose="020B0604020202020204" pitchFamily="34" charset="0"/>
                <a:cs typeface="Arial" panose="020B0604020202020204" pitchFamily="34" charset="0"/>
              </a:rPr>
              <a:t>Comments</a:t>
            </a:r>
          </a:p>
          <a:p>
            <a:pPr marL="982663" indent="-982663" algn="just">
              <a:buNone/>
            </a:pPr>
            <a:r>
              <a:rPr lang="en-US" altLang="ja-JP" dirty="0">
                <a:latin typeface="Arial" panose="020B0604020202020204" pitchFamily="34" charset="0"/>
                <a:cs typeface="Arial" panose="020B0604020202020204" pitchFamily="34" charset="0"/>
              </a:rPr>
              <a:t>&lt;NL&gt; The overarching expectation is that the CS-requirements will be verified and validated by the tests. So an assessment of how the requirement is covered by the test is one element. There is a hierarchical relation to the TARA, where the security objective is translated to the separate requirements.</a:t>
            </a:r>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5992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912B55-92F7-4E51-BCB3-900002DF9067}"/>
              </a:ext>
            </a:extLst>
          </p:cNvPr>
          <p:cNvSpPr>
            <a:spLocks noGrp="1"/>
          </p:cNvSpPr>
          <p:nvPr>
            <p:ph type="title"/>
          </p:nvPr>
        </p:nvSpPr>
        <p:spPr/>
        <p:txBody>
          <a:bodyPr/>
          <a:lstStyle/>
          <a:p>
            <a:pPr marL="1887538" indent="-1887538"/>
            <a:r>
              <a:rPr kumimoji="1" lang="en-US" altLang="ja-JP" dirty="0">
                <a:latin typeface="Arial" panose="020B0604020202020204" pitchFamily="34" charset="0"/>
                <a:cs typeface="Arial" panose="020B0604020202020204" pitchFamily="34" charset="0"/>
              </a:rPr>
              <a:t>Item </a:t>
            </a:r>
            <a:r>
              <a:rPr lang="en-US" altLang="ja-JP" dirty="0">
                <a:latin typeface="Arial" panose="020B0604020202020204" pitchFamily="34" charset="0"/>
                <a:cs typeface="Arial" panose="020B0604020202020204" pitchFamily="34" charset="0"/>
              </a:rPr>
              <a:t>6: What is the purpose of test by Technical Service?</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79585F57-4D91-4366-BEFC-E51249BD9271}"/>
              </a:ext>
            </a:extLst>
          </p:cNvPr>
          <p:cNvSpPr>
            <a:spLocks noGrp="1"/>
          </p:cNvSpPr>
          <p:nvPr>
            <p:ph idx="1"/>
          </p:nvPr>
        </p:nvSpPr>
        <p:spPr/>
        <p:txBody>
          <a:bodyPr/>
          <a:lstStyle/>
          <a:p>
            <a:pPr marL="0" indent="0" algn="just">
              <a:buNone/>
            </a:pPr>
            <a:r>
              <a:rPr lang="en-US" altLang="ja-JP" dirty="0">
                <a:latin typeface="Arial" panose="020B0604020202020204" pitchFamily="34" charset="0"/>
                <a:cs typeface="Arial" panose="020B0604020202020204" pitchFamily="34" charset="0"/>
              </a:rPr>
              <a:t>Comments</a:t>
            </a:r>
          </a:p>
          <a:p>
            <a:pPr marL="982663" indent="-982663" algn="just">
              <a:buNone/>
            </a:pPr>
            <a:r>
              <a:rPr lang="en-US" altLang="ja-JP" dirty="0">
                <a:latin typeface="Arial" panose="020B0604020202020204" pitchFamily="34" charset="0"/>
                <a:cs typeface="Arial" panose="020B0604020202020204" pitchFamily="34" charset="0"/>
              </a:rPr>
              <a:t>&lt;FR&gt; Based on TARA evaluation and declared countermeasures, testing aims to confirm safety measures implementation with regards to annex 5 as declared by the OEM. </a:t>
            </a:r>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8933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912B55-92F7-4E51-BCB3-900002DF9067}"/>
              </a:ext>
            </a:extLst>
          </p:cNvPr>
          <p:cNvSpPr>
            <a:spLocks noGrp="1"/>
          </p:cNvSpPr>
          <p:nvPr>
            <p:ph type="title"/>
          </p:nvPr>
        </p:nvSpPr>
        <p:spPr/>
        <p:txBody>
          <a:bodyPr/>
          <a:lstStyle/>
          <a:p>
            <a:pPr marL="1887538" indent="-1887538"/>
            <a:r>
              <a:rPr kumimoji="1" lang="en-US" altLang="ja-JP" dirty="0">
                <a:latin typeface="Arial" panose="020B0604020202020204" pitchFamily="34" charset="0"/>
                <a:cs typeface="Arial" panose="020B0604020202020204" pitchFamily="34" charset="0"/>
              </a:rPr>
              <a:t>Item </a:t>
            </a:r>
            <a:r>
              <a:rPr lang="en-US" altLang="ja-JP" dirty="0">
                <a:latin typeface="Arial" panose="020B0604020202020204" pitchFamily="34" charset="0"/>
                <a:cs typeface="Arial" panose="020B0604020202020204" pitchFamily="34" charset="0"/>
              </a:rPr>
              <a:t>6: What is the purpose of test by Technical Service?</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79585F57-4D91-4366-BEFC-E51249BD9271}"/>
              </a:ext>
            </a:extLst>
          </p:cNvPr>
          <p:cNvSpPr>
            <a:spLocks noGrp="1"/>
          </p:cNvSpPr>
          <p:nvPr>
            <p:ph idx="1"/>
          </p:nvPr>
        </p:nvSpPr>
        <p:spPr/>
        <p:txBody>
          <a:bodyPr/>
          <a:lstStyle/>
          <a:p>
            <a:pPr marL="0" indent="0" algn="just">
              <a:buNone/>
            </a:pPr>
            <a:r>
              <a:rPr lang="en-US" altLang="ja-JP" dirty="0">
                <a:latin typeface="Arial" panose="020B0604020202020204" pitchFamily="34" charset="0"/>
                <a:cs typeface="Arial" panose="020B0604020202020204" pitchFamily="34" charset="0"/>
              </a:rPr>
              <a:t>Comments</a:t>
            </a:r>
          </a:p>
          <a:p>
            <a:pPr marL="982663" indent="-982663" algn="just">
              <a:buNone/>
            </a:pPr>
            <a:r>
              <a:rPr lang="en-US" altLang="ja-JP" dirty="0">
                <a:latin typeface="Arial" panose="020B0604020202020204" pitchFamily="34" charset="0"/>
                <a:cs typeface="Arial" panose="020B0604020202020204" pitchFamily="34" charset="0"/>
              </a:rPr>
              <a:t>&lt;DE&gt; KBA agrees with the combined feedback of NL and FRA. TS shall confirm by sampling if the OEM meets 7.3 (in particular 7.3.3 and following) - before and after homologation (annual reporting).</a:t>
            </a:r>
          </a:p>
          <a:p>
            <a:pPr marL="982663" indent="4763" algn="just">
              <a:buNone/>
            </a:pPr>
            <a:endParaRPr lang="en-US" altLang="ja-JP" dirty="0">
              <a:latin typeface="Arial" panose="020B0604020202020204" pitchFamily="34" charset="0"/>
              <a:cs typeface="Arial" panose="020B0604020202020204" pitchFamily="34" charset="0"/>
            </a:endParaRPr>
          </a:p>
          <a:p>
            <a:pPr marL="982663" indent="4763" algn="just">
              <a:buNone/>
            </a:pPr>
            <a:r>
              <a:rPr lang="en-US" altLang="ja-JP" dirty="0">
                <a:latin typeface="Arial" panose="020B0604020202020204" pitchFamily="34" charset="0"/>
                <a:cs typeface="Arial" panose="020B0604020202020204" pitchFamily="34" charset="0"/>
              </a:rPr>
              <a:t>Are (or shall) audits be included in this question?</a:t>
            </a:r>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1466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912B55-92F7-4E51-BCB3-900002DF9067}"/>
              </a:ext>
            </a:extLst>
          </p:cNvPr>
          <p:cNvSpPr>
            <a:spLocks noGrp="1"/>
          </p:cNvSpPr>
          <p:nvPr>
            <p:ph type="title"/>
          </p:nvPr>
        </p:nvSpPr>
        <p:spPr/>
        <p:txBody>
          <a:bodyPr/>
          <a:lstStyle/>
          <a:p>
            <a:pPr marL="1887538" indent="-1887538"/>
            <a:r>
              <a:rPr kumimoji="1" lang="en-US" altLang="ja-JP" dirty="0">
                <a:latin typeface="Arial" panose="020B0604020202020204" pitchFamily="34" charset="0"/>
                <a:cs typeface="Arial" panose="020B0604020202020204" pitchFamily="34" charset="0"/>
              </a:rPr>
              <a:t>Item </a:t>
            </a:r>
            <a:r>
              <a:rPr lang="en-US" altLang="ja-JP" dirty="0">
                <a:latin typeface="Arial" panose="020B0604020202020204" pitchFamily="34" charset="0"/>
                <a:cs typeface="Arial" panose="020B0604020202020204" pitchFamily="34" charset="0"/>
              </a:rPr>
              <a:t>6: What is the purpose of test by Technical Service?</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79585F57-4D91-4366-BEFC-E51249BD9271}"/>
              </a:ext>
            </a:extLst>
          </p:cNvPr>
          <p:cNvSpPr>
            <a:spLocks noGrp="1"/>
          </p:cNvSpPr>
          <p:nvPr>
            <p:ph idx="1"/>
          </p:nvPr>
        </p:nvSpPr>
        <p:spPr>
          <a:xfrm>
            <a:off x="838200" y="1825624"/>
            <a:ext cx="10515600" cy="4890485"/>
          </a:xfrm>
          <a:solidFill>
            <a:schemeClr val="accent5">
              <a:lumMod val="40000"/>
              <a:lumOff val="60000"/>
            </a:schemeClr>
          </a:solidFill>
        </p:spPr>
        <p:txBody>
          <a:bodyPr/>
          <a:lstStyle/>
          <a:p>
            <a:pPr marL="0" indent="0" algn="just">
              <a:buNone/>
            </a:pPr>
            <a:r>
              <a:rPr lang="en-US" altLang="ja-JP" b="1" dirty="0">
                <a:latin typeface="Arial" panose="020B0604020202020204" pitchFamily="34" charset="0"/>
                <a:cs typeface="Arial" panose="020B0604020202020204" pitchFamily="34" charset="0"/>
              </a:rPr>
              <a:t>Answer(Comment) as the group</a:t>
            </a:r>
          </a:p>
          <a:p>
            <a:pPr algn="just"/>
            <a:r>
              <a:rPr lang="en-US" altLang="ja-JP" sz="2400" dirty="0">
                <a:latin typeface="Arial" panose="020B0604020202020204" pitchFamily="34" charset="0"/>
                <a:cs typeface="Arial" panose="020B0604020202020204" pitchFamily="34" charset="0"/>
              </a:rPr>
              <a:t>The purpose of tests for vehicle type approval is not intended to discover new vulnerability. Results of the tests should be reviewed in the perspective of CSMS compliance.</a:t>
            </a:r>
          </a:p>
          <a:p>
            <a:pPr algn="just"/>
            <a:r>
              <a:rPr lang="en-US" altLang="ja-JP" sz="2400" dirty="0">
                <a:latin typeface="Arial" panose="020B0604020202020204" pitchFamily="34" charset="0"/>
                <a:cs typeface="Arial" panose="020B0604020202020204" pitchFamily="34" charset="0"/>
              </a:rPr>
              <a:t>It should be confirmed that test is rational referring to the manufacture's process and results of risk assessment.</a:t>
            </a:r>
          </a:p>
          <a:p>
            <a:pPr algn="just"/>
            <a:r>
              <a:rPr lang="en-US" altLang="ja-JP" sz="2400" dirty="0">
                <a:latin typeface="Arial" panose="020B0604020202020204" pitchFamily="34" charset="0"/>
                <a:cs typeface="Arial" panose="020B0604020202020204" pitchFamily="34" charset="0"/>
              </a:rPr>
              <a:t>The overarching expectation is that the CS-requirements will be verified and validated by the tests. So an assessment of how the requirement is covered by the test is one element. </a:t>
            </a:r>
            <a:r>
              <a:rPr lang="en-US" altLang="ja-JP" sz="2400" dirty="0">
                <a:highlight>
                  <a:srgbClr val="FFFF00"/>
                </a:highlight>
                <a:latin typeface="Arial" panose="020B0604020202020204" pitchFamily="34" charset="0"/>
                <a:cs typeface="Arial" panose="020B0604020202020204" pitchFamily="34" charset="0"/>
              </a:rPr>
              <a:t>There is a hierarchical relation to the TARA, where the security objective is translated to the separate requirements.(?)</a:t>
            </a:r>
          </a:p>
          <a:p>
            <a:pPr algn="just"/>
            <a:r>
              <a:rPr lang="en-US" altLang="ja-JP" sz="2400" dirty="0">
                <a:latin typeface="Arial" panose="020B0604020202020204" pitchFamily="34" charset="0"/>
                <a:cs typeface="Arial" panose="020B0604020202020204" pitchFamily="34" charset="0"/>
              </a:rPr>
              <a:t>(Do we need to mention the relation with Annex 5?)</a:t>
            </a:r>
            <a:endParaRPr lang="ja-JP" altLang="en-US" sz="2400" dirty="0">
              <a:latin typeface="Arial" panose="020B0604020202020204" pitchFamily="34" charset="0"/>
              <a:cs typeface="Arial" panose="020B0604020202020204" pitchFamily="34" charset="0"/>
            </a:endParaRPr>
          </a:p>
          <a:p>
            <a:pPr algn="just"/>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5496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912B55-92F7-4E51-BCB3-900002DF9067}"/>
              </a:ext>
            </a:extLst>
          </p:cNvPr>
          <p:cNvSpPr>
            <a:spLocks noGrp="1"/>
          </p:cNvSpPr>
          <p:nvPr>
            <p:ph type="title"/>
          </p:nvPr>
        </p:nvSpPr>
        <p:spPr/>
        <p:txBody>
          <a:bodyPr/>
          <a:lstStyle/>
          <a:p>
            <a:pPr marL="1881188" indent="-1881188"/>
            <a:r>
              <a:rPr kumimoji="1" lang="en-US" altLang="ja-JP" dirty="0">
                <a:latin typeface="Arial" panose="020B0604020202020204" pitchFamily="34" charset="0"/>
                <a:cs typeface="Arial" panose="020B0604020202020204" pitchFamily="34" charset="0"/>
              </a:rPr>
              <a:t>Item </a:t>
            </a:r>
            <a:r>
              <a:rPr lang="en-US" altLang="ja-JP" dirty="0">
                <a:latin typeface="Arial" panose="020B0604020202020204" pitchFamily="34" charset="0"/>
                <a:cs typeface="Arial" panose="020B0604020202020204" pitchFamily="34" charset="0"/>
              </a:rPr>
              <a:t>7: How many tests? Chosen on what basis ?</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79585F57-4D91-4366-BEFC-E51249BD9271}"/>
              </a:ext>
            </a:extLst>
          </p:cNvPr>
          <p:cNvSpPr>
            <a:spLocks noGrp="1"/>
          </p:cNvSpPr>
          <p:nvPr>
            <p:ph idx="1"/>
          </p:nvPr>
        </p:nvSpPr>
        <p:spPr/>
        <p:txBody>
          <a:bodyPr/>
          <a:lstStyle/>
          <a:p>
            <a:pPr marL="0" indent="0" algn="just">
              <a:buNone/>
            </a:pPr>
            <a:r>
              <a:rPr lang="en-US" altLang="ja-JP" dirty="0">
                <a:latin typeface="Arial" panose="020B0604020202020204" pitchFamily="34" charset="0"/>
                <a:cs typeface="Arial" panose="020B0604020202020204" pitchFamily="34" charset="0"/>
              </a:rPr>
              <a:t>Background</a:t>
            </a:r>
          </a:p>
        </p:txBody>
      </p:sp>
    </p:spTree>
    <p:extLst>
      <p:ext uri="{BB962C8B-B14F-4D97-AF65-F5344CB8AC3E}">
        <p14:creationId xmlns:p14="http://schemas.microsoft.com/office/powerpoint/2010/main" val="276880694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2022</Words>
  <Application>Microsoft Office PowerPoint</Application>
  <PresentationFormat>ワイド画面</PresentationFormat>
  <Paragraphs>125</Paragraphs>
  <Slides>32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32</vt:i4>
      </vt:variant>
    </vt:vector>
  </HeadingPairs>
  <TitlesOfParts>
    <vt:vector size="36" baseType="lpstr">
      <vt:lpstr>游ゴシック</vt:lpstr>
      <vt:lpstr>游ゴシック Light</vt:lpstr>
      <vt:lpstr>Arial</vt:lpstr>
      <vt:lpstr>Office テーマ</vt:lpstr>
      <vt:lpstr>Agenda &amp; Discussion Points 12th Workshop on UNR155 Implementation</vt:lpstr>
      <vt:lpstr>Agenda</vt:lpstr>
      <vt:lpstr>Q&amp;A(C) Table Testing</vt:lpstr>
      <vt:lpstr>Item 6: What is the purpose of test by Technical Service?</vt:lpstr>
      <vt:lpstr>Item 6: What is the purpose of test by Technical Service?</vt:lpstr>
      <vt:lpstr>Item 6: What is the purpose of test by Technical Service?</vt:lpstr>
      <vt:lpstr>Item 6: What is the purpose of test by Technical Service?</vt:lpstr>
      <vt:lpstr>Item 6: What is the purpose of test by Technical Service?</vt:lpstr>
      <vt:lpstr>Item 7: How many tests? Chosen on what basis ?</vt:lpstr>
      <vt:lpstr>Item 7: How many tests? Chosen on what basis ?</vt:lpstr>
      <vt:lpstr>Item 7: How many tests? Chosen on what basis ?</vt:lpstr>
      <vt:lpstr>Item 7: How many tests? Chosen on what basis ?</vt:lpstr>
      <vt:lpstr>Relevant Item 26: Are critical elements same as cyber-relevant elements/ECUs? If yes, does all cyber relevant ECUs should undergo an exhaustive TARA?</vt:lpstr>
      <vt:lpstr>Item 7: How many tests? Chosen on what basis ?</vt:lpstr>
      <vt:lpstr>Item 8: How will the sensitive information related vehicle type be treated?</vt:lpstr>
      <vt:lpstr>Item 8: How will the sensitive information related vehicle type be treated?</vt:lpstr>
      <vt:lpstr>Item 8: How will the sensitive information related vehicle type be treated?</vt:lpstr>
      <vt:lpstr>Item 8: How will the sensitive information related vehicle type be treated?</vt:lpstr>
      <vt:lpstr>Item 8: How will the sensitive information related vehicle type be treated?</vt:lpstr>
      <vt:lpstr>Item 17: Destructible test methods allowed?</vt:lpstr>
      <vt:lpstr>Item 17: Destructible test methods allowed?</vt:lpstr>
      <vt:lpstr>Item 17: Destructible test methods allowed?</vt:lpstr>
      <vt:lpstr>Item 17: Destructible test methods allowed?</vt:lpstr>
      <vt:lpstr>Item 17: Destructible test methods allowed?</vt:lpstr>
      <vt:lpstr>Item 18: How much effort (time) shall be spent (in particular on pen-testing)?</vt:lpstr>
      <vt:lpstr>Item 18: How much effort (time) shall be spent (in particular on pen-testing)?</vt:lpstr>
      <vt:lpstr>Item 18: How much effort (time) shall be spent (in particular on pen-testing)?</vt:lpstr>
      <vt:lpstr>Item 18: How much effort (time) shall be spent (in particular on pen-testing)?</vt:lpstr>
      <vt:lpstr>Item 18: How much effort (time) shall be spent (in particular on pen-testing)?</vt:lpstr>
      <vt:lpstr>Q&amp;A(C) Table Risk Assessment</vt:lpstr>
      <vt:lpstr>Item 26: Are critical elements same as cyber-relevant elements/ECUs? If yes, does all cyber relevant ECUs should undergo an exhaustive TARA? How to handle non critical elements?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Q&amp;A(C) Table Testing</dc:title>
  <dc:creator>新国哲也</dc:creator>
  <cp:lastModifiedBy>新国哲也</cp:lastModifiedBy>
  <cp:revision>20</cp:revision>
  <dcterms:created xsi:type="dcterms:W3CDTF">2022-06-10T05:31:28Z</dcterms:created>
  <dcterms:modified xsi:type="dcterms:W3CDTF">2022-10-28T07:19:20Z</dcterms:modified>
</cp:coreProperties>
</file>