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0"/>
  </p:notesMasterIdLst>
  <p:sldIdLst>
    <p:sldId id="278" r:id="rId5"/>
    <p:sldId id="288" r:id="rId6"/>
    <p:sldId id="285" r:id="rId7"/>
    <p:sldId id="284" r:id="rId8"/>
    <p:sldId id="302" r:id="rId9"/>
    <p:sldId id="291" r:id="rId10"/>
    <p:sldId id="294" r:id="rId11"/>
    <p:sldId id="303" r:id="rId12"/>
    <p:sldId id="295" r:id="rId13"/>
    <p:sldId id="293" r:id="rId14"/>
    <p:sldId id="296" r:id="rId15"/>
    <p:sldId id="297" r:id="rId16"/>
    <p:sldId id="304" r:id="rId17"/>
    <p:sldId id="292"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89C8"/>
    <a:srgbClr val="A21C44"/>
    <a:srgbClr val="DC1769"/>
    <a:srgbClr val="F99F2A"/>
    <a:srgbClr val="5DBA48"/>
    <a:srgbClr val="408046"/>
    <a:srgbClr val="FAC216"/>
    <a:srgbClr val="27BEE3"/>
    <a:srgbClr val="14496B"/>
    <a:srgbClr val="136B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85714" autoAdjust="0"/>
  </p:normalViewPr>
  <p:slideViewPr>
    <p:cSldViewPr snapToGrid="0" showGuides="1">
      <p:cViewPr varScale="1">
        <p:scale>
          <a:sx n="97" d="100"/>
          <a:sy n="97" d="100"/>
        </p:scale>
        <p:origin x="1056" y="96"/>
      </p:cViewPr>
      <p:guideLst>
        <p:guide orient="horz" pos="2160"/>
        <p:guide pos="3840"/>
      </p:guideLst>
    </p:cSldViewPr>
  </p:slideViewPr>
  <p:notesTextViewPr>
    <p:cViewPr>
      <p:scale>
        <a:sx n="1" d="1"/>
        <a:sy n="1" d="1"/>
      </p:scale>
      <p:origin x="0" y="0"/>
    </p:cViewPr>
  </p:notesTextViewPr>
  <p:sorterViewPr>
    <p:cViewPr>
      <p:scale>
        <a:sx n="66" d="100"/>
        <a:sy n="66"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2B9B2F-DD6C-4F7B-95FD-94C8631DBC56}"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fr-FR"/>
        </a:p>
      </dgm:t>
    </dgm:pt>
    <dgm:pt modelId="{8855DB65-9617-4BCA-BFDF-5C23B3764B4B}">
      <dgm:prSet phldrT="[Text]" custT="1"/>
      <dgm:spPr>
        <a:solidFill>
          <a:schemeClr val="accent5">
            <a:lumMod val="20000"/>
            <a:lumOff val="80000"/>
          </a:schemeClr>
        </a:solidFill>
      </dgm:spPr>
      <dgm:t>
        <a:bodyPr/>
        <a:lstStyle/>
        <a:p>
          <a:pPr>
            <a:buClr>
              <a:srgbClr val="3E8EDE"/>
            </a:buClr>
            <a:buFont typeface="Arial" panose="05000000000000000000" pitchFamily="2" charset="2"/>
            <a:buChar char="•"/>
          </a:pPr>
          <a:r>
            <a:rPr lang="en-US" sz="1600" kern="1200" dirty="0">
              <a:solidFill>
                <a:prstClr val="black"/>
              </a:solidFill>
              <a:latin typeface="Calibri" panose="020F0502020204030204"/>
              <a:ea typeface="+mn-ea"/>
              <a:cs typeface="+mn-cs"/>
            </a:rPr>
            <a:t>Finalization and approval of the Roadmap on innovation and tech transfer by </a:t>
          </a:r>
          <a:r>
            <a:rPr lang="en-US" sz="1600" b="1" kern="1200" dirty="0">
              <a:solidFill>
                <a:prstClr val="black"/>
              </a:solidFill>
              <a:latin typeface="Calibri" panose="020F0502020204030204"/>
              <a:ea typeface="+mn-ea"/>
              <a:cs typeface="+mn-cs"/>
            </a:rPr>
            <a:t>Nov 2023</a:t>
          </a:r>
          <a:endParaRPr lang="fr-FR" sz="1600" b="1" kern="1200" dirty="0">
            <a:solidFill>
              <a:prstClr val="black"/>
            </a:solidFill>
            <a:latin typeface="Calibri" panose="020F0502020204030204"/>
            <a:ea typeface="+mn-ea"/>
            <a:cs typeface="+mn-cs"/>
          </a:endParaRPr>
        </a:p>
      </dgm:t>
    </dgm:pt>
    <dgm:pt modelId="{005C6660-EF5F-43C5-BBA0-972848A1B5ED}" type="parTrans" cxnId="{33061419-428C-4BA9-99F7-808DC83788C6}">
      <dgm:prSet/>
      <dgm:spPr/>
      <dgm:t>
        <a:bodyPr/>
        <a:lstStyle/>
        <a:p>
          <a:endParaRPr lang="fr-FR"/>
        </a:p>
      </dgm:t>
    </dgm:pt>
    <dgm:pt modelId="{69553A0C-E697-4BFE-9DDE-C00F334B1B79}" type="sibTrans" cxnId="{33061419-428C-4BA9-99F7-808DC83788C6}">
      <dgm:prSet/>
      <dgm:spPr/>
      <dgm:t>
        <a:bodyPr/>
        <a:lstStyle/>
        <a:p>
          <a:endParaRPr lang="fr-FR"/>
        </a:p>
      </dgm:t>
    </dgm:pt>
    <dgm:pt modelId="{16C6BF70-F00E-4187-8510-D0170531D29B}">
      <dgm:prSet phldrT="[Text]" custT="1"/>
      <dgm:spPr>
        <a:solidFill>
          <a:schemeClr val="accent5">
            <a:lumMod val="20000"/>
            <a:lumOff val="80000"/>
          </a:schemeClr>
        </a:solidFill>
      </dgm:spPr>
      <dgm:t>
        <a:bodyPr/>
        <a:lstStyle/>
        <a:p>
          <a:pPr>
            <a:buClr>
              <a:srgbClr val="3E8EDE"/>
            </a:buClr>
            <a:buFont typeface="Arial" panose="05000000000000000000" pitchFamily="2" charset="2"/>
            <a:buChar char="•"/>
          </a:pPr>
          <a:r>
            <a:rPr lang="en-US" sz="1600" kern="1200" dirty="0">
              <a:solidFill>
                <a:prstClr val="black"/>
              </a:solidFill>
              <a:latin typeface="Calibri" panose="020F0502020204030204"/>
              <a:ea typeface="+mn-ea"/>
              <a:cs typeface="+mn-cs"/>
            </a:rPr>
            <a:t>Providing trainings on selected aspects of the Roadmap to Moldovan stakeholders  </a:t>
          </a:r>
          <a:r>
            <a:rPr lang="en-US" sz="1600" b="1" kern="1200" dirty="0">
              <a:solidFill>
                <a:prstClr val="black"/>
              </a:solidFill>
              <a:latin typeface="Calibri" panose="020F0502020204030204"/>
              <a:ea typeface="+mn-ea"/>
              <a:cs typeface="+mn-cs"/>
            </a:rPr>
            <a:t>Dec 2022 –Jan 2023</a:t>
          </a:r>
          <a:endParaRPr lang="fr-FR" sz="1600" b="1" kern="1200" dirty="0">
            <a:solidFill>
              <a:prstClr val="black"/>
            </a:solidFill>
            <a:latin typeface="Calibri" panose="020F0502020204030204"/>
            <a:ea typeface="+mn-ea"/>
            <a:cs typeface="+mn-cs"/>
          </a:endParaRPr>
        </a:p>
      </dgm:t>
    </dgm:pt>
    <dgm:pt modelId="{B65C8815-5853-4D30-BC73-C37CF03EE76E}" type="parTrans" cxnId="{64DEEEFF-E862-471D-8DFC-49E20CD85FC7}">
      <dgm:prSet/>
      <dgm:spPr/>
      <dgm:t>
        <a:bodyPr/>
        <a:lstStyle/>
        <a:p>
          <a:endParaRPr lang="fr-FR"/>
        </a:p>
      </dgm:t>
    </dgm:pt>
    <dgm:pt modelId="{C71DC934-3FF0-485D-9C9F-DAE137883E0F}" type="sibTrans" cxnId="{64DEEEFF-E862-471D-8DFC-49E20CD85FC7}">
      <dgm:prSet/>
      <dgm:spPr/>
      <dgm:t>
        <a:bodyPr/>
        <a:lstStyle/>
        <a:p>
          <a:endParaRPr lang="fr-FR"/>
        </a:p>
      </dgm:t>
    </dgm:pt>
    <dgm:pt modelId="{2D6F9D26-ADDA-4850-A11B-AF48D6AF666F}">
      <dgm:prSet custT="1"/>
      <dgm:spPr>
        <a:solidFill>
          <a:schemeClr val="accent5">
            <a:lumMod val="20000"/>
            <a:lumOff val="80000"/>
          </a:schemeClr>
        </a:solidFill>
      </dgm:spPr>
      <dgm:t>
        <a:bodyPr/>
        <a:lstStyle/>
        <a:p>
          <a:r>
            <a:rPr lang="en-US" sz="1600" dirty="0">
              <a:solidFill>
                <a:schemeClr val="tx1"/>
              </a:solidFill>
            </a:rPr>
            <a:t>Establishing a Task Force of stakeholders engaged in innovation and tech-transfer to develop the Roadmap (incl. private sector and academia):       </a:t>
          </a:r>
          <a:r>
            <a:rPr lang="en-US" sz="1600" b="1" dirty="0">
              <a:solidFill>
                <a:schemeClr val="tx1"/>
              </a:solidFill>
            </a:rPr>
            <a:t>1</a:t>
          </a:r>
          <a:r>
            <a:rPr lang="en-US" sz="1600" b="1" baseline="30000" dirty="0">
              <a:solidFill>
                <a:schemeClr val="tx1"/>
              </a:solidFill>
            </a:rPr>
            <a:t>st</a:t>
          </a:r>
          <a:r>
            <a:rPr lang="en-US" sz="1600" b="1" dirty="0">
              <a:solidFill>
                <a:schemeClr val="tx1"/>
              </a:solidFill>
            </a:rPr>
            <a:t> meeting -July 2022</a:t>
          </a:r>
          <a:endParaRPr lang="fr-FR" sz="1600" b="1" dirty="0">
            <a:solidFill>
              <a:schemeClr val="tx1"/>
            </a:solidFill>
          </a:endParaRPr>
        </a:p>
      </dgm:t>
    </dgm:pt>
    <dgm:pt modelId="{4C36F2DA-874E-47B5-8236-27BED6344C64}" type="parTrans" cxnId="{F2960B61-F002-4F1F-93A8-BE1FBCCB50E3}">
      <dgm:prSet/>
      <dgm:spPr/>
      <dgm:t>
        <a:bodyPr/>
        <a:lstStyle/>
        <a:p>
          <a:endParaRPr lang="fr-FR"/>
        </a:p>
      </dgm:t>
    </dgm:pt>
    <dgm:pt modelId="{56C4F1F4-6637-4C2A-BF1D-E74C8077038B}" type="sibTrans" cxnId="{F2960B61-F002-4F1F-93A8-BE1FBCCB50E3}">
      <dgm:prSet/>
      <dgm:spPr/>
      <dgm:t>
        <a:bodyPr/>
        <a:lstStyle/>
        <a:p>
          <a:endParaRPr lang="fr-FR"/>
        </a:p>
      </dgm:t>
    </dgm:pt>
    <dgm:pt modelId="{6A473D76-5E59-4C41-9131-12E243DBF059}">
      <dgm:prSet custT="1"/>
      <dgm:spPr>
        <a:solidFill>
          <a:schemeClr val="accent5">
            <a:lumMod val="20000"/>
            <a:lumOff val="80000"/>
          </a:schemeClr>
        </a:solidFill>
      </dgm:spPr>
      <dgm:t>
        <a:bodyPr/>
        <a:lstStyle/>
        <a:p>
          <a:r>
            <a:rPr lang="en-US" sz="1600" kern="1200" dirty="0">
              <a:solidFill>
                <a:srgbClr val="FF0000"/>
              </a:solidFill>
              <a:latin typeface="Calibri" panose="020F0502020204030204"/>
              <a:ea typeface="+mn-ea"/>
              <a:cs typeface="+mn-cs"/>
            </a:rPr>
            <a:t>Holding consultations with the Task Force for the development of the Roadmap : </a:t>
          </a:r>
          <a:r>
            <a:rPr lang="en-US" sz="1600" b="1" kern="1200" dirty="0">
              <a:solidFill>
                <a:srgbClr val="FF0000"/>
              </a:solidFill>
              <a:latin typeface="Calibri" panose="020F0502020204030204"/>
              <a:ea typeface="+mn-ea"/>
              <a:cs typeface="+mn-cs"/>
            </a:rPr>
            <a:t>July-October 2022</a:t>
          </a:r>
          <a:endParaRPr lang="fr-FR" sz="1600" b="1" kern="1200" dirty="0">
            <a:solidFill>
              <a:srgbClr val="FF0000"/>
            </a:solidFill>
            <a:latin typeface="Calibri" panose="020F0502020204030204"/>
            <a:ea typeface="+mn-ea"/>
            <a:cs typeface="+mn-cs"/>
          </a:endParaRPr>
        </a:p>
      </dgm:t>
    </dgm:pt>
    <dgm:pt modelId="{C19A9610-6EA6-4F6E-B20A-F4EB5EC1EFD2}" type="parTrans" cxnId="{57A36F3B-C38C-4BDC-89CC-CD095AEFF2CA}">
      <dgm:prSet/>
      <dgm:spPr/>
      <dgm:t>
        <a:bodyPr/>
        <a:lstStyle/>
        <a:p>
          <a:endParaRPr lang="fr-FR"/>
        </a:p>
      </dgm:t>
    </dgm:pt>
    <dgm:pt modelId="{AAF157BF-1878-4464-BCF3-95BAFAC5592F}" type="sibTrans" cxnId="{57A36F3B-C38C-4BDC-89CC-CD095AEFF2CA}">
      <dgm:prSet/>
      <dgm:spPr/>
      <dgm:t>
        <a:bodyPr/>
        <a:lstStyle/>
        <a:p>
          <a:endParaRPr lang="fr-FR"/>
        </a:p>
      </dgm:t>
    </dgm:pt>
    <dgm:pt modelId="{5869A2B7-C8DC-41F5-8621-6337EABF3C89}" type="pres">
      <dgm:prSet presAssocID="{3C2B9B2F-DD6C-4F7B-95FD-94C8631DBC56}" presName="linearFlow" presStyleCnt="0">
        <dgm:presLayoutVars>
          <dgm:dir/>
          <dgm:resizeHandles val="exact"/>
        </dgm:presLayoutVars>
      </dgm:prSet>
      <dgm:spPr/>
    </dgm:pt>
    <dgm:pt modelId="{89BB3AD2-2F86-4C33-B4F2-FCCB03639180}" type="pres">
      <dgm:prSet presAssocID="{2D6F9D26-ADDA-4850-A11B-AF48D6AF666F}" presName="composite" presStyleCnt="0"/>
      <dgm:spPr/>
    </dgm:pt>
    <dgm:pt modelId="{6195A388-B92A-4DF2-AE2A-B57E0ADE7D28}" type="pres">
      <dgm:prSet presAssocID="{2D6F9D26-ADDA-4850-A11B-AF48D6AF666F}"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roup brainstorm with solid fill"/>
        </a:ext>
      </dgm:extLst>
    </dgm:pt>
    <dgm:pt modelId="{102F2F69-E557-4AF6-9C65-7043D36B5622}" type="pres">
      <dgm:prSet presAssocID="{2D6F9D26-ADDA-4850-A11B-AF48D6AF666F}" presName="txShp" presStyleLbl="node1" presStyleIdx="0" presStyleCnt="4" custScaleY="101222">
        <dgm:presLayoutVars>
          <dgm:bulletEnabled val="1"/>
        </dgm:presLayoutVars>
      </dgm:prSet>
      <dgm:spPr/>
    </dgm:pt>
    <dgm:pt modelId="{0113AD20-461A-49AD-825D-05AF4B67E51D}" type="pres">
      <dgm:prSet presAssocID="{56C4F1F4-6637-4C2A-BF1D-E74C8077038B}" presName="spacing" presStyleCnt="0"/>
      <dgm:spPr/>
    </dgm:pt>
    <dgm:pt modelId="{7EBE49F3-5CEC-43FF-9C54-9274C7F300FA}" type="pres">
      <dgm:prSet presAssocID="{6A473D76-5E59-4C41-9131-12E243DBF059}" presName="composite" presStyleCnt="0"/>
      <dgm:spPr/>
    </dgm:pt>
    <dgm:pt modelId="{A35FFA17-63C3-4922-80E5-3CB7FA5179A4}" type="pres">
      <dgm:prSet presAssocID="{6A473D76-5E59-4C41-9131-12E243DBF059}" presName="imgShp"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oard Of Directors outline"/>
        </a:ext>
      </dgm:extLst>
    </dgm:pt>
    <dgm:pt modelId="{03641272-964F-4CAF-890A-63660C9C6D19}" type="pres">
      <dgm:prSet presAssocID="{6A473D76-5E59-4C41-9131-12E243DBF059}" presName="txShp" presStyleLbl="node1" presStyleIdx="1" presStyleCnt="4">
        <dgm:presLayoutVars>
          <dgm:bulletEnabled val="1"/>
        </dgm:presLayoutVars>
      </dgm:prSet>
      <dgm:spPr/>
    </dgm:pt>
    <dgm:pt modelId="{C940A3FE-A3AB-435F-AAC1-B8C26E39346F}" type="pres">
      <dgm:prSet presAssocID="{AAF157BF-1878-4464-BCF3-95BAFAC5592F}" presName="spacing" presStyleCnt="0"/>
      <dgm:spPr/>
    </dgm:pt>
    <dgm:pt modelId="{F439843B-7E75-45AA-BB5B-C0ED25ACFEDB}" type="pres">
      <dgm:prSet presAssocID="{8855DB65-9617-4BCA-BFDF-5C23B3764B4B}" presName="composite" presStyleCnt="0"/>
      <dgm:spPr/>
    </dgm:pt>
    <dgm:pt modelId="{6FE41479-8758-4CCD-88E8-68326B37B958}" type="pres">
      <dgm:prSet presAssocID="{8855DB65-9617-4BCA-BFDF-5C23B3764B4B}" presName="imgShp" presStyleLbl="fgImgPlac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lipboard with solid fill"/>
        </a:ext>
      </dgm:extLst>
    </dgm:pt>
    <dgm:pt modelId="{9E3A44A7-AF35-41A8-B987-92B8AB4E4C95}" type="pres">
      <dgm:prSet presAssocID="{8855DB65-9617-4BCA-BFDF-5C23B3764B4B}" presName="txShp" presStyleLbl="node1" presStyleIdx="2" presStyleCnt="4">
        <dgm:presLayoutVars>
          <dgm:bulletEnabled val="1"/>
        </dgm:presLayoutVars>
      </dgm:prSet>
      <dgm:spPr/>
    </dgm:pt>
    <dgm:pt modelId="{4F108BC1-98B7-45F1-9F17-E96B80112E08}" type="pres">
      <dgm:prSet presAssocID="{69553A0C-E697-4BFE-9DDE-C00F334B1B79}" presName="spacing" presStyleCnt="0"/>
      <dgm:spPr/>
    </dgm:pt>
    <dgm:pt modelId="{55770448-2DBB-4B08-9C08-3E8922FB27D1}" type="pres">
      <dgm:prSet presAssocID="{16C6BF70-F00E-4187-8510-D0170531D29B}" presName="composite" presStyleCnt="0"/>
      <dgm:spPr/>
    </dgm:pt>
    <dgm:pt modelId="{ED95ED6D-3E5F-4F72-A7FA-F50C6C4C15DE}" type="pres">
      <dgm:prSet presAssocID="{16C6BF70-F00E-4187-8510-D0170531D29B}" presName="imgShp" presStyleLbl="f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usiness Growth with solid fill"/>
        </a:ext>
      </dgm:extLst>
    </dgm:pt>
    <dgm:pt modelId="{C71D191B-AFD7-4A33-AA5A-6F2E8FB9F4FE}" type="pres">
      <dgm:prSet presAssocID="{16C6BF70-F00E-4187-8510-D0170531D29B}" presName="txShp" presStyleLbl="node1" presStyleIdx="3" presStyleCnt="4">
        <dgm:presLayoutVars>
          <dgm:bulletEnabled val="1"/>
        </dgm:presLayoutVars>
      </dgm:prSet>
      <dgm:spPr/>
    </dgm:pt>
  </dgm:ptLst>
  <dgm:cxnLst>
    <dgm:cxn modelId="{33061419-428C-4BA9-99F7-808DC83788C6}" srcId="{3C2B9B2F-DD6C-4F7B-95FD-94C8631DBC56}" destId="{8855DB65-9617-4BCA-BFDF-5C23B3764B4B}" srcOrd="2" destOrd="0" parTransId="{005C6660-EF5F-43C5-BBA0-972848A1B5ED}" sibTransId="{69553A0C-E697-4BFE-9DDE-C00F334B1B79}"/>
    <dgm:cxn modelId="{A9651B33-9055-4478-A571-B6E7B7986E62}" type="presOf" srcId="{16C6BF70-F00E-4187-8510-D0170531D29B}" destId="{C71D191B-AFD7-4A33-AA5A-6F2E8FB9F4FE}" srcOrd="0" destOrd="0" presId="urn:microsoft.com/office/officeart/2005/8/layout/vList3#1"/>
    <dgm:cxn modelId="{57A36F3B-C38C-4BDC-89CC-CD095AEFF2CA}" srcId="{3C2B9B2F-DD6C-4F7B-95FD-94C8631DBC56}" destId="{6A473D76-5E59-4C41-9131-12E243DBF059}" srcOrd="1" destOrd="0" parTransId="{C19A9610-6EA6-4F6E-B20A-F4EB5EC1EFD2}" sibTransId="{AAF157BF-1878-4464-BCF3-95BAFAC5592F}"/>
    <dgm:cxn modelId="{F2960B61-F002-4F1F-93A8-BE1FBCCB50E3}" srcId="{3C2B9B2F-DD6C-4F7B-95FD-94C8631DBC56}" destId="{2D6F9D26-ADDA-4850-A11B-AF48D6AF666F}" srcOrd="0" destOrd="0" parTransId="{4C36F2DA-874E-47B5-8236-27BED6344C64}" sibTransId="{56C4F1F4-6637-4C2A-BF1D-E74C8077038B}"/>
    <dgm:cxn modelId="{B02F8C63-E935-437B-9EBC-932E7284FE76}" type="presOf" srcId="{3C2B9B2F-DD6C-4F7B-95FD-94C8631DBC56}" destId="{5869A2B7-C8DC-41F5-8621-6337EABF3C89}" srcOrd="0" destOrd="0" presId="urn:microsoft.com/office/officeart/2005/8/layout/vList3#1"/>
    <dgm:cxn modelId="{3DF9C16B-7B45-4C28-9B04-6635A81502D5}" type="presOf" srcId="{6A473D76-5E59-4C41-9131-12E243DBF059}" destId="{03641272-964F-4CAF-890A-63660C9C6D19}" srcOrd="0" destOrd="0" presId="urn:microsoft.com/office/officeart/2005/8/layout/vList3#1"/>
    <dgm:cxn modelId="{41C107C0-3CF7-4051-8B5A-8F5FFF4E280F}" type="presOf" srcId="{8855DB65-9617-4BCA-BFDF-5C23B3764B4B}" destId="{9E3A44A7-AF35-41A8-B987-92B8AB4E4C95}" srcOrd="0" destOrd="0" presId="urn:microsoft.com/office/officeart/2005/8/layout/vList3#1"/>
    <dgm:cxn modelId="{292746FD-882B-4E2E-805C-B71F8B2712F0}" type="presOf" srcId="{2D6F9D26-ADDA-4850-A11B-AF48D6AF666F}" destId="{102F2F69-E557-4AF6-9C65-7043D36B5622}" srcOrd="0" destOrd="0" presId="urn:microsoft.com/office/officeart/2005/8/layout/vList3#1"/>
    <dgm:cxn modelId="{64DEEEFF-E862-471D-8DFC-49E20CD85FC7}" srcId="{3C2B9B2F-DD6C-4F7B-95FD-94C8631DBC56}" destId="{16C6BF70-F00E-4187-8510-D0170531D29B}" srcOrd="3" destOrd="0" parTransId="{B65C8815-5853-4D30-BC73-C37CF03EE76E}" sibTransId="{C71DC934-3FF0-485D-9C9F-DAE137883E0F}"/>
    <dgm:cxn modelId="{26E980AA-09F4-4295-9033-8097EF96637D}" type="presParOf" srcId="{5869A2B7-C8DC-41F5-8621-6337EABF3C89}" destId="{89BB3AD2-2F86-4C33-B4F2-FCCB03639180}" srcOrd="0" destOrd="0" presId="urn:microsoft.com/office/officeart/2005/8/layout/vList3#1"/>
    <dgm:cxn modelId="{AF91FE0E-BF5F-434A-979A-B7A292F43594}" type="presParOf" srcId="{89BB3AD2-2F86-4C33-B4F2-FCCB03639180}" destId="{6195A388-B92A-4DF2-AE2A-B57E0ADE7D28}" srcOrd="0" destOrd="0" presId="urn:microsoft.com/office/officeart/2005/8/layout/vList3#1"/>
    <dgm:cxn modelId="{B5F34C46-1D07-45C9-A3D3-2EB3C36A4993}" type="presParOf" srcId="{89BB3AD2-2F86-4C33-B4F2-FCCB03639180}" destId="{102F2F69-E557-4AF6-9C65-7043D36B5622}" srcOrd="1" destOrd="0" presId="urn:microsoft.com/office/officeart/2005/8/layout/vList3#1"/>
    <dgm:cxn modelId="{3C4C1102-E3DA-4C7A-9370-AAD01DEFDDC4}" type="presParOf" srcId="{5869A2B7-C8DC-41F5-8621-6337EABF3C89}" destId="{0113AD20-461A-49AD-825D-05AF4B67E51D}" srcOrd="1" destOrd="0" presId="urn:microsoft.com/office/officeart/2005/8/layout/vList3#1"/>
    <dgm:cxn modelId="{46A5264E-E403-4297-A052-FB6C1DFF53CA}" type="presParOf" srcId="{5869A2B7-C8DC-41F5-8621-6337EABF3C89}" destId="{7EBE49F3-5CEC-43FF-9C54-9274C7F300FA}" srcOrd="2" destOrd="0" presId="urn:microsoft.com/office/officeart/2005/8/layout/vList3#1"/>
    <dgm:cxn modelId="{163BABAE-5116-4113-B721-B780B9357703}" type="presParOf" srcId="{7EBE49F3-5CEC-43FF-9C54-9274C7F300FA}" destId="{A35FFA17-63C3-4922-80E5-3CB7FA5179A4}" srcOrd="0" destOrd="0" presId="urn:microsoft.com/office/officeart/2005/8/layout/vList3#1"/>
    <dgm:cxn modelId="{3B5FBA27-7D1B-4D07-BBAD-311CBA1681C7}" type="presParOf" srcId="{7EBE49F3-5CEC-43FF-9C54-9274C7F300FA}" destId="{03641272-964F-4CAF-890A-63660C9C6D19}" srcOrd="1" destOrd="0" presId="urn:microsoft.com/office/officeart/2005/8/layout/vList3#1"/>
    <dgm:cxn modelId="{7EEC0762-0723-4B22-8767-081780E1B2A4}" type="presParOf" srcId="{5869A2B7-C8DC-41F5-8621-6337EABF3C89}" destId="{C940A3FE-A3AB-435F-AAC1-B8C26E39346F}" srcOrd="3" destOrd="0" presId="urn:microsoft.com/office/officeart/2005/8/layout/vList3#1"/>
    <dgm:cxn modelId="{9855FC45-B087-4820-A10F-68D3DB1D3C9D}" type="presParOf" srcId="{5869A2B7-C8DC-41F5-8621-6337EABF3C89}" destId="{F439843B-7E75-45AA-BB5B-C0ED25ACFEDB}" srcOrd="4" destOrd="0" presId="urn:microsoft.com/office/officeart/2005/8/layout/vList3#1"/>
    <dgm:cxn modelId="{38CECA27-9D77-496F-B248-24D249B5F6BF}" type="presParOf" srcId="{F439843B-7E75-45AA-BB5B-C0ED25ACFEDB}" destId="{6FE41479-8758-4CCD-88E8-68326B37B958}" srcOrd="0" destOrd="0" presId="urn:microsoft.com/office/officeart/2005/8/layout/vList3#1"/>
    <dgm:cxn modelId="{95DB8AC1-6A6D-45C4-BE74-55C2ADC9F9CC}" type="presParOf" srcId="{F439843B-7E75-45AA-BB5B-C0ED25ACFEDB}" destId="{9E3A44A7-AF35-41A8-B987-92B8AB4E4C95}" srcOrd="1" destOrd="0" presId="urn:microsoft.com/office/officeart/2005/8/layout/vList3#1"/>
    <dgm:cxn modelId="{92F6C5CC-F000-4539-A3A5-D482AB0C271D}" type="presParOf" srcId="{5869A2B7-C8DC-41F5-8621-6337EABF3C89}" destId="{4F108BC1-98B7-45F1-9F17-E96B80112E08}" srcOrd="5" destOrd="0" presId="urn:microsoft.com/office/officeart/2005/8/layout/vList3#1"/>
    <dgm:cxn modelId="{1751398E-8240-4709-B7DB-AFAE83B5AE54}" type="presParOf" srcId="{5869A2B7-C8DC-41F5-8621-6337EABF3C89}" destId="{55770448-2DBB-4B08-9C08-3E8922FB27D1}" srcOrd="6" destOrd="0" presId="urn:microsoft.com/office/officeart/2005/8/layout/vList3#1"/>
    <dgm:cxn modelId="{C584E242-977A-4C65-878F-5B2B11C15D86}" type="presParOf" srcId="{55770448-2DBB-4B08-9C08-3E8922FB27D1}" destId="{ED95ED6D-3E5F-4F72-A7FA-F50C6C4C15DE}" srcOrd="0" destOrd="0" presId="urn:microsoft.com/office/officeart/2005/8/layout/vList3#1"/>
    <dgm:cxn modelId="{172EE454-2DF3-4A2B-A7FC-4BA43384D291}" type="presParOf" srcId="{55770448-2DBB-4B08-9C08-3E8922FB27D1}" destId="{C71D191B-AFD7-4A33-AA5A-6F2E8FB9F4FE}"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F2F69-E557-4AF6-9C65-7043D36B5622}">
      <dsp:nvSpPr>
        <dsp:cNvPr id="0" name=""/>
        <dsp:cNvSpPr/>
      </dsp:nvSpPr>
      <dsp:spPr>
        <a:xfrm rot="10800000">
          <a:off x="1854374" y="181"/>
          <a:ext cx="6730316" cy="644357"/>
        </a:xfrm>
        <a:prstGeom prst="homePlate">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0713" tIns="60960" rIns="113792"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Establishing a Task Force of stakeholders engaged in innovation and tech-transfer to develop the Roadmap (incl. private sector and academia):       </a:t>
          </a:r>
          <a:r>
            <a:rPr lang="en-US" sz="1600" b="1" kern="1200" dirty="0">
              <a:solidFill>
                <a:schemeClr val="tx1"/>
              </a:solidFill>
            </a:rPr>
            <a:t>1</a:t>
          </a:r>
          <a:r>
            <a:rPr lang="en-US" sz="1600" b="1" kern="1200" baseline="30000" dirty="0">
              <a:solidFill>
                <a:schemeClr val="tx1"/>
              </a:solidFill>
            </a:rPr>
            <a:t>st</a:t>
          </a:r>
          <a:r>
            <a:rPr lang="en-US" sz="1600" b="1" kern="1200" dirty="0">
              <a:solidFill>
                <a:schemeClr val="tx1"/>
              </a:solidFill>
            </a:rPr>
            <a:t> meeting -July 2022</a:t>
          </a:r>
          <a:endParaRPr lang="fr-FR" sz="1600" b="1" kern="1200" dirty="0">
            <a:solidFill>
              <a:schemeClr val="tx1"/>
            </a:solidFill>
          </a:endParaRPr>
        </a:p>
      </dsp:txBody>
      <dsp:txXfrm rot="10800000">
        <a:off x="2015463" y="181"/>
        <a:ext cx="6569227" cy="644357"/>
      </dsp:txXfrm>
    </dsp:sp>
    <dsp:sp modelId="{6195A388-B92A-4DF2-AE2A-B57E0ADE7D28}">
      <dsp:nvSpPr>
        <dsp:cNvPr id="0" name=""/>
        <dsp:cNvSpPr/>
      </dsp:nvSpPr>
      <dsp:spPr>
        <a:xfrm>
          <a:off x="1536085" y="4071"/>
          <a:ext cx="636578" cy="63657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641272-964F-4CAF-890A-63660C9C6D19}">
      <dsp:nvSpPr>
        <dsp:cNvPr id="0" name=""/>
        <dsp:cNvSpPr/>
      </dsp:nvSpPr>
      <dsp:spPr>
        <a:xfrm rot="10800000">
          <a:off x="1854374" y="803683"/>
          <a:ext cx="6730316" cy="636578"/>
        </a:xfrm>
        <a:prstGeom prst="homePlate">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0713" tIns="60960" rIns="113792"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rgbClr val="FF0000"/>
              </a:solidFill>
              <a:latin typeface="Calibri" panose="020F0502020204030204"/>
              <a:ea typeface="+mn-ea"/>
              <a:cs typeface="+mn-cs"/>
            </a:rPr>
            <a:t>Holding consultations with the Task Force for the development of the Roadmap : </a:t>
          </a:r>
          <a:r>
            <a:rPr lang="en-US" sz="1600" b="1" kern="1200" dirty="0">
              <a:solidFill>
                <a:srgbClr val="FF0000"/>
              </a:solidFill>
              <a:latin typeface="Calibri" panose="020F0502020204030204"/>
              <a:ea typeface="+mn-ea"/>
              <a:cs typeface="+mn-cs"/>
            </a:rPr>
            <a:t>July-October 2022</a:t>
          </a:r>
          <a:endParaRPr lang="fr-FR" sz="1600" b="1" kern="1200" dirty="0">
            <a:solidFill>
              <a:srgbClr val="FF0000"/>
            </a:solidFill>
            <a:latin typeface="Calibri" panose="020F0502020204030204"/>
            <a:ea typeface="+mn-ea"/>
            <a:cs typeface="+mn-cs"/>
          </a:endParaRPr>
        </a:p>
      </dsp:txBody>
      <dsp:txXfrm rot="10800000">
        <a:off x="2013518" y="803683"/>
        <a:ext cx="6571172" cy="636578"/>
      </dsp:txXfrm>
    </dsp:sp>
    <dsp:sp modelId="{A35FFA17-63C3-4922-80E5-3CB7FA5179A4}">
      <dsp:nvSpPr>
        <dsp:cNvPr id="0" name=""/>
        <dsp:cNvSpPr/>
      </dsp:nvSpPr>
      <dsp:spPr>
        <a:xfrm>
          <a:off x="1536085" y="803683"/>
          <a:ext cx="636578" cy="63657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3A44A7-AF35-41A8-B987-92B8AB4E4C95}">
      <dsp:nvSpPr>
        <dsp:cNvPr id="0" name=""/>
        <dsp:cNvSpPr/>
      </dsp:nvSpPr>
      <dsp:spPr>
        <a:xfrm rot="10800000">
          <a:off x="1854374" y="1599405"/>
          <a:ext cx="6730316" cy="636578"/>
        </a:xfrm>
        <a:prstGeom prst="homePlate">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0713" tIns="60960" rIns="113792" bIns="60960" numCol="1" spcCol="1270" anchor="ctr" anchorCtr="0">
          <a:noAutofit/>
        </a:bodyPr>
        <a:lstStyle/>
        <a:p>
          <a:pPr marL="0" lvl="0" indent="0" algn="ctr" defTabSz="711200">
            <a:lnSpc>
              <a:spcPct val="90000"/>
            </a:lnSpc>
            <a:spcBef>
              <a:spcPct val="0"/>
            </a:spcBef>
            <a:spcAft>
              <a:spcPct val="35000"/>
            </a:spcAft>
            <a:buClr>
              <a:srgbClr val="3E8EDE"/>
            </a:buClr>
            <a:buFont typeface="Arial" panose="05000000000000000000" pitchFamily="2" charset="2"/>
            <a:buNone/>
          </a:pPr>
          <a:r>
            <a:rPr lang="en-US" sz="1600" kern="1200" dirty="0">
              <a:solidFill>
                <a:prstClr val="black"/>
              </a:solidFill>
              <a:latin typeface="Calibri" panose="020F0502020204030204"/>
              <a:ea typeface="+mn-ea"/>
              <a:cs typeface="+mn-cs"/>
            </a:rPr>
            <a:t>Finalization and approval of the Roadmap on innovation and tech transfer by </a:t>
          </a:r>
          <a:r>
            <a:rPr lang="en-US" sz="1600" b="1" kern="1200" dirty="0">
              <a:solidFill>
                <a:prstClr val="black"/>
              </a:solidFill>
              <a:latin typeface="Calibri" panose="020F0502020204030204"/>
              <a:ea typeface="+mn-ea"/>
              <a:cs typeface="+mn-cs"/>
            </a:rPr>
            <a:t>Nov 2023</a:t>
          </a:r>
          <a:endParaRPr lang="fr-FR" sz="1600" b="1" kern="1200" dirty="0">
            <a:solidFill>
              <a:prstClr val="black"/>
            </a:solidFill>
            <a:latin typeface="Calibri" panose="020F0502020204030204"/>
            <a:ea typeface="+mn-ea"/>
            <a:cs typeface="+mn-cs"/>
          </a:endParaRPr>
        </a:p>
      </dsp:txBody>
      <dsp:txXfrm rot="10800000">
        <a:off x="2013518" y="1599405"/>
        <a:ext cx="6571172" cy="636578"/>
      </dsp:txXfrm>
    </dsp:sp>
    <dsp:sp modelId="{6FE41479-8758-4CCD-88E8-68326B37B958}">
      <dsp:nvSpPr>
        <dsp:cNvPr id="0" name=""/>
        <dsp:cNvSpPr/>
      </dsp:nvSpPr>
      <dsp:spPr>
        <a:xfrm>
          <a:off x="1536085" y="1599405"/>
          <a:ext cx="636578" cy="63657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1D191B-AFD7-4A33-AA5A-6F2E8FB9F4FE}">
      <dsp:nvSpPr>
        <dsp:cNvPr id="0" name=""/>
        <dsp:cNvSpPr/>
      </dsp:nvSpPr>
      <dsp:spPr>
        <a:xfrm rot="10800000">
          <a:off x="1854374" y="2395128"/>
          <a:ext cx="6730316" cy="636578"/>
        </a:xfrm>
        <a:prstGeom prst="homePlate">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0713" tIns="60960" rIns="113792" bIns="60960" numCol="1" spcCol="1270" anchor="ctr" anchorCtr="0">
          <a:noAutofit/>
        </a:bodyPr>
        <a:lstStyle/>
        <a:p>
          <a:pPr marL="0" lvl="0" indent="0" algn="ctr" defTabSz="711200">
            <a:lnSpc>
              <a:spcPct val="90000"/>
            </a:lnSpc>
            <a:spcBef>
              <a:spcPct val="0"/>
            </a:spcBef>
            <a:spcAft>
              <a:spcPct val="35000"/>
            </a:spcAft>
            <a:buClr>
              <a:srgbClr val="3E8EDE"/>
            </a:buClr>
            <a:buFont typeface="Arial" panose="05000000000000000000" pitchFamily="2" charset="2"/>
            <a:buNone/>
          </a:pPr>
          <a:r>
            <a:rPr lang="en-US" sz="1600" kern="1200" dirty="0">
              <a:solidFill>
                <a:prstClr val="black"/>
              </a:solidFill>
              <a:latin typeface="Calibri" panose="020F0502020204030204"/>
              <a:ea typeface="+mn-ea"/>
              <a:cs typeface="+mn-cs"/>
            </a:rPr>
            <a:t>Providing trainings on selected aspects of the Roadmap to Moldovan stakeholders  </a:t>
          </a:r>
          <a:r>
            <a:rPr lang="en-US" sz="1600" b="1" kern="1200" dirty="0">
              <a:solidFill>
                <a:prstClr val="black"/>
              </a:solidFill>
              <a:latin typeface="Calibri" panose="020F0502020204030204"/>
              <a:ea typeface="+mn-ea"/>
              <a:cs typeface="+mn-cs"/>
            </a:rPr>
            <a:t>Dec 2022 –Jan 2023</a:t>
          </a:r>
          <a:endParaRPr lang="fr-FR" sz="1600" b="1" kern="1200" dirty="0">
            <a:solidFill>
              <a:prstClr val="black"/>
            </a:solidFill>
            <a:latin typeface="Calibri" panose="020F0502020204030204"/>
            <a:ea typeface="+mn-ea"/>
            <a:cs typeface="+mn-cs"/>
          </a:endParaRPr>
        </a:p>
      </dsp:txBody>
      <dsp:txXfrm rot="10800000">
        <a:off x="2013518" y="2395128"/>
        <a:ext cx="6571172" cy="636578"/>
      </dsp:txXfrm>
    </dsp:sp>
    <dsp:sp modelId="{ED95ED6D-3E5F-4F72-A7FA-F50C6C4C15DE}">
      <dsp:nvSpPr>
        <dsp:cNvPr id="0" name=""/>
        <dsp:cNvSpPr/>
      </dsp:nvSpPr>
      <dsp:spPr>
        <a:xfrm>
          <a:off x="1536085" y="2395128"/>
          <a:ext cx="636578" cy="636578"/>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E219FB-B40B-4848-AEF9-A56769903858}" type="datetimeFigureOut">
              <a:rPr lang="en-GB" smtClean="0"/>
              <a:pPr/>
              <a:t>11/10/2022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F7DFF-083A-449E-87B6-99EB2008494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What is </a:t>
            </a:r>
            <a:r>
              <a:rPr lang="en-GB" dirty="0" err="1"/>
              <a:t>DSG</a:t>
            </a:r>
            <a:r>
              <a:rPr lang="en-GB" dirty="0"/>
              <a:t> supposed to do – Bureau of Diaspora to be the body to do this.</a:t>
            </a:r>
          </a:p>
          <a:p>
            <a:r>
              <a:rPr lang="en-GB" dirty="0"/>
              <a:t>‘</a:t>
            </a:r>
            <a:r>
              <a:rPr lang="en-GB" dirty="0" err="1"/>
              <a:t>Diamed</a:t>
            </a:r>
            <a:r>
              <a:rPr lang="en-GB" dirty="0"/>
              <a:t>’ – would be a good stating point.</a:t>
            </a:r>
          </a:p>
          <a:p>
            <a:r>
              <a:rPr lang="en-GB" dirty="0"/>
              <a:t>Also some informal groups.</a:t>
            </a:r>
          </a:p>
          <a:p>
            <a:endParaRPr lang="en-GB" dirty="0"/>
          </a:p>
          <a:p>
            <a:r>
              <a:rPr lang="en-GB" dirty="0"/>
              <a:t>This about how existing structures could be used to achieve the strategic goals.</a:t>
            </a:r>
          </a:p>
          <a:p>
            <a:endParaRPr lang="en-GB" dirty="0"/>
          </a:p>
          <a:p>
            <a:r>
              <a:rPr lang="en-GB" dirty="0"/>
              <a:t>This could be the kick-off.</a:t>
            </a:r>
          </a:p>
        </p:txBody>
      </p:sp>
      <p:sp>
        <p:nvSpPr>
          <p:cNvPr id="4" name="Slide Number Placeholder 3"/>
          <p:cNvSpPr>
            <a:spLocks noGrp="1"/>
          </p:cNvSpPr>
          <p:nvPr>
            <p:ph type="sldNum" sz="quarter" idx="10"/>
          </p:nvPr>
        </p:nvSpPr>
        <p:spPr/>
        <p:txBody>
          <a:bodyPr/>
          <a:lstStyle/>
          <a:p>
            <a:fld id="{033F7DFF-083A-449E-87B6-99EB2008494E}"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What is </a:t>
            </a:r>
            <a:r>
              <a:rPr lang="en-GB" dirty="0" err="1"/>
              <a:t>DSG</a:t>
            </a:r>
            <a:r>
              <a:rPr lang="en-GB" dirty="0"/>
              <a:t> supposed to do – Bureau of Diaspora to be the body to do this.</a:t>
            </a:r>
          </a:p>
          <a:p>
            <a:r>
              <a:rPr lang="en-GB" dirty="0"/>
              <a:t>‘</a:t>
            </a:r>
            <a:r>
              <a:rPr lang="en-GB" dirty="0" err="1"/>
              <a:t>Diamed</a:t>
            </a:r>
            <a:r>
              <a:rPr lang="en-GB" dirty="0"/>
              <a:t>’ – would be a good stating point.</a:t>
            </a:r>
          </a:p>
          <a:p>
            <a:r>
              <a:rPr lang="en-GB" dirty="0"/>
              <a:t>Also some informal groups.</a:t>
            </a:r>
          </a:p>
          <a:p>
            <a:endParaRPr lang="en-GB" dirty="0"/>
          </a:p>
          <a:p>
            <a:r>
              <a:rPr lang="en-GB" dirty="0"/>
              <a:t>This about how existing structures could be used to achieve the strategic goals.</a:t>
            </a:r>
          </a:p>
          <a:p>
            <a:endParaRPr lang="en-GB" dirty="0"/>
          </a:p>
          <a:p>
            <a:r>
              <a:rPr lang="en-GB" dirty="0"/>
              <a:t>This could be the kick-off.</a:t>
            </a:r>
          </a:p>
        </p:txBody>
      </p:sp>
      <p:sp>
        <p:nvSpPr>
          <p:cNvPr id="4" name="Slide Number Placeholder 3"/>
          <p:cNvSpPr>
            <a:spLocks noGrp="1"/>
          </p:cNvSpPr>
          <p:nvPr>
            <p:ph type="sldNum" sz="quarter" idx="10"/>
          </p:nvPr>
        </p:nvSpPr>
        <p:spPr/>
        <p:txBody>
          <a:bodyPr/>
          <a:lstStyle/>
          <a:p>
            <a:fld id="{033F7DFF-083A-449E-87B6-99EB2008494E}"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72F9-254E-4527-8A5A-BC4A8589A6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BDD7AA-223E-4438-BF10-BFD2B04EFB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9DEDBC-94C0-4621-8E86-E04224A55457}"/>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5" name="Footer Placeholder 4">
            <a:extLst>
              <a:ext uri="{FF2B5EF4-FFF2-40B4-BE49-F238E27FC236}">
                <a16:creationId xmlns:a16="http://schemas.microsoft.com/office/drawing/2014/main" id="{D9324762-9DC1-429B-9071-AC50268BA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632AF-F230-4510-8127-1EC76B6906FC}"/>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3519876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BE588-DBA2-40FF-9918-EC1ABBF9CA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935038-A4B7-41E6-B15A-221F284029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2AB3B-9672-40E7-8F5A-4EC97680FB49}"/>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5" name="Footer Placeholder 4">
            <a:extLst>
              <a:ext uri="{FF2B5EF4-FFF2-40B4-BE49-F238E27FC236}">
                <a16:creationId xmlns:a16="http://schemas.microsoft.com/office/drawing/2014/main" id="{5974C5AF-8FA7-42FD-A9D8-BF8CA2CEE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ADCD6-BDE1-422F-AF9D-6048E5B016AD}"/>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227940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D7471F-0F8D-4DA9-8784-9E61C8415A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E458C0-66A4-4560-9FF8-BDDBB4A905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08940-130A-4279-8170-3A910F566707}"/>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5" name="Footer Placeholder 4">
            <a:extLst>
              <a:ext uri="{FF2B5EF4-FFF2-40B4-BE49-F238E27FC236}">
                <a16:creationId xmlns:a16="http://schemas.microsoft.com/office/drawing/2014/main" id="{75509EF1-EE62-4BC4-96C9-F21B4AA90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3AAED0-B513-4EFC-9E92-E5C1017C0933}"/>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392682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A676-9B0D-47B4-AAA9-9D94ADA6F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C897BC-8C22-47E7-A937-800B3718D4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B9E07-D9FD-41E8-958E-D82B7A6C78D5}"/>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5" name="Footer Placeholder 4">
            <a:extLst>
              <a:ext uri="{FF2B5EF4-FFF2-40B4-BE49-F238E27FC236}">
                <a16:creationId xmlns:a16="http://schemas.microsoft.com/office/drawing/2014/main" id="{1AB55A85-C93B-4390-9553-7E0096C50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3120D-27BC-43DC-883B-9742126CBA83}"/>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340743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B41D-6EBF-4B11-9506-9DF05E9EA3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BF6722-202F-4C9C-B5E3-D64B3EE9A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2EFD8A-6710-43F2-B4B5-AAA125421E85}"/>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5" name="Footer Placeholder 4">
            <a:extLst>
              <a:ext uri="{FF2B5EF4-FFF2-40B4-BE49-F238E27FC236}">
                <a16:creationId xmlns:a16="http://schemas.microsoft.com/office/drawing/2014/main" id="{B0CE5800-6840-4EBE-9E51-6A4A44453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38E03-0413-4D9C-B5D0-E47820DC29D4}"/>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149004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9909-FEC9-4D30-B681-53A6D7071D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E3121-AC23-478B-8436-73C5A262A8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72ACCB-B490-4A32-991B-9C4BAAABD6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7A5211-9435-4A33-82AB-5773E37DA168}"/>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6" name="Footer Placeholder 5">
            <a:extLst>
              <a:ext uri="{FF2B5EF4-FFF2-40B4-BE49-F238E27FC236}">
                <a16:creationId xmlns:a16="http://schemas.microsoft.com/office/drawing/2014/main" id="{53F42E3E-9D5F-4001-B198-5D8BA32FC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6D70A-1BC2-49C4-83C9-DFA47978695A}"/>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227114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7C813-C83F-4359-B93B-45BBE325B7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B88E3A-BAAA-47B2-AD17-11B64BE5A6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713CE0-3CF7-4417-9888-8F03F05748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D6B742-1C6D-4C43-9B66-0BF3526E91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A2E07A-3E3B-4C15-B3F6-211B8CAA6F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0CF602-1E56-49FC-B200-DB942405EF87}"/>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8" name="Footer Placeholder 7">
            <a:extLst>
              <a:ext uri="{FF2B5EF4-FFF2-40B4-BE49-F238E27FC236}">
                <a16:creationId xmlns:a16="http://schemas.microsoft.com/office/drawing/2014/main" id="{A5DC3092-6AA4-4130-BB36-EE548A7860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2D3A93-FAD1-4E7C-AC89-E8D7DE1BBB13}"/>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286001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4F15-C967-4F25-A5D2-F85503D376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59EFC3-CD75-49B8-A4B1-8AEF9A845BB0}"/>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4" name="Footer Placeholder 3">
            <a:extLst>
              <a:ext uri="{FF2B5EF4-FFF2-40B4-BE49-F238E27FC236}">
                <a16:creationId xmlns:a16="http://schemas.microsoft.com/office/drawing/2014/main" id="{C6A1AEC7-AF55-4112-A2C8-F48EB3B0BA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DCBC90-2ABE-402C-ACFF-84DF4F451AF9}"/>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278083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473783-005A-4583-B283-C31762AB7E6D}"/>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3" name="Footer Placeholder 2">
            <a:extLst>
              <a:ext uri="{FF2B5EF4-FFF2-40B4-BE49-F238E27FC236}">
                <a16:creationId xmlns:a16="http://schemas.microsoft.com/office/drawing/2014/main" id="{67FA077B-6445-4656-BB61-638E6E26AB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7822E1-8242-4B1E-B2F7-3DF85914C159}"/>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350086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F42A-EC83-403D-A1AD-81251D206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1A0711-1A0D-4890-8B2F-87C6E7174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2E2141-F115-49F0-9A81-5282819EB3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3A0CF-AF3A-4D11-A8FF-DC559EDCD2E2}"/>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6" name="Footer Placeholder 5">
            <a:extLst>
              <a:ext uri="{FF2B5EF4-FFF2-40B4-BE49-F238E27FC236}">
                <a16:creationId xmlns:a16="http://schemas.microsoft.com/office/drawing/2014/main" id="{E7570B8A-5C82-48A3-9DA2-912C42189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518541-8B31-4B56-A390-83B31AAFD5E9}"/>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236685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FED7-C7F9-45DF-87E2-7D9747B2E5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C6C56A-49BF-4A72-9D96-5F7C606648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2EACD0-BEEA-422C-9085-4C30D7712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9B6E80-89DF-4C28-B824-6AED5B49DDF3}"/>
              </a:ext>
            </a:extLst>
          </p:cNvPr>
          <p:cNvSpPr>
            <a:spLocks noGrp="1"/>
          </p:cNvSpPr>
          <p:nvPr>
            <p:ph type="dt" sz="half" idx="10"/>
          </p:nvPr>
        </p:nvSpPr>
        <p:spPr/>
        <p:txBody>
          <a:bodyPr/>
          <a:lstStyle/>
          <a:p>
            <a:fld id="{105D5000-DC31-4129-B81A-C1C9E9F0B764}" type="datetimeFigureOut">
              <a:rPr lang="en-US" smtClean="0"/>
              <a:pPr/>
              <a:t>10/11/2022</a:t>
            </a:fld>
            <a:endParaRPr lang="en-US"/>
          </a:p>
        </p:txBody>
      </p:sp>
      <p:sp>
        <p:nvSpPr>
          <p:cNvPr id="6" name="Footer Placeholder 5">
            <a:extLst>
              <a:ext uri="{FF2B5EF4-FFF2-40B4-BE49-F238E27FC236}">
                <a16:creationId xmlns:a16="http://schemas.microsoft.com/office/drawing/2014/main" id="{2B85D408-9FD6-4D8A-8B7C-20E559566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E274C9-36BE-498E-AB21-1680CB2C127D}"/>
              </a:ext>
            </a:extLst>
          </p:cNvPr>
          <p:cNvSpPr>
            <a:spLocks noGrp="1"/>
          </p:cNvSpPr>
          <p:nvPr>
            <p:ph type="sldNum" sz="quarter" idx="12"/>
          </p:nvPr>
        </p:nvSpPr>
        <p:spPr/>
        <p:txBody>
          <a:bodyPr/>
          <a:lstStyle/>
          <a:p>
            <a:fld id="{BA8F315C-77BC-49F6-86CA-06F2BE8CA9F0}" type="slidenum">
              <a:rPr lang="en-US" smtClean="0"/>
              <a:pPr/>
              <a:t>‹#›</a:t>
            </a:fld>
            <a:endParaRPr lang="en-US"/>
          </a:p>
        </p:txBody>
      </p:sp>
    </p:spTree>
    <p:extLst>
      <p:ext uri="{BB962C8B-B14F-4D97-AF65-F5344CB8AC3E}">
        <p14:creationId xmlns:p14="http://schemas.microsoft.com/office/powerpoint/2010/main" val="387800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67486E-ABB4-4586-84E5-DB98B4FEAD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E8945A-D010-429F-918C-DD75A14D00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02D49-AA57-4AEE-BC17-2BB32DAF8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D5000-DC31-4129-B81A-C1C9E9F0B764}" type="datetimeFigureOut">
              <a:rPr lang="en-US" smtClean="0"/>
              <a:pPr/>
              <a:t>10/11/2022</a:t>
            </a:fld>
            <a:endParaRPr lang="en-US"/>
          </a:p>
        </p:txBody>
      </p:sp>
      <p:sp>
        <p:nvSpPr>
          <p:cNvPr id="5" name="Footer Placeholder 4">
            <a:extLst>
              <a:ext uri="{FF2B5EF4-FFF2-40B4-BE49-F238E27FC236}">
                <a16:creationId xmlns:a16="http://schemas.microsoft.com/office/drawing/2014/main" id="{AC859B97-9596-4BC1-BD60-C8A809078E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279608-17F4-4C01-B4F4-6EE5B3CE0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F315C-77BC-49F6-86CA-06F2BE8CA9F0}" type="slidenum">
              <a:rPr lang="en-US" smtClean="0"/>
              <a:pPr/>
              <a:t>‹#›</a:t>
            </a:fld>
            <a:endParaRPr lang="en-US"/>
          </a:p>
        </p:txBody>
      </p:sp>
    </p:spTree>
    <p:extLst>
      <p:ext uri="{BB962C8B-B14F-4D97-AF65-F5344CB8AC3E}">
        <p14:creationId xmlns:p14="http://schemas.microsoft.com/office/powerpoint/2010/main" val="2311107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08631049-F988-4BEF-A9DB-EB7499CAEC28}"/>
              </a:ext>
            </a:extLst>
          </p:cNvPr>
          <p:cNvSpPr txBox="1">
            <a:spLocks/>
          </p:cNvSpPr>
          <p:nvPr/>
        </p:nvSpPr>
        <p:spPr>
          <a:xfrm>
            <a:off x="437813" y="1619280"/>
            <a:ext cx="5484015" cy="1487813"/>
          </a:xfrm>
          <a:prstGeom prst="rect">
            <a:avLst/>
          </a:prstGeom>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spcBef>
                <a:spcPts val="0"/>
              </a:spcBef>
            </a:pPr>
            <a:r>
              <a:rPr lang="en-US" sz="12800" b="1" spc="50" dirty="0">
                <a:latin typeface="Arial Narrow" panose="020B0606020202030204" pitchFamily="34" charset="0"/>
              </a:rPr>
              <a:t>Capacity-building </a:t>
            </a:r>
            <a:r>
              <a:rPr lang="en-US" sz="12800" b="1" spc="50" dirty="0" err="1">
                <a:latin typeface="Arial Narrow" panose="020B0606020202030204" pitchFamily="34" charset="0"/>
              </a:rPr>
              <a:t>programme</a:t>
            </a:r>
            <a:r>
              <a:rPr lang="en-US" sz="12800" b="1" spc="50" dirty="0">
                <a:latin typeface="Arial Narrow" panose="020B0606020202030204" pitchFamily="34" charset="0"/>
              </a:rPr>
              <a:t> in the follow-up to the I4SDR of Moldova</a:t>
            </a: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endParaRPr lang="en-GB" sz="9600" spc="50" dirty="0">
              <a:solidFill>
                <a:srgbClr val="3290E2"/>
              </a:solidFill>
              <a:latin typeface="Arial Narrow" panose="020B0606020202030204" pitchFamily="34" charset="0"/>
              <a:cs typeface="Arial" panose="020B0604020202020204" pitchFamily="34" charset="0"/>
            </a:endParaRPr>
          </a:p>
          <a:p>
            <a:pPr algn="l">
              <a:lnSpc>
                <a:spcPct val="120000"/>
              </a:lnSpc>
              <a:spcBef>
                <a:spcPts val="0"/>
              </a:spcBef>
            </a:pPr>
            <a:r>
              <a:rPr lang="en-GB" sz="9600" spc="50" dirty="0">
                <a:solidFill>
                  <a:srgbClr val="3290E2"/>
                </a:solidFill>
                <a:latin typeface="Arial Narrow" panose="020B0606020202030204" pitchFamily="34" charset="0"/>
                <a:cs typeface="Arial" panose="020B0604020202020204" pitchFamily="34" charset="0"/>
              </a:rPr>
              <a:t>Supporting the development of the Roadmap on innovation and technology transfer</a:t>
            </a:r>
            <a:endParaRPr lang="en-US" sz="9600" spc="50" dirty="0">
              <a:solidFill>
                <a:srgbClr val="3290E2"/>
              </a:solidFill>
              <a:latin typeface="Arial Narrow" panose="020B060602020203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C8E247C2-AF46-4172-BF84-A471D6EAAD5A}"/>
              </a:ext>
            </a:extLst>
          </p:cNvPr>
          <p:cNvSpPr/>
          <p:nvPr/>
        </p:nvSpPr>
        <p:spPr>
          <a:xfrm>
            <a:off x="6500351" y="4499120"/>
            <a:ext cx="5690404" cy="2358881"/>
          </a:xfrm>
          <a:prstGeom prst="rect">
            <a:avLst/>
          </a:prstGeom>
          <a:gradFill>
            <a:gsLst>
              <a:gs pos="97000">
                <a:srgbClr val="E5E7EB"/>
              </a:gs>
              <a:gs pos="77000">
                <a:srgbClr val="F1F3E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709207F5-FA9B-4E71-AAA9-60ED49BF9618}"/>
              </a:ext>
            </a:extLst>
          </p:cNvPr>
          <p:cNvSpPr/>
          <p:nvPr/>
        </p:nvSpPr>
        <p:spPr>
          <a:xfrm>
            <a:off x="6500351" y="1"/>
            <a:ext cx="5690404" cy="3782898"/>
          </a:xfrm>
          <a:prstGeom prst="rect">
            <a:avLst/>
          </a:prstGeom>
          <a:gradFill>
            <a:gsLst>
              <a:gs pos="97000">
                <a:srgbClr val="E5E7EB"/>
              </a:gs>
              <a:gs pos="77000">
                <a:srgbClr val="F1F3E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7" name="Picture 26" descr="A screenshot of a computer&#10;&#10;Description automatically generated with low confidence">
            <a:extLst>
              <a:ext uri="{FF2B5EF4-FFF2-40B4-BE49-F238E27FC236}">
                <a16:creationId xmlns:a16="http://schemas.microsoft.com/office/drawing/2014/main" id="{6ED930B2-9ACD-4304-BAB9-4596F95512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627" y="1648384"/>
            <a:ext cx="4664964" cy="1129892"/>
          </a:xfrm>
          <a:prstGeom prst="rect">
            <a:avLst/>
          </a:prstGeom>
        </p:spPr>
      </p:pic>
      <p:sp>
        <p:nvSpPr>
          <p:cNvPr id="28" name="TextBox 27">
            <a:extLst>
              <a:ext uri="{FF2B5EF4-FFF2-40B4-BE49-F238E27FC236}">
                <a16:creationId xmlns:a16="http://schemas.microsoft.com/office/drawing/2014/main" id="{297165E5-CE46-4D9A-B997-CAE44C2AD67C}"/>
              </a:ext>
            </a:extLst>
          </p:cNvPr>
          <p:cNvSpPr txBox="1"/>
          <p:nvPr/>
        </p:nvSpPr>
        <p:spPr>
          <a:xfrm>
            <a:off x="6885757" y="4649551"/>
            <a:ext cx="4981878" cy="2062103"/>
          </a:xfrm>
          <a:prstGeom prst="rect">
            <a:avLst/>
          </a:prstGeom>
          <a:noFill/>
        </p:spPr>
        <p:txBody>
          <a:bodyPr wrap="none" rtlCol="0">
            <a:spAutoFit/>
          </a:bodyPr>
          <a:lstStyle/>
          <a:p>
            <a:pPr algn="ctr"/>
            <a:r>
              <a:rPr lang="en-GB" sz="3200" b="1" i="0" u="none" strike="noStrike" baseline="0" dirty="0">
                <a:solidFill>
                  <a:srgbClr val="4389C8"/>
                </a:solidFill>
                <a:latin typeface="Arial Narrow" panose="020B0606020202030204" pitchFamily="34" charset="0"/>
              </a:rPr>
              <a:t>75 YEARS</a:t>
            </a:r>
          </a:p>
          <a:p>
            <a:pPr algn="ctr"/>
            <a:r>
              <a:rPr lang="en-US" sz="3200" b="1" i="0" u="none" strike="noStrike" baseline="0" dirty="0">
                <a:solidFill>
                  <a:srgbClr val="4389C8"/>
                </a:solidFill>
                <a:latin typeface="Arial Narrow" panose="020B0606020202030204" pitchFamily="34" charset="0"/>
              </a:rPr>
              <a:t>OF ECONOMIC INTEGRATION</a:t>
            </a:r>
          </a:p>
          <a:p>
            <a:pPr algn="ctr"/>
            <a:r>
              <a:rPr lang="en-US" sz="3200" b="1" i="0" u="none" strike="noStrike" baseline="0" dirty="0">
                <a:solidFill>
                  <a:srgbClr val="4389C8"/>
                </a:solidFill>
                <a:latin typeface="Arial Narrow" panose="020B0606020202030204" pitchFamily="34" charset="0"/>
              </a:rPr>
              <a:t>AND COOPERATION</a:t>
            </a:r>
          </a:p>
          <a:p>
            <a:pPr algn="ctr"/>
            <a:r>
              <a:rPr lang="en-GB" sz="3200" b="1" i="0" u="none" strike="noStrike" baseline="0" dirty="0">
                <a:solidFill>
                  <a:srgbClr val="4389C8"/>
                </a:solidFill>
                <a:latin typeface="Arial Narrow" panose="020B0606020202030204" pitchFamily="34" charset="0"/>
              </a:rPr>
              <a:t>IN THE REGION</a:t>
            </a:r>
            <a:endParaRPr lang="en-GB" sz="3200" dirty="0">
              <a:solidFill>
                <a:srgbClr val="4389C8"/>
              </a:solidFill>
              <a:latin typeface="Arial Narrow" panose="020B0606020202030204" pitchFamily="34" charset="0"/>
            </a:endParaRPr>
          </a:p>
        </p:txBody>
      </p:sp>
      <p:grpSp>
        <p:nvGrpSpPr>
          <p:cNvPr id="30" name="Group 29">
            <a:extLst>
              <a:ext uri="{FF2B5EF4-FFF2-40B4-BE49-F238E27FC236}">
                <a16:creationId xmlns:a16="http://schemas.microsoft.com/office/drawing/2014/main" id="{291A4853-0EB0-46F6-9CE0-FFC7FADA90A0}"/>
              </a:ext>
            </a:extLst>
          </p:cNvPr>
          <p:cNvGrpSpPr/>
          <p:nvPr/>
        </p:nvGrpSpPr>
        <p:grpSpPr>
          <a:xfrm>
            <a:off x="0" y="3852982"/>
            <a:ext cx="12192198" cy="584907"/>
            <a:chOff x="190910" y="3918298"/>
            <a:chExt cx="12001288" cy="584907"/>
          </a:xfrm>
        </p:grpSpPr>
        <p:sp>
          <p:nvSpPr>
            <p:cNvPr id="10" name="Rectangle 9">
              <a:extLst>
                <a:ext uri="{FF2B5EF4-FFF2-40B4-BE49-F238E27FC236}">
                  <a16:creationId xmlns:a16="http://schemas.microsoft.com/office/drawing/2014/main" id="{66C874D2-33FB-4013-AC80-02EB9DB78985}"/>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287C3B0-E928-41F7-8FB2-CEFDED9161C8}"/>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66F62F-99FF-493E-BD40-286641F16840}"/>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CBF0A59-1DFC-4F11-A020-C02DF444E896}"/>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B56F4FD-3616-4251-A264-6963A4EFEA39}"/>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AB235A-93EE-4126-9BC0-DB23E3B827BA}"/>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192FC22-E597-4605-AABF-4D4348141BBF}"/>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C81B97-7421-450A-BE0C-DD8A6C50B141}"/>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A363FD8-1E43-47CF-99BA-478AD99C8924}"/>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2234F95-8369-4CA6-AADA-FB957E7285CF}"/>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71BB299-EE66-43E6-8667-CC29D90C1571}"/>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AF38416-6415-43BB-B4B3-1FE5511567C9}"/>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A863381-EBCC-4BBD-87BC-2A207453BF9F}"/>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45633-A928-47AB-8193-769517AA470B}"/>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C94BDDF-DB0E-407C-9FB8-C011C6957CB9}"/>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C72E0AA-12A3-4230-A0BB-2F2C4B6E7745}"/>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827088B-C220-444F-A14C-FAE5EFE5181F}"/>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9479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FFC000"/>
                </a:solidFill>
                <a:latin typeface="Arial Narrow" panose="020B0606020202030204" pitchFamily="34" charset="0"/>
                <a:cs typeface="Arial" panose="020B0604020202020204" pitchFamily="34" charset="0"/>
              </a:rPr>
              <a:t>SG2: </a:t>
            </a:r>
            <a:r>
              <a:rPr lang="en-GB" sz="2400" spc="50" dirty="0">
                <a:solidFill>
                  <a:srgbClr val="FFC000"/>
                </a:solidFill>
                <a:latin typeface="Arial Narrow" panose="020B0606020202030204" pitchFamily="34" charset="0"/>
                <a:cs typeface="Arial" panose="020B0604020202020204" pitchFamily="34" charset="0"/>
              </a:rPr>
              <a:t>Revised law on scientific and technological parks and innovation incubators is stimulating demand and boosting the project pipeline</a:t>
            </a:r>
            <a:endParaRPr lang="en-US" sz="2400" spc="50" dirty="0">
              <a:solidFill>
                <a:srgbClr val="FFC000"/>
              </a:solidFill>
              <a:latin typeface="Arial Narrow" panose="020B060602020203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10</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10</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998133"/>
            <a:ext cx="11239078" cy="465666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GB" sz="1400" b="1" dirty="0"/>
              <a:t>Initial direction </a:t>
            </a:r>
            <a:r>
              <a:rPr lang="en-GB" sz="1400" dirty="0"/>
              <a:t>Existing law on scientific and technological parks and innovation incubators is comprehensively reviewed and changes proposed if their need and benefit can be clearly demonstrated based on the evidence base.</a:t>
            </a:r>
          </a:p>
          <a:p>
            <a:pPr>
              <a:buNone/>
            </a:pPr>
            <a:r>
              <a:rPr lang="en-GB" sz="1400" b="1" dirty="0"/>
              <a:t>Action Plan</a:t>
            </a:r>
            <a:endParaRPr lang="en-GB" sz="1400" dirty="0"/>
          </a:p>
          <a:p>
            <a:pPr lvl="0"/>
            <a:r>
              <a:rPr lang="en-GB" sz="1400" dirty="0"/>
              <a:t>Formation of a small task force in the MER to implement the action.</a:t>
            </a:r>
          </a:p>
          <a:p>
            <a:pPr lvl="0"/>
            <a:r>
              <a:rPr lang="en-GB" sz="1400" dirty="0"/>
              <a:t>Comprehensive consultation with all the main the stakeholders to identify the root causes of the ‘problem’ that might be addressed through amended legislation including the need for fiscal incentives to create a level playing field with similar organizations, (industrial parks and business incubators) and additional benefits specific for STPs and IIs e.g. support for patenting and knowledge based services. </a:t>
            </a:r>
          </a:p>
          <a:p>
            <a:pPr lvl="0"/>
            <a:r>
              <a:rPr lang="en-GB" sz="1400" dirty="0"/>
              <a:t>Review of the business need, current provision of infrastructure and estimated ‘adsorption capacity’. </a:t>
            </a:r>
          </a:p>
          <a:p>
            <a:pPr lvl="0"/>
            <a:r>
              <a:rPr lang="en-GB" sz="1400" dirty="0"/>
              <a:t>Collection of verifiable data to help support the case for amendment (baseline performance).</a:t>
            </a:r>
          </a:p>
          <a:p>
            <a:r>
              <a:rPr lang="en-GB" sz="1400" dirty="0"/>
              <a:t>Depending on the outcome of the consultation:</a:t>
            </a:r>
          </a:p>
          <a:p>
            <a:pPr lvl="0"/>
            <a:r>
              <a:rPr lang="en-GB" sz="1400" dirty="0"/>
              <a:t>Appointment of a legal advisor to draft the revised law.</a:t>
            </a:r>
          </a:p>
          <a:p>
            <a:pPr lvl="0"/>
            <a:r>
              <a:rPr lang="en-GB" sz="1400" dirty="0"/>
              <a:t>Drafting of a revised law that addresses the indentified the root cause and need for revision.</a:t>
            </a:r>
          </a:p>
          <a:p>
            <a:pPr lvl="0"/>
            <a:r>
              <a:rPr lang="en-GB" sz="1400" dirty="0"/>
              <a:t>Consulting of the draft law with major stakeholders including STPs, IIs and their potential clients.</a:t>
            </a:r>
          </a:p>
          <a:p>
            <a:pPr lvl="0"/>
            <a:r>
              <a:rPr lang="en-GB" sz="1400" dirty="0"/>
              <a:t>Further amendment and/or request for adoption at national level.</a:t>
            </a:r>
          </a:p>
          <a:p>
            <a:r>
              <a:rPr lang="en-GB" sz="1400" dirty="0"/>
              <a:t>Monitoring of </a:t>
            </a:r>
            <a:r>
              <a:rPr lang="en-GB" sz="1400" dirty="0" err="1"/>
              <a:t>KPis</a:t>
            </a:r>
            <a:r>
              <a:rPr lang="en-GB" sz="1400" dirty="0"/>
              <a:t> against baseline indicators to assess effect.</a:t>
            </a:r>
            <a:endParaRPr lang="en-GB" sz="1400" b="1" dirty="0"/>
          </a:p>
        </p:txBody>
      </p:sp>
    </p:spTree>
    <p:extLst>
      <p:ext uri="{BB962C8B-B14F-4D97-AF65-F5344CB8AC3E}">
        <p14:creationId xmlns:p14="http://schemas.microsoft.com/office/powerpoint/2010/main" val="108223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FFC000"/>
                </a:solidFill>
                <a:latin typeface="Arial Narrow" panose="020B0606020202030204" pitchFamily="34" charset="0"/>
                <a:cs typeface="Arial" panose="020B0604020202020204" pitchFamily="34" charset="0"/>
              </a:rPr>
              <a:t>SG5: </a:t>
            </a:r>
            <a:r>
              <a:rPr lang="en-GB" sz="2400" spc="50" dirty="0">
                <a:solidFill>
                  <a:srgbClr val="FFC000"/>
                </a:solidFill>
                <a:latin typeface="Arial Narrow" panose="020B0606020202030204" pitchFamily="34" charset="0"/>
                <a:cs typeface="Arial" panose="020B0604020202020204" pitchFamily="34" charset="0"/>
              </a:rPr>
              <a:t>PROs have adopted a clear intellectual property (IP) policy</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11</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11</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861073"/>
            <a:ext cx="11239078" cy="479372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5613" indent="-342900">
              <a:buClr>
                <a:srgbClr val="3E8EDE"/>
              </a:buClr>
              <a:buNone/>
            </a:pPr>
            <a:r>
              <a:rPr lang="en-GB" b="1" dirty="0"/>
              <a:t>Initial direction: </a:t>
            </a:r>
            <a:r>
              <a:rPr lang="en-GB" dirty="0"/>
              <a:t>Model IP Policy is drafted for customisation by all </a:t>
            </a:r>
            <a:r>
              <a:rPr lang="en-GB" dirty="0" err="1"/>
              <a:t>PROs.</a:t>
            </a:r>
            <a:endParaRPr lang="en-GB" dirty="0"/>
          </a:p>
          <a:p>
            <a:pPr marL="455613" indent="-342900">
              <a:buClr>
                <a:srgbClr val="3E8EDE"/>
              </a:buClr>
              <a:buNone/>
            </a:pPr>
            <a:r>
              <a:rPr lang="en-GB" dirty="0"/>
              <a:t>Action Plan</a:t>
            </a:r>
          </a:p>
          <a:p>
            <a:pPr lvl="0"/>
            <a:r>
              <a:rPr lang="en-GB" dirty="0"/>
              <a:t>Review of the current status and national and intentional Best Practice.</a:t>
            </a:r>
          </a:p>
          <a:p>
            <a:pPr lvl="0"/>
            <a:r>
              <a:rPr lang="en-GB" dirty="0"/>
              <a:t>Investigation of why previous initiative (TEMPUS) seems to have yielded only one adopted IP Policy.</a:t>
            </a:r>
          </a:p>
          <a:p>
            <a:pPr lvl="0"/>
            <a:r>
              <a:rPr lang="en-GB" dirty="0"/>
              <a:t>Review of the current status and national and intentional Best Practice.</a:t>
            </a:r>
          </a:p>
          <a:p>
            <a:pPr lvl="0"/>
            <a:r>
              <a:rPr lang="en-GB" dirty="0"/>
              <a:t>Drafting of model IP Policy for customisation by all Moldovan </a:t>
            </a:r>
            <a:r>
              <a:rPr lang="en-GB" dirty="0" err="1"/>
              <a:t>PROs.</a:t>
            </a:r>
            <a:endParaRPr lang="en-GB" dirty="0"/>
          </a:p>
          <a:p>
            <a:pPr lvl="0"/>
            <a:r>
              <a:rPr lang="en-GB" dirty="0"/>
              <a:t>(Possible Ministry requirement that all public PROs develop and adopt such a policy)</a:t>
            </a:r>
          </a:p>
          <a:p>
            <a:pPr lvl="0"/>
            <a:r>
              <a:rPr lang="en-GB" dirty="0"/>
              <a:t>Adoption of IP Policies by participating </a:t>
            </a:r>
            <a:r>
              <a:rPr lang="en-GB" dirty="0" err="1"/>
              <a:t>PROs.</a:t>
            </a:r>
            <a:endParaRPr lang="en-GB" dirty="0"/>
          </a:p>
          <a:p>
            <a:pPr marL="455613" indent="-342900">
              <a:buClr>
                <a:srgbClr val="3E8EDE"/>
              </a:buClr>
              <a:buNone/>
            </a:pPr>
            <a:endParaRPr lang="en-GB" sz="1600" b="1" dirty="0"/>
          </a:p>
          <a:p>
            <a:pPr marL="455613" indent="-342900">
              <a:buClr>
                <a:srgbClr val="3E8EDE"/>
              </a:buClr>
              <a:buFont typeface="+mj-lt"/>
              <a:buAutoNum type="arabicPeriod"/>
            </a:pPr>
            <a:endParaRPr lang="en-GB" sz="1600" dirty="0"/>
          </a:p>
        </p:txBody>
      </p:sp>
    </p:spTree>
    <p:extLst>
      <p:ext uri="{BB962C8B-B14F-4D97-AF65-F5344CB8AC3E}">
        <p14:creationId xmlns:p14="http://schemas.microsoft.com/office/powerpoint/2010/main" val="1082235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FFC000"/>
                </a:solidFill>
                <a:latin typeface="Arial Narrow" panose="020B0606020202030204" pitchFamily="34" charset="0"/>
                <a:cs typeface="Arial" panose="020B0604020202020204" pitchFamily="34" charset="0"/>
              </a:rPr>
              <a:t>SG6: </a:t>
            </a:r>
            <a:r>
              <a:rPr lang="en-GB" sz="2400" spc="50" dirty="0">
                <a:solidFill>
                  <a:srgbClr val="FFC000"/>
                </a:solidFill>
                <a:latin typeface="Arial Narrow" panose="020B0606020202030204" pitchFamily="34" charset="0"/>
                <a:cs typeface="Arial" panose="020B0604020202020204" pitchFamily="34" charset="0"/>
              </a:rPr>
              <a:t>A clear regional focus for innovation and TT infrastructure has been adopted</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12</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12</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998133"/>
            <a:ext cx="11239078" cy="465666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5613" indent="-342900">
              <a:buClr>
                <a:srgbClr val="3E8EDE"/>
              </a:buClr>
              <a:buNone/>
            </a:pPr>
            <a:r>
              <a:rPr lang="en-GB" sz="2000" b="1" dirty="0"/>
              <a:t>Initial direction</a:t>
            </a:r>
          </a:p>
          <a:p>
            <a:r>
              <a:rPr lang="en-GB" sz="2000" dirty="0"/>
              <a:t>Initial direction:  Design of pilot actions</a:t>
            </a:r>
          </a:p>
          <a:p>
            <a:r>
              <a:rPr lang="en-GB" sz="2000" b="1" dirty="0"/>
              <a:t>Proposed Action Plan.</a:t>
            </a:r>
          </a:p>
          <a:p>
            <a:r>
              <a:rPr lang="en-GB" sz="2000" b="1" dirty="0"/>
              <a:t>If all actions need to be managed centrally</a:t>
            </a:r>
            <a:endParaRPr lang="en-GB" sz="2000" dirty="0"/>
          </a:p>
          <a:p>
            <a:pPr lvl="0"/>
            <a:r>
              <a:rPr lang="en-GB" sz="2000" dirty="0"/>
              <a:t>Execution of a needs analysis that examines the need for more I/TT support outside the capital and also the potential for PROs outside the capital to host such an initiative. This may be linked to work on the S3.</a:t>
            </a:r>
          </a:p>
          <a:p>
            <a:pPr lvl="0"/>
            <a:r>
              <a:rPr lang="en-GB" sz="2000" dirty="0"/>
              <a:t>Identification of Good Practices and operational models from ongoing initiatives that started in the capital and were transfer successfully to the wider country and that offer the basis for further expansion to the wider regions. These should include an identification of critical framework condition for successful transfer.</a:t>
            </a:r>
          </a:p>
          <a:p>
            <a:pPr lvl="0"/>
            <a:r>
              <a:rPr lang="en-GB" sz="2000" dirty="0"/>
              <a:t>Compilation of a priority list of actions, budget and associated timeline to develop and implement.</a:t>
            </a:r>
          </a:p>
        </p:txBody>
      </p:sp>
    </p:spTree>
    <p:extLst>
      <p:ext uri="{BB962C8B-B14F-4D97-AF65-F5344CB8AC3E}">
        <p14:creationId xmlns:p14="http://schemas.microsoft.com/office/powerpoint/2010/main" val="108223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FFC000"/>
                </a:solidFill>
                <a:latin typeface="Arial Narrow" panose="020B0606020202030204" pitchFamily="34" charset="0"/>
                <a:cs typeface="Arial" panose="020B0604020202020204" pitchFamily="34" charset="0"/>
              </a:rPr>
              <a:t>SG6: </a:t>
            </a:r>
            <a:r>
              <a:rPr lang="en-GB" sz="2400" spc="50" dirty="0">
                <a:solidFill>
                  <a:srgbClr val="FFC000"/>
                </a:solidFill>
                <a:latin typeface="Arial Narrow" panose="020B0606020202030204" pitchFamily="34" charset="0"/>
                <a:cs typeface="Arial" panose="020B0604020202020204" pitchFamily="34" charset="0"/>
              </a:rPr>
              <a:t>A clear regional focus for innovation and TT infrastructure has been adopted</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13</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13</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998133"/>
            <a:ext cx="11239078" cy="465666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5613" indent="-342900">
              <a:buClr>
                <a:srgbClr val="3E8EDE"/>
              </a:buClr>
              <a:buNone/>
            </a:pPr>
            <a:r>
              <a:rPr lang="en-GB" sz="2000" b="1" dirty="0"/>
              <a:t>Initial direction: </a:t>
            </a:r>
            <a:r>
              <a:rPr lang="en-GB" sz="2000" dirty="0"/>
              <a:t>Initial direction:  Design of pilot actions</a:t>
            </a:r>
          </a:p>
          <a:p>
            <a:r>
              <a:rPr lang="en-GB" sz="2000" b="1" dirty="0"/>
              <a:t>Proposed Action Plan Option II): If a mechanism exists or can be created for budget being ‘managed’ at regional level e.g. the RDF and a budget line for Innovation/ TT actions:</a:t>
            </a:r>
            <a:endParaRPr lang="en-GB" sz="2000" dirty="0"/>
          </a:p>
          <a:p>
            <a:pPr lvl="0"/>
            <a:r>
              <a:rPr lang="en-GB" sz="2000" dirty="0"/>
              <a:t> Examination of possible mechanisms (instruments) that would enable regions to design their own support programmes to provide more virtual innovation infrastructure and to support local innovation capacities.</a:t>
            </a:r>
          </a:p>
          <a:p>
            <a:pPr lvl="0"/>
            <a:r>
              <a:rPr lang="en-GB" sz="2000" dirty="0"/>
              <a:t>Establish a stakeholder groups to design actions that reflect local strengths and, align with the national strategy for innovation and leverage the opportunities offered through physical infrastructure such as the various multi-functional platforms and planned ITTCs.</a:t>
            </a:r>
          </a:p>
          <a:p>
            <a:pPr lvl="0"/>
            <a:r>
              <a:rPr lang="en-GB" sz="2000" dirty="0"/>
              <a:t>Design and cost pilot actions</a:t>
            </a:r>
          </a:p>
          <a:p>
            <a:pPr lvl="0"/>
            <a:r>
              <a:rPr lang="en-GB" sz="2000" dirty="0"/>
              <a:t>(Launch pilot actions)</a:t>
            </a:r>
          </a:p>
          <a:p>
            <a:endParaRPr lang="en-GB" sz="1600" dirty="0"/>
          </a:p>
          <a:p>
            <a:pPr marL="455613" indent="-342900">
              <a:buClr>
                <a:srgbClr val="3E8EDE"/>
              </a:buClr>
              <a:buNone/>
            </a:pPr>
            <a:endParaRPr lang="en-GB" sz="1600" b="1" dirty="0"/>
          </a:p>
          <a:p>
            <a:pPr marL="455613" indent="-342900">
              <a:buClr>
                <a:srgbClr val="3E8EDE"/>
              </a:buClr>
              <a:buNone/>
            </a:pPr>
            <a:endParaRPr lang="en-GB" sz="1600" dirty="0"/>
          </a:p>
        </p:txBody>
      </p:sp>
    </p:spTree>
    <p:extLst>
      <p:ext uri="{BB962C8B-B14F-4D97-AF65-F5344CB8AC3E}">
        <p14:creationId xmlns:p14="http://schemas.microsoft.com/office/powerpoint/2010/main" val="108223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a:cs typeface="Arial" panose="020B0604020202020204" pitchFamily="34" charset="0"/>
              </a:rPr>
              <a:t>Tour de Table and discussion</a:t>
            </a:r>
            <a:endParaRPr lang="en-US" sz="2400" spc="50" dirty="0">
              <a:solidFill>
                <a:srgbClr val="3290E2"/>
              </a:solidFill>
              <a:latin typeface="Arial Narrow" panose="020B060602020203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14</a:t>
            </a:fld>
            <a:endParaRPr lang="en-US" dirty="0"/>
          </a:p>
        </p:txBody>
      </p:sp>
      <p:sp>
        <p:nvSpPr>
          <p:cNvPr id="38" name="Content Placeholder 10">
            <a:extLst>
              <a:ext uri="{FF2B5EF4-FFF2-40B4-BE49-F238E27FC236}">
                <a16:creationId xmlns:a16="http://schemas.microsoft.com/office/drawing/2014/main" id="{68D7A3BC-C7CB-4C48-9127-52EFB60E93D1}"/>
              </a:ext>
            </a:extLst>
          </p:cNvPr>
          <p:cNvSpPr>
            <a:spLocks noGrp="1"/>
          </p:cNvSpPr>
          <p:nvPr>
            <p:ph idx="1"/>
          </p:nvPr>
        </p:nvSpPr>
        <p:spPr>
          <a:xfrm>
            <a:off x="606491" y="1842739"/>
            <a:ext cx="10735277" cy="4402433"/>
          </a:xfrm>
          <a:solidFill>
            <a:schemeClr val="bg1">
              <a:lumMod val="75000"/>
              <a:alpha val="15000"/>
            </a:schemeClr>
          </a:solidFill>
        </p:spPr>
        <p:txBody>
          <a:bodyPr>
            <a:normAutofit/>
          </a:bodyPr>
          <a:lstStyle/>
          <a:p>
            <a:pPr marL="115888" indent="0">
              <a:buClr>
                <a:srgbClr val="3E8EDE"/>
              </a:buClr>
              <a:buNone/>
            </a:pPr>
            <a:r>
              <a:rPr lang="en-GB" sz="2000" b="1" dirty="0">
                <a:cs typeface="Arial" panose="020B0604020202020204" pitchFamily="34" charset="0"/>
              </a:rPr>
              <a:t>      Tour de Table </a:t>
            </a:r>
          </a:p>
          <a:p>
            <a:pPr marL="115888" indent="0">
              <a:buClr>
                <a:srgbClr val="3E8EDE"/>
              </a:buClr>
              <a:buNone/>
            </a:pPr>
            <a:r>
              <a:rPr lang="en-GB" sz="1800" dirty="0">
                <a:cs typeface="Arial" panose="020B0604020202020204" pitchFamily="34" charset="0"/>
              </a:rPr>
              <a:t>(name, organisation, role)</a:t>
            </a:r>
          </a:p>
          <a:p>
            <a:pPr marL="569913" lvl="1" indent="-225425">
              <a:buClr>
                <a:srgbClr val="3E8EDE"/>
              </a:buClr>
            </a:pPr>
            <a:r>
              <a:rPr lang="en-GB" sz="3600" dirty="0">
                <a:cs typeface="Arial" panose="020B0604020202020204" pitchFamily="34" charset="0"/>
              </a:rPr>
              <a:t>Quick reaction on the proposed Action Plans.</a:t>
            </a:r>
          </a:p>
          <a:p>
            <a:pPr marL="1027113" lvl="2" indent="-225425">
              <a:buClr>
                <a:srgbClr val="3E8EDE"/>
              </a:buClr>
            </a:pPr>
            <a:r>
              <a:rPr lang="en-GB" sz="3600" dirty="0">
                <a:cs typeface="Arial" panose="020B0604020202020204" pitchFamily="34" charset="0"/>
              </a:rPr>
              <a:t>Priority actions</a:t>
            </a:r>
          </a:p>
          <a:p>
            <a:pPr marL="1027113" lvl="2" indent="-225425">
              <a:buClr>
                <a:srgbClr val="3E8EDE"/>
              </a:buClr>
            </a:pPr>
            <a:r>
              <a:rPr lang="en-GB" sz="3600" dirty="0">
                <a:cs typeface="Arial" panose="020B0604020202020204" pitchFamily="34" charset="0"/>
              </a:rPr>
              <a:t>Pilot actions</a:t>
            </a:r>
          </a:p>
          <a:p>
            <a:pPr marL="1027113" lvl="2" indent="-225425">
              <a:buClr>
                <a:srgbClr val="3E8EDE"/>
              </a:buClr>
            </a:pPr>
            <a:r>
              <a:rPr lang="en-GB" sz="3600" dirty="0">
                <a:cs typeface="Arial" panose="020B0604020202020204" pitchFamily="34" charset="0"/>
              </a:rPr>
              <a:t>Actions that fit to planned policy measures</a:t>
            </a:r>
          </a:p>
        </p:txBody>
      </p:sp>
      <p:pic>
        <p:nvPicPr>
          <p:cNvPr id="6" name="Graphic 5" descr="Meeting with solid fill">
            <a:extLst>
              <a:ext uri="{FF2B5EF4-FFF2-40B4-BE49-F238E27FC236}">
                <a16:creationId xmlns:a16="http://schemas.microsoft.com/office/drawing/2014/main" id="{4C08EDCA-AF89-4CAA-80AB-1E6B27BABC7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4183" y="1810533"/>
            <a:ext cx="438041" cy="438041"/>
          </a:xfrm>
          <a:prstGeom prst="rect">
            <a:avLst/>
          </a:prstGeom>
        </p:spPr>
      </p:pic>
      <p:pic>
        <p:nvPicPr>
          <p:cNvPr id="43" name="Graphic 5" descr="Meeting with solid fill">
            <a:extLst>
              <a:ext uri="{FF2B5EF4-FFF2-40B4-BE49-F238E27FC236}">
                <a16:creationId xmlns:a16="http://schemas.microsoft.com/office/drawing/2014/main" id="{4C08EDCA-AF89-4CAA-80AB-1E6B27BABC7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53064" y="397162"/>
            <a:ext cx="948435" cy="948435"/>
          </a:xfrm>
          <a:prstGeom prst="rect">
            <a:avLst/>
          </a:prstGeom>
        </p:spPr>
      </p:pic>
    </p:spTree>
    <p:extLst>
      <p:ext uri="{BB962C8B-B14F-4D97-AF65-F5344CB8AC3E}">
        <p14:creationId xmlns:p14="http://schemas.microsoft.com/office/powerpoint/2010/main" val="260480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ubtitle 5">
            <a:extLst>
              <a:ext uri="{FF2B5EF4-FFF2-40B4-BE49-F238E27FC236}">
                <a16:creationId xmlns:a16="http://schemas.microsoft.com/office/drawing/2014/main" id="{5978B526-C6A2-4CA3-83AD-12C29BF54CA2}"/>
              </a:ext>
            </a:extLst>
          </p:cNvPr>
          <p:cNvSpPr txBox="1">
            <a:spLocks/>
          </p:cNvSpPr>
          <p:nvPr/>
        </p:nvSpPr>
        <p:spPr>
          <a:xfrm>
            <a:off x="469424" y="4556239"/>
            <a:ext cx="4249343" cy="115212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600" b="1" dirty="0">
                <a:solidFill>
                  <a:schemeClr val="tx1">
                    <a:lumMod val="65000"/>
                    <a:lumOff val="35000"/>
                  </a:schemeClr>
                </a:solidFill>
                <a:latin typeface="Arial" panose="020B0604020202020204" pitchFamily="34" charset="0"/>
                <a:cs typeface="Arial" panose="020B0604020202020204" pitchFamily="34" charset="0"/>
              </a:rPr>
              <a:t>Lisa Cowey</a:t>
            </a:r>
          </a:p>
          <a:p>
            <a:pPr marL="0" indent="0">
              <a:spcBef>
                <a:spcPts val="0"/>
              </a:spcBef>
              <a:buNone/>
            </a:pPr>
            <a:r>
              <a:rPr lang="en-US" sz="1600" dirty="0">
                <a:solidFill>
                  <a:schemeClr val="tx1">
                    <a:lumMod val="65000"/>
                    <a:lumOff val="35000"/>
                  </a:schemeClr>
                </a:solidFill>
                <a:latin typeface="Arial" panose="020B0604020202020204" pitchFamily="34" charset="0"/>
                <a:cs typeface="Arial" panose="020B0604020202020204" pitchFamily="34" charset="0"/>
              </a:rPr>
              <a:t>International Expert for Technology Transfer</a:t>
            </a:r>
          </a:p>
          <a:p>
            <a:pPr marL="0" indent="0">
              <a:spcBef>
                <a:spcPts val="0"/>
              </a:spcBef>
              <a:buNone/>
            </a:pPr>
            <a:r>
              <a:rPr lang="en-US" sz="1600" b="1" dirty="0">
                <a:solidFill>
                  <a:schemeClr val="tx1">
                    <a:lumMod val="65000"/>
                    <a:lumOff val="35000"/>
                  </a:schemeClr>
                </a:solidFill>
                <a:latin typeface="Arial" panose="020B0604020202020204" pitchFamily="34" charset="0"/>
                <a:cs typeface="Arial" panose="020B0604020202020204" pitchFamily="34" charset="0"/>
              </a:rPr>
              <a:t>Sergiu Porcescu</a:t>
            </a:r>
          </a:p>
          <a:p>
            <a:pPr marL="0" indent="0">
              <a:spcBef>
                <a:spcPts val="0"/>
              </a:spcBef>
              <a:buNone/>
            </a:pPr>
            <a:r>
              <a:rPr lang="en-US" sz="1600" dirty="0">
                <a:solidFill>
                  <a:schemeClr val="tx1">
                    <a:lumMod val="65000"/>
                    <a:lumOff val="35000"/>
                  </a:schemeClr>
                </a:solidFill>
                <a:latin typeface="Arial" panose="020B0604020202020204" pitchFamily="34" charset="0"/>
                <a:cs typeface="Arial" panose="020B0604020202020204" pitchFamily="34" charset="0"/>
              </a:rPr>
              <a:t>National Expert</a:t>
            </a:r>
          </a:p>
          <a:p>
            <a:pPr marL="0" indent="0">
              <a:spcBef>
                <a:spcPts val="0"/>
              </a:spcBef>
              <a:buNone/>
            </a:pP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0" indent="0">
              <a:spcBef>
                <a:spcPts val="600"/>
              </a:spcBef>
              <a:buNone/>
            </a:pPr>
            <a:r>
              <a:rPr lang="en-US" sz="1600" dirty="0">
                <a:solidFill>
                  <a:srgbClr val="3E8EDE"/>
                </a:solidFill>
                <a:latin typeface="Arial Black" panose="020B0A04020102020204" pitchFamily="34" charset="0"/>
                <a:cs typeface="Arial" panose="020B0604020202020204" pitchFamily="34" charset="0"/>
              </a:rPr>
              <a:t>UNECE</a:t>
            </a:r>
            <a:r>
              <a:rPr lang="en-US" sz="1600" dirty="0">
                <a:solidFill>
                  <a:schemeClr val="tx1">
                    <a:lumMod val="65000"/>
                    <a:lumOff val="35000"/>
                  </a:schemeClr>
                </a:solidFill>
                <a:latin typeface="Arial" panose="020B0604020202020204" pitchFamily="34" charset="0"/>
                <a:cs typeface="Arial" panose="020B0604020202020204" pitchFamily="34" charset="0"/>
              </a:rPr>
              <a:t> </a:t>
            </a:r>
          </a:p>
          <a:p>
            <a:pPr marL="0" indent="0">
              <a:spcBef>
                <a:spcPts val="0"/>
              </a:spcBef>
              <a:buNone/>
            </a:pPr>
            <a:r>
              <a:rPr lang="en-US" sz="1600" dirty="0">
                <a:solidFill>
                  <a:schemeClr val="tx1">
                    <a:lumMod val="65000"/>
                    <a:lumOff val="35000"/>
                  </a:schemeClr>
                </a:solidFill>
                <a:latin typeface="Arial" panose="020B0604020202020204" pitchFamily="34" charset="0"/>
                <a:cs typeface="Arial" panose="020B0604020202020204" pitchFamily="34" charset="0"/>
              </a:rPr>
              <a:t>Date 21 I 07 I 2022</a:t>
            </a:r>
          </a:p>
        </p:txBody>
      </p:sp>
      <p:sp>
        <p:nvSpPr>
          <p:cNvPr id="49" name="Title 4">
            <a:extLst>
              <a:ext uri="{FF2B5EF4-FFF2-40B4-BE49-F238E27FC236}">
                <a16:creationId xmlns:a16="http://schemas.microsoft.com/office/drawing/2014/main" id="{0E9603D1-54B1-4D82-B068-3F93126F3742}"/>
              </a:ext>
            </a:extLst>
          </p:cNvPr>
          <p:cNvSpPr txBox="1">
            <a:spLocks/>
          </p:cNvSpPr>
          <p:nvPr/>
        </p:nvSpPr>
        <p:spPr>
          <a:xfrm>
            <a:off x="338885" y="2981542"/>
            <a:ext cx="5760640" cy="59829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spc="50" dirty="0">
                <a:latin typeface="Arial Black" panose="020B0A04020102020204" pitchFamily="34" charset="0"/>
              </a:rPr>
              <a:t>Thank you!</a:t>
            </a:r>
          </a:p>
        </p:txBody>
      </p:sp>
      <p:grpSp>
        <p:nvGrpSpPr>
          <p:cNvPr id="9" name="Group 8">
            <a:extLst>
              <a:ext uri="{FF2B5EF4-FFF2-40B4-BE49-F238E27FC236}">
                <a16:creationId xmlns:a16="http://schemas.microsoft.com/office/drawing/2014/main" id="{CD75A12E-D3C9-4269-BAE6-B176217FC3E7}"/>
              </a:ext>
            </a:extLst>
          </p:cNvPr>
          <p:cNvGrpSpPr/>
          <p:nvPr/>
        </p:nvGrpSpPr>
        <p:grpSpPr>
          <a:xfrm>
            <a:off x="0" y="1"/>
            <a:ext cx="12192198" cy="6858000"/>
            <a:chOff x="0" y="1"/>
            <a:chExt cx="12192198" cy="6858000"/>
          </a:xfrm>
        </p:grpSpPr>
        <p:sp>
          <p:nvSpPr>
            <p:cNvPr id="10" name="Rectangle 9">
              <a:extLst>
                <a:ext uri="{FF2B5EF4-FFF2-40B4-BE49-F238E27FC236}">
                  <a16:creationId xmlns:a16="http://schemas.microsoft.com/office/drawing/2014/main" id="{76D83BF4-371F-49BB-89AC-978AD125FA46}"/>
                </a:ext>
              </a:extLst>
            </p:cNvPr>
            <p:cNvSpPr/>
            <p:nvPr/>
          </p:nvSpPr>
          <p:spPr>
            <a:xfrm>
              <a:off x="6500351" y="4499120"/>
              <a:ext cx="5690404" cy="2358881"/>
            </a:xfrm>
            <a:prstGeom prst="rect">
              <a:avLst/>
            </a:prstGeom>
            <a:gradFill>
              <a:gsLst>
                <a:gs pos="97000">
                  <a:srgbClr val="E5E7EB"/>
                </a:gs>
                <a:gs pos="77000">
                  <a:srgbClr val="F1F3E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C3F2F787-6C47-4426-8488-DDCBFF8F9AFA}"/>
                </a:ext>
              </a:extLst>
            </p:cNvPr>
            <p:cNvSpPr/>
            <p:nvPr/>
          </p:nvSpPr>
          <p:spPr>
            <a:xfrm>
              <a:off x="6500351" y="1"/>
              <a:ext cx="5690404" cy="3782898"/>
            </a:xfrm>
            <a:prstGeom prst="rect">
              <a:avLst/>
            </a:prstGeom>
            <a:gradFill>
              <a:gsLst>
                <a:gs pos="97000">
                  <a:srgbClr val="E5E7EB"/>
                </a:gs>
                <a:gs pos="77000">
                  <a:srgbClr val="F1F3EE"/>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descr="A screenshot of a computer&#10;&#10;Description automatically generated with low confidence">
              <a:extLst>
                <a:ext uri="{FF2B5EF4-FFF2-40B4-BE49-F238E27FC236}">
                  <a16:creationId xmlns:a16="http://schemas.microsoft.com/office/drawing/2014/main" id="{4B419187-B8AE-4AA9-8F2C-1190EFDAF7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1627" y="1648384"/>
              <a:ext cx="4664964" cy="1129892"/>
            </a:xfrm>
            <a:prstGeom prst="rect">
              <a:avLst/>
            </a:prstGeom>
          </p:spPr>
        </p:pic>
        <p:sp>
          <p:nvSpPr>
            <p:cNvPr id="13" name="TextBox 12">
              <a:extLst>
                <a:ext uri="{FF2B5EF4-FFF2-40B4-BE49-F238E27FC236}">
                  <a16:creationId xmlns:a16="http://schemas.microsoft.com/office/drawing/2014/main" id="{E9B8BCF5-B629-41A3-AE47-E622119C7061}"/>
                </a:ext>
              </a:extLst>
            </p:cNvPr>
            <p:cNvSpPr txBox="1"/>
            <p:nvPr/>
          </p:nvSpPr>
          <p:spPr>
            <a:xfrm>
              <a:off x="6885757" y="4649551"/>
              <a:ext cx="4981878" cy="2062103"/>
            </a:xfrm>
            <a:prstGeom prst="rect">
              <a:avLst/>
            </a:prstGeom>
            <a:noFill/>
          </p:spPr>
          <p:txBody>
            <a:bodyPr wrap="none" rtlCol="0">
              <a:spAutoFit/>
            </a:bodyPr>
            <a:lstStyle/>
            <a:p>
              <a:pPr algn="ctr"/>
              <a:r>
                <a:rPr lang="en-GB" sz="3200" b="1" i="0" u="none" strike="noStrike" baseline="0" dirty="0">
                  <a:solidFill>
                    <a:srgbClr val="4389C8"/>
                  </a:solidFill>
                  <a:latin typeface="Arial Narrow" panose="020B0606020202030204" pitchFamily="34" charset="0"/>
                </a:rPr>
                <a:t>75 YEARS</a:t>
              </a:r>
            </a:p>
            <a:p>
              <a:pPr algn="ctr"/>
              <a:r>
                <a:rPr lang="en-US" sz="3200" b="1" i="0" u="none" strike="noStrike" baseline="0" dirty="0">
                  <a:solidFill>
                    <a:srgbClr val="4389C8"/>
                  </a:solidFill>
                  <a:latin typeface="Arial Narrow" panose="020B0606020202030204" pitchFamily="34" charset="0"/>
                </a:rPr>
                <a:t>OF ECONOMIC INTEGRATION</a:t>
              </a:r>
            </a:p>
            <a:p>
              <a:pPr algn="ctr"/>
              <a:r>
                <a:rPr lang="en-US" sz="3200" b="1" i="0" u="none" strike="noStrike" baseline="0" dirty="0">
                  <a:solidFill>
                    <a:srgbClr val="4389C8"/>
                  </a:solidFill>
                  <a:latin typeface="Arial Narrow" panose="020B0606020202030204" pitchFamily="34" charset="0"/>
                </a:rPr>
                <a:t>AND COOPERATION</a:t>
              </a:r>
            </a:p>
            <a:p>
              <a:pPr algn="ctr"/>
              <a:r>
                <a:rPr lang="en-GB" sz="3200" b="1" i="0" u="none" strike="noStrike" baseline="0" dirty="0">
                  <a:solidFill>
                    <a:srgbClr val="4389C8"/>
                  </a:solidFill>
                  <a:latin typeface="Arial Narrow" panose="020B0606020202030204" pitchFamily="34" charset="0"/>
                </a:rPr>
                <a:t>IN THE REGION</a:t>
              </a:r>
              <a:endParaRPr lang="en-GB" sz="3200" dirty="0">
                <a:solidFill>
                  <a:srgbClr val="4389C8"/>
                </a:solidFill>
                <a:latin typeface="Arial Narrow" panose="020B0606020202030204" pitchFamily="34" charset="0"/>
              </a:endParaRPr>
            </a:p>
          </p:txBody>
        </p:sp>
        <p:grpSp>
          <p:nvGrpSpPr>
            <p:cNvPr id="14" name="Group 13">
              <a:extLst>
                <a:ext uri="{FF2B5EF4-FFF2-40B4-BE49-F238E27FC236}">
                  <a16:creationId xmlns:a16="http://schemas.microsoft.com/office/drawing/2014/main" id="{881286E2-787B-45AB-A31C-EFB3ADFFAFC8}"/>
                </a:ext>
              </a:extLst>
            </p:cNvPr>
            <p:cNvGrpSpPr/>
            <p:nvPr/>
          </p:nvGrpSpPr>
          <p:grpSpPr>
            <a:xfrm>
              <a:off x="0" y="3852982"/>
              <a:ext cx="12192198" cy="584907"/>
              <a:chOff x="190910" y="3918298"/>
              <a:chExt cx="12001288" cy="584907"/>
            </a:xfrm>
          </p:grpSpPr>
          <p:sp>
            <p:nvSpPr>
              <p:cNvPr id="15" name="Rectangle 14">
                <a:extLst>
                  <a:ext uri="{FF2B5EF4-FFF2-40B4-BE49-F238E27FC236}">
                    <a16:creationId xmlns:a16="http://schemas.microsoft.com/office/drawing/2014/main" id="{D44CCC87-8309-48D8-B500-12F4A21BD427}"/>
                  </a:ext>
                </a:extLst>
              </p:cNvPr>
              <p:cNvSpPr/>
              <p:nvPr/>
            </p:nvSpPr>
            <p:spPr>
              <a:xfrm flipV="1">
                <a:off x="11568105" y="3925801"/>
                <a:ext cx="624093" cy="577404"/>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E01D5E6-9AC7-4213-915B-67FA4A3F0B17}"/>
                  </a:ext>
                </a:extLst>
              </p:cNvPr>
              <p:cNvSpPr/>
              <p:nvPr/>
            </p:nvSpPr>
            <p:spPr>
              <a:xfrm flipV="1">
                <a:off x="190910" y="3918298"/>
                <a:ext cx="614342" cy="576727"/>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9633148-A659-4378-87B1-3F622AF9F450}"/>
                  </a:ext>
                </a:extLst>
              </p:cNvPr>
              <p:cNvSpPr/>
              <p:nvPr/>
            </p:nvSpPr>
            <p:spPr>
              <a:xfrm flipV="1">
                <a:off x="903428" y="3918299"/>
                <a:ext cx="621245" cy="580137"/>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F7C6037-AC4A-460C-AEAA-5B600977FEBC}"/>
                  </a:ext>
                </a:extLst>
              </p:cNvPr>
              <p:cNvSpPr/>
              <p:nvPr/>
            </p:nvSpPr>
            <p:spPr>
              <a:xfrm flipV="1">
                <a:off x="1619397" y="3921710"/>
                <a:ext cx="621245" cy="573319"/>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B163A36-3969-4DBE-AC6B-2370E6C54C5C}"/>
                  </a:ext>
                </a:extLst>
              </p:cNvPr>
              <p:cNvSpPr/>
              <p:nvPr/>
            </p:nvSpPr>
            <p:spPr>
              <a:xfrm flipV="1">
                <a:off x="2337005" y="3921710"/>
                <a:ext cx="617592" cy="573316"/>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6831E53-7C9D-40EA-91D6-F2AB7D3BF388}"/>
                  </a:ext>
                </a:extLst>
              </p:cNvPr>
              <p:cNvSpPr/>
              <p:nvPr/>
            </p:nvSpPr>
            <p:spPr>
              <a:xfrm flipV="1">
                <a:off x="3050626" y="3921711"/>
                <a:ext cx="614342" cy="573319"/>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A39F1E7-762F-4C37-96F0-7080924CBCA6}"/>
                  </a:ext>
                </a:extLst>
              </p:cNvPr>
              <p:cNvSpPr/>
              <p:nvPr/>
            </p:nvSpPr>
            <p:spPr>
              <a:xfrm flipV="1">
                <a:off x="3762041" y="3921711"/>
                <a:ext cx="617592" cy="573319"/>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6B4201B-22F4-493B-BC61-FBAD2E71F5BA}"/>
                  </a:ext>
                </a:extLst>
              </p:cNvPr>
              <p:cNvSpPr/>
              <p:nvPr/>
            </p:nvSpPr>
            <p:spPr>
              <a:xfrm flipV="1">
                <a:off x="4475662" y="3921712"/>
                <a:ext cx="617385" cy="573319"/>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64A4C0A-6383-4365-9360-9262FEC5896E}"/>
                  </a:ext>
                </a:extLst>
              </p:cNvPr>
              <p:cNvSpPr/>
              <p:nvPr/>
            </p:nvSpPr>
            <p:spPr>
              <a:xfrm flipV="1">
                <a:off x="5185134" y="3921714"/>
                <a:ext cx="614577" cy="573317"/>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91EE55E-2808-4ECC-AD93-CE22F2CEE3CE}"/>
                  </a:ext>
                </a:extLst>
              </p:cNvPr>
              <p:cNvSpPr/>
              <p:nvPr/>
            </p:nvSpPr>
            <p:spPr>
              <a:xfrm flipV="1">
                <a:off x="5885917" y="3925800"/>
                <a:ext cx="617385" cy="5733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9441152-6818-4490-936C-0A03E5F74C1A}"/>
                  </a:ext>
                </a:extLst>
              </p:cNvPr>
              <p:cNvSpPr/>
              <p:nvPr/>
            </p:nvSpPr>
            <p:spPr>
              <a:xfrm flipV="1">
                <a:off x="6591807" y="3925801"/>
                <a:ext cx="624093" cy="573319"/>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99A048A-283D-448D-84E4-78493E438D3F}"/>
                  </a:ext>
                </a:extLst>
              </p:cNvPr>
              <p:cNvSpPr/>
              <p:nvPr/>
            </p:nvSpPr>
            <p:spPr>
              <a:xfrm flipV="1">
                <a:off x="7303378" y="3925801"/>
                <a:ext cx="624093" cy="573319"/>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4D84BA7-C116-4A2B-BF9B-43D5772C9E6A}"/>
                  </a:ext>
                </a:extLst>
              </p:cNvPr>
              <p:cNvSpPr/>
              <p:nvPr/>
            </p:nvSpPr>
            <p:spPr>
              <a:xfrm flipV="1">
                <a:off x="8016909" y="3925801"/>
                <a:ext cx="624093" cy="573319"/>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6B21692-22FB-451C-AB85-63C953A1A7D0}"/>
                  </a:ext>
                </a:extLst>
              </p:cNvPr>
              <p:cNvSpPr/>
              <p:nvPr/>
            </p:nvSpPr>
            <p:spPr>
              <a:xfrm flipV="1">
                <a:off x="8729030" y="3926244"/>
                <a:ext cx="624093" cy="573319"/>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306AC81-DC17-4379-B249-53107167ECE1}"/>
                  </a:ext>
                </a:extLst>
              </p:cNvPr>
              <p:cNvSpPr/>
              <p:nvPr/>
            </p:nvSpPr>
            <p:spPr>
              <a:xfrm flipV="1">
                <a:off x="9442011" y="3929565"/>
                <a:ext cx="624093" cy="573319"/>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5E0143F-6FCC-46D7-B480-1F8B456B21C7}"/>
                  </a:ext>
                </a:extLst>
              </p:cNvPr>
              <p:cNvSpPr/>
              <p:nvPr/>
            </p:nvSpPr>
            <p:spPr>
              <a:xfrm flipV="1">
                <a:off x="10150709" y="3927845"/>
                <a:ext cx="624093" cy="57535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87368ED-BFC2-4AD7-A7F3-084BD761C4DD}"/>
                  </a:ext>
                </a:extLst>
              </p:cNvPr>
              <p:cNvSpPr/>
              <p:nvPr/>
            </p:nvSpPr>
            <p:spPr>
              <a:xfrm flipV="1">
                <a:off x="10859407" y="3925801"/>
                <a:ext cx="624093" cy="577403"/>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88825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0"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1" name="Content Placeholder 10"/>
          <p:cNvSpPr>
            <a:spLocks noGrp="1"/>
          </p:cNvSpPr>
          <p:nvPr>
            <p:ph idx="1"/>
          </p:nvPr>
        </p:nvSpPr>
        <p:spPr>
          <a:xfrm>
            <a:off x="1127325" y="1801509"/>
            <a:ext cx="10246691" cy="1429497"/>
          </a:xfrm>
          <a:solidFill>
            <a:schemeClr val="bg1">
              <a:lumMod val="75000"/>
              <a:alpha val="15000"/>
            </a:schemeClr>
          </a:solidFill>
        </p:spPr>
        <p:txBody>
          <a:bodyPr>
            <a:normAutofit lnSpcReduction="10000"/>
          </a:bodyPr>
          <a:lstStyle/>
          <a:p>
            <a:pPr marL="401320" lvl="0" indent="-285750">
              <a:buClr>
                <a:srgbClr val="3E8EDE"/>
              </a:buClr>
              <a:buFont typeface="Wingdings" panose="05000000000000000000" pitchFamily="2" charset="2"/>
              <a:buChar char="Ø"/>
            </a:pPr>
            <a:r>
              <a:rPr lang="en-US" sz="1600" dirty="0">
                <a:latin typeface="Calibri"/>
                <a:cs typeface="Calibri"/>
              </a:rPr>
              <a:t>Follows up on the I4SDR of Moldova to support the </a:t>
            </a:r>
            <a:r>
              <a:rPr lang="en-US" sz="1600" dirty="0">
                <a:cs typeface="Calibri"/>
              </a:rPr>
              <a:t>implementation of recommendations </a:t>
            </a:r>
            <a:r>
              <a:rPr lang="en-US" sz="1600" dirty="0">
                <a:latin typeface="Calibri"/>
                <a:cs typeface="Calibri"/>
              </a:rPr>
              <a:t>with a focus on innovation and technology transfer </a:t>
            </a:r>
          </a:p>
          <a:p>
            <a:pPr marL="401320" indent="-285750">
              <a:buClr>
                <a:srgbClr val="3E8EDE"/>
              </a:buClr>
              <a:buFont typeface="Wingdings" panose="05000000000000000000" pitchFamily="2" charset="2"/>
              <a:buChar char="Ø"/>
            </a:pPr>
            <a:r>
              <a:rPr lang="en-US" sz="1600" dirty="0">
                <a:latin typeface="Calibri"/>
                <a:cs typeface="Calibri"/>
              </a:rPr>
              <a:t>To result in a dedicated </a:t>
            </a:r>
            <a:r>
              <a:rPr lang="en-US" sz="1600" b="1" dirty="0">
                <a:latin typeface="Calibri"/>
                <a:cs typeface="Calibri"/>
              </a:rPr>
              <a:t>Roadmap on innovation and technology transfer </a:t>
            </a:r>
            <a:r>
              <a:rPr lang="en-US" sz="1600" dirty="0">
                <a:latin typeface="Calibri"/>
                <a:cs typeface="Calibri"/>
              </a:rPr>
              <a:t>to contribute to the new National Programme for Research and Innovation (2024-2027) </a:t>
            </a:r>
          </a:p>
          <a:p>
            <a:pPr marL="401320" indent="-285750">
              <a:buClr>
                <a:srgbClr val="3E8EDE"/>
              </a:buClr>
              <a:buFont typeface="Wingdings" panose="05000000000000000000" pitchFamily="2" charset="2"/>
              <a:buChar char="Ø"/>
            </a:pPr>
            <a:r>
              <a:rPr lang="en-US" sz="1600" dirty="0">
                <a:cs typeface="Calibri"/>
              </a:rPr>
              <a:t>Agreed with the Ministry of Education and Research of Moldova </a:t>
            </a:r>
          </a:p>
          <a:p>
            <a:pPr marL="401320" lvl="0" indent="-285750">
              <a:buClr>
                <a:srgbClr val="3E8EDE"/>
              </a:buClr>
              <a:buFont typeface="Wingdings" panose="05000000000000000000" pitchFamily="2" charset="2"/>
              <a:buChar char="Ø"/>
            </a:pPr>
            <a:endParaRPr lang="en-US" sz="1600" dirty="0">
              <a:latin typeface="Calibri"/>
              <a:cs typeface="Calibri"/>
            </a:endParaRPr>
          </a:p>
        </p:txBody>
      </p:sp>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a:cs typeface="Arial"/>
              </a:rPr>
              <a:t>Overview</a:t>
            </a:r>
          </a:p>
          <a:p>
            <a:pPr algn="r">
              <a:spcBef>
                <a:spcPts val="0"/>
              </a:spcBef>
            </a:pPr>
            <a:r>
              <a:rPr lang="en-US" sz="2400" spc="50" dirty="0">
                <a:solidFill>
                  <a:srgbClr val="3290E2"/>
                </a:solidFill>
                <a:latin typeface="Arial Narrow" panose="020B0606020202030204" pitchFamily="34" charset="0"/>
                <a:cs typeface="Arial" panose="020B0604020202020204" pitchFamily="34" charset="0"/>
              </a:rPr>
              <a:t>Aims and Timeline</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2</a:t>
            </a:fld>
            <a:endParaRPr lang="en-US"/>
          </a:p>
        </p:txBody>
      </p:sp>
      <p:graphicFrame>
        <p:nvGraphicFramePr>
          <p:cNvPr id="6" name="Diagram 5">
            <a:extLst>
              <a:ext uri="{FF2B5EF4-FFF2-40B4-BE49-F238E27FC236}">
                <a16:creationId xmlns:a16="http://schemas.microsoft.com/office/drawing/2014/main" id="{B88E1753-564B-45A9-A81A-9039D9C79C3B}"/>
              </a:ext>
            </a:extLst>
          </p:cNvPr>
          <p:cNvGraphicFramePr/>
          <p:nvPr>
            <p:extLst>
              <p:ext uri="{D42A27DB-BD31-4B8C-83A1-F6EECF244321}">
                <p14:modId xmlns:p14="http://schemas.microsoft.com/office/powerpoint/2010/main" val="760764823"/>
              </p:ext>
            </p:extLst>
          </p:nvPr>
        </p:nvGraphicFramePr>
        <p:xfrm>
          <a:off x="1127325" y="3321698"/>
          <a:ext cx="10120776" cy="303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548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Review Recommendations</a:t>
            </a:r>
          </a:p>
          <a:p>
            <a:pPr algn="r"/>
            <a:r>
              <a:rPr lang="en-US" sz="2400" spc="50" dirty="0">
                <a:solidFill>
                  <a:srgbClr val="3290E2"/>
                </a:solidFill>
                <a:latin typeface="Arial Narrow" panose="020B0606020202030204" pitchFamily="34" charset="0"/>
                <a:cs typeface="Arial" panose="020B0604020202020204" pitchFamily="34" charset="0"/>
              </a:rPr>
              <a:t>Translating recommendations in to measureable goals (I)</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3</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3</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42431" y="1828091"/>
            <a:ext cx="5486400" cy="863816"/>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Clr>
                <a:srgbClr val="3E8EDE"/>
              </a:buClr>
              <a:buFont typeface="Arial" panose="020B0604020202020204" pitchFamily="34" charset="0"/>
              <a:buNone/>
            </a:pPr>
            <a:r>
              <a:rPr lang="en-GB" sz="1600" b="1" dirty="0"/>
              <a:t>Recommendation  3.3.1 </a:t>
            </a:r>
            <a:r>
              <a:rPr lang="en-GB" sz="1600" dirty="0"/>
              <a:t>Establish a National Innovation Council to coordinate and strategically guide innovation policy formulation and implementation</a:t>
            </a:r>
            <a:endParaRPr lang="en-US" sz="1600" dirty="0">
              <a:latin typeface="Calibri"/>
              <a:cs typeface="Calibri"/>
            </a:endParaRPr>
          </a:p>
        </p:txBody>
      </p:sp>
      <p:sp>
        <p:nvSpPr>
          <p:cNvPr id="41" name="Content Placeholder 10">
            <a:extLst>
              <a:ext uri="{FF2B5EF4-FFF2-40B4-BE49-F238E27FC236}">
                <a16:creationId xmlns:a16="http://schemas.microsoft.com/office/drawing/2014/main" id="{62C469FE-C492-4C51-91DF-3C71F02837EB}"/>
              </a:ext>
            </a:extLst>
          </p:cNvPr>
          <p:cNvSpPr txBox="1">
            <a:spLocks/>
          </p:cNvSpPr>
          <p:nvPr/>
        </p:nvSpPr>
        <p:spPr>
          <a:xfrm>
            <a:off x="335902" y="2764361"/>
            <a:ext cx="5486400" cy="863816"/>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hangingPunct="0">
              <a:buNone/>
            </a:pPr>
            <a:r>
              <a:rPr lang="en-GB" sz="1600" b="1" dirty="0"/>
              <a:t>Recommendation 5.1.1 </a:t>
            </a:r>
            <a:r>
              <a:rPr lang="en-GB" sz="1600" dirty="0"/>
              <a:t>Review the current law on scientific and technological parks and innovation incubators to better stimulate demand and boost the project pipeline</a:t>
            </a:r>
          </a:p>
        </p:txBody>
      </p:sp>
      <p:sp>
        <p:nvSpPr>
          <p:cNvPr id="42" name="Content Placeholder 10">
            <a:extLst>
              <a:ext uri="{FF2B5EF4-FFF2-40B4-BE49-F238E27FC236}">
                <a16:creationId xmlns:a16="http://schemas.microsoft.com/office/drawing/2014/main" id="{9B228DE5-C41B-4987-A293-072D4162EFB9}"/>
              </a:ext>
            </a:extLst>
          </p:cNvPr>
          <p:cNvSpPr txBox="1">
            <a:spLocks/>
          </p:cNvSpPr>
          <p:nvPr/>
        </p:nvSpPr>
        <p:spPr>
          <a:xfrm>
            <a:off x="342432" y="3773086"/>
            <a:ext cx="5479870" cy="744195"/>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Clr>
                <a:srgbClr val="3E8EDE"/>
              </a:buClr>
              <a:buFont typeface="Arial" panose="020B0604020202020204" pitchFamily="34" charset="0"/>
              <a:buNone/>
            </a:pPr>
            <a:r>
              <a:rPr lang="en-GB" sz="1600" b="1" dirty="0"/>
              <a:t>Recommendation 5.2.1 </a:t>
            </a:r>
            <a:r>
              <a:rPr lang="en-GB" sz="1600" dirty="0"/>
              <a:t>Link innovation and TT infrastructure more closely to priority sectors identified under Smart Specialization efforts</a:t>
            </a:r>
            <a:endParaRPr lang="en-US" sz="1600" dirty="0">
              <a:latin typeface="Calibri"/>
              <a:cs typeface="Calibri"/>
            </a:endParaRPr>
          </a:p>
        </p:txBody>
      </p:sp>
      <p:sp>
        <p:nvSpPr>
          <p:cNvPr id="43" name="Content Placeholder 10">
            <a:extLst>
              <a:ext uri="{FF2B5EF4-FFF2-40B4-BE49-F238E27FC236}">
                <a16:creationId xmlns:a16="http://schemas.microsoft.com/office/drawing/2014/main" id="{97BAC9E4-BFBA-46C4-9D3A-E4E50BB97D32}"/>
              </a:ext>
            </a:extLst>
          </p:cNvPr>
          <p:cNvSpPr txBox="1">
            <a:spLocks/>
          </p:cNvSpPr>
          <p:nvPr/>
        </p:nvSpPr>
        <p:spPr>
          <a:xfrm>
            <a:off x="342432" y="4732466"/>
            <a:ext cx="5479870" cy="514331"/>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Clr>
                <a:srgbClr val="3E8EDE"/>
              </a:buClr>
              <a:buFont typeface="Arial" panose="020B0604020202020204" pitchFamily="34" charset="0"/>
              <a:buNone/>
            </a:pPr>
            <a:r>
              <a:rPr lang="en-GB" sz="1600" b="1" dirty="0"/>
              <a:t>Recommendation 5.3.1</a:t>
            </a:r>
            <a:r>
              <a:rPr lang="en-GB" sz="1600" dirty="0"/>
              <a:t> Establish a national technology transfer office</a:t>
            </a:r>
            <a:endParaRPr lang="en-US" sz="1600" dirty="0">
              <a:latin typeface="Calibri"/>
              <a:cs typeface="Calibri"/>
            </a:endParaRPr>
          </a:p>
        </p:txBody>
      </p:sp>
      <p:sp>
        <p:nvSpPr>
          <p:cNvPr id="44" name="Content Placeholder 10">
            <a:extLst>
              <a:ext uri="{FF2B5EF4-FFF2-40B4-BE49-F238E27FC236}">
                <a16:creationId xmlns:a16="http://schemas.microsoft.com/office/drawing/2014/main" id="{0EF3EE53-EAF6-4E26-B4D2-F95CEA7C6E48}"/>
              </a:ext>
            </a:extLst>
          </p:cNvPr>
          <p:cNvSpPr txBox="1">
            <a:spLocks/>
          </p:cNvSpPr>
          <p:nvPr/>
        </p:nvSpPr>
        <p:spPr>
          <a:xfrm>
            <a:off x="6653764" y="2001237"/>
            <a:ext cx="4833104" cy="508847"/>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1320" indent="-285750">
              <a:buClr>
                <a:srgbClr val="3E8EDE"/>
              </a:buClr>
              <a:buFont typeface="Wingdings" panose="05000000000000000000" pitchFamily="2" charset="2"/>
              <a:buChar char="ü"/>
            </a:pPr>
            <a:r>
              <a:rPr lang="en-US" sz="1600" dirty="0">
                <a:latin typeface="Calibri"/>
                <a:cs typeface="Calibri"/>
              </a:rPr>
              <a:t>Technology Transfer represented on the National Innovation Council</a:t>
            </a:r>
          </a:p>
        </p:txBody>
      </p:sp>
      <p:sp>
        <p:nvSpPr>
          <p:cNvPr id="45" name="Content Placeholder 10">
            <a:extLst>
              <a:ext uri="{FF2B5EF4-FFF2-40B4-BE49-F238E27FC236}">
                <a16:creationId xmlns:a16="http://schemas.microsoft.com/office/drawing/2014/main" id="{DC4DC90D-6DE0-425F-A30B-A0062EEF0A89}"/>
              </a:ext>
            </a:extLst>
          </p:cNvPr>
          <p:cNvSpPr txBox="1">
            <a:spLocks/>
          </p:cNvSpPr>
          <p:nvPr/>
        </p:nvSpPr>
        <p:spPr>
          <a:xfrm>
            <a:off x="6666158" y="4838185"/>
            <a:ext cx="4833104" cy="365125"/>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1320" indent="-285750">
              <a:buClr>
                <a:srgbClr val="3E8EDE"/>
              </a:buClr>
              <a:buFont typeface="Wingdings" panose="05000000000000000000" pitchFamily="2" charset="2"/>
              <a:buChar char="ü"/>
            </a:pPr>
            <a:r>
              <a:rPr lang="en-GB" sz="1600" dirty="0"/>
              <a:t>A national technology transfer office is established</a:t>
            </a:r>
          </a:p>
        </p:txBody>
      </p:sp>
      <p:sp>
        <p:nvSpPr>
          <p:cNvPr id="46" name="Content Placeholder 10">
            <a:extLst>
              <a:ext uri="{FF2B5EF4-FFF2-40B4-BE49-F238E27FC236}">
                <a16:creationId xmlns:a16="http://schemas.microsoft.com/office/drawing/2014/main" id="{0DA0305D-F2B8-41A3-B15D-912E78883561}"/>
              </a:ext>
            </a:extLst>
          </p:cNvPr>
          <p:cNvSpPr txBox="1">
            <a:spLocks/>
          </p:cNvSpPr>
          <p:nvPr/>
        </p:nvSpPr>
        <p:spPr>
          <a:xfrm>
            <a:off x="6641373" y="2818762"/>
            <a:ext cx="4814952" cy="755013"/>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1320" indent="-285750">
              <a:buClr>
                <a:srgbClr val="3E8EDE"/>
              </a:buClr>
              <a:buFont typeface="Wingdings" panose="05000000000000000000" pitchFamily="2" charset="2"/>
              <a:buChar char="ü"/>
            </a:pPr>
            <a:r>
              <a:rPr lang="en-US" sz="1600" dirty="0">
                <a:latin typeface="Calibri"/>
                <a:cs typeface="Calibri"/>
              </a:rPr>
              <a:t>Revised law on scientific and technological parks and innovation incubators is stimulating demand and boosting the project pipeline.</a:t>
            </a:r>
          </a:p>
        </p:txBody>
      </p:sp>
      <p:sp>
        <p:nvSpPr>
          <p:cNvPr id="47" name="Content Placeholder 10">
            <a:extLst>
              <a:ext uri="{FF2B5EF4-FFF2-40B4-BE49-F238E27FC236}">
                <a16:creationId xmlns:a16="http://schemas.microsoft.com/office/drawing/2014/main" id="{675E6239-D41A-42A6-AEAB-256EBDC458CD}"/>
              </a:ext>
            </a:extLst>
          </p:cNvPr>
          <p:cNvSpPr txBox="1">
            <a:spLocks/>
          </p:cNvSpPr>
          <p:nvPr/>
        </p:nvSpPr>
        <p:spPr>
          <a:xfrm>
            <a:off x="6641373" y="3896381"/>
            <a:ext cx="4808235" cy="561522"/>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1320" indent="-285750">
              <a:buClr>
                <a:srgbClr val="3E8EDE"/>
              </a:buClr>
              <a:buFont typeface="Wingdings" panose="05000000000000000000" pitchFamily="2" charset="2"/>
              <a:buChar char="ü"/>
            </a:pPr>
            <a:r>
              <a:rPr lang="en-US" sz="1600" dirty="0">
                <a:latin typeface="Calibri"/>
                <a:cs typeface="Calibri"/>
              </a:rPr>
              <a:t>Innovation and TT infrastructure is tied to priority areas identified under the S3 actions</a:t>
            </a:r>
          </a:p>
        </p:txBody>
      </p:sp>
      <p:sp>
        <p:nvSpPr>
          <p:cNvPr id="48" name="Arrow: Notched Right 47">
            <a:extLst>
              <a:ext uri="{FF2B5EF4-FFF2-40B4-BE49-F238E27FC236}">
                <a16:creationId xmlns:a16="http://schemas.microsoft.com/office/drawing/2014/main" id="{7159C594-A29D-407F-8354-ACC0F1C56210}"/>
              </a:ext>
            </a:extLst>
          </p:cNvPr>
          <p:cNvSpPr/>
          <p:nvPr/>
        </p:nvSpPr>
        <p:spPr>
          <a:xfrm>
            <a:off x="5934044" y="2185343"/>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Arrow: Notched Right 48">
            <a:extLst>
              <a:ext uri="{FF2B5EF4-FFF2-40B4-BE49-F238E27FC236}">
                <a16:creationId xmlns:a16="http://schemas.microsoft.com/office/drawing/2014/main" id="{6684CD27-54B2-4226-9AA3-37B9073C9655}"/>
              </a:ext>
            </a:extLst>
          </p:cNvPr>
          <p:cNvSpPr/>
          <p:nvPr/>
        </p:nvSpPr>
        <p:spPr>
          <a:xfrm>
            <a:off x="5966384" y="3062831"/>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Arrow: Notched Right 49">
            <a:extLst>
              <a:ext uri="{FF2B5EF4-FFF2-40B4-BE49-F238E27FC236}">
                <a16:creationId xmlns:a16="http://schemas.microsoft.com/office/drawing/2014/main" id="{9CBC146E-1582-4A4E-995B-14B088EF0CCC}"/>
              </a:ext>
            </a:extLst>
          </p:cNvPr>
          <p:cNvSpPr/>
          <p:nvPr/>
        </p:nvSpPr>
        <p:spPr>
          <a:xfrm>
            <a:off x="5966384" y="4038433"/>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Arrow: Notched Right 50">
            <a:extLst>
              <a:ext uri="{FF2B5EF4-FFF2-40B4-BE49-F238E27FC236}">
                <a16:creationId xmlns:a16="http://schemas.microsoft.com/office/drawing/2014/main" id="{49AD3661-7E40-4FBE-9458-DD4713AD10C6}"/>
              </a:ext>
            </a:extLst>
          </p:cNvPr>
          <p:cNvSpPr/>
          <p:nvPr/>
        </p:nvSpPr>
        <p:spPr>
          <a:xfrm>
            <a:off x="5966384" y="4838185"/>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Content Placeholder 10">
            <a:extLst>
              <a:ext uri="{FF2B5EF4-FFF2-40B4-BE49-F238E27FC236}">
                <a16:creationId xmlns:a16="http://schemas.microsoft.com/office/drawing/2014/main" id="{6595FBCC-F336-47CE-BEB8-96B66421BC13}"/>
              </a:ext>
            </a:extLst>
          </p:cNvPr>
          <p:cNvSpPr txBox="1">
            <a:spLocks/>
          </p:cNvSpPr>
          <p:nvPr/>
        </p:nvSpPr>
        <p:spPr>
          <a:xfrm>
            <a:off x="342431" y="6042312"/>
            <a:ext cx="5486398" cy="52335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None/>
            </a:pPr>
            <a:r>
              <a:rPr lang="en-GB" sz="1600" b="1" dirty="0"/>
              <a:t>Recommendation 5.4 </a:t>
            </a:r>
            <a:r>
              <a:rPr lang="en-GB" sz="1600" dirty="0"/>
              <a:t>Adopt a clear regional focus for innovation and TT infrastructure.</a:t>
            </a:r>
          </a:p>
        </p:txBody>
      </p:sp>
      <p:sp>
        <p:nvSpPr>
          <p:cNvPr id="53" name="Content Placeholder 10">
            <a:extLst>
              <a:ext uri="{FF2B5EF4-FFF2-40B4-BE49-F238E27FC236}">
                <a16:creationId xmlns:a16="http://schemas.microsoft.com/office/drawing/2014/main" id="{4105ABDE-D4E6-4DAF-9AB7-E7500E5CD251}"/>
              </a:ext>
            </a:extLst>
          </p:cNvPr>
          <p:cNvSpPr txBox="1">
            <a:spLocks/>
          </p:cNvSpPr>
          <p:nvPr/>
        </p:nvSpPr>
        <p:spPr>
          <a:xfrm>
            <a:off x="6641373" y="5422718"/>
            <a:ext cx="4857890" cy="48067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1320" indent="-285750">
              <a:buClr>
                <a:srgbClr val="3E8EDE"/>
              </a:buClr>
              <a:buFont typeface="Wingdings" panose="05000000000000000000" pitchFamily="2" charset="2"/>
              <a:buChar char="ü"/>
            </a:pPr>
            <a:r>
              <a:rPr lang="en-GB" sz="1600" dirty="0"/>
              <a:t>PROs have adopted a clear intellectual property (IP) policy</a:t>
            </a:r>
            <a:endParaRPr lang="en-US" sz="1600" dirty="0">
              <a:latin typeface="Calibri"/>
              <a:cs typeface="Calibri"/>
            </a:endParaRPr>
          </a:p>
        </p:txBody>
      </p:sp>
      <p:sp>
        <p:nvSpPr>
          <p:cNvPr id="54" name="Arrow: Notched Right 53">
            <a:extLst>
              <a:ext uri="{FF2B5EF4-FFF2-40B4-BE49-F238E27FC236}">
                <a16:creationId xmlns:a16="http://schemas.microsoft.com/office/drawing/2014/main" id="{1AD19F6A-DE3C-44AD-A3FA-7488FEE1D83F}"/>
              </a:ext>
            </a:extLst>
          </p:cNvPr>
          <p:cNvSpPr/>
          <p:nvPr/>
        </p:nvSpPr>
        <p:spPr>
          <a:xfrm>
            <a:off x="5966384" y="5529616"/>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Content Placeholder 10">
            <a:extLst>
              <a:ext uri="{FF2B5EF4-FFF2-40B4-BE49-F238E27FC236}">
                <a16:creationId xmlns:a16="http://schemas.microsoft.com/office/drawing/2014/main" id="{610DDD62-465A-45EE-898E-7FFDF185679C}"/>
              </a:ext>
            </a:extLst>
          </p:cNvPr>
          <p:cNvSpPr txBox="1">
            <a:spLocks/>
          </p:cNvSpPr>
          <p:nvPr/>
        </p:nvSpPr>
        <p:spPr>
          <a:xfrm>
            <a:off x="342431" y="5380032"/>
            <a:ext cx="5479869" cy="52335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hangingPunct="0">
              <a:buNone/>
            </a:pPr>
            <a:r>
              <a:rPr lang="en-GB" sz="1600" b="1" dirty="0"/>
              <a:t>Recommendation 5.3.2</a:t>
            </a:r>
            <a:r>
              <a:rPr lang="en-GB" sz="1600" dirty="0"/>
              <a:t> Require PROs to establish a clear intellectual property (IP) policy.</a:t>
            </a:r>
          </a:p>
        </p:txBody>
      </p:sp>
      <p:sp>
        <p:nvSpPr>
          <p:cNvPr id="56" name="Arrow: Notched Right 55">
            <a:extLst>
              <a:ext uri="{FF2B5EF4-FFF2-40B4-BE49-F238E27FC236}">
                <a16:creationId xmlns:a16="http://schemas.microsoft.com/office/drawing/2014/main" id="{C4D42FA9-7855-4EC2-86F6-7EA31E68AB7A}"/>
              </a:ext>
            </a:extLst>
          </p:cNvPr>
          <p:cNvSpPr/>
          <p:nvPr/>
        </p:nvSpPr>
        <p:spPr>
          <a:xfrm>
            <a:off x="5966384" y="6170553"/>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Content Placeholder 10">
            <a:extLst>
              <a:ext uri="{FF2B5EF4-FFF2-40B4-BE49-F238E27FC236}">
                <a16:creationId xmlns:a16="http://schemas.microsoft.com/office/drawing/2014/main" id="{6D3CAE99-34E9-47FC-B3B8-1A9B52EFA948}"/>
              </a:ext>
            </a:extLst>
          </p:cNvPr>
          <p:cNvSpPr txBox="1">
            <a:spLocks/>
          </p:cNvSpPr>
          <p:nvPr/>
        </p:nvSpPr>
        <p:spPr>
          <a:xfrm>
            <a:off x="6653764" y="6052565"/>
            <a:ext cx="4857891" cy="560434"/>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1320" indent="-285750">
              <a:buClr>
                <a:srgbClr val="3E8EDE"/>
              </a:buClr>
              <a:buFont typeface="Wingdings" panose="05000000000000000000" pitchFamily="2" charset="2"/>
              <a:buChar char="ü"/>
            </a:pPr>
            <a:r>
              <a:rPr lang="hr-HR" sz="1600" dirty="0"/>
              <a:t>A clear regional focus for innovation and TT infrastructure has been adopted</a:t>
            </a:r>
            <a:endParaRPr lang="en-GB" sz="1600" dirty="0"/>
          </a:p>
        </p:txBody>
      </p:sp>
      <p:sp>
        <p:nvSpPr>
          <p:cNvPr id="59" name="Flowchart: Connector 58"/>
          <p:cNvSpPr/>
          <p:nvPr/>
        </p:nvSpPr>
        <p:spPr>
          <a:xfrm>
            <a:off x="3862427" y="106681"/>
            <a:ext cx="701954" cy="1196340"/>
          </a:xfrm>
          <a:prstGeom prst="flowChartConnector">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08223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Strategic Goals</a:t>
            </a:r>
          </a:p>
          <a:p>
            <a:pPr algn="r">
              <a:spcBef>
                <a:spcPts val="0"/>
              </a:spcBef>
            </a:pPr>
            <a:r>
              <a:rPr lang="en-US" sz="2400" spc="50" dirty="0">
                <a:solidFill>
                  <a:srgbClr val="3290E2"/>
                </a:solidFill>
                <a:latin typeface="Arial Narrow" panose="020B0606020202030204" pitchFamily="34" charset="0"/>
                <a:cs typeface="Arial" panose="020B0604020202020204" pitchFamily="34" charset="0"/>
              </a:rPr>
              <a:t>Translating recommendations in to measureable goals (II)</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4</a:t>
            </a:fld>
            <a:endParaRPr lang="en-US" dirty="0"/>
          </a:p>
        </p:txBody>
      </p:sp>
      <p:sp>
        <p:nvSpPr>
          <p:cNvPr id="38" name="Content Placeholder 10">
            <a:extLst>
              <a:ext uri="{FF2B5EF4-FFF2-40B4-BE49-F238E27FC236}">
                <a16:creationId xmlns:a16="http://schemas.microsoft.com/office/drawing/2014/main" id="{CB8298CA-5264-4EFA-8D35-E30A4EB49525}"/>
              </a:ext>
            </a:extLst>
          </p:cNvPr>
          <p:cNvSpPr txBox="1">
            <a:spLocks/>
          </p:cNvSpPr>
          <p:nvPr/>
        </p:nvSpPr>
        <p:spPr>
          <a:xfrm>
            <a:off x="335902" y="3520145"/>
            <a:ext cx="5486400" cy="863816"/>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None/>
            </a:pPr>
            <a:r>
              <a:rPr lang="en-GB" sz="1600" b="1" dirty="0"/>
              <a:t>Recommendation 6.4.1: </a:t>
            </a:r>
            <a:r>
              <a:rPr lang="en-US" sz="1600" dirty="0"/>
              <a:t>Establish the DSG under the auspices of the DRB and with support from consulates abroad to streamline scientific collaboration</a:t>
            </a:r>
            <a:endParaRPr lang="en-GB" sz="1600" dirty="0"/>
          </a:p>
        </p:txBody>
      </p:sp>
      <p:sp>
        <p:nvSpPr>
          <p:cNvPr id="40" name="Content Placeholder 10">
            <a:extLst>
              <a:ext uri="{FF2B5EF4-FFF2-40B4-BE49-F238E27FC236}">
                <a16:creationId xmlns:a16="http://schemas.microsoft.com/office/drawing/2014/main" id="{94EF2A13-3CCE-4340-979B-74FB3FC685E2}"/>
              </a:ext>
            </a:extLst>
          </p:cNvPr>
          <p:cNvSpPr txBox="1">
            <a:spLocks/>
          </p:cNvSpPr>
          <p:nvPr/>
        </p:nvSpPr>
        <p:spPr>
          <a:xfrm>
            <a:off x="342432" y="4528870"/>
            <a:ext cx="5479870" cy="882642"/>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Clr>
                <a:srgbClr val="3E8EDE"/>
              </a:buClr>
              <a:buFont typeface="Arial" panose="020B0604020202020204" pitchFamily="34" charset="0"/>
              <a:buNone/>
            </a:pPr>
            <a:r>
              <a:rPr lang="en-US" sz="1600" b="1" dirty="0"/>
              <a:t>Recommendation 6.5.4: </a:t>
            </a:r>
            <a:r>
              <a:rPr lang="en-US" sz="1600" dirty="0"/>
              <a:t>Enhance and maintain trust in diaspora policy development through systematic engagement with diaspora members, including clear and transparent policy mechanisms and implementation tools</a:t>
            </a:r>
            <a:endParaRPr lang="en-US" sz="1600" dirty="0">
              <a:latin typeface="Calibri"/>
              <a:cs typeface="Calibri"/>
            </a:endParaRPr>
          </a:p>
        </p:txBody>
      </p:sp>
      <p:sp>
        <p:nvSpPr>
          <p:cNvPr id="41" name="Content Placeholder 10">
            <a:extLst>
              <a:ext uri="{FF2B5EF4-FFF2-40B4-BE49-F238E27FC236}">
                <a16:creationId xmlns:a16="http://schemas.microsoft.com/office/drawing/2014/main" id="{2D60B4F3-681C-40C5-81C1-1368340AB901}"/>
              </a:ext>
            </a:extLst>
          </p:cNvPr>
          <p:cNvSpPr txBox="1">
            <a:spLocks/>
          </p:cNvSpPr>
          <p:nvPr/>
        </p:nvSpPr>
        <p:spPr>
          <a:xfrm>
            <a:off x="6616504" y="2816485"/>
            <a:ext cx="4833104" cy="508847"/>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t>Diaspora engagement reflected in policy documents (e.g. NDS)</a:t>
            </a:r>
          </a:p>
        </p:txBody>
      </p:sp>
      <p:sp>
        <p:nvSpPr>
          <p:cNvPr id="42" name="Content Placeholder 10">
            <a:extLst>
              <a:ext uri="{FF2B5EF4-FFF2-40B4-BE49-F238E27FC236}">
                <a16:creationId xmlns:a16="http://schemas.microsoft.com/office/drawing/2014/main" id="{DCF8DE6A-E127-465A-BD73-9BC9949D89C3}"/>
              </a:ext>
            </a:extLst>
          </p:cNvPr>
          <p:cNvSpPr txBox="1">
            <a:spLocks/>
          </p:cNvSpPr>
          <p:nvPr/>
        </p:nvSpPr>
        <p:spPr>
          <a:xfrm>
            <a:off x="6616504" y="3748809"/>
            <a:ext cx="4814952" cy="365125"/>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t>Diaspora Science Group (DSG) established</a:t>
            </a:r>
          </a:p>
        </p:txBody>
      </p:sp>
      <p:sp>
        <p:nvSpPr>
          <p:cNvPr id="43" name="Content Placeholder 10">
            <a:extLst>
              <a:ext uri="{FF2B5EF4-FFF2-40B4-BE49-F238E27FC236}">
                <a16:creationId xmlns:a16="http://schemas.microsoft.com/office/drawing/2014/main" id="{CE31597D-99C7-4419-B067-F985D0E6A54D}"/>
              </a:ext>
            </a:extLst>
          </p:cNvPr>
          <p:cNvSpPr txBox="1">
            <a:spLocks/>
          </p:cNvSpPr>
          <p:nvPr/>
        </p:nvSpPr>
        <p:spPr>
          <a:xfrm>
            <a:off x="6641373" y="4652165"/>
            <a:ext cx="4808235" cy="561522"/>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t>Diaspora engaged at various stages of the innovation policy cycles, including at the local level</a:t>
            </a:r>
          </a:p>
        </p:txBody>
      </p:sp>
      <p:sp>
        <p:nvSpPr>
          <p:cNvPr id="44" name="Arrow: Notched Right 43">
            <a:extLst>
              <a:ext uri="{FF2B5EF4-FFF2-40B4-BE49-F238E27FC236}">
                <a16:creationId xmlns:a16="http://schemas.microsoft.com/office/drawing/2014/main" id="{177274F0-3503-45E7-B9CF-A163E9534134}"/>
              </a:ext>
            </a:extLst>
          </p:cNvPr>
          <p:cNvSpPr/>
          <p:nvPr/>
        </p:nvSpPr>
        <p:spPr>
          <a:xfrm>
            <a:off x="5961296" y="2981318"/>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Arrow: Notched Right 44">
            <a:extLst>
              <a:ext uri="{FF2B5EF4-FFF2-40B4-BE49-F238E27FC236}">
                <a16:creationId xmlns:a16="http://schemas.microsoft.com/office/drawing/2014/main" id="{4849815D-8F36-436B-B315-AA7881815DC7}"/>
              </a:ext>
            </a:extLst>
          </p:cNvPr>
          <p:cNvSpPr/>
          <p:nvPr/>
        </p:nvSpPr>
        <p:spPr>
          <a:xfrm>
            <a:off x="5966384" y="3818615"/>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Arrow: Notched Right 45">
            <a:extLst>
              <a:ext uri="{FF2B5EF4-FFF2-40B4-BE49-F238E27FC236}">
                <a16:creationId xmlns:a16="http://schemas.microsoft.com/office/drawing/2014/main" id="{DC258267-AA51-4A92-A0B0-CB43FD1DC1D9}"/>
              </a:ext>
            </a:extLst>
          </p:cNvPr>
          <p:cNvSpPr/>
          <p:nvPr/>
        </p:nvSpPr>
        <p:spPr>
          <a:xfrm>
            <a:off x="5966384" y="4794217"/>
            <a:ext cx="449794" cy="2668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Content Placeholder 10">
            <a:extLst>
              <a:ext uri="{FF2B5EF4-FFF2-40B4-BE49-F238E27FC236}">
                <a16:creationId xmlns:a16="http://schemas.microsoft.com/office/drawing/2014/main" id="{4278FA8B-FE66-4BE1-875F-8306BBC533C6}"/>
              </a:ext>
            </a:extLst>
          </p:cNvPr>
          <p:cNvSpPr txBox="1">
            <a:spLocks/>
          </p:cNvSpPr>
          <p:nvPr/>
        </p:nvSpPr>
        <p:spPr>
          <a:xfrm>
            <a:off x="369076" y="2721477"/>
            <a:ext cx="5486400" cy="639581"/>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563" indent="0">
              <a:buClr>
                <a:srgbClr val="3E8EDE"/>
              </a:buClr>
              <a:buFont typeface="Arial" panose="020B0604020202020204" pitchFamily="34" charset="0"/>
              <a:buNone/>
            </a:pPr>
            <a:r>
              <a:rPr lang="en-GB" sz="1600" b="1" dirty="0"/>
              <a:t>Recommendation 6.2.1: </a:t>
            </a:r>
            <a:r>
              <a:rPr lang="en-US" sz="1600" dirty="0"/>
              <a:t>Integrate diaspora engagement across relevant policy areas through policy documents and </a:t>
            </a:r>
            <a:r>
              <a:rPr lang="en-US" sz="1600" dirty="0" err="1"/>
              <a:t>programmes</a:t>
            </a:r>
            <a:endParaRPr lang="en-US" sz="1600" dirty="0">
              <a:latin typeface="Calibri"/>
              <a:cs typeface="Calibri"/>
            </a:endParaRPr>
          </a:p>
        </p:txBody>
      </p:sp>
    </p:spTree>
    <p:extLst>
      <p:ext uri="{BB962C8B-B14F-4D97-AF65-F5344CB8AC3E}">
        <p14:creationId xmlns:p14="http://schemas.microsoft.com/office/powerpoint/2010/main" val="108223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Emerging MSE priorities</a:t>
            </a:r>
          </a:p>
        </p:txBody>
      </p:sp>
      <p:sp>
        <p:nvSpPr>
          <p:cNvPr id="39" name="Title 38"/>
          <p:cNvSpPr>
            <a:spLocks noGrp="1"/>
          </p:cNvSpPr>
          <p:nvPr>
            <p:ph type="title"/>
          </p:nvPr>
        </p:nvSpPr>
        <p:spPr/>
        <p:txBody>
          <a:bodyPr/>
          <a:lstStyle/>
          <a:p>
            <a:endParaRPr lang="en-GB"/>
          </a:p>
        </p:txBody>
      </p:sp>
      <p:sp>
        <p:nvSpPr>
          <p:cNvPr id="48" name="Content Placeholder 47"/>
          <p:cNvSpPr>
            <a:spLocks noGrp="1"/>
          </p:cNvSpPr>
          <p:nvPr>
            <p:ph idx="1"/>
          </p:nvPr>
        </p:nvSpPr>
        <p:spPr/>
        <p:txBody>
          <a:bodyPr>
            <a:normAutofit fontScale="55000" lnSpcReduction="20000"/>
          </a:bodyPr>
          <a:lstStyle/>
          <a:p>
            <a:r>
              <a:rPr lang="en-GB" b="1" dirty="0"/>
              <a:t>Level 1 (Highest)</a:t>
            </a:r>
            <a:endParaRPr lang="en-GB" dirty="0"/>
          </a:p>
          <a:p>
            <a:r>
              <a:rPr lang="en-GB" dirty="0">
                <a:solidFill>
                  <a:srgbClr val="00B050"/>
                </a:solidFill>
              </a:rPr>
              <a:t>SG1: Technology Transfer represented on the National Innovation Council (NIC)</a:t>
            </a:r>
          </a:p>
          <a:p>
            <a:r>
              <a:rPr lang="en-GB" dirty="0">
                <a:solidFill>
                  <a:srgbClr val="00B050"/>
                </a:solidFill>
              </a:rPr>
              <a:t>SG3: Innovation and TT infrastructure is tied to priority areas identified under the S3 actions</a:t>
            </a:r>
          </a:p>
          <a:p>
            <a:r>
              <a:rPr lang="en-GB" dirty="0">
                <a:solidFill>
                  <a:srgbClr val="00B050"/>
                </a:solidFill>
              </a:rPr>
              <a:t>SG4: A national technology transfer office (NTTO) is established.	</a:t>
            </a:r>
          </a:p>
          <a:p>
            <a:r>
              <a:rPr lang="en-GB" b="1" dirty="0"/>
              <a:t> </a:t>
            </a:r>
            <a:endParaRPr lang="en-GB" dirty="0"/>
          </a:p>
          <a:p>
            <a:r>
              <a:rPr lang="en-GB" b="1" dirty="0"/>
              <a:t>Level 2 (Medium)</a:t>
            </a:r>
            <a:endParaRPr lang="en-GB" dirty="0"/>
          </a:p>
          <a:p>
            <a:r>
              <a:rPr lang="en-GB" dirty="0">
                <a:solidFill>
                  <a:srgbClr val="FFC000"/>
                </a:solidFill>
              </a:rPr>
              <a:t>SG2: Revised law on scientific and technological parks and innovation incubators is stimulating demand and boosting the project pipeline.</a:t>
            </a:r>
          </a:p>
          <a:p>
            <a:r>
              <a:rPr lang="en-GB" dirty="0">
                <a:solidFill>
                  <a:srgbClr val="FFC000"/>
                </a:solidFill>
              </a:rPr>
              <a:t>SG5: PROs have adopted a clear intellectual property (IP) policy.	</a:t>
            </a:r>
          </a:p>
          <a:p>
            <a:r>
              <a:rPr lang="en-GB" dirty="0">
                <a:solidFill>
                  <a:srgbClr val="FFC000"/>
                </a:solidFill>
              </a:rPr>
              <a:t>SG6: A clear regional focus for innovation and TT infrastructure has been adopted.</a:t>
            </a:r>
          </a:p>
          <a:p>
            <a:r>
              <a:rPr lang="en-GB" dirty="0"/>
              <a:t> </a:t>
            </a:r>
          </a:p>
          <a:p>
            <a:r>
              <a:rPr lang="en-GB" b="1" dirty="0"/>
              <a:t>Level 3 (Lowest</a:t>
            </a:r>
            <a:endParaRPr lang="en-GB" dirty="0"/>
          </a:p>
          <a:p>
            <a:r>
              <a:rPr lang="en-GB" dirty="0">
                <a:solidFill>
                  <a:srgbClr val="FF0000"/>
                </a:solidFill>
              </a:rPr>
              <a:t>SG7: Diaspora engagement reflected in policy documents (e.g. NDS)</a:t>
            </a:r>
          </a:p>
          <a:p>
            <a:r>
              <a:rPr lang="en-GB" dirty="0">
                <a:solidFill>
                  <a:srgbClr val="FF0000"/>
                </a:solidFill>
              </a:rPr>
              <a:t>SG8: Diaspora Science Group (DSG) established</a:t>
            </a:r>
          </a:p>
          <a:p>
            <a:r>
              <a:rPr lang="en-GB" dirty="0">
                <a:solidFill>
                  <a:srgbClr val="FF0000"/>
                </a:solidFill>
              </a:rPr>
              <a:t>SH9: Diaspora engaged at various stages of the innovation policy cycles, including at the local level</a:t>
            </a:r>
          </a:p>
        </p:txBody>
      </p:sp>
      <p:sp>
        <p:nvSpPr>
          <p:cNvPr id="3" name="Slide Number Placeholder 2"/>
          <p:cNvSpPr>
            <a:spLocks noGrp="1"/>
          </p:cNvSpPr>
          <p:nvPr>
            <p:ph type="sldNum" sz="quarter" idx="12"/>
          </p:nvPr>
        </p:nvSpPr>
        <p:spPr/>
        <p:txBody>
          <a:bodyPr/>
          <a:lstStyle/>
          <a:p>
            <a:fld id="{FEB09506-28EA-4C19-A061-02E7C9DE017B}" type="slidenum">
              <a:rPr lang="en-US" smtClean="0"/>
              <a:pPr/>
              <a:t>5</a:t>
            </a:fld>
            <a:endParaRPr lang="en-US" dirty="0"/>
          </a:p>
        </p:txBody>
      </p:sp>
    </p:spTree>
    <p:extLst>
      <p:ext uri="{BB962C8B-B14F-4D97-AF65-F5344CB8AC3E}">
        <p14:creationId xmlns:p14="http://schemas.microsoft.com/office/powerpoint/2010/main" val="108223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00B050"/>
                </a:solidFill>
                <a:latin typeface="Arial Narrow" panose="020B0606020202030204" pitchFamily="34" charset="0"/>
                <a:cs typeface="Arial" panose="020B0604020202020204" pitchFamily="34" charset="0"/>
              </a:rPr>
              <a:t>SG1: Technology Transfer represented on the National Innovation Council</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6</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6</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998133"/>
            <a:ext cx="11239078" cy="465666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GB" b="1" dirty="0"/>
              <a:t>Initial direction</a:t>
            </a:r>
          </a:p>
          <a:p>
            <a:r>
              <a:rPr lang="en-GB" dirty="0"/>
              <a:t>A clear timeline and plan is agreed to establish the NIC that makes provision to include representatives from the TT community</a:t>
            </a:r>
          </a:p>
          <a:p>
            <a:pPr>
              <a:buNone/>
            </a:pPr>
            <a:r>
              <a:rPr lang="en-GB" b="1" dirty="0"/>
              <a:t>Proposed Action Plan</a:t>
            </a:r>
          </a:p>
          <a:p>
            <a:pPr lvl="0"/>
            <a:r>
              <a:rPr lang="en-GB" dirty="0"/>
              <a:t>Secure the support of the Prime Minister and establish a secretariat</a:t>
            </a:r>
          </a:p>
          <a:p>
            <a:pPr lvl="0"/>
            <a:r>
              <a:rPr lang="en-GB" dirty="0"/>
              <a:t>Determine the composition of the council based on International Best Practice</a:t>
            </a:r>
          </a:p>
          <a:p>
            <a:pPr lvl="0"/>
            <a:r>
              <a:rPr lang="en-GB" dirty="0"/>
              <a:t>Agree the scope of issues to be covered by the Council</a:t>
            </a:r>
          </a:p>
          <a:p>
            <a:pPr lvl="0"/>
            <a:r>
              <a:rPr lang="en-GB" dirty="0"/>
              <a:t> (As required – bring the Council in to being through a legal act)</a:t>
            </a:r>
          </a:p>
          <a:p>
            <a:pPr marL="455613" indent="-342900">
              <a:buClr>
                <a:srgbClr val="3E8EDE"/>
              </a:buClr>
              <a:buNone/>
            </a:pPr>
            <a:endParaRPr lang="en-US" sz="1600" dirty="0">
              <a:cs typeface="Calibri"/>
            </a:endParaRPr>
          </a:p>
        </p:txBody>
      </p:sp>
    </p:spTree>
    <p:extLst>
      <p:ext uri="{BB962C8B-B14F-4D97-AF65-F5344CB8AC3E}">
        <p14:creationId xmlns:p14="http://schemas.microsoft.com/office/powerpoint/2010/main" val="1082235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00B050"/>
                </a:solidFill>
                <a:latin typeface="Arial Narrow" panose="020B0606020202030204" pitchFamily="34" charset="0"/>
                <a:cs typeface="Arial" panose="020B0604020202020204" pitchFamily="34" charset="0"/>
              </a:rPr>
              <a:t>SG3: </a:t>
            </a:r>
            <a:r>
              <a:rPr lang="en-GB" sz="2400" spc="50" dirty="0">
                <a:solidFill>
                  <a:srgbClr val="00B050"/>
                </a:solidFill>
                <a:latin typeface="Arial Narrow" panose="020B0606020202030204" pitchFamily="34" charset="0"/>
                <a:cs typeface="Arial" panose="020B0604020202020204" pitchFamily="34" charset="0"/>
              </a:rPr>
              <a:t>Innovation and TT infrastructure is tied to priority areas identified under the S3 actions</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7</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7</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998133"/>
            <a:ext cx="11239078" cy="465666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GB" sz="2400" b="1" dirty="0"/>
              <a:t>Initial direction</a:t>
            </a:r>
          </a:p>
          <a:p>
            <a:r>
              <a:rPr lang="en-GB" sz="2400" dirty="0"/>
              <a:t>Launch of pilot actions linked to the S3</a:t>
            </a:r>
          </a:p>
          <a:p>
            <a:r>
              <a:rPr lang="en-GB" sz="2400" b="1" dirty="0"/>
              <a:t>Proposed Action Plan.</a:t>
            </a:r>
          </a:p>
          <a:p>
            <a:pPr lvl="0"/>
            <a:r>
              <a:rPr lang="en-GB" sz="2400" dirty="0"/>
              <a:t>Gap Analysis: Mapping of current provision of hard and soft services, aimed at the S3 priority sectors, combined with a needs analysis from the priority sectors.</a:t>
            </a:r>
          </a:p>
          <a:p>
            <a:pPr lvl="0"/>
            <a:r>
              <a:rPr lang="en-GB" sz="2400" dirty="0"/>
              <a:t>Identification and capture of Good Practice examples that meet needs.</a:t>
            </a:r>
          </a:p>
          <a:p>
            <a:pPr lvl="0"/>
            <a:r>
              <a:rPr lang="en-GB" sz="2400" dirty="0"/>
              <a:t>Proposed development plan based on prioritisation of needs and possible funding opportunities and to include a plan for existing I&amp;TT infrastructure to refocus and specialise and measures to encourage international linkages to similar activities abroad (mentoring and twinning), including with the EU.</a:t>
            </a:r>
          </a:p>
          <a:p>
            <a:pPr lvl="0"/>
            <a:r>
              <a:rPr lang="en-GB" sz="2400" dirty="0"/>
              <a:t>Pilot action(s) linked to the S3.</a:t>
            </a:r>
          </a:p>
          <a:p>
            <a:pPr marL="455613" indent="-342900">
              <a:buClr>
                <a:srgbClr val="3E8EDE"/>
              </a:buClr>
              <a:buNone/>
            </a:pPr>
            <a:endParaRPr lang="en-US" sz="1600" dirty="0">
              <a:cs typeface="Calibri"/>
            </a:endParaRPr>
          </a:p>
        </p:txBody>
      </p:sp>
    </p:spTree>
    <p:extLst>
      <p:ext uri="{BB962C8B-B14F-4D97-AF65-F5344CB8AC3E}">
        <p14:creationId xmlns:p14="http://schemas.microsoft.com/office/powerpoint/2010/main" val="108223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00B050"/>
                </a:solidFill>
                <a:latin typeface="Arial Narrow" panose="020B0606020202030204" pitchFamily="34" charset="0"/>
                <a:cs typeface="Arial" panose="020B0604020202020204" pitchFamily="34" charset="0"/>
              </a:rPr>
              <a:t>SG4: </a:t>
            </a:r>
            <a:r>
              <a:rPr lang="en-GB" sz="2400" spc="50" dirty="0">
                <a:solidFill>
                  <a:srgbClr val="00B050"/>
                </a:solidFill>
                <a:latin typeface="Arial Narrow" panose="020B0606020202030204" pitchFamily="34" charset="0"/>
                <a:cs typeface="Arial" panose="020B0604020202020204" pitchFamily="34" charset="0"/>
              </a:rPr>
              <a:t>National technology transfer office is established</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8</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8</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839559"/>
            <a:ext cx="11239078" cy="4883970"/>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GB" sz="1600" b="1" dirty="0"/>
              <a:t>Initial direction</a:t>
            </a:r>
          </a:p>
          <a:p>
            <a:r>
              <a:rPr lang="en-GB" sz="1600" b="1" dirty="0"/>
              <a:t>Feasibility study and action plan for a NTTO is prepared.</a:t>
            </a:r>
            <a:endParaRPr lang="en-GB" sz="1600" dirty="0"/>
          </a:p>
          <a:p>
            <a:r>
              <a:rPr lang="en-GB" sz="1600" b="1" dirty="0"/>
              <a:t>Proposed Action Plan </a:t>
            </a:r>
            <a:r>
              <a:rPr lang="en-GB" sz="1600" i="1" dirty="0"/>
              <a:t>Phase 1</a:t>
            </a:r>
            <a:endParaRPr lang="en-GB" sz="1600" dirty="0"/>
          </a:p>
          <a:p>
            <a:pPr lvl="0"/>
            <a:r>
              <a:rPr lang="en-GB" sz="1600" dirty="0"/>
              <a:t>Feasibility study including a costing to establish and operate an NTTO for a minimum of 3 years.</a:t>
            </a:r>
          </a:p>
          <a:p>
            <a:pPr lvl="1"/>
            <a:r>
              <a:rPr lang="en-GB" sz="1600" dirty="0"/>
              <a:t>A feasibility study will be critical. It should attempt to draw on experience from the MITA TTPP. It must cover:</a:t>
            </a:r>
          </a:p>
          <a:p>
            <a:pPr lvl="0"/>
            <a:r>
              <a:rPr lang="en-GB" sz="1600" dirty="0"/>
              <a:t>technology supply and associated support.</a:t>
            </a:r>
          </a:p>
          <a:p>
            <a:pPr lvl="1"/>
            <a:r>
              <a:rPr lang="en-GB" sz="1600" dirty="0"/>
              <a:t>commitment to the concept from strong research performing </a:t>
            </a:r>
            <a:r>
              <a:rPr lang="en-GB" sz="1600" dirty="0" err="1"/>
              <a:t>PROs.</a:t>
            </a:r>
            <a:endParaRPr lang="en-GB" sz="1600" dirty="0"/>
          </a:p>
          <a:p>
            <a:pPr lvl="0"/>
            <a:r>
              <a:rPr lang="en-GB" sz="1600" dirty="0"/>
              <a:t>human resource</a:t>
            </a:r>
          </a:p>
          <a:p>
            <a:pPr lvl="1"/>
            <a:r>
              <a:rPr lang="en-GB" sz="1600" dirty="0"/>
              <a:t>feasibility of securing specialised skills including availability and cost</a:t>
            </a:r>
          </a:p>
          <a:p>
            <a:pPr lvl="0"/>
            <a:r>
              <a:rPr lang="en-GB" sz="1600" dirty="0"/>
              <a:t>funding and operational model.</a:t>
            </a:r>
          </a:p>
          <a:p>
            <a:pPr lvl="1"/>
            <a:r>
              <a:rPr lang="en-GB" sz="1600" dirty="0"/>
              <a:t>If the activity is to start as a pilot then the issue of long term sustainable funding needs to be considered.</a:t>
            </a:r>
          </a:p>
          <a:p>
            <a:pPr lvl="0"/>
            <a:r>
              <a:rPr lang="en-GB" sz="1600" dirty="0">
                <a:solidFill>
                  <a:srgbClr val="FF0000"/>
                </a:solidFill>
              </a:rPr>
              <a:t>Location, governance structure and legal format.</a:t>
            </a:r>
          </a:p>
          <a:p>
            <a:pPr lvl="1"/>
            <a:r>
              <a:rPr lang="en-GB" sz="1600" dirty="0"/>
              <a:t>Agreement would need to be reached as to where the NTTO would be located, its legal format and how this would influence funding it and how it would be governed. </a:t>
            </a:r>
          </a:p>
          <a:p>
            <a:r>
              <a:rPr lang="en-GB" sz="1600" dirty="0"/>
              <a:t>Output: Feasibility study laying out the pros and cons of taking an NTTO forward.</a:t>
            </a:r>
          </a:p>
          <a:p>
            <a:pPr>
              <a:buNone/>
            </a:pPr>
            <a:endParaRPr lang="en-GB" sz="1600" b="1" dirty="0"/>
          </a:p>
        </p:txBody>
      </p:sp>
    </p:spTree>
    <p:extLst>
      <p:ext uri="{BB962C8B-B14F-4D97-AF65-F5344CB8AC3E}">
        <p14:creationId xmlns:p14="http://schemas.microsoft.com/office/powerpoint/2010/main" val="1082235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B788101B-A04C-4A29-A0A4-4932F0B2E36F}"/>
              </a:ext>
            </a:extLst>
          </p:cNvPr>
          <p:cNvGrpSpPr/>
          <p:nvPr/>
        </p:nvGrpSpPr>
        <p:grpSpPr>
          <a:xfrm rot="10800000" flipV="1">
            <a:off x="2898019" y="1534794"/>
            <a:ext cx="8609798" cy="58494"/>
            <a:chOff x="0" y="1533803"/>
            <a:chExt cx="9601201" cy="142344"/>
          </a:xfrm>
        </p:grpSpPr>
        <p:sp>
          <p:nvSpPr>
            <p:cNvPr id="19" name="Rectangle 18">
              <a:extLst>
                <a:ext uri="{FF2B5EF4-FFF2-40B4-BE49-F238E27FC236}">
                  <a16:creationId xmlns:a16="http://schemas.microsoft.com/office/drawing/2014/main" id="{41A84C10-2FB0-4C11-9CC7-9E33F6667486}"/>
                </a:ext>
              </a:extLst>
            </p:cNvPr>
            <p:cNvSpPr/>
            <p:nvPr/>
          </p:nvSpPr>
          <p:spPr>
            <a:xfrm>
              <a:off x="1" y="1540006"/>
              <a:ext cx="9601200" cy="13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19">
              <a:extLst>
                <a:ext uri="{FF2B5EF4-FFF2-40B4-BE49-F238E27FC236}">
                  <a16:creationId xmlns:a16="http://schemas.microsoft.com/office/drawing/2014/main" id="{8AC54BA9-C414-4D2A-8092-7008EDEF1BC4}"/>
                </a:ext>
              </a:extLst>
            </p:cNvPr>
            <p:cNvGrpSpPr/>
            <p:nvPr/>
          </p:nvGrpSpPr>
          <p:grpSpPr>
            <a:xfrm>
              <a:off x="0" y="1533803"/>
              <a:ext cx="9601200" cy="142344"/>
              <a:chOff x="-10048" y="1395274"/>
              <a:chExt cx="9611247" cy="142344"/>
            </a:xfrm>
          </p:grpSpPr>
          <p:sp>
            <p:nvSpPr>
              <p:cNvPr id="21" name="Rectangle 20">
                <a:extLst>
                  <a:ext uri="{FF2B5EF4-FFF2-40B4-BE49-F238E27FC236}">
                    <a16:creationId xmlns:a16="http://schemas.microsoft.com/office/drawing/2014/main" id="{69D881F3-C6BE-4579-AE0A-50AD396DE37C}"/>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B26969-EFF8-4006-9554-396A7931AB8F}"/>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C4E6ECD-0E90-4870-A04F-E26447E09A34}"/>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CE667F-57CB-420E-8E12-99C889CF3D62}"/>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6AE963-9387-409F-ABBC-BAF72FAC43F3}"/>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595A764-42F2-4FD1-B574-47A2A3799686}"/>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9C1D89-4086-438E-BE6E-0FE70EAFF1E2}"/>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13E1F00-E099-4734-B40F-FFE4FBCDEF43}"/>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D047358-E1B9-4ACC-87AE-8770F85547E7}"/>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1980E1-201C-40DD-AF00-E031DCE37788}"/>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7363662-CAB0-4AA4-A496-6995F790182B}"/>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CC7D483-52D3-4DEA-8A48-3BCD1BA20B2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9689E7D-CB4B-4664-9F13-7C0282A458A7}"/>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9958A36-EAFA-4532-BAEA-13C979E125B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D49636F-B622-4788-8099-573B373DAFEB}"/>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ACFC8CB-F510-415B-B9E9-3B7D30E22EF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0FA84CC-C5BF-4868-A2BC-F83A049CD757}"/>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7" name="Picture 16">
            <a:extLst>
              <a:ext uri="{FF2B5EF4-FFF2-40B4-BE49-F238E27FC236}">
                <a16:creationId xmlns:a16="http://schemas.microsoft.com/office/drawing/2014/main" id="{FFC15804-7500-42C9-827D-5C2BA7A7CA1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84183" y="1296785"/>
            <a:ext cx="2083847" cy="504724"/>
          </a:xfrm>
          <a:prstGeom prst="rect">
            <a:avLst/>
          </a:prstGeom>
        </p:spPr>
      </p:pic>
      <p:sp>
        <p:nvSpPr>
          <p:cNvPr id="16" name="Title 4"/>
          <p:cNvSpPr txBox="1">
            <a:spLocks/>
          </p:cNvSpPr>
          <p:nvPr/>
        </p:nvSpPr>
        <p:spPr>
          <a:xfrm>
            <a:off x="1843728" y="366237"/>
            <a:ext cx="9751641" cy="9921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b="1" spc="50" dirty="0">
                <a:latin typeface="Arial Narrow" panose="020B0606020202030204" pitchFamily="34" charset="0"/>
                <a:cs typeface="Arial" panose="020B0604020202020204" pitchFamily="34" charset="0"/>
              </a:rPr>
              <a:t>Draft Action Plan</a:t>
            </a:r>
          </a:p>
          <a:p>
            <a:pPr algn="r"/>
            <a:r>
              <a:rPr lang="en-US" sz="2400" spc="50" dirty="0">
                <a:solidFill>
                  <a:srgbClr val="00B050"/>
                </a:solidFill>
                <a:latin typeface="Arial Narrow" panose="020B0606020202030204" pitchFamily="34" charset="0"/>
                <a:cs typeface="Arial" panose="020B0604020202020204" pitchFamily="34" charset="0"/>
              </a:rPr>
              <a:t>SG4: </a:t>
            </a:r>
            <a:r>
              <a:rPr lang="en-GB" sz="2400" spc="50" dirty="0">
                <a:solidFill>
                  <a:srgbClr val="00B050"/>
                </a:solidFill>
                <a:latin typeface="Arial Narrow" panose="020B0606020202030204" pitchFamily="34" charset="0"/>
                <a:cs typeface="Arial" panose="020B0604020202020204" pitchFamily="34" charset="0"/>
              </a:rPr>
              <a:t>National technology transfer office is established</a:t>
            </a:r>
          </a:p>
        </p:txBody>
      </p:sp>
      <p:sp>
        <p:nvSpPr>
          <p:cNvPr id="3" name="Slide Number Placeholder 2"/>
          <p:cNvSpPr>
            <a:spLocks noGrp="1"/>
          </p:cNvSpPr>
          <p:nvPr>
            <p:ph type="sldNum" sz="quarter" idx="12"/>
          </p:nvPr>
        </p:nvSpPr>
        <p:spPr>
          <a:xfrm>
            <a:off x="10631510" y="6356350"/>
            <a:ext cx="867752" cy="365125"/>
          </a:xfrm>
        </p:spPr>
        <p:txBody>
          <a:bodyPr/>
          <a:lstStyle/>
          <a:p>
            <a:fld id="{FEB09506-28EA-4C19-A061-02E7C9DE017B}" type="slidenum">
              <a:rPr lang="en-US" smtClean="0"/>
              <a:pPr/>
              <a:t>9</a:t>
            </a:fld>
            <a:endParaRPr lang="en-US" dirty="0"/>
          </a:p>
        </p:txBody>
      </p:sp>
      <p:sp>
        <p:nvSpPr>
          <p:cNvPr id="38" name="Slide Number Placeholder 2">
            <a:extLst>
              <a:ext uri="{FF2B5EF4-FFF2-40B4-BE49-F238E27FC236}">
                <a16:creationId xmlns:a16="http://schemas.microsoft.com/office/drawing/2014/main" id="{3AD397E7-50BF-4300-986B-3B89CDCE1890}"/>
              </a:ext>
            </a:extLst>
          </p:cNvPr>
          <p:cNvSpPr txBox="1">
            <a:spLocks/>
          </p:cNvSpPr>
          <p:nvPr/>
        </p:nvSpPr>
        <p:spPr>
          <a:xfrm>
            <a:off x="10631510" y="6514971"/>
            <a:ext cx="86775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EB09506-28EA-4C19-A061-02E7C9DE017B}" type="slidenum">
              <a:rPr lang="en-US" smtClean="0"/>
              <a:pPr/>
              <a:t>9</a:t>
            </a:fld>
            <a:endParaRPr lang="en-US"/>
          </a:p>
        </p:txBody>
      </p:sp>
      <p:sp>
        <p:nvSpPr>
          <p:cNvPr id="40" name="Content Placeholder 10">
            <a:extLst>
              <a:ext uri="{FF2B5EF4-FFF2-40B4-BE49-F238E27FC236}">
                <a16:creationId xmlns:a16="http://schemas.microsoft.com/office/drawing/2014/main" id="{ACC4B58B-58E0-48FC-98CA-9D8834E7FA8D}"/>
              </a:ext>
            </a:extLst>
          </p:cNvPr>
          <p:cNvSpPr txBox="1">
            <a:spLocks/>
          </p:cNvSpPr>
          <p:nvPr/>
        </p:nvSpPr>
        <p:spPr>
          <a:xfrm>
            <a:off x="359364" y="1998133"/>
            <a:ext cx="11239078" cy="4656667"/>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GB" sz="1800" b="1" dirty="0"/>
              <a:t>Initial direction: Direction: Feasibility study and action plan for a NTTO is prepared.</a:t>
            </a:r>
            <a:endParaRPr lang="en-GB" sz="1800" dirty="0"/>
          </a:p>
          <a:p>
            <a:r>
              <a:rPr lang="en-GB" sz="1800" b="1" dirty="0"/>
              <a:t>Proposed Action Plan </a:t>
            </a:r>
            <a:r>
              <a:rPr lang="en-GB" sz="1800" i="1" dirty="0"/>
              <a:t>Phase 2</a:t>
            </a:r>
            <a:endParaRPr lang="en-GB" sz="1800" dirty="0"/>
          </a:p>
          <a:p>
            <a:pPr>
              <a:buNone/>
            </a:pPr>
            <a:r>
              <a:rPr lang="en-GB" sz="1800" dirty="0"/>
              <a:t>If the feasibility study is positive then the following further steps are foreseen:</a:t>
            </a:r>
          </a:p>
          <a:p>
            <a:pPr lvl="0"/>
            <a:r>
              <a:rPr lang="en-GB" sz="1800" dirty="0"/>
              <a:t>Identification and securing of finance</a:t>
            </a:r>
          </a:p>
          <a:p>
            <a:pPr lvl="1"/>
            <a:r>
              <a:rPr lang="en-GB" sz="1800" dirty="0"/>
              <a:t>This might come from the State budget but it might also be part of donor funded activities.</a:t>
            </a:r>
          </a:p>
          <a:p>
            <a:pPr lvl="0"/>
            <a:r>
              <a:rPr lang="en-GB" sz="1800" dirty="0"/>
              <a:t>Recruitment of a team</a:t>
            </a:r>
          </a:p>
          <a:p>
            <a:pPr lvl="1"/>
            <a:r>
              <a:rPr lang="en-GB" sz="1800" dirty="0"/>
              <a:t>Recruitment of the skills needed for research commercialisation may be difficult from the domestic pool. Skills may exist in the private sector and in the Diaspora. This might be considered when costing the activity. It is important to consider this too when agreeing the legal status of the NTTO as it may need to be independent of academic salary scales to be able to recruit the right people.</a:t>
            </a:r>
          </a:p>
          <a:p>
            <a:pPr lvl="0"/>
            <a:r>
              <a:rPr lang="en-GB" sz="1800" dirty="0"/>
              <a:t>Launch of a call for projects.</a:t>
            </a:r>
          </a:p>
          <a:p>
            <a:pPr lvl="1"/>
            <a:r>
              <a:rPr lang="en-GB" sz="1800" dirty="0"/>
              <a:t>The call for projects is likely to be competitive e.g. ensuring that results with the highest potential for international commercialisation are selected, alongside clear commitment from the researchers to support the commercialisations process. The evaluation and selection criteria therefore need to be selected carefully.</a:t>
            </a:r>
          </a:p>
          <a:p>
            <a:pPr>
              <a:buNone/>
            </a:pPr>
            <a:endParaRPr lang="en-GB" sz="1800" b="1" dirty="0"/>
          </a:p>
        </p:txBody>
      </p:sp>
    </p:spTree>
    <p:extLst>
      <p:ext uri="{BB962C8B-B14F-4D97-AF65-F5344CB8AC3E}">
        <p14:creationId xmlns:p14="http://schemas.microsoft.com/office/powerpoint/2010/main" val="1082235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1011FD5C6FA94692668CCBB0B001B7" ma:contentTypeVersion="19" ma:contentTypeDescription="Create a new document." ma:contentTypeScope="" ma:versionID="c6dc488d1cda9db454e7b60bbffaa80b">
  <xsd:schema xmlns:xsd="http://www.w3.org/2001/XMLSchema" xmlns:xs="http://www.w3.org/2001/XMLSchema" xmlns:p="http://schemas.microsoft.com/office/2006/metadata/properties" xmlns:ns2="ab3074b2-a2f2-40d4-95db-4d8bfc6beab8" xmlns:ns3="d7fe1d00-5f92-4dfb-a8df-252d5220b019" xmlns:ns4="985ec44e-1bab-4c0b-9df0-6ba128686fc9" targetNamespace="http://schemas.microsoft.com/office/2006/metadata/properties" ma:root="true" ma:fieldsID="6a103c952dcac9547cefd7eb9680d350" ns2:_="" ns3:_="" ns4:_="">
    <xsd:import namespace="ab3074b2-a2f2-40d4-95db-4d8bfc6beab8"/>
    <xsd:import namespace="d7fe1d00-5f92-4dfb-a8df-252d5220b019"/>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_Flow_SignoffStatus" minOccurs="0"/>
                <xsd:element ref="ns2:Approved"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074b2-a2f2-40d4-95db-4d8bfc6bea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format="Dropdown" ma:internalName="Sign_x002d_off_x0020_status">
      <xsd:simpleType>
        <xsd:restriction base="dms:Text">
          <xsd:maxLength value="255"/>
        </xsd:restriction>
      </xsd:simpleType>
    </xsd:element>
    <xsd:element name="Approved" ma:index="21" nillable="true" ma:displayName="Approved" ma:default="0" ma:format="Dropdown" ma:internalName="Approved">
      <xsd:simpleType>
        <xsd:restriction base="dms:Boolea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fe1d00-5f92-4dfb-a8df-252d5220b01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20d099bf-5d9d-47cb-8d1a-fa027e90e036}" ma:internalName="TaxCatchAll" ma:showField="CatchAllData" ma:web="d7fe1d00-5f92-4dfb-a8df-252d5220b0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ab3074b2-a2f2-40d4-95db-4d8bfc6beab8" xsi:nil="true"/>
    <Approved xmlns="ab3074b2-a2f2-40d4-95db-4d8bfc6beab8">false</Approved>
    <lcf76f155ced4ddcb4097134ff3c332f xmlns="ab3074b2-a2f2-40d4-95db-4d8bfc6beab8">
      <Terms xmlns="http://schemas.microsoft.com/office/infopath/2007/PartnerControls"/>
    </lcf76f155ced4ddcb4097134ff3c332f>
    <TaxCatchAll xmlns="985ec44e-1bab-4c0b-9df0-6ba128686fc9" xsi:nil="true"/>
    <SharedWithUsers xmlns="d7fe1d00-5f92-4dfb-a8df-252d5220b019">
      <UserInfo>
        <DisplayName>Christopher Athey</DisplayName>
        <AccountId>16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F2B071-EEE8-4FDE-BB3B-77E3402AFA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3074b2-a2f2-40d4-95db-4d8bfc6beab8"/>
    <ds:schemaRef ds:uri="d7fe1d00-5f92-4dfb-a8df-252d5220b019"/>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863A35-DECD-4F1B-AFF4-DFEEF976F93B}">
  <ds:schemaRefs>
    <ds:schemaRef ds:uri="http://schemas.microsoft.com/office/2006/metadata/properties"/>
    <ds:schemaRef ds:uri="http://schemas.microsoft.com/office/infopath/2007/PartnerControls"/>
    <ds:schemaRef ds:uri="ab3074b2-a2f2-40d4-95db-4d8bfc6beab8"/>
    <ds:schemaRef ds:uri="985ec44e-1bab-4c0b-9df0-6ba128686fc9"/>
    <ds:schemaRef ds:uri="d7fe1d00-5f92-4dfb-a8df-252d5220b019"/>
  </ds:schemaRefs>
</ds:datastoreItem>
</file>

<file path=customXml/itemProps3.xml><?xml version="1.0" encoding="utf-8"?>
<ds:datastoreItem xmlns:ds="http://schemas.openxmlformats.org/officeDocument/2006/customXml" ds:itemID="{50C44DD3-7D94-4FC2-8C91-F2E1816D50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950</TotalTime>
  <Words>2051</Words>
  <Application>Microsoft Office PowerPoint</Application>
  <PresentationFormat>Widescreen</PresentationFormat>
  <Paragraphs>202</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Arial Narrow</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Lucica Matei</dc:creator>
  <cp:lastModifiedBy>Ludmila Boichuk</cp:lastModifiedBy>
  <cp:revision>103</cp:revision>
  <dcterms:created xsi:type="dcterms:W3CDTF">2018-10-22T08:00:17Z</dcterms:created>
  <dcterms:modified xsi:type="dcterms:W3CDTF">2022-10-11T08:17:25Z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0x0101004A1011FD5C6FA94692668CCBB0B001B7</vt:lpwstr>
  </property>
  <property fmtid="{D5CDD505-2E9C-101B-9397-08002B2CF9AE}" pid="3" name="MediaServiceImageTags">
    <vt:lpwstr/>
  </property>
</Properties>
</file>