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867" r:id="rId6"/>
    <p:sldMasterId id="2147483820" r:id="rId7"/>
    <p:sldMasterId id="2147483837" r:id="rId8"/>
    <p:sldMasterId id="2147483863" r:id="rId9"/>
  </p:sldMasterIdLst>
  <p:notesMasterIdLst>
    <p:notesMasterId r:id="rId15"/>
  </p:notesMasterIdLst>
  <p:sldIdLst>
    <p:sldId id="1272" r:id="rId10"/>
    <p:sldId id="1269" r:id="rId11"/>
    <p:sldId id="1273" r:id="rId12"/>
    <p:sldId id="1276" r:id="rId13"/>
    <p:sldId id="1277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Krieger" initials="BK" lastIdx="1" clrIdx="0">
    <p:extLst>
      <p:ext uri="{19B8F6BF-5375-455C-9EA6-DF929625EA0E}">
        <p15:presenceInfo xmlns:p15="http://schemas.microsoft.com/office/powerpoint/2012/main" userId="Benjamin Krie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66"/>
    <a:srgbClr val="14AC00"/>
    <a:srgbClr val="343A3D"/>
    <a:srgbClr val="FFCCFF"/>
    <a:srgbClr val="CDCDCD"/>
    <a:srgbClr val="00578E"/>
    <a:srgbClr val="67737A"/>
    <a:srgbClr val="58000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950D2-E162-4C2E-8F95-599D2335938A}" v="5" dt="2022-10-10T12:34:57.449"/>
    <p1510:client id="{A9B40D9D-BC87-440B-9181-148B84305EE2}" v="2" dt="2022-10-10T12:05:18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8"/>
    <p:restoredTop sz="93374" autoAdjust="0"/>
  </p:normalViewPr>
  <p:slideViewPr>
    <p:cSldViewPr snapToGrid="0">
      <p:cViewPr varScale="1">
        <p:scale>
          <a:sx n="106" d="100"/>
          <a:sy n="106" d="100"/>
        </p:scale>
        <p:origin x="94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0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oardo Gianotti" userId="4490dee7-4f30-4172-b5ed-357d35e2ab2b" providerId="ADAL" clId="{2D9950D2-E162-4C2E-8F95-599D2335938A}"/>
    <pc:docChg chg="modSld">
      <pc:chgData name="Edoardo Gianotti" userId="4490dee7-4f30-4172-b5ed-357d35e2ab2b" providerId="ADAL" clId="{2D9950D2-E162-4C2E-8F95-599D2335938A}" dt="2022-10-10T12:34:57.449" v="0" actId="571"/>
      <pc:docMkLst>
        <pc:docMk/>
      </pc:docMkLst>
      <pc:sldChg chg="addSp modSp">
        <pc:chgData name="Edoardo Gianotti" userId="4490dee7-4f30-4172-b5ed-357d35e2ab2b" providerId="ADAL" clId="{2D9950D2-E162-4C2E-8F95-599D2335938A}" dt="2022-10-10T12:34:57.449" v="0" actId="571"/>
        <pc:sldMkLst>
          <pc:docMk/>
          <pc:sldMk cId="3924541262" sldId="1272"/>
        </pc:sldMkLst>
        <pc:spChg chg="add mod">
          <ac:chgData name="Edoardo Gianotti" userId="4490dee7-4f30-4172-b5ed-357d35e2ab2b" providerId="ADAL" clId="{2D9950D2-E162-4C2E-8F95-599D2335938A}" dt="2022-10-10T12:34:57.449" v="0" actId="571"/>
          <ac:spMkLst>
            <pc:docMk/>
            <pc:sldMk cId="3924541262" sldId="1272"/>
            <ac:spMk id="8" creationId="{46F20B54-D2B7-4E8A-8BAF-C52D56E8FC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87C4C-05B8-4328-B308-0263D0A84ECE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E2369-6DB4-4B0B-9492-4D0A64C2D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97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2369-6DB4-4B0B-9492-4D0A64C2DB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15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CBB1-CDB5-40FF-A9DF-3BFD033E82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168" y="3498744"/>
            <a:ext cx="10697031" cy="14176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ts val="5200"/>
              </a:lnSpc>
              <a:defRPr sz="4800">
                <a:latin typeface="+mj-lt"/>
              </a:defRPr>
            </a:lvl1pPr>
          </a:lstStyle>
          <a:p>
            <a:r>
              <a:rPr lang="sl-SI"/>
              <a:t>Click to edit the title of the presentation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ED768-FECF-403D-A61E-596817A225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69" y="5011242"/>
            <a:ext cx="10697029" cy="117316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Click to edit the subtitle of the presentation</a:t>
            </a:r>
          </a:p>
          <a:p>
            <a:r>
              <a:rPr lang="sl-SI" dirty="0"/>
              <a:t>Brussels, 10.</a:t>
            </a:r>
            <a:r>
              <a:rPr lang="nl-NL" dirty="0"/>
              <a:t>01</a:t>
            </a:r>
            <a:r>
              <a:rPr lang="sl-SI" dirty="0"/>
              <a:t>.20</a:t>
            </a:r>
            <a:r>
              <a:rPr lang="nl-NL" dirty="0"/>
              <a:t>22</a:t>
            </a:r>
            <a:r>
              <a:rPr lang="sl-SI" dirty="0"/>
              <a:t>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7112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10/10/2022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5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9461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HERE TO EDIT TITLE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Subtitle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61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299"/>
            </a:lvl4pPr>
            <a:lvl5pPr>
              <a:defRPr sz="1299"/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299"/>
            </a:lvl4pPr>
            <a:lvl5pPr>
              <a:defRPr sz="1299"/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 dirty="0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10/10/2022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80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8"/>
          <p:cNvSpPr>
            <a:spLocks noGrp="1"/>
          </p:cNvSpPr>
          <p:nvPr>
            <p:ph type="title" hasCustomPrompt="1"/>
          </p:nvPr>
        </p:nvSpPr>
        <p:spPr>
          <a:xfrm>
            <a:off x="376382" y="2641022"/>
            <a:ext cx="9405793" cy="1359478"/>
          </a:xfrm>
          <a:prstGeom prst="rect">
            <a:avLst/>
          </a:prstGeom>
        </p:spPr>
        <p:txBody>
          <a:bodyPr vert="horz" lIns="360000" tIns="45720" rIns="360000" bIns="45720" rtlCol="0" anchor="b">
            <a:normAutofit/>
          </a:bodyPr>
          <a:lstStyle>
            <a:lvl1pPr algn="l">
              <a:defRPr sz="400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sl-SI"/>
              <a:t>Click here to edit the section title</a:t>
            </a:r>
            <a:r>
              <a:rPr lang="en-US"/>
              <a:t> longer title </a:t>
            </a:r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D2CF94-D8D5-45C0-99FF-BD2DAF3826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7346" y="5080809"/>
            <a:ext cx="2449513" cy="6477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1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For Information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305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8"/>
          <p:cNvSpPr>
            <a:spLocks noGrp="1"/>
          </p:cNvSpPr>
          <p:nvPr>
            <p:ph type="title" hasCustomPrompt="1"/>
          </p:nvPr>
        </p:nvSpPr>
        <p:spPr>
          <a:xfrm>
            <a:off x="376382" y="2641022"/>
            <a:ext cx="9405793" cy="1359478"/>
          </a:xfrm>
          <a:prstGeom prst="rect">
            <a:avLst/>
          </a:prstGeom>
        </p:spPr>
        <p:txBody>
          <a:bodyPr vert="horz" lIns="360000" tIns="45720" rIns="360000" bIns="45720" rtlCol="0" anchor="b">
            <a:normAutofit/>
          </a:bodyPr>
          <a:lstStyle>
            <a:lvl1pPr algn="l">
              <a:defRPr sz="400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sl-SI"/>
              <a:t>Click here to edit the section title</a:t>
            </a:r>
            <a:r>
              <a:rPr lang="en-US"/>
              <a:t> longer title </a:t>
            </a:r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D2CF94-D8D5-45C0-99FF-BD2DAF3826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7346" y="5080809"/>
            <a:ext cx="2449513" cy="6477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1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For Information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348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10/10/2022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91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3373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HERE TO EDIT TITLE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Subtitle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4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j-lt"/>
              </a:defRPr>
            </a:lvl1pPr>
            <a:lvl2pPr>
              <a:defRPr sz="1599">
                <a:latin typeface="+mj-lt"/>
              </a:defRPr>
            </a:lvl2pPr>
            <a:lvl3pPr>
              <a:defRPr sz="1399">
                <a:latin typeface="+mj-lt"/>
              </a:defRPr>
            </a:lvl3pPr>
            <a:lvl4pPr>
              <a:defRPr sz="1299">
                <a:latin typeface="+mj-lt"/>
              </a:defRPr>
            </a:lvl4pPr>
            <a:lvl5pPr>
              <a:defRPr sz="1299">
                <a:latin typeface="+mj-lt"/>
              </a:defRPr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Title</a:t>
            </a:r>
            <a:endParaRPr lang="en-GB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10/10/2022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00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10/10/2022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03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9461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HERE TO EDIT TITLE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Subtitle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33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Title</a:t>
            </a:r>
            <a:endParaRPr lang="en-GB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10/10/2022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70000">
              <a:srgbClr val="006699">
                <a:lumMod val="70000"/>
              </a:srgb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" t="8328" b="12673"/>
          <a:stretch/>
        </p:blipFill>
        <p:spPr bwMode="auto">
          <a:xfrm>
            <a:off x="-19597" y="0"/>
            <a:ext cx="122311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37FAB4-8DE8-4C3F-BDD7-493684EC8023}"/>
              </a:ext>
            </a:extLst>
          </p:cNvPr>
          <p:cNvSpPr/>
          <p:nvPr userDrawn="1"/>
        </p:nvSpPr>
        <p:spPr>
          <a:xfrm rot="10800000">
            <a:off x="-19598" y="-1"/>
            <a:ext cx="12198531" cy="153851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3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" y="-1157515"/>
            <a:ext cx="5602035" cy="39587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95E8CC-579D-498E-9B71-A9C441EC9E15}"/>
              </a:ext>
            </a:extLst>
          </p:cNvPr>
          <p:cNvSpPr/>
          <p:nvPr userDrawn="1"/>
        </p:nvSpPr>
        <p:spPr>
          <a:xfrm rot="10800000">
            <a:off x="-23229" y="3429004"/>
            <a:ext cx="12231193" cy="384694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6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spc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5 Points 1">
            <a:extLst>
              <a:ext uri="{FF2B5EF4-FFF2-40B4-BE49-F238E27FC236}">
                <a16:creationId xmlns:a16="http://schemas.microsoft.com/office/drawing/2014/main" id="{4B169AF0-1CDF-4C20-8770-4C3B194AFA2F}"/>
              </a:ext>
            </a:extLst>
          </p:cNvPr>
          <p:cNvSpPr/>
          <p:nvPr userDrawn="1"/>
        </p:nvSpPr>
        <p:spPr>
          <a:xfrm rot="20753432">
            <a:off x="6541509" y="-1764862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Star: 5 Points 1">
            <a:extLst>
              <a:ext uri="{FF2B5EF4-FFF2-40B4-BE49-F238E27FC236}">
                <a16:creationId xmlns:a16="http://schemas.microsoft.com/office/drawing/2014/main" id="{4D0B9B63-1F46-48E4-85B1-22ECF186B667}"/>
              </a:ext>
            </a:extLst>
          </p:cNvPr>
          <p:cNvSpPr/>
          <p:nvPr userDrawn="1"/>
        </p:nvSpPr>
        <p:spPr>
          <a:xfrm rot="20753432">
            <a:off x="6644502" y="3058379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Star: 5 Points 1">
            <a:extLst>
              <a:ext uri="{FF2B5EF4-FFF2-40B4-BE49-F238E27FC236}">
                <a16:creationId xmlns:a16="http://schemas.microsoft.com/office/drawing/2014/main" id="{E4BC2B8A-994F-46FA-84BD-F2ECE6940C02}"/>
              </a:ext>
            </a:extLst>
          </p:cNvPr>
          <p:cNvSpPr/>
          <p:nvPr userDrawn="1"/>
        </p:nvSpPr>
        <p:spPr>
          <a:xfrm rot="20753432">
            <a:off x="9688807" y="600741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27749B-716F-47C4-92E1-E3F05EACAE27}"/>
              </a:ext>
            </a:extLst>
          </p:cNvPr>
          <p:cNvSpPr/>
          <p:nvPr userDrawn="1"/>
        </p:nvSpPr>
        <p:spPr>
          <a:xfrm>
            <a:off x="0" y="6381328"/>
            <a:ext cx="12192000" cy="4766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66C9B"/>
              </a:gs>
              <a:gs pos="100000">
                <a:srgbClr val="00164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2E2DDD7-C113-462F-B2A1-F8C0596DBB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6" y="863228"/>
            <a:ext cx="3643559" cy="96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7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spc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5 Points 1">
            <a:extLst>
              <a:ext uri="{FF2B5EF4-FFF2-40B4-BE49-F238E27FC236}">
                <a16:creationId xmlns:a16="http://schemas.microsoft.com/office/drawing/2014/main" id="{4B169AF0-1CDF-4C20-8770-4C3B194AFA2F}"/>
              </a:ext>
            </a:extLst>
          </p:cNvPr>
          <p:cNvSpPr/>
          <p:nvPr userDrawn="1"/>
        </p:nvSpPr>
        <p:spPr>
          <a:xfrm rot="20753432">
            <a:off x="6541509" y="-1764862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Star: 5 Points 1">
            <a:extLst>
              <a:ext uri="{FF2B5EF4-FFF2-40B4-BE49-F238E27FC236}">
                <a16:creationId xmlns:a16="http://schemas.microsoft.com/office/drawing/2014/main" id="{4D0B9B63-1F46-48E4-85B1-22ECF186B667}"/>
              </a:ext>
            </a:extLst>
          </p:cNvPr>
          <p:cNvSpPr/>
          <p:nvPr userDrawn="1"/>
        </p:nvSpPr>
        <p:spPr>
          <a:xfrm rot="20753432">
            <a:off x="6644502" y="3058379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Star: 5 Points 1">
            <a:extLst>
              <a:ext uri="{FF2B5EF4-FFF2-40B4-BE49-F238E27FC236}">
                <a16:creationId xmlns:a16="http://schemas.microsoft.com/office/drawing/2014/main" id="{E4BC2B8A-994F-46FA-84BD-F2ECE6940C02}"/>
              </a:ext>
            </a:extLst>
          </p:cNvPr>
          <p:cNvSpPr/>
          <p:nvPr userDrawn="1"/>
        </p:nvSpPr>
        <p:spPr>
          <a:xfrm rot="20753432">
            <a:off x="9688807" y="600741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27749B-716F-47C4-92E1-E3F05EACAE27}"/>
              </a:ext>
            </a:extLst>
          </p:cNvPr>
          <p:cNvSpPr/>
          <p:nvPr userDrawn="1"/>
        </p:nvSpPr>
        <p:spPr>
          <a:xfrm>
            <a:off x="0" y="6381328"/>
            <a:ext cx="12192000" cy="4766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66C9B"/>
              </a:gs>
              <a:gs pos="100000">
                <a:srgbClr val="00164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9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spc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511161" y="188136"/>
            <a:ext cx="1416513" cy="843374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2022 CLEPA. All rights reserved. </a:t>
            </a:r>
            <a:r>
              <a:rPr lang="nl-BE" sz="1100" b="1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 dirty="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10/10/2022</a:t>
            </a:fld>
            <a:endParaRPr lang="en-GB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77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1" r:id="rId2"/>
    <p:sldLayoutId id="2147483823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669911" y="167508"/>
            <a:ext cx="1071239" cy="637802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2022 CLEPA. All rights reserved. </a:t>
            </a:r>
            <a:r>
              <a:rPr lang="nl-BE" sz="1100" b="1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 dirty="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10/10/2022</a:t>
            </a:fld>
            <a:endParaRPr lang="en-GB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1847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511161" y="188136"/>
            <a:ext cx="1416513" cy="843374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2022 CLEPA. </a:t>
            </a:r>
            <a:r>
              <a:rPr lang="nl-BE" sz="1100" dirty="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All</a:t>
            </a: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rights</a:t>
            </a: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reserved</a:t>
            </a: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nl-BE" sz="1100" b="1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 dirty="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10/10/2022</a:t>
            </a:fld>
            <a:endParaRPr lang="en-GB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5953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nece.org/sites/default/files/2022-10/GRSG-124-15e.pdf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75C96-839F-7C6B-8FF4-E10A23A5EC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2B8221F8-01A9-90A8-9D62-4310AE19FED0}"/>
              </a:ext>
            </a:extLst>
          </p:cNvPr>
          <p:cNvSpPr/>
          <p:nvPr/>
        </p:nvSpPr>
        <p:spPr>
          <a:xfrm>
            <a:off x="8952833" y="1043561"/>
            <a:ext cx="2888186" cy="3994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Submitted by the expert from </a:t>
            </a:r>
            <a:r>
              <a:rPr lang="en-US" sz="1400" spc="-1" dirty="0">
                <a:solidFill>
                  <a:srgbClr val="000000"/>
                </a:solidFill>
                <a:cs typeface="Times New Roman" panose="02020603050405020304" pitchFamily="18" charset="0"/>
              </a:rPr>
              <a:t>CLEPA</a:t>
            </a:r>
            <a:endParaRPr lang="en-US" altLang="ja-JP" sz="1400" spc="-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7C7F588F-0AE5-9271-3038-D70ADB22842D}"/>
              </a:ext>
            </a:extLst>
          </p:cNvPr>
          <p:cNvSpPr/>
          <p:nvPr/>
        </p:nvSpPr>
        <p:spPr>
          <a:xfrm>
            <a:off x="197880" y="302633"/>
            <a:ext cx="3927980" cy="510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 u="sng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Informal </a:t>
            </a:r>
            <a:r>
              <a:rPr lang="en-US" sz="1400" b="1" u="sng" strike="noStrike" spc="-1">
                <a:solidFill>
                  <a:srgbClr val="000000"/>
                </a:solidFill>
                <a:cs typeface="Times New Roman" panose="02020603050405020304" pitchFamily="18" charset="0"/>
              </a:rPr>
              <a:t>document</a:t>
            </a:r>
            <a:r>
              <a:rPr lang="en-US" sz="1400" b="1" strike="noStrike" spc="-1">
                <a:solidFill>
                  <a:srgbClr val="000000"/>
                </a:solidFill>
                <a:cs typeface="Times New Roman" panose="02020603050405020304" pitchFamily="18" charset="0"/>
              </a:rPr>
              <a:t> GRSG-124-21</a:t>
            </a:r>
            <a:br>
              <a:rPr lang="en-US" sz="1400" b="0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sz="1400" b="0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GRSG 124</a:t>
            </a:r>
            <a:r>
              <a:rPr lang="en-US" sz="1400" b="0" strike="noStrike" spc="-1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th</a:t>
            </a:r>
            <a:r>
              <a:rPr lang="en-US" sz="1400" b="0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 session, </a:t>
            </a:r>
            <a:r>
              <a:rPr lang="en-US" sz="1400" spc="-1" dirty="0">
                <a:solidFill>
                  <a:srgbClr val="000000"/>
                </a:solidFill>
                <a:cs typeface="Times New Roman" panose="02020603050405020304" pitchFamily="18" charset="0"/>
              </a:rPr>
              <a:t>11</a:t>
            </a:r>
            <a:r>
              <a:rPr lang="en-US" sz="1400" b="0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 – </a:t>
            </a:r>
            <a:r>
              <a:rPr lang="en-US" sz="1400" spc="-1" dirty="0">
                <a:solidFill>
                  <a:srgbClr val="000000"/>
                </a:solidFill>
                <a:cs typeface="Times New Roman" panose="02020603050405020304" pitchFamily="18" charset="0"/>
              </a:rPr>
              <a:t>14</a:t>
            </a:r>
            <a:r>
              <a:rPr lang="en-US" sz="1400" b="0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 October 2022</a:t>
            </a:r>
            <a:br>
              <a:rPr lang="en-US" sz="1400" b="0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sz="1400" b="0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Agenda item </a:t>
            </a:r>
            <a:r>
              <a:rPr lang="en-US" sz="1400" spc="-1" dirty="0">
                <a:solidFill>
                  <a:srgbClr val="000000"/>
                </a:solidFill>
                <a:cs typeface="Times New Roman" panose="02020603050405020304" pitchFamily="18" charset="0"/>
              </a:rPr>
              <a:t>12</a:t>
            </a:r>
            <a:endParaRPr lang="en-US" sz="1400" b="0" strike="noStrike" spc="-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2C28A50E-B9DA-5982-61FD-87D351DFDE2C}"/>
              </a:ext>
            </a:extLst>
          </p:cNvPr>
          <p:cNvSpPr txBox="1">
            <a:spLocks/>
          </p:cNvSpPr>
          <p:nvPr/>
        </p:nvSpPr>
        <p:spPr>
          <a:xfrm>
            <a:off x="1122219" y="2955885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1" kern="1200" cap="all" spc="0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BE" dirty="0"/>
              <a:t>Unique Identifier</a:t>
            </a:r>
            <a:endParaRPr lang="LID4096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C3453B6-22B8-5D38-F5DD-65CB9CA427EE}"/>
              </a:ext>
            </a:extLst>
          </p:cNvPr>
          <p:cNvSpPr txBox="1">
            <a:spLocks/>
          </p:cNvSpPr>
          <p:nvPr/>
        </p:nvSpPr>
        <p:spPr>
          <a:xfrm>
            <a:off x="1122219" y="3486368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kern="120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6773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773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6773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6773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+mn-lt"/>
                <a:ea typeface="Times New Roman" panose="02020603050405020304" pitchFamily="18" charset="0"/>
              </a:rPr>
              <a:t>Assessment of UN Regulations under the purview of GRSG with regards to UI</a:t>
            </a:r>
            <a:endParaRPr lang="en-GB" dirty="0">
              <a:latin typeface="+mn-lt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6F20B54-D2B7-4E8A-8BAF-C52D56E8FCB6}"/>
              </a:ext>
            </a:extLst>
          </p:cNvPr>
          <p:cNvSpPr txBox="1">
            <a:spLocks/>
          </p:cNvSpPr>
          <p:nvPr/>
        </p:nvSpPr>
        <p:spPr>
          <a:xfrm>
            <a:off x="1478925" y="3486368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kern="120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6773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773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6773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6773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+mn-lt"/>
                <a:ea typeface="Times New Roman" panose="02020603050405020304" pitchFamily="18" charset="0"/>
              </a:rPr>
              <a:t>Assessment of UN Regulations under the purview of GRSG with regards to UI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454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6B7BFE-E647-47D6-ACCE-A9AE5329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Unique Identifier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78C86-2D08-46FF-BCAD-916EB5881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Screening</a:t>
            </a:r>
            <a:endParaRPr lang="en-GB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12603-B689-4CE4-B159-4A8EE70D76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0A88C-D90A-49D5-B03F-3A158690E9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B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C94744-8DDE-4717-A389-A4084A9EAD31}"/>
              </a:ext>
            </a:extLst>
          </p:cNvPr>
          <p:cNvSpPr txBox="1"/>
          <p:nvPr/>
        </p:nvSpPr>
        <p:spPr>
          <a:xfrm>
            <a:off x="609599" y="1101968"/>
            <a:ext cx="10834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CLEPA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refers to the list of regulations annexed to the 1958 Agreement contained in the ECE/TRANS/WP.29/343/Rev.30 and proposes the following initial assessment with a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Focus on component related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Focus on regulations requiring additional markings to the approval marking</a:t>
            </a:r>
            <a:endParaRPr lang="LID4096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A406922-0B99-3682-0411-5DEA4AFC35CF}"/>
              </a:ext>
            </a:extLst>
          </p:cNvPr>
          <p:cNvSpPr/>
          <p:nvPr/>
        </p:nvSpPr>
        <p:spPr>
          <a:xfrm>
            <a:off x="718931" y="5434642"/>
            <a:ext cx="10664687" cy="95410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ea typeface="Times New Roman" panose="02020603050405020304" pitchFamily="18" charset="0"/>
              </a:rPr>
              <a:t>Key takeaways of the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There is no added value to replace the approval marking (with or without additional markings) by the 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2 regulations (R43 and R58) have been identified where UI should NOT be used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D626973-CB1D-7AFC-FAAA-8897FBFEA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875588"/>
              </p:ext>
            </p:extLst>
          </p:nvPr>
        </p:nvGraphicFramePr>
        <p:xfrm>
          <a:off x="718931" y="2029782"/>
          <a:ext cx="10515599" cy="33172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701">
                  <a:extLst>
                    <a:ext uri="{9D8B030D-6E8A-4147-A177-3AD203B41FA5}">
                      <a16:colId xmlns:a16="http://schemas.microsoft.com/office/drawing/2014/main" val="3272492479"/>
                    </a:ext>
                  </a:extLst>
                </a:gridCol>
                <a:gridCol w="6256326">
                  <a:extLst>
                    <a:ext uri="{9D8B030D-6E8A-4147-A177-3AD203B41FA5}">
                      <a16:colId xmlns:a16="http://schemas.microsoft.com/office/drawing/2014/main" val="2078884150"/>
                    </a:ext>
                  </a:extLst>
                </a:gridCol>
                <a:gridCol w="530338">
                  <a:extLst>
                    <a:ext uri="{9D8B030D-6E8A-4147-A177-3AD203B41FA5}">
                      <a16:colId xmlns:a16="http://schemas.microsoft.com/office/drawing/2014/main" val="4246681455"/>
                    </a:ext>
                  </a:extLst>
                </a:gridCol>
                <a:gridCol w="853512">
                  <a:extLst>
                    <a:ext uri="{9D8B030D-6E8A-4147-A177-3AD203B41FA5}">
                      <a16:colId xmlns:a16="http://schemas.microsoft.com/office/drawing/2014/main" val="2779008189"/>
                    </a:ext>
                  </a:extLst>
                </a:gridCol>
                <a:gridCol w="1082772">
                  <a:extLst>
                    <a:ext uri="{9D8B030D-6E8A-4147-A177-3AD203B41FA5}">
                      <a16:colId xmlns:a16="http://schemas.microsoft.com/office/drawing/2014/main" val="619616512"/>
                    </a:ext>
                  </a:extLst>
                </a:gridCol>
                <a:gridCol w="952950">
                  <a:extLst>
                    <a:ext uri="{9D8B030D-6E8A-4147-A177-3AD203B41FA5}">
                      <a16:colId xmlns:a16="http://schemas.microsoft.com/office/drawing/2014/main" val="2125257248"/>
                    </a:ext>
                  </a:extLst>
                </a:gridCol>
              </a:tblGrid>
              <a:tr h="4975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UN. Regulation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Official name of the UN Regulation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Vehicle related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Component related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UI use prohibited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1132345636"/>
                  </a:ext>
                </a:extLst>
              </a:tr>
              <a:tr h="331722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18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motor vehicles with regard to their protection against unauthorized use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1855801363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26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vehicles with regard to their external projections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1282225136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34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vehicles with regard to the prevention of fire risks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1087306024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35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vehicles with regard to the arrangement of foot controls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1113497888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36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large passenger vehicles with regard to their general construction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16857147"/>
                  </a:ext>
                </a:extLst>
              </a:tr>
              <a:tr h="331722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39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vehicles with regard to the speedometer and odometer equipment including its installation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3425785461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43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safety glazing materials and their installation on vehicles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356924794"/>
                  </a:ext>
                </a:extLst>
              </a:tr>
              <a:tr h="331722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46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devices for indirect vision and of motor vehicles with regard to the installation of these devices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3415338135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52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M</a:t>
                      </a:r>
                      <a:r>
                        <a:rPr lang="en-GB" sz="900" u="none" strike="noStrike" baseline="-25000">
                          <a:effectLst/>
                        </a:rPr>
                        <a:t>2</a:t>
                      </a:r>
                      <a:r>
                        <a:rPr lang="en-GB" sz="900" u="none" strike="noStrike">
                          <a:effectLst/>
                        </a:rPr>
                        <a:t> and M</a:t>
                      </a:r>
                      <a:r>
                        <a:rPr lang="en-GB" sz="900" u="none" strike="noStrike" baseline="-25000">
                          <a:effectLst/>
                        </a:rPr>
                        <a:t>3</a:t>
                      </a:r>
                      <a:r>
                        <a:rPr lang="en-GB" sz="900" u="none" strike="noStrike">
                          <a:effectLst/>
                        </a:rPr>
                        <a:t> small capacity vehicles with regard to their general construction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953843707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55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 mechanical coupling components of combinations of vehicles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Yes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2031304676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58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Uniform provisions concerning the approval of: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2300839436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</a:rPr>
                        <a:t>I. Rear underrun protective devices (RUPDs)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2673251921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II. Vehicles with regard to the installation of an RUPD of an approved type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No position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327122859"/>
                  </a:ext>
                </a:extLst>
              </a:tr>
              <a:tr h="165861"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III. Vehicles with regard to their rear underrun protection (RUP)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GRSG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BE" sz="1000" u="none" strike="noStrike">
                          <a:effectLst/>
                        </a:rPr>
                        <a:t> </a:t>
                      </a:r>
                      <a:endParaRPr lang="en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 position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3" marR="8293" marT="8293" marB="0" anchor="ctr"/>
                </a:tc>
                <a:extLst>
                  <a:ext uri="{0D108BD9-81ED-4DB2-BD59-A6C34878D82A}">
                    <a16:rowId xmlns:a16="http://schemas.microsoft.com/office/drawing/2014/main" val="126680414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FF594EC-E9DC-3869-B5F4-AD8B32AD38EC}"/>
              </a:ext>
            </a:extLst>
          </p:cNvPr>
          <p:cNvSpPr/>
          <p:nvPr/>
        </p:nvSpPr>
        <p:spPr>
          <a:xfrm>
            <a:off x="778565" y="3834122"/>
            <a:ext cx="10450945" cy="2011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4A3F7C-D3E9-71F6-9799-CD3308AB4740}"/>
              </a:ext>
            </a:extLst>
          </p:cNvPr>
          <p:cNvSpPr/>
          <p:nvPr/>
        </p:nvSpPr>
        <p:spPr>
          <a:xfrm>
            <a:off x="778565" y="4503982"/>
            <a:ext cx="10450945" cy="2011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2604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176638C-583A-EAB2-935E-8B42FB9DC1A1}"/>
              </a:ext>
            </a:extLst>
          </p:cNvPr>
          <p:cNvSpPr/>
          <p:nvPr/>
        </p:nvSpPr>
        <p:spPr>
          <a:xfrm>
            <a:off x="5850379" y="1283587"/>
            <a:ext cx="2179782" cy="3999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DCCCC66-8469-A802-11E8-AEEF7C6C6241}"/>
              </a:ext>
            </a:extLst>
          </p:cNvPr>
          <p:cNvSpPr/>
          <p:nvPr/>
        </p:nvSpPr>
        <p:spPr>
          <a:xfrm>
            <a:off x="785091" y="1283588"/>
            <a:ext cx="2179782" cy="3999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6B23FC-5CB3-EA3F-81D6-46CF52C42B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4294" y="711306"/>
            <a:ext cx="766618" cy="429690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R43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5673B-BBE5-BA19-C1E2-4A1A1D2558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27385"/>
            <a:ext cx="9590088" cy="416790"/>
          </a:xfrm>
        </p:spPr>
        <p:txBody>
          <a:bodyPr/>
          <a:lstStyle/>
          <a:p>
            <a:r>
              <a:rPr lang="fr-BE" dirty="0"/>
              <a:t>Justification of the prohibition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86E94-CD02-DD6D-87B1-C01C5806A9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Rechteck 88">
            <a:extLst>
              <a:ext uri="{FF2B5EF4-FFF2-40B4-BE49-F238E27FC236}">
                <a16:creationId xmlns:a16="http://schemas.microsoft.com/office/drawing/2014/main" id="{91BFCE4C-5CD1-7AA7-825B-CD0BE30AE32D}"/>
              </a:ext>
            </a:extLst>
          </p:cNvPr>
          <p:cNvSpPr/>
          <p:nvPr/>
        </p:nvSpPr>
        <p:spPr>
          <a:xfrm>
            <a:off x="1002463" y="3447921"/>
            <a:ext cx="1744858" cy="66543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 62">
            <a:extLst>
              <a:ext uri="{FF2B5EF4-FFF2-40B4-BE49-F238E27FC236}">
                <a16:creationId xmlns:a16="http://schemas.microsoft.com/office/drawing/2014/main" id="{4262DD1C-1F84-4FE6-BB92-52D2E682DFE0}"/>
              </a:ext>
            </a:extLst>
          </p:cNvPr>
          <p:cNvSpPr/>
          <p:nvPr/>
        </p:nvSpPr>
        <p:spPr>
          <a:xfrm>
            <a:off x="1642653" y="2875113"/>
            <a:ext cx="525042" cy="4663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feld 74">
            <a:extLst>
              <a:ext uri="{FF2B5EF4-FFF2-40B4-BE49-F238E27FC236}">
                <a16:creationId xmlns:a16="http://schemas.microsoft.com/office/drawing/2014/main" id="{2E0709B4-D5EA-700F-360D-52CDD0C466A0}"/>
              </a:ext>
            </a:extLst>
          </p:cNvPr>
          <p:cNvSpPr txBox="1"/>
          <p:nvPr/>
        </p:nvSpPr>
        <p:spPr>
          <a:xfrm>
            <a:off x="1505710" y="2912826"/>
            <a:ext cx="79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17" name="TextBox 101">
            <a:extLst>
              <a:ext uri="{FF2B5EF4-FFF2-40B4-BE49-F238E27FC236}">
                <a16:creationId xmlns:a16="http://schemas.microsoft.com/office/drawing/2014/main" id="{3E673E44-0767-D753-43D7-03232F5FFC60}"/>
              </a:ext>
            </a:extLst>
          </p:cNvPr>
          <p:cNvSpPr txBox="1"/>
          <p:nvPr/>
        </p:nvSpPr>
        <p:spPr>
          <a:xfrm>
            <a:off x="1067603" y="3451288"/>
            <a:ext cx="56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02">
            <a:extLst>
              <a:ext uri="{FF2B5EF4-FFF2-40B4-BE49-F238E27FC236}">
                <a16:creationId xmlns:a16="http://schemas.microsoft.com/office/drawing/2014/main" id="{8C007640-629A-896E-D034-D61369AB5658}"/>
              </a:ext>
            </a:extLst>
          </p:cNvPr>
          <p:cNvSpPr/>
          <p:nvPr/>
        </p:nvSpPr>
        <p:spPr>
          <a:xfrm>
            <a:off x="1059200" y="3506912"/>
            <a:ext cx="532518" cy="53251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17">
            <a:extLst>
              <a:ext uri="{FF2B5EF4-FFF2-40B4-BE49-F238E27FC236}">
                <a16:creationId xmlns:a16="http://schemas.microsoft.com/office/drawing/2014/main" id="{FE7B526A-F826-10AC-0BCD-2E952EE02992}"/>
              </a:ext>
            </a:extLst>
          </p:cNvPr>
          <p:cNvSpPr txBox="1"/>
          <p:nvPr/>
        </p:nvSpPr>
        <p:spPr>
          <a:xfrm>
            <a:off x="1599956" y="3539614"/>
            <a:ext cx="1453542" cy="434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43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R01-1234</a:t>
            </a:r>
          </a:p>
        </p:txBody>
      </p:sp>
      <p:sp>
        <p:nvSpPr>
          <p:cNvPr id="23" name="Rechteck 145">
            <a:extLst>
              <a:ext uri="{FF2B5EF4-FFF2-40B4-BE49-F238E27FC236}">
                <a16:creationId xmlns:a16="http://schemas.microsoft.com/office/drawing/2014/main" id="{A151C3F9-5803-C2F7-BC0B-21F62BBAE59E}"/>
              </a:ext>
            </a:extLst>
          </p:cNvPr>
          <p:cNvSpPr/>
          <p:nvPr/>
        </p:nvSpPr>
        <p:spPr>
          <a:xfrm>
            <a:off x="6054927" y="4003499"/>
            <a:ext cx="1783861" cy="80423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hteck: abgerundete Ecken 146">
            <a:extLst>
              <a:ext uri="{FF2B5EF4-FFF2-40B4-BE49-F238E27FC236}">
                <a16:creationId xmlns:a16="http://schemas.microsoft.com/office/drawing/2014/main" id="{08894160-369D-C1C2-54C9-B6443EF7DEDE}"/>
              </a:ext>
            </a:extLst>
          </p:cNvPr>
          <p:cNvSpPr/>
          <p:nvPr/>
        </p:nvSpPr>
        <p:spPr>
          <a:xfrm>
            <a:off x="6149872" y="4184778"/>
            <a:ext cx="592060" cy="432919"/>
          </a:xfrm>
          <a:prstGeom prst="roundRect">
            <a:avLst>
              <a:gd name="adj" fmla="val 3338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feld 147">
            <a:extLst>
              <a:ext uri="{FF2B5EF4-FFF2-40B4-BE49-F238E27FC236}">
                <a16:creationId xmlns:a16="http://schemas.microsoft.com/office/drawing/2014/main" id="{8DDE91EB-82CA-AF97-76D9-78EDF577BE43}"/>
              </a:ext>
            </a:extLst>
          </p:cNvPr>
          <p:cNvSpPr txBox="1"/>
          <p:nvPr/>
        </p:nvSpPr>
        <p:spPr>
          <a:xfrm>
            <a:off x="6070461" y="4065334"/>
            <a:ext cx="72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</a:t>
            </a:r>
          </a:p>
        </p:txBody>
      </p:sp>
      <p:sp>
        <p:nvSpPr>
          <p:cNvPr id="26" name="Textfeld 148">
            <a:extLst>
              <a:ext uri="{FF2B5EF4-FFF2-40B4-BE49-F238E27FC236}">
                <a16:creationId xmlns:a16="http://schemas.microsoft.com/office/drawing/2014/main" id="{E5ABE538-7CE7-03F9-1216-A649E601D1DA}"/>
              </a:ext>
            </a:extLst>
          </p:cNvPr>
          <p:cNvSpPr txBox="1"/>
          <p:nvPr/>
        </p:nvSpPr>
        <p:spPr>
          <a:xfrm>
            <a:off x="6722886" y="4170404"/>
            <a:ext cx="13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270650</a:t>
            </a:r>
          </a:p>
        </p:txBody>
      </p:sp>
      <p:sp>
        <p:nvSpPr>
          <p:cNvPr id="27" name="Rechteck 145">
            <a:extLst>
              <a:ext uri="{FF2B5EF4-FFF2-40B4-BE49-F238E27FC236}">
                <a16:creationId xmlns:a16="http://schemas.microsoft.com/office/drawing/2014/main" id="{75B5F199-5118-F02A-52A8-39B1A3B42D06}"/>
              </a:ext>
            </a:extLst>
          </p:cNvPr>
          <p:cNvSpPr/>
          <p:nvPr/>
        </p:nvSpPr>
        <p:spPr>
          <a:xfrm>
            <a:off x="6054927" y="2773083"/>
            <a:ext cx="1783861" cy="80423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hteck: abgerundete Ecken 146">
            <a:extLst>
              <a:ext uri="{FF2B5EF4-FFF2-40B4-BE49-F238E27FC236}">
                <a16:creationId xmlns:a16="http://schemas.microsoft.com/office/drawing/2014/main" id="{B7EE778C-A8DC-E5F9-568F-622ACBE64FE9}"/>
              </a:ext>
            </a:extLst>
          </p:cNvPr>
          <p:cNvSpPr/>
          <p:nvPr/>
        </p:nvSpPr>
        <p:spPr>
          <a:xfrm>
            <a:off x="6149872" y="2954362"/>
            <a:ext cx="592060" cy="432919"/>
          </a:xfrm>
          <a:prstGeom prst="roundRect">
            <a:avLst>
              <a:gd name="adj" fmla="val 3338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feld 147">
            <a:extLst>
              <a:ext uri="{FF2B5EF4-FFF2-40B4-BE49-F238E27FC236}">
                <a16:creationId xmlns:a16="http://schemas.microsoft.com/office/drawing/2014/main" id="{E39B6994-5D45-EBC4-0152-CFB37B78C101}"/>
              </a:ext>
            </a:extLst>
          </p:cNvPr>
          <p:cNvSpPr txBox="1"/>
          <p:nvPr/>
        </p:nvSpPr>
        <p:spPr>
          <a:xfrm>
            <a:off x="6070461" y="2834918"/>
            <a:ext cx="72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</a:t>
            </a:r>
          </a:p>
        </p:txBody>
      </p:sp>
      <p:sp>
        <p:nvSpPr>
          <p:cNvPr id="30" name="Textfeld 148">
            <a:extLst>
              <a:ext uri="{FF2B5EF4-FFF2-40B4-BE49-F238E27FC236}">
                <a16:creationId xmlns:a16="http://schemas.microsoft.com/office/drawing/2014/main" id="{8555ACB6-DB1E-736A-3BBE-477D9738E45A}"/>
              </a:ext>
            </a:extLst>
          </p:cNvPr>
          <p:cNvSpPr txBox="1"/>
          <p:nvPr/>
        </p:nvSpPr>
        <p:spPr>
          <a:xfrm>
            <a:off x="6722886" y="2939988"/>
            <a:ext cx="13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270650</a:t>
            </a:r>
          </a:p>
        </p:txBody>
      </p:sp>
      <p:sp>
        <p:nvSpPr>
          <p:cNvPr id="31" name="Rechteck 62">
            <a:extLst>
              <a:ext uri="{FF2B5EF4-FFF2-40B4-BE49-F238E27FC236}">
                <a16:creationId xmlns:a16="http://schemas.microsoft.com/office/drawing/2014/main" id="{699E3C22-A963-C8FD-74AF-3D5E36348EE2}"/>
              </a:ext>
            </a:extLst>
          </p:cNvPr>
          <p:cNvSpPr/>
          <p:nvPr/>
        </p:nvSpPr>
        <p:spPr>
          <a:xfrm>
            <a:off x="6677749" y="2216460"/>
            <a:ext cx="525042" cy="4663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feld 74">
            <a:extLst>
              <a:ext uri="{FF2B5EF4-FFF2-40B4-BE49-F238E27FC236}">
                <a16:creationId xmlns:a16="http://schemas.microsoft.com/office/drawing/2014/main" id="{DDE55D5A-9717-4747-24EE-D4B12971278C}"/>
              </a:ext>
            </a:extLst>
          </p:cNvPr>
          <p:cNvSpPr txBox="1"/>
          <p:nvPr/>
        </p:nvSpPr>
        <p:spPr>
          <a:xfrm>
            <a:off x="6540806" y="2254173"/>
            <a:ext cx="79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sp>
        <p:nvSpPr>
          <p:cNvPr id="36" name="Textfeld 1">
            <a:extLst>
              <a:ext uri="{FF2B5EF4-FFF2-40B4-BE49-F238E27FC236}">
                <a16:creationId xmlns:a16="http://schemas.microsoft.com/office/drawing/2014/main" id="{398E0D7E-F0C7-03BA-AB20-63554F314F8C}"/>
              </a:ext>
            </a:extLst>
          </p:cNvPr>
          <p:cNvSpPr txBox="1"/>
          <p:nvPr/>
        </p:nvSpPr>
        <p:spPr>
          <a:xfrm>
            <a:off x="1032744" y="1272671"/>
            <a:ext cx="1744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device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original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marking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feld 91">
            <a:extLst>
              <a:ext uri="{FF2B5EF4-FFF2-40B4-BE49-F238E27FC236}">
                <a16:creationId xmlns:a16="http://schemas.microsoft.com/office/drawing/2014/main" id="{8F2EE021-CE96-D2AA-700A-52EA147F5169}"/>
              </a:ext>
            </a:extLst>
          </p:cNvPr>
          <p:cNvSpPr txBox="1"/>
          <p:nvPr/>
        </p:nvSpPr>
        <p:spPr>
          <a:xfrm>
            <a:off x="5699081" y="1324909"/>
            <a:ext cx="249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UI 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device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7">
            <a:extLst>
              <a:ext uri="{FF2B5EF4-FFF2-40B4-BE49-F238E27FC236}">
                <a16:creationId xmlns:a16="http://schemas.microsoft.com/office/drawing/2014/main" id="{66A2D0A1-A321-65D3-03BB-80BC11EFFD1C}"/>
              </a:ext>
            </a:extLst>
          </p:cNvPr>
          <p:cNvSpPr txBox="1"/>
          <p:nvPr/>
        </p:nvSpPr>
        <p:spPr>
          <a:xfrm>
            <a:off x="4309282" y="2675812"/>
            <a:ext cx="5014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41" name="Textfeld 94">
            <a:extLst>
              <a:ext uri="{FF2B5EF4-FFF2-40B4-BE49-F238E27FC236}">
                <a16:creationId xmlns:a16="http://schemas.microsoft.com/office/drawing/2014/main" id="{19042F42-7304-BF47-B747-657C4E870361}"/>
              </a:ext>
            </a:extLst>
          </p:cNvPr>
          <p:cNvSpPr txBox="1"/>
          <p:nvPr/>
        </p:nvSpPr>
        <p:spPr>
          <a:xfrm>
            <a:off x="4291616" y="4001288"/>
            <a:ext cx="5014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43" name="Textfeld 117">
            <a:extLst>
              <a:ext uri="{FF2B5EF4-FFF2-40B4-BE49-F238E27FC236}">
                <a16:creationId xmlns:a16="http://schemas.microsoft.com/office/drawing/2014/main" id="{93493396-3362-FAEB-DEA6-0DFD996E60A1}"/>
              </a:ext>
            </a:extLst>
          </p:cNvPr>
          <p:cNvSpPr txBox="1"/>
          <p:nvPr/>
        </p:nvSpPr>
        <p:spPr>
          <a:xfrm>
            <a:off x="3698657" y="1272671"/>
            <a:ext cx="1744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alternatives</a:t>
            </a:r>
          </a:p>
        </p:txBody>
      </p:sp>
      <p:sp>
        <p:nvSpPr>
          <p:cNvPr id="44" name="Textfeld 3">
            <a:extLst>
              <a:ext uri="{FF2B5EF4-FFF2-40B4-BE49-F238E27FC236}">
                <a16:creationId xmlns:a16="http://schemas.microsoft.com/office/drawing/2014/main" id="{610524FF-CFFE-DDC5-7B77-093F31F7F388}"/>
              </a:ext>
            </a:extLst>
          </p:cNvPr>
          <p:cNvSpPr txBox="1"/>
          <p:nvPr/>
        </p:nvSpPr>
        <p:spPr>
          <a:xfrm>
            <a:off x="3504935" y="3219639"/>
            <a:ext cx="213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Replacing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approval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marking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feld 120">
            <a:extLst>
              <a:ext uri="{FF2B5EF4-FFF2-40B4-BE49-F238E27FC236}">
                <a16:creationId xmlns:a16="http://schemas.microsoft.com/office/drawing/2014/main" id="{CC250E2A-4B6E-B0DE-78A1-28EC89C20E5B}"/>
              </a:ext>
            </a:extLst>
          </p:cNvPr>
          <p:cNvSpPr txBox="1"/>
          <p:nvPr/>
        </p:nvSpPr>
        <p:spPr>
          <a:xfrm>
            <a:off x="3197924" y="4604873"/>
            <a:ext cx="258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Replacing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approval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marking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additional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markings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7749FA2-65F1-FC69-16F9-E2FC06679BE3}"/>
              </a:ext>
            </a:extLst>
          </p:cNvPr>
          <p:cNvSpPr/>
          <p:nvPr/>
        </p:nvSpPr>
        <p:spPr>
          <a:xfrm>
            <a:off x="8710793" y="2859299"/>
            <a:ext cx="2285197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No </a:t>
            </a:r>
            <a:r>
              <a:rPr lang="fr-BE" dirty="0" err="1"/>
              <a:t>added</a:t>
            </a:r>
            <a:r>
              <a:rPr lang="fr-BE" dirty="0"/>
              <a:t> value</a:t>
            </a:r>
            <a:endParaRPr lang="LID4096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7ACEDD-F5F9-6DB3-F12A-130EAC52BF2A}"/>
              </a:ext>
            </a:extLst>
          </p:cNvPr>
          <p:cNvSpPr/>
          <p:nvPr/>
        </p:nvSpPr>
        <p:spPr>
          <a:xfrm>
            <a:off x="8710793" y="3901128"/>
            <a:ext cx="2285197" cy="1659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Missing</a:t>
            </a:r>
            <a:r>
              <a:rPr lang="fr-BE" dirty="0"/>
              <a:t> important information for </a:t>
            </a:r>
            <a:r>
              <a:rPr lang="fr-BE" dirty="0" err="1"/>
              <a:t>quality</a:t>
            </a:r>
            <a:r>
              <a:rPr lang="fr-BE" dirty="0"/>
              <a:t> control and for </a:t>
            </a:r>
            <a:r>
              <a:rPr lang="fr-BE" dirty="0" err="1"/>
              <a:t>easy</a:t>
            </a:r>
            <a:r>
              <a:rPr lang="fr-BE" dirty="0"/>
              <a:t> identification on production/</a:t>
            </a:r>
            <a:r>
              <a:rPr lang="fr-BE" dirty="0" err="1"/>
              <a:t>assembly</a:t>
            </a:r>
            <a:r>
              <a:rPr lang="fr-BE" dirty="0"/>
              <a:t> site</a:t>
            </a:r>
            <a:endParaRPr lang="LID4096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9F342B-C671-8B70-BCB1-763C5FE309C4}"/>
              </a:ext>
            </a:extLst>
          </p:cNvPr>
          <p:cNvSpPr txBox="1"/>
          <p:nvPr/>
        </p:nvSpPr>
        <p:spPr>
          <a:xfrm>
            <a:off x="785091" y="5560291"/>
            <a:ext cx="465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Additional</a:t>
            </a:r>
            <a:r>
              <a:rPr lang="fr-BE" dirty="0"/>
              <a:t> </a:t>
            </a:r>
            <a:r>
              <a:rPr lang="fr-BE" dirty="0" err="1"/>
              <a:t>marking</a:t>
            </a:r>
            <a:r>
              <a:rPr lang="fr-BE" dirty="0"/>
              <a:t> to </a:t>
            </a:r>
            <a:r>
              <a:rPr lang="fr-BE" dirty="0" err="1"/>
              <a:t>identify</a:t>
            </a:r>
            <a:r>
              <a:rPr lang="fr-BE" dirty="0"/>
              <a:t> the type of glass (e.g. </a:t>
            </a:r>
            <a:r>
              <a:rPr lang="fr-BE" dirty="0" err="1"/>
              <a:t>toughened</a:t>
            </a:r>
            <a:r>
              <a:rPr lang="fr-BE" dirty="0"/>
              <a:t>, </a:t>
            </a:r>
            <a:r>
              <a:rPr lang="fr-BE" dirty="0" err="1"/>
              <a:t>laminated</a:t>
            </a:r>
            <a:r>
              <a:rPr lang="fr-BE" dirty="0"/>
              <a:t>, plastic, &lt; 70%, …)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6677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176638C-583A-EAB2-935E-8B42FB9DC1A1}"/>
              </a:ext>
            </a:extLst>
          </p:cNvPr>
          <p:cNvSpPr/>
          <p:nvPr/>
        </p:nvSpPr>
        <p:spPr>
          <a:xfrm>
            <a:off x="5850379" y="1126576"/>
            <a:ext cx="2179782" cy="433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DCCCC66-8469-A802-11E8-AEEF7C6C6241}"/>
              </a:ext>
            </a:extLst>
          </p:cNvPr>
          <p:cNvSpPr/>
          <p:nvPr/>
        </p:nvSpPr>
        <p:spPr>
          <a:xfrm>
            <a:off x="785091" y="1126576"/>
            <a:ext cx="2179782" cy="433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6B23FC-5CB3-EA3F-81D6-46CF52C42B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4294" y="711306"/>
            <a:ext cx="766618" cy="429690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R55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5673B-BBE5-BA19-C1E2-4A1A1D2558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27385"/>
            <a:ext cx="9590088" cy="416790"/>
          </a:xfrm>
        </p:spPr>
        <p:txBody>
          <a:bodyPr/>
          <a:lstStyle/>
          <a:p>
            <a:r>
              <a:rPr lang="fr-BE" dirty="0"/>
              <a:t>Justification of the prohibition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86E94-CD02-DD6D-87B1-C01C5806A9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6" name="Rechteck 88">
            <a:extLst>
              <a:ext uri="{FF2B5EF4-FFF2-40B4-BE49-F238E27FC236}">
                <a16:creationId xmlns:a16="http://schemas.microsoft.com/office/drawing/2014/main" id="{91BFCE4C-5CD1-7AA7-825B-CD0BE30AE32D}"/>
              </a:ext>
            </a:extLst>
          </p:cNvPr>
          <p:cNvSpPr/>
          <p:nvPr/>
        </p:nvSpPr>
        <p:spPr>
          <a:xfrm>
            <a:off x="1002463" y="2782908"/>
            <a:ext cx="1744858" cy="66543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 62">
            <a:extLst>
              <a:ext uri="{FF2B5EF4-FFF2-40B4-BE49-F238E27FC236}">
                <a16:creationId xmlns:a16="http://schemas.microsoft.com/office/drawing/2014/main" id="{4262DD1C-1F84-4FE6-BB92-52D2E682DFE0}"/>
              </a:ext>
            </a:extLst>
          </p:cNvPr>
          <p:cNvSpPr/>
          <p:nvPr/>
        </p:nvSpPr>
        <p:spPr>
          <a:xfrm>
            <a:off x="1417084" y="2210100"/>
            <a:ext cx="975133" cy="4663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feld 74">
            <a:extLst>
              <a:ext uri="{FF2B5EF4-FFF2-40B4-BE49-F238E27FC236}">
                <a16:creationId xmlns:a16="http://schemas.microsoft.com/office/drawing/2014/main" id="{2E0709B4-D5EA-700F-360D-52CDD0C466A0}"/>
              </a:ext>
            </a:extLst>
          </p:cNvPr>
          <p:cNvSpPr txBox="1"/>
          <p:nvPr/>
        </p:nvSpPr>
        <p:spPr>
          <a:xfrm>
            <a:off x="1505710" y="2247813"/>
            <a:ext cx="79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prstClr val="black"/>
                </a:solidFill>
                <a:latin typeface="Calibri" panose="020F0502020204030204"/>
              </a:rPr>
              <a:t>C50-X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01">
            <a:extLst>
              <a:ext uri="{FF2B5EF4-FFF2-40B4-BE49-F238E27FC236}">
                <a16:creationId xmlns:a16="http://schemas.microsoft.com/office/drawing/2014/main" id="{3E673E44-0767-D753-43D7-03232F5FFC60}"/>
              </a:ext>
            </a:extLst>
          </p:cNvPr>
          <p:cNvSpPr txBox="1"/>
          <p:nvPr/>
        </p:nvSpPr>
        <p:spPr>
          <a:xfrm>
            <a:off x="1067603" y="2786275"/>
            <a:ext cx="56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02">
            <a:extLst>
              <a:ext uri="{FF2B5EF4-FFF2-40B4-BE49-F238E27FC236}">
                <a16:creationId xmlns:a16="http://schemas.microsoft.com/office/drawing/2014/main" id="{8C007640-629A-896E-D034-D61369AB5658}"/>
              </a:ext>
            </a:extLst>
          </p:cNvPr>
          <p:cNvSpPr/>
          <p:nvPr/>
        </p:nvSpPr>
        <p:spPr>
          <a:xfrm>
            <a:off x="1059200" y="2841899"/>
            <a:ext cx="532518" cy="53251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17">
            <a:extLst>
              <a:ext uri="{FF2B5EF4-FFF2-40B4-BE49-F238E27FC236}">
                <a16:creationId xmlns:a16="http://schemas.microsoft.com/office/drawing/2014/main" id="{FE7B526A-F826-10AC-0BCD-2E952EE02992}"/>
              </a:ext>
            </a:extLst>
          </p:cNvPr>
          <p:cNvSpPr txBox="1"/>
          <p:nvPr/>
        </p:nvSpPr>
        <p:spPr>
          <a:xfrm>
            <a:off x="1599956" y="2874601"/>
            <a:ext cx="1453542" cy="434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55R01-1234</a:t>
            </a:r>
          </a:p>
        </p:txBody>
      </p:sp>
      <p:sp>
        <p:nvSpPr>
          <p:cNvPr id="23" name="Rechteck 145">
            <a:extLst>
              <a:ext uri="{FF2B5EF4-FFF2-40B4-BE49-F238E27FC236}">
                <a16:creationId xmlns:a16="http://schemas.microsoft.com/office/drawing/2014/main" id="{A151C3F9-5803-C2F7-BC0B-21F62BBAE59E}"/>
              </a:ext>
            </a:extLst>
          </p:cNvPr>
          <p:cNvSpPr/>
          <p:nvPr/>
        </p:nvSpPr>
        <p:spPr>
          <a:xfrm>
            <a:off x="6054927" y="4419142"/>
            <a:ext cx="1783861" cy="80423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hteck: abgerundete Ecken 146">
            <a:extLst>
              <a:ext uri="{FF2B5EF4-FFF2-40B4-BE49-F238E27FC236}">
                <a16:creationId xmlns:a16="http://schemas.microsoft.com/office/drawing/2014/main" id="{08894160-369D-C1C2-54C9-B6443EF7DEDE}"/>
              </a:ext>
            </a:extLst>
          </p:cNvPr>
          <p:cNvSpPr/>
          <p:nvPr/>
        </p:nvSpPr>
        <p:spPr>
          <a:xfrm>
            <a:off x="6149872" y="4600421"/>
            <a:ext cx="592060" cy="432919"/>
          </a:xfrm>
          <a:prstGeom prst="roundRect">
            <a:avLst>
              <a:gd name="adj" fmla="val 3338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feld 147">
            <a:extLst>
              <a:ext uri="{FF2B5EF4-FFF2-40B4-BE49-F238E27FC236}">
                <a16:creationId xmlns:a16="http://schemas.microsoft.com/office/drawing/2014/main" id="{8DDE91EB-82CA-AF97-76D9-78EDF577BE43}"/>
              </a:ext>
            </a:extLst>
          </p:cNvPr>
          <p:cNvSpPr txBox="1"/>
          <p:nvPr/>
        </p:nvSpPr>
        <p:spPr>
          <a:xfrm>
            <a:off x="6070461" y="4480977"/>
            <a:ext cx="72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</a:t>
            </a:r>
          </a:p>
        </p:txBody>
      </p:sp>
      <p:sp>
        <p:nvSpPr>
          <p:cNvPr id="26" name="Textfeld 148">
            <a:extLst>
              <a:ext uri="{FF2B5EF4-FFF2-40B4-BE49-F238E27FC236}">
                <a16:creationId xmlns:a16="http://schemas.microsoft.com/office/drawing/2014/main" id="{E5ABE538-7CE7-03F9-1216-A649E601D1DA}"/>
              </a:ext>
            </a:extLst>
          </p:cNvPr>
          <p:cNvSpPr txBox="1"/>
          <p:nvPr/>
        </p:nvSpPr>
        <p:spPr>
          <a:xfrm>
            <a:off x="6722886" y="4586047"/>
            <a:ext cx="13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270650</a:t>
            </a:r>
          </a:p>
        </p:txBody>
      </p:sp>
      <p:sp>
        <p:nvSpPr>
          <p:cNvPr id="27" name="Rechteck 145">
            <a:extLst>
              <a:ext uri="{FF2B5EF4-FFF2-40B4-BE49-F238E27FC236}">
                <a16:creationId xmlns:a16="http://schemas.microsoft.com/office/drawing/2014/main" id="{75B5F199-5118-F02A-52A8-39B1A3B42D06}"/>
              </a:ext>
            </a:extLst>
          </p:cNvPr>
          <p:cNvSpPr/>
          <p:nvPr/>
        </p:nvSpPr>
        <p:spPr>
          <a:xfrm>
            <a:off x="6054927" y="2117318"/>
            <a:ext cx="1783861" cy="80423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hteck: abgerundete Ecken 146">
            <a:extLst>
              <a:ext uri="{FF2B5EF4-FFF2-40B4-BE49-F238E27FC236}">
                <a16:creationId xmlns:a16="http://schemas.microsoft.com/office/drawing/2014/main" id="{B7EE778C-A8DC-E5F9-568F-622ACBE64FE9}"/>
              </a:ext>
            </a:extLst>
          </p:cNvPr>
          <p:cNvSpPr/>
          <p:nvPr/>
        </p:nvSpPr>
        <p:spPr>
          <a:xfrm>
            <a:off x="6149872" y="2298597"/>
            <a:ext cx="592060" cy="432919"/>
          </a:xfrm>
          <a:prstGeom prst="roundRect">
            <a:avLst>
              <a:gd name="adj" fmla="val 3338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feld 147">
            <a:extLst>
              <a:ext uri="{FF2B5EF4-FFF2-40B4-BE49-F238E27FC236}">
                <a16:creationId xmlns:a16="http://schemas.microsoft.com/office/drawing/2014/main" id="{E39B6994-5D45-EBC4-0152-CFB37B78C101}"/>
              </a:ext>
            </a:extLst>
          </p:cNvPr>
          <p:cNvSpPr txBox="1"/>
          <p:nvPr/>
        </p:nvSpPr>
        <p:spPr>
          <a:xfrm>
            <a:off x="6070461" y="2179153"/>
            <a:ext cx="72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</a:t>
            </a:r>
          </a:p>
        </p:txBody>
      </p:sp>
      <p:sp>
        <p:nvSpPr>
          <p:cNvPr id="30" name="Textfeld 148">
            <a:extLst>
              <a:ext uri="{FF2B5EF4-FFF2-40B4-BE49-F238E27FC236}">
                <a16:creationId xmlns:a16="http://schemas.microsoft.com/office/drawing/2014/main" id="{8555ACB6-DB1E-736A-3BBE-477D9738E45A}"/>
              </a:ext>
            </a:extLst>
          </p:cNvPr>
          <p:cNvSpPr txBox="1"/>
          <p:nvPr/>
        </p:nvSpPr>
        <p:spPr>
          <a:xfrm>
            <a:off x="6722886" y="2284223"/>
            <a:ext cx="13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270650</a:t>
            </a:r>
          </a:p>
        </p:txBody>
      </p:sp>
      <p:sp>
        <p:nvSpPr>
          <p:cNvPr id="36" name="Textfeld 1">
            <a:extLst>
              <a:ext uri="{FF2B5EF4-FFF2-40B4-BE49-F238E27FC236}">
                <a16:creationId xmlns:a16="http://schemas.microsoft.com/office/drawing/2014/main" id="{398E0D7E-F0C7-03BA-AB20-63554F314F8C}"/>
              </a:ext>
            </a:extLst>
          </p:cNvPr>
          <p:cNvSpPr txBox="1"/>
          <p:nvPr/>
        </p:nvSpPr>
        <p:spPr>
          <a:xfrm>
            <a:off x="1032744" y="1115659"/>
            <a:ext cx="1744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device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original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marking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feld 91">
            <a:extLst>
              <a:ext uri="{FF2B5EF4-FFF2-40B4-BE49-F238E27FC236}">
                <a16:creationId xmlns:a16="http://schemas.microsoft.com/office/drawing/2014/main" id="{8F2EE021-CE96-D2AA-700A-52EA147F5169}"/>
              </a:ext>
            </a:extLst>
          </p:cNvPr>
          <p:cNvSpPr txBox="1"/>
          <p:nvPr/>
        </p:nvSpPr>
        <p:spPr>
          <a:xfrm>
            <a:off x="5699081" y="1167897"/>
            <a:ext cx="249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UI 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device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7">
            <a:extLst>
              <a:ext uri="{FF2B5EF4-FFF2-40B4-BE49-F238E27FC236}">
                <a16:creationId xmlns:a16="http://schemas.microsoft.com/office/drawing/2014/main" id="{66A2D0A1-A321-65D3-03BB-80BC11EFFD1C}"/>
              </a:ext>
            </a:extLst>
          </p:cNvPr>
          <p:cNvSpPr txBox="1"/>
          <p:nvPr/>
        </p:nvSpPr>
        <p:spPr>
          <a:xfrm>
            <a:off x="4309282" y="2518800"/>
            <a:ext cx="5014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41" name="Textfeld 94">
            <a:extLst>
              <a:ext uri="{FF2B5EF4-FFF2-40B4-BE49-F238E27FC236}">
                <a16:creationId xmlns:a16="http://schemas.microsoft.com/office/drawing/2014/main" id="{19042F42-7304-BF47-B747-657C4E870361}"/>
              </a:ext>
            </a:extLst>
          </p:cNvPr>
          <p:cNvSpPr txBox="1"/>
          <p:nvPr/>
        </p:nvSpPr>
        <p:spPr>
          <a:xfrm>
            <a:off x="4291616" y="4370740"/>
            <a:ext cx="5014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43" name="Textfeld 117">
            <a:extLst>
              <a:ext uri="{FF2B5EF4-FFF2-40B4-BE49-F238E27FC236}">
                <a16:creationId xmlns:a16="http://schemas.microsoft.com/office/drawing/2014/main" id="{93493396-3362-FAEB-DEA6-0DFD996E60A1}"/>
              </a:ext>
            </a:extLst>
          </p:cNvPr>
          <p:cNvSpPr txBox="1"/>
          <p:nvPr/>
        </p:nvSpPr>
        <p:spPr>
          <a:xfrm>
            <a:off x="3698657" y="1115659"/>
            <a:ext cx="1744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alternatives</a:t>
            </a:r>
          </a:p>
        </p:txBody>
      </p:sp>
      <p:sp>
        <p:nvSpPr>
          <p:cNvPr id="44" name="Textfeld 3">
            <a:extLst>
              <a:ext uri="{FF2B5EF4-FFF2-40B4-BE49-F238E27FC236}">
                <a16:creationId xmlns:a16="http://schemas.microsoft.com/office/drawing/2014/main" id="{610524FF-CFFE-DDC5-7B77-093F31F7F388}"/>
              </a:ext>
            </a:extLst>
          </p:cNvPr>
          <p:cNvSpPr txBox="1"/>
          <p:nvPr/>
        </p:nvSpPr>
        <p:spPr>
          <a:xfrm>
            <a:off x="3504935" y="3062627"/>
            <a:ext cx="213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Replacing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approval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marking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feld 120">
            <a:extLst>
              <a:ext uri="{FF2B5EF4-FFF2-40B4-BE49-F238E27FC236}">
                <a16:creationId xmlns:a16="http://schemas.microsoft.com/office/drawing/2014/main" id="{CC250E2A-4B6E-B0DE-78A1-28EC89C20E5B}"/>
              </a:ext>
            </a:extLst>
          </p:cNvPr>
          <p:cNvSpPr txBox="1"/>
          <p:nvPr/>
        </p:nvSpPr>
        <p:spPr>
          <a:xfrm>
            <a:off x="3197924" y="4974325"/>
            <a:ext cx="258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Replacing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approval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marking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additional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markings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7749FA2-65F1-FC69-16F9-E2FC06679BE3}"/>
              </a:ext>
            </a:extLst>
          </p:cNvPr>
          <p:cNvSpPr/>
          <p:nvPr/>
        </p:nvSpPr>
        <p:spPr>
          <a:xfrm>
            <a:off x="8710793" y="2859299"/>
            <a:ext cx="2285197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No </a:t>
            </a:r>
            <a:r>
              <a:rPr lang="fr-BE" dirty="0" err="1"/>
              <a:t>added</a:t>
            </a:r>
            <a:r>
              <a:rPr lang="fr-BE" dirty="0"/>
              <a:t> value</a:t>
            </a:r>
            <a:endParaRPr lang="LID4096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7ACEDD-F5F9-6DB3-F12A-130EAC52BF2A}"/>
              </a:ext>
            </a:extLst>
          </p:cNvPr>
          <p:cNvSpPr/>
          <p:nvPr/>
        </p:nvSpPr>
        <p:spPr>
          <a:xfrm>
            <a:off x="8710793" y="4185145"/>
            <a:ext cx="2285197" cy="14345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Missing</a:t>
            </a:r>
            <a:r>
              <a:rPr lang="fr-BE" dirty="0"/>
              <a:t> important information for the user, </a:t>
            </a:r>
            <a:r>
              <a:rPr lang="fr-BE" dirty="0" err="1"/>
              <a:t>technical</a:t>
            </a:r>
            <a:r>
              <a:rPr lang="fr-BE" dirty="0"/>
              <a:t> inspection, dealers/bodybuilders</a:t>
            </a:r>
            <a:endParaRPr lang="LID4096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9F342B-C671-8B70-BCB1-763C5FE309C4}"/>
              </a:ext>
            </a:extLst>
          </p:cNvPr>
          <p:cNvSpPr txBox="1"/>
          <p:nvPr/>
        </p:nvSpPr>
        <p:spPr>
          <a:xfrm>
            <a:off x="684294" y="5619723"/>
            <a:ext cx="465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Additional</a:t>
            </a:r>
            <a:r>
              <a:rPr lang="fr-BE" dirty="0"/>
              <a:t> </a:t>
            </a:r>
            <a:r>
              <a:rPr lang="fr-BE" dirty="0" err="1"/>
              <a:t>marking</a:t>
            </a:r>
            <a:r>
              <a:rPr lang="fr-BE" dirty="0"/>
              <a:t> to </a:t>
            </a:r>
            <a:r>
              <a:rPr lang="fr-BE" dirty="0" err="1"/>
              <a:t>identify</a:t>
            </a:r>
            <a:r>
              <a:rPr lang="fr-BE" dirty="0"/>
              <a:t> the class of </a:t>
            </a:r>
            <a:r>
              <a:rPr lang="fr-BE" dirty="0" err="1"/>
              <a:t>coupling</a:t>
            </a:r>
            <a:r>
              <a:rPr lang="fr-BE" dirty="0"/>
              <a:t> and the relevant </a:t>
            </a:r>
            <a:r>
              <a:rPr lang="fr-BE" dirty="0" err="1"/>
              <a:t>characteristic</a:t>
            </a:r>
            <a:r>
              <a:rPr lang="fr-BE" dirty="0"/>
              <a:t> values</a:t>
            </a:r>
            <a:endParaRPr lang="LID4096" dirty="0"/>
          </a:p>
        </p:txBody>
      </p:sp>
      <p:sp>
        <p:nvSpPr>
          <p:cNvPr id="3" name="Rechteck 62">
            <a:extLst>
              <a:ext uri="{FF2B5EF4-FFF2-40B4-BE49-F238E27FC236}">
                <a16:creationId xmlns:a16="http://schemas.microsoft.com/office/drawing/2014/main" id="{2D494203-A496-23CE-93B8-25ADFCC79AF0}"/>
              </a:ext>
            </a:extLst>
          </p:cNvPr>
          <p:cNvSpPr/>
          <p:nvPr/>
        </p:nvSpPr>
        <p:spPr>
          <a:xfrm>
            <a:off x="1002463" y="3535808"/>
            <a:ext cx="1744857" cy="10644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74">
            <a:extLst>
              <a:ext uri="{FF2B5EF4-FFF2-40B4-BE49-F238E27FC236}">
                <a16:creationId xmlns:a16="http://schemas.microsoft.com/office/drawing/2014/main" id="{0048E57B-BAD7-12D2-5E91-FAD3FDF2AD16}"/>
              </a:ext>
            </a:extLst>
          </p:cNvPr>
          <p:cNvSpPr txBox="1"/>
          <p:nvPr/>
        </p:nvSpPr>
        <p:spPr>
          <a:xfrm>
            <a:off x="986235" y="3485712"/>
            <a:ext cx="1673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 </a:t>
            </a:r>
            <a:r>
              <a:rPr lang="de-DE" sz="1600" b="1" dirty="0">
                <a:solidFill>
                  <a:prstClr val="black"/>
                </a:solidFill>
                <a:latin typeface="Calibri" panose="020F0502020204030204"/>
              </a:rPr>
              <a:t>[kN]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de-DE" sz="1600" b="1" dirty="0">
                <a:solidFill>
                  <a:prstClr val="black"/>
                </a:solidFill>
                <a:latin typeface="Calibri" panose="020F0502020204030204"/>
              </a:rPr>
              <a:t>[kN]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 err="1">
                <a:solidFill>
                  <a:prstClr val="black"/>
                </a:solidFill>
                <a:latin typeface="Calibri" panose="020F0502020204030204"/>
              </a:rPr>
              <a:t>Dc</a:t>
            </a:r>
            <a:r>
              <a:rPr lang="de-DE" sz="1600" b="1" dirty="0">
                <a:solidFill>
                  <a:prstClr val="black"/>
                </a:solidFill>
                <a:latin typeface="Calibri" panose="020F0502020204030204"/>
              </a:rPr>
              <a:t> [kN]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prstClr val="black"/>
                </a:solidFill>
                <a:latin typeface="Calibri" panose="020F0502020204030204"/>
              </a:rPr>
              <a:t>S [kg]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eck 62">
            <a:extLst>
              <a:ext uri="{FF2B5EF4-FFF2-40B4-BE49-F238E27FC236}">
                <a16:creationId xmlns:a16="http://schemas.microsoft.com/office/drawing/2014/main" id="{66E6CB49-BF74-B387-CE09-F9967BA12603}"/>
              </a:ext>
            </a:extLst>
          </p:cNvPr>
          <p:cNvSpPr/>
          <p:nvPr/>
        </p:nvSpPr>
        <p:spPr>
          <a:xfrm>
            <a:off x="6427811" y="1557867"/>
            <a:ext cx="975133" cy="4663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feld 74">
            <a:extLst>
              <a:ext uri="{FF2B5EF4-FFF2-40B4-BE49-F238E27FC236}">
                <a16:creationId xmlns:a16="http://schemas.microsoft.com/office/drawing/2014/main" id="{62899DC3-8E40-5988-DC27-1E5B9F02E89B}"/>
              </a:ext>
            </a:extLst>
          </p:cNvPr>
          <p:cNvSpPr txBox="1"/>
          <p:nvPr/>
        </p:nvSpPr>
        <p:spPr>
          <a:xfrm>
            <a:off x="6516437" y="1595580"/>
            <a:ext cx="79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prstClr val="black"/>
                </a:solidFill>
                <a:latin typeface="Calibri" panose="020F0502020204030204"/>
              </a:rPr>
              <a:t>C50-X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eck 62">
            <a:extLst>
              <a:ext uri="{FF2B5EF4-FFF2-40B4-BE49-F238E27FC236}">
                <a16:creationId xmlns:a16="http://schemas.microsoft.com/office/drawing/2014/main" id="{5B3BEB20-9810-F069-F766-E02B6037448D}"/>
              </a:ext>
            </a:extLst>
          </p:cNvPr>
          <p:cNvSpPr/>
          <p:nvPr/>
        </p:nvSpPr>
        <p:spPr>
          <a:xfrm>
            <a:off x="6080783" y="3021667"/>
            <a:ext cx="1744857" cy="10644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feld 74">
            <a:extLst>
              <a:ext uri="{FF2B5EF4-FFF2-40B4-BE49-F238E27FC236}">
                <a16:creationId xmlns:a16="http://schemas.microsoft.com/office/drawing/2014/main" id="{C6C3ED79-7F62-D413-3614-BFCBDB5A8363}"/>
              </a:ext>
            </a:extLst>
          </p:cNvPr>
          <p:cNvSpPr txBox="1"/>
          <p:nvPr/>
        </p:nvSpPr>
        <p:spPr>
          <a:xfrm>
            <a:off x="6064555" y="2971571"/>
            <a:ext cx="1673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 </a:t>
            </a:r>
            <a:r>
              <a:rPr lang="de-DE" sz="1600" b="1" dirty="0">
                <a:solidFill>
                  <a:prstClr val="black"/>
                </a:solidFill>
                <a:latin typeface="Calibri" panose="020F0502020204030204"/>
              </a:rPr>
              <a:t>[kN]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de-DE" sz="1600" b="1" dirty="0">
                <a:solidFill>
                  <a:prstClr val="black"/>
                </a:solidFill>
                <a:latin typeface="Calibri" panose="020F0502020204030204"/>
              </a:rPr>
              <a:t>[kN]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 err="1">
                <a:solidFill>
                  <a:prstClr val="black"/>
                </a:solidFill>
                <a:latin typeface="Calibri" panose="020F0502020204030204"/>
              </a:rPr>
              <a:t>Dc</a:t>
            </a:r>
            <a:r>
              <a:rPr lang="de-DE" sz="1600" b="1" dirty="0">
                <a:solidFill>
                  <a:prstClr val="black"/>
                </a:solidFill>
                <a:latin typeface="Calibri" panose="020F0502020204030204"/>
              </a:rPr>
              <a:t> [kN]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prstClr val="black"/>
                </a:solidFill>
                <a:latin typeface="Calibri" panose="020F0502020204030204"/>
              </a:rPr>
              <a:t>S [kg]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6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7EAC12-8F16-D185-C521-0728A094F1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215967"/>
            <a:ext cx="11040533" cy="476178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Is the UI intended to replace the approval marking only or also the additional markings?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there a need to amend all regulations to explicitly allow or prohibit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use of UI? 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Linked to th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request for consideration (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GRSG-124-15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submitted by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IWG DETA.</a:t>
            </a:r>
          </a:p>
          <a:p>
            <a:pPr marL="457200" indent="-457200">
              <a:buFont typeface="+mj-lt"/>
              <a:buAutoNum type="arabicPeriod"/>
            </a:pPr>
            <a:endParaRPr lang="fr-BE" dirty="0"/>
          </a:p>
          <a:p>
            <a:pPr marL="457200" indent="-457200">
              <a:buFont typeface="+mj-lt"/>
              <a:buAutoNum type="arabicPeriod"/>
            </a:pPr>
            <a:endParaRPr lang="fr-BE" dirty="0"/>
          </a:p>
          <a:p>
            <a:pPr marL="457200" indent="-457200">
              <a:buFont typeface="+mj-lt"/>
              <a:buAutoNum type="arabicPeriod"/>
            </a:pP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B467A-8F02-D82B-BBC0-080BF8B9F0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7ED25BF-E4E2-D019-C8CE-2DFF3EEB1AB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27385"/>
            <a:ext cx="9590088" cy="416790"/>
          </a:xfrm>
        </p:spPr>
        <p:txBody>
          <a:bodyPr/>
          <a:lstStyle/>
          <a:p>
            <a:r>
              <a:rPr lang="fr-BE" dirty="0" err="1"/>
              <a:t>Request</a:t>
            </a:r>
            <a:r>
              <a:rPr lang="fr-BE" dirty="0"/>
              <a:t> for </a:t>
            </a:r>
            <a:r>
              <a:rPr lang="fr-BE" dirty="0" err="1"/>
              <a:t>clarity</a:t>
            </a:r>
            <a:r>
              <a:rPr lang="fr-BE" dirty="0"/>
              <a:t> and </a:t>
            </a:r>
            <a:r>
              <a:rPr lang="fr-BE" dirty="0" err="1"/>
              <a:t>way</a:t>
            </a:r>
            <a:r>
              <a:rPr lang="fr-BE" dirty="0"/>
              <a:t> </a:t>
            </a:r>
            <a:r>
              <a:rPr lang="fr-BE" dirty="0" err="1"/>
              <a:t>forward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12257149"/>
      </p:ext>
    </p:extLst>
  </p:cSld>
  <p:clrMapOvr>
    <a:masterClrMapping/>
  </p:clrMapOvr>
</p:sld>
</file>

<file path=ppt/theme/theme1.xml><?xml version="1.0" encoding="utf-8"?>
<a:theme xmlns:a="http://schemas.openxmlformats.org/drawingml/2006/main" name="Chapter Slide - 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00CA06CC-6FC9-4A48-94D7-62FD76B44F17}" vid="{A6AD0A26-BB3C-4978-8565-550F7BF06F0D}"/>
    </a:ext>
  </a:extLst>
</a:theme>
</file>

<file path=ppt/theme/theme2.xml><?xml version="1.0" encoding="utf-8"?>
<a:theme xmlns:a="http://schemas.openxmlformats.org/drawingml/2006/main" name="1_Chapter Slide - 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00CA06CC-6FC9-4A48-94D7-62FD76B44F17}" vid="{A6AD0A26-BB3C-4978-8565-550F7BF06F0D}"/>
    </a:ext>
  </a:extLst>
</a:theme>
</file>

<file path=ppt/theme/theme3.xml><?xml version="1.0" encoding="utf-8"?>
<a:theme xmlns:a="http://schemas.openxmlformats.org/drawingml/2006/main" name="2_Chapter Slide - 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00CA06CC-6FC9-4A48-94D7-62FD76B44F17}" vid="{A6AD0A26-BB3C-4978-8565-550F7BF06F0D}"/>
    </a:ext>
  </a:extLst>
</a:theme>
</file>

<file path=ppt/theme/theme4.xml><?xml version="1.0" encoding="utf-8"?>
<a:theme xmlns:a="http://schemas.openxmlformats.org/drawingml/2006/main" name="1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point template 2018 - Blank" id="{DF1BBAD5-E2EB-4D5F-ABCC-381341D384E7}" vid="{4BD42BF5-4BDD-4CB7-B758-E20434490FC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026197-59E7-49DC-8A6A-7B1AD0D11F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E2FA59-3701-4695-AE1B-51DE05A8AC5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da52e359-d055-4932-9e82-cfc0cc7d07cd"/>
    <ds:schemaRef ds:uri="http://purl.org/dc/dcmitype/"/>
    <ds:schemaRef ds:uri="7699816a-00b6-46a7-98c9-d45fd6239de1"/>
    <ds:schemaRef ds:uri="http://www.w3.org/XML/1998/namespace"/>
    <ds:schemaRef ds:uri="acccb6d4-dbe5-46d2-b4d3-5733603d8cc6"/>
    <ds:schemaRef ds:uri="985ec44e-1bab-4c0b-9df0-6ba128686fc9"/>
  </ds:schemaRefs>
</ds:datastoreItem>
</file>

<file path=customXml/itemProps3.xml><?xml version="1.0" encoding="utf-8"?>
<ds:datastoreItem xmlns:ds="http://schemas.openxmlformats.org/officeDocument/2006/customXml" ds:itemID="{106A4B0D-2DC0-42D6-B906-A8510A0837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5288</TotalTime>
  <Words>686</Words>
  <Application>Microsoft Office PowerPoint</Application>
  <PresentationFormat>Widescreen</PresentationFormat>
  <Paragraphs>165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Chapter Slide - Photo</vt:lpstr>
      <vt:lpstr>1_Chapter Slide - Photo</vt:lpstr>
      <vt:lpstr>2_Chapter Slide - Photo</vt:lpstr>
      <vt:lpstr>1_Default Slide</vt:lpstr>
      <vt:lpstr>3_Default Slide</vt:lpstr>
      <vt:lpstr>5_Default Slide</vt:lpstr>
      <vt:lpstr>PowerPoint Presentation</vt:lpstr>
      <vt:lpstr>Unique Identifier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Mc Millen</dc:creator>
  <cp:lastModifiedBy>Edoardo Gianotti</cp:lastModifiedBy>
  <cp:revision>50</cp:revision>
  <cp:lastPrinted>2018-12-12T12:56:32Z</cp:lastPrinted>
  <dcterms:created xsi:type="dcterms:W3CDTF">2018-10-10T14:59:53Z</dcterms:created>
  <dcterms:modified xsi:type="dcterms:W3CDTF">2022-10-10T12:35:07Z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</Properties>
</file>