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0" r:id="rId6"/>
    <p:sldId id="300" r:id="rId7"/>
    <p:sldId id="307" r:id="rId8"/>
    <p:sldId id="301" r:id="rId9"/>
    <p:sldId id="302" r:id="rId10"/>
    <p:sldId id="306" r:id="rId11"/>
    <p:sldId id="308" r:id="rId12"/>
    <p:sldId id="304" r:id="rId13"/>
    <p:sldId id="310" r:id="rId14"/>
    <p:sldId id="309" r:id="rId15"/>
  </p:sldIdLst>
  <p:sldSz cx="9144000" cy="6858000" type="screen4x3"/>
  <p:notesSz cx="6805613" cy="99441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A394B9-C257-425B-98AE-0550A5141DC7}" v="4" dt="2022-10-09T20:29:55.1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65" autoAdjust="0"/>
    <p:restoredTop sz="91078" autoAdjust="0"/>
  </p:normalViewPr>
  <p:slideViewPr>
    <p:cSldViewPr>
      <p:cViewPr varScale="1">
        <p:scale>
          <a:sx n="61" d="100"/>
          <a:sy n="61" d="100"/>
        </p:scale>
        <p:origin x="165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E26B1654-7C7E-402A-BF59-943532405532}" type="datetimeFigureOut">
              <a:rPr lang="nl-NL" smtClean="0"/>
              <a:t>9-10-2022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6338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4183" y="9446338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53B516FA-8A56-4E4B-B58B-1BD33AB322E8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6787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844550" y="882650"/>
            <a:ext cx="5813425" cy="4360863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nl-NL" sz="1800" b="0" strike="noStrike" spc="-1">
                <a:solidFill>
                  <a:srgbClr val="000000"/>
                </a:solidFill>
                <a:latin typeface="Calibri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50227" y="5522892"/>
            <a:ext cx="6001443" cy="523200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1" y="2"/>
            <a:ext cx="3255619" cy="580985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46275" y="2"/>
            <a:ext cx="3255619" cy="580985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1" y="11046174"/>
            <a:ext cx="3255619" cy="580985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46275" y="11046174"/>
            <a:ext cx="3255619" cy="58098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F02A3888-673D-4689-AF99-D29484F8A26A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97536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</p:spPr>
      </p:sp>
      <p:sp>
        <p:nvSpPr>
          <p:cNvPr id="105" name="PlaceHolder 2"/>
          <p:cNvSpPr>
            <a:spLocks noGrp="1"/>
          </p:cNvSpPr>
          <p:nvPr>
            <p:ph type="body"/>
          </p:nvPr>
        </p:nvSpPr>
        <p:spPr>
          <a:xfrm>
            <a:off x="680562" y="4723448"/>
            <a:ext cx="5444133" cy="4474453"/>
          </a:xfrm>
          <a:prstGeom prst="rect">
            <a:avLst/>
          </a:prstGeom>
        </p:spPr>
        <p:txBody>
          <a:bodyPr/>
          <a:lstStyle/>
          <a:p>
            <a:endParaRPr lang="en-US" sz="2000" spc="-1" dirty="0">
              <a:latin typeface="Arial"/>
            </a:endParaRPr>
          </a:p>
        </p:txBody>
      </p:sp>
      <p:sp>
        <p:nvSpPr>
          <p:cNvPr id="106" name="TextShape 3"/>
          <p:cNvSpPr txBox="1"/>
          <p:nvPr/>
        </p:nvSpPr>
        <p:spPr>
          <a:xfrm>
            <a:off x="3855086" y="9445331"/>
            <a:ext cx="2948741" cy="496813"/>
          </a:xfrm>
          <a:prstGeom prst="rect">
            <a:avLst/>
          </a:prstGeom>
          <a:noFill/>
          <a:ln>
            <a:noFill/>
          </a:ln>
        </p:spPr>
        <p:txBody>
          <a:bodyPr lIns="92246" tIns="46123" rIns="92246" bIns="46123" anchor="b"/>
          <a:lstStyle/>
          <a:p>
            <a:pPr algn="r">
              <a:lnSpc>
                <a:spcPct val="100000"/>
              </a:lnSpc>
            </a:pPr>
            <a:fld id="{3D44F11D-34D0-4340-890E-88E39FCDE99E}" type="slidenum">
              <a:rPr lang="en-US" sz="1200" spc="-1">
                <a:solidFill>
                  <a:srgbClr val="000000"/>
                </a:solidFill>
              </a:rPr>
              <a:t>1</a:t>
            </a:fld>
            <a:endParaRPr lang="en-US" sz="1200" spc="-1"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10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379731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11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09527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2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51157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3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1129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4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8773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lang="nl-NL" altLang="ja-JP" spc="-1" dirty="0"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5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338033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u="sng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6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62756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7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40002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5772">
              <a:defRPr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8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12919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846138" y="882650"/>
            <a:ext cx="5811837" cy="4360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F02A3888-673D-4689-AF99-D29484F8A26A}" type="slidenum">
              <a:rPr lang="en-US" sz="1400" spc="-1">
                <a:latin typeface="Times New Roman"/>
              </a:rPr>
              <a:t>9</a:t>
            </a:fld>
            <a:endParaRPr lang="en-U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92772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nl-NL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nl-NL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4400" b="0" strike="noStrike" spc="-1">
                <a:solidFill>
                  <a:srgbClr val="000000"/>
                </a:solidFill>
                <a:latin typeface="Calibri"/>
              </a:rPr>
              <a:t>Klik om de stijl te bewerken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</a:pPr>
            <a:fld id="{5DAB8B57-6168-44C8-BBA1-51281CDAD602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10/9/2022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CF5C2B08-6F4B-45EB-B014-59701702C745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3200" b="0" strike="noStrike" spc="-1">
                <a:solidFill>
                  <a:srgbClr val="000000"/>
                </a:solidFill>
                <a:latin typeface="Calibri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400" b="0" strike="noStrike" spc="-1">
                <a:solidFill>
                  <a:srgbClr val="000000"/>
                </a:solidFill>
                <a:latin typeface="Calibri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nl-NL" sz="2000" b="0" strike="noStrike" spc="-1">
                <a:solidFill>
                  <a:srgbClr val="000000"/>
                </a:solidFill>
                <a:latin typeface="Calibri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extShape 1"/>
          <p:cNvSpPr txBox="1"/>
          <p:nvPr/>
        </p:nvSpPr>
        <p:spPr>
          <a:xfrm>
            <a:off x="324824" y="2132856"/>
            <a:ext cx="8423640" cy="187220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4000" b="1" spc="-1" dirty="0">
                <a:solidFill>
                  <a:srgbClr val="000000"/>
                </a:solidFill>
                <a:latin typeface="Calibri"/>
              </a:rPr>
              <a:t>IWG on EDR/DSSAD</a:t>
            </a:r>
          </a:p>
          <a:p>
            <a:pPr algn="ctr">
              <a:lnSpc>
                <a:spcPct val="100000"/>
              </a:lnSpc>
            </a:pPr>
            <a:r>
              <a:rPr lang="en-US" altLang="ja-JP" sz="4000" b="1" strike="noStrike" spc="-1" dirty="0">
                <a:solidFill>
                  <a:srgbClr val="000000"/>
                </a:solidFill>
                <a:latin typeface="Calibri"/>
              </a:rPr>
              <a:t>Status</a:t>
            </a:r>
            <a:r>
              <a:rPr lang="ja-JP" altLang="en-US" sz="4000" b="1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altLang="ja-JP" sz="4000" b="1" strike="noStrike" spc="-1" dirty="0">
                <a:solidFill>
                  <a:srgbClr val="000000"/>
                </a:solidFill>
                <a:latin typeface="Calibri"/>
              </a:rPr>
              <a:t>Report</a:t>
            </a:r>
            <a:br>
              <a:rPr lang="en-US" altLang="ja-JP" sz="4000" b="1" strike="noStrike" spc="-1" dirty="0">
                <a:solidFill>
                  <a:srgbClr val="000000"/>
                </a:solidFill>
                <a:latin typeface="Calibri"/>
              </a:rPr>
            </a:br>
            <a:br>
              <a:rPr lang="en-US" altLang="ja-JP" sz="2000" b="1" strike="noStrike" spc="-1" dirty="0">
                <a:solidFill>
                  <a:srgbClr val="000000"/>
                </a:solidFill>
                <a:latin typeface="Calibri"/>
              </a:rPr>
            </a:br>
            <a:r>
              <a:rPr lang="en-US" altLang="ja-JP" sz="2000" b="1" strike="noStrike" spc="-1" dirty="0">
                <a:solidFill>
                  <a:srgbClr val="000000"/>
                </a:solidFill>
                <a:latin typeface="Calibri"/>
              </a:rPr>
              <a:t>October 2022</a:t>
            </a:r>
            <a:endParaRPr lang="nl-NL" sz="20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CustomShape 3"/>
          <p:cNvSpPr/>
          <p:nvPr/>
        </p:nvSpPr>
        <p:spPr>
          <a:xfrm>
            <a:off x="5868144" y="181835"/>
            <a:ext cx="2880320" cy="65487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r>
              <a:rPr lang="en-US" sz="1200" b="1" u="sng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Informal document</a:t>
            </a:r>
            <a:r>
              <a:rPr lang="en-US" sz="1200" b="1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GRSG-124-13</a:t>
            </a:r>
            <a:br>
              <a:rPr lang="en-US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GRSG 124th session, 11 – 14 October 2022</a:t>
            </a:r>
            <a:br>
              <a:rPr lang="en-US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 Item 11</a:t>
            </a:r>
          </a:p>
        </p:txBody>
      </p:sp>
      <p:sp>
        <p:nvSpPr>
          <p:cNvPr id="91" name="CustomShape 4"/>
          <p:cNvSpPr/>
          <p:nvPr/>
        </p:nvSpPr>
        <p:spPr>
          <a:xfrm>
            <a:off x="467544" y="181835"/>
            <a:ext cx="4265985" cy="7988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Transmitted by the Co-Chairs of the IWG on </a:t>
            </a:r>
            <a:r>
              <a:rPr lang="en-US" altLang="ja-JP" sz="1200" b="0" strike="noStrike" spc="-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EDR/DSSAD</a:t>
            </a:r>
            <a:endParaRPr lang="en-US" sz="1200" b="0" strike="noStrike" spc="-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Miscelleneous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Issues with interpretation and compliance to the +/- 10% tolerance on acceleration measurements (as included in UNR160 Annex on data elements and format) were identified.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An experts group was convened and reached agreement on the interpretation of the 10% tolerance as well as verification test procedures. Group is currently drafting a R160 revision proposal for concurrence by the EDR/DSSAD IWG 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An official document amending UNR160 will be submitted to the next session of GRSG.</a:t>
            </a:r>
          </a:p>
        </p:txBody>
      </p:sp>
    </p:spTree>
    <p:extLst>
      <p:ext uri="{BB962C8B-B14F-4D97-AF65-F5344CB8AC3E}">
        <p14:creationId xmlns:p14="http://schemas.microsoft.com/office/powerpoint/2010/main" val="42184068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kumimoji="1"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kumimoji="1"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kumimoji="1"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kumimoji="1"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kumimoji="1" lang="en-US" altLang="ja-JP" sz="2400" b="1" dirty="0">
              <a:solidFill>
                <a:schemeClr val="tx1"/>
              </a:solidFill>
              <a:latin typeface="Calibri" panose="020F0502020204030204" pitchFamily="34" charset="0"/>
              <a:ea typeface="Meiryo UI" panose="020B0604030504040204" pitchFamily="50" charset="-128"/>
              <a:cs typeface="Calibri" panose="020F0502020204030204" pitchFamily="34" charset="0"/>
            </a:endParaRPr>
          </a:p>
          <a:p>
            <a:pPr marL="360" algn="ctr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kumimoji="1" lang="en-US" altLang="ja-JP" sz="3600" b="1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Thank you for your attention!</a:t>
            </a:r>
            <a:endParaRPr lang="en-US" altLang="ja-JP" sz="36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5468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accordance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‘Framework Document on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automated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b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autonomous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Vehicles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adopted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WP.29-178,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June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2019:</a:t>
            </a: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endParaRPr lang="nl-NL" sz="2400" spc="-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endParaRPr lang="nl-NL" sz="2400" spc="-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endParaRPr lang="nl-NL" sz="2400" spc="-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endParaRPr lang="nl-NL" sz="2400" spc="-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IWG on EDR/DSSAD</a:t>
            </a:r>
            <a:b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 </a:t>
            </a:r>
            <a:r>
              <a:rPr lang="nl-NL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</a:t>
            </a:r>
            <a: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EDR           sub </a:t>
            </a:r>
            <a:r>
              <a:rPr lang="nl-NL" sz="2400" spc="-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group</a:t>
            </a:r>
            <a:r>
              <a:rPr lang="nl-NL" sz="2400" spc="-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DSSAD</a:t>
            </a:r>
          </a:p>
          <a:p>
            <a:pPr marL="360" lvl="0" algn="ctr">
              <a:spcBef>
                <a:spcPts val="641"/>
              </a:spcBef>
              <a:buClr>
                <a:srgbClr val="000000"/>
              </a:buClr>
              <a:defRPr/>
            </a:pPr>
            <a:endParaRPr lang="nl-NL" sz="2400" spc="-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60" algn="ctr"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Participation by more than 50 delegates (representing </a:t>
            </a:r>
            <a:br>
              <a:rPr lang="en-US" altLang="ja-JP" sz="240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</a:br>
            <a:r>
              <a:rPr lang="en-US" altLang="ja-JP" sz="240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contracting parties to the 1958 and 1998 Agreements, </a:t>
            </a:r>
            <a:br>
              <a:rPr lang="en-US" altLang="ja-JP" sz="240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</a:br>
            <a:r>
              <a:rPr lang="en-US" altLang="ja-JP" sz="2400" dirty="0">
                <a:solidFill>
                  <a:schemeClr val="tx1"/>
                </a:solidFill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rPr>
              <a:t>automotive industry, accident reconstruction, etc.)</a:t>
            </a:r>
          </a:p>
          <a:p>
            <a:pPr marL="343080" indent="-34272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/>
              <a:buChar char="•"/>
            </a:pPr>
            <a:endParaRPr lang="nl-NL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  <p:grpSp>
        <p:nvGrpSpPr>
          <p:cNvPr id="5" name="グループ化 28">
            <a:extLst>
              <a:ext uri="{FF2B5EF4-FFF2-40B4-BE49-F238E27FC236}">
                <a16:creationId xmlns:a16="http://schemas.microsoft.com/office/drawing/2014/main" id="{DC02C103-FE49-47DC-985F-72C243CC3F7F}"/>
              </a:ext>
            </a:extLst>
          </p:cNvPr>
          <p:cNvGrpSpPr>
            <a:grpSpLocks noChangeAspect="1"/>
          </p:cNvGrpSpPr>
          <p:nvPr/>
        </p:nvGrpSpPr>
        <p:grpSpPr>
          <a:xfrm>
            <a:off x="1857544" y="1580423"/>
            <a:ext cx="5456293" cy="1200505"/>
            <a:chOff x="6660232" y="3680535"/>
            <a:chExt cx="4392488" cy="945799"/>
          </a:xfrm>
        </p:grpSpPr>
        <p:sp>
          <p:nvSpPr>
            <p:cNvPr id="6" name="四角形: 角を丸くする 27">
              <a:extLst>
                <a:ext uri="{FF2B5EF4-FFF2-40B4-BE49-F238E27FC236}">
                  <a16:creationId xmlns:a16="http://schemas.microsoft.com/office/drawing/2014/main" id="{9A630B6C-5F49-498D-972E-2B36EED18368}"/>
                </a:ext>
              </a:extLst>
            </p:cNvPr>
            <p:cNvSpPr/>
            <p:nvPr/>
          </p:nvSpPr>
          <p:spPr>
            <a:xfrm>
              <a:off x="6660232" y="3680535"/>
              <a:ext cx="4392488" cy="945799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cs typeface="DejaVu Sans"/>
              </a:endParaRPr>
            </a:p>
          </p:txBody>
        </p:sp>
        <p:cxnSp>
          <p:nvCxnSpPr>
            <p:cNvPr id="7" name="カギ線コネクタ 13">
              <a:extLst>
                <a:ext uri="{FF2B5EF4-FFF2-40B4-BE49-F238E27FC236}">
                  <a16:creationId xmlns:a16="http://schemas.microsoft.com/office/drawing/2014/main" id="{D1A6B654-6B4D-4F4D-9C2C-2508805DFDF1}"/>
                </a:ext>
              </a:extLst>
            </p:cNvPr>
            <p:cNvCxnSpPr>
              <a:cxnSpLocks/>
              <a:endCxn id="10" idx="2"/>
            </p:cNvCxnSpPr>
            <p:nvPr/>
          </p:nvCxnSpPr>
          <p:spPr>
            <a:xfrm rot="10800000">
              <a:off x="7285911" y="4048799"/>
              <a:ext cx="1548547" cy="282711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カギ線コネクタ 14">
              <a:extLst>
                <a:ext uri="{FF2B5EF4-FFF2-40B4-BE49-F238E27FC236}">
                  <a16:creationId xmlns:a16="http://schemas.microsoft.com/office/drawing/2014/main" id="{C51AC91E-CE30-4E39-8EE3-BE8A95756383}"/>
                </a:ext>
              </a:extLst>
            </p:cNvPr>
            <p:cNvCxnSpPr>
              <a:cxnSpLocks/>
              <a:stCxn id="12" idx="3"/>
              <a:endCxn id="11" idx="2"/>
            </p:cNvCxnSpPr>
            <p:nvPr/>
          </p:nvCxnSpPr>
          <p:spPr>
            <a:xfrm flipV="1">
              <a:off x="9816044" y="4048798"/>
              <a:ext cx="576946" cy="282712"/>
            </a:xfrm>
            <a:prstGeom prst="bentConnector2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角丸四角形 21">
              <a:extLst>
                <a:ext uri="{FF2B5EF4-FFF2-40B4-BE49-F238E27FC236}">
                  <a16:creationId xmlns:a16="http://schemas.microsoft.com/office/drawing/2014/main" id="{CB1A1031-E909-4577-A3B7-7D7BE27CFA54}"/>
                </a:ext>
              </a:extLst>
            </p:cNvPr>
            <p:cNvSpPr/>
            <p:nvPr/>
          </p:nvSpPr>
          <p:spPr>
            <a:xfrm>
              <a:off x="6768434" y="3818440"/>
              <a:ext cx="1034952" cy="23035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Meiryo UI" panose="020B0604030504040204" pitchFamily="50" charset="-128"/>
                  <a:cs typeface="Calibri" panose="020F0502020204030204" pitchFamily="34" charset="0"/>
                </a:rPr>
                <a:t>GRSG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endParaRPr>
            </a:p>
          </p:txBody>
        </p:sp>
        <p:sp>
          <p:nvSpPr>
            <p:cNvPr id="11" name="角丸四角形 22">
              <a:extLst>
                <a:ext uri="{FF2B5EF4-FFF2-40B4-BE49-F238E27FC236}">
                  <a16:creationId xmlns:a16="http://schemas.microsoft.com/office/drawing/2014/main" id="{B58B6B4B-16FD-4892-952E-2DFFD10F94EB}"/>
                </a:ext>
              </a:extLst>
            </p:cNvPr>
            <p:cNvSpPr/>
            <p:nvPr/>
          </p:nvSpPr>
          <p:spPr>
            <a:xfrm>
              <a:off x="9875514" y="3818440"/>
              <a:ext cx="1034952" cy="230358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Meiryo UI" panose="020B0604030504040204" pitchFamily="50" charset="-128"/>
                  <a:cs typeface="Calibri" panose="020F0502020204030204" pitchFamily="34" charset="0"/>
                </a:rPr>
                <a:t>GRVA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endParaRPr>
            </a:p>
          </p:txBody>
        </p:sp>
        <p:sp>
          <p:nvSpPr>
            <p:cNvPr id="12" name="角丸四角形 10">
              <a:extLst>
                <a:ext uri="{FF2B5EF4-FFF2-40B4-BE49-F238E27FC236}">
                  <a16:creationId xmlns:a16="http://schemas.microsoft.com/office/drawing/2014/main" id="{38A90407-01B8-489C-8BE4-37F23367E6C4}"/>
                </a:ext>
              </a:extLst>
            </p:cNvPr>
            <p:cNvSpPr/>
            <p:nvPr/>
          </p:nvSpPr>
          <p:spPr>
            <a:xfrm>
              <a:off x="7896906" y="4243964"/>
              <a:ext cx="1919138" cy="175090"/>
            </a:xfrm>
            <a:prstGeom prst="round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Meiryo UI" panose="020B0604030504040204" pitchFamily="50" charset="-128"/>
                  <a:cs typeface="Calibri" panose="020F0502020204030204" pitchFamily="34" charset="0"/>
                </a:rPr>
                <a:t>IWG on EDR/DSSAD</a:t>
              </a:r>
              <a:endPara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Meiryo UI" panose="020B0604030504040204" pitchFamily="50" charset="-128"/>
                <a:cs typeface="Calibri" panose="020F0502020204030204" pitchFamily="34" charset="0"/>
              </a:endParaRPr>
            </a:p>
          </p:txBody>
        </p:sp>
      </p:grpSp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Background IWG on EDR/DSSAD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 flipH="1">
            <a:off x="4067944" y="3717032"/>
            <a:ext cx="360040" cy="36004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>
            <a:off x="4428000" y="3718800"/>
            <a:ext cx="360000" cy="36000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46220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Activities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11" name="Tabel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366782"/>
              </p:ext>
            </p:extLst>
          </p:nvPr>
        </p:nvGraphicFramePr>
        <p:xfrm>
          <a:off x="323525" y="599400"/>
          <a:ext cx="8573984" cy="597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992">
                  <a:extLst>
                    <a:ext uri="{9D8B030D-6E8A-4147-A177-3AD203B41FA5}">
                      <a16:colId xmlns:a16="http://schemas.microsoft.com/office/drawing/2014/main" val="1246571996"/>
                    </a:ext>
                  </a:extLst>
                </a:gridCol>
                <a:gridCol w="4286992">
                  <a:extLst>
                    <a:ext uri="{9D8B030D-6E8A-4147-A177-3AD203B41FA5}">
                      <a16:colId xmlns:a16="http://schemas.microsoft.com/office/drawing/2014/main" val="36125351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DSSAD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021956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36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Tx/>
                        <a:buNone/>
                      </a:pPr>
                      <a:r>
                        <a:rPr lang="en-US" altLang="ja-JP" sz="1800" b="1" u="sng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Completed</a:t>
                      </a:r>
                      <a:r>
                        <a:rPr lang="en-US" altLang="ja-JP" sz="1800" b="1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:</a:t>
                      </a:r>
                      <a:endParaRPr lang="nl-NL" altLang="ja-JP" sz="1800" b="1" spc="-1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Noto Sans CJK SC Regular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127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indent="-28575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en-US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EDR Performance Elements appropriate for Adoption in 1958 and 1998 Agreement Resolutions or Regulations.</a:t>
                      </a:r>
                      <a:br>
                        <a:rPr lang="en-US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</a:br>
                      <a:r>
                        <a:rPr lang="en-US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UN Regulation 160.00/.01 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on EDR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DSSAD requirements within UNR157 on ALKS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099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indent="-28575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Supplement 1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UN R160.00/.01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nl-N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DSSAD </a:t>
                      </a:r>
                      <a:r>
                        <a:rPr lang="nl-NL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Objectives</a:t>
                      </a:r>
                      <a:r>
                        <a:rPr lang="nl-NL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</a:t>
                      </a:r>
                      <a:r>
                        <a:rPr lang="nl-NL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Functions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95416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36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Tx/>
                        <a:buNone/>
                      </a:pPr>
                      <a:r>
                        <a:rPr lang="nl-NL" altLang="ja-JP" sz="1800" b="1" u="sng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Current</a:t>
                      </a:r>
                      <a:r>
                        <a:rPr lang="nl-NL" altLang="ja-JP" sz="1800" b="1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:</a:t>
                      </a:r>
                      <a:endParaRPr lang="nl-NL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1910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 of national activities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 of national activities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250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indent="-28575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EDR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for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Heavy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Duty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Vehicles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buFont typeface="Arial" panose="020B0604020202020204" pitchFamily="34" charset="0"/>
                        <a:buChar char="•"/>
                      </a:pPr>
                      <a:r>
                        <a:rPr kumimoji="1" lang="en-US" altLang="ja-JP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Review of DSSAD requirements for the extension of the lane change function in UNR157 on ALKS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2811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indent="-28575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Improvements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as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regards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accelerometer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accuracy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269887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36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1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altLang="ja-JP" sz="1800" b="1" u="sng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Future</a:t>
                      </a:r>
                      <a:r>
                        <a:rPr lang="nl-NL" altLang="ja-JP" sz="1800" b="1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:</a:t>
                      </a:r>
                      <a:endParaRPr lang="nl-NL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l-NL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64550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1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 performance elements for ADS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6110" marR="0" lvl="0" indent="-285750" defTabSz="914400" eaLnBrk="1" fontAlgn="auto" latinLnBrk="0" hangingPunct="1">
                        <a:lnSpc>
                          <a:spcPct val="100000"/>
                        </a:lnSpc>
                        <a:spcBef>
                          <a:spcPts val="641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DSSAD performance elements for ADS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366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6110" indent="-285750">
                        <a:lnSpc>
                          <a:spcPct val="100000"/>
                        </a:lnSpc>
                        <a:spcBef>
                          <a:spcPts val="641"/>
                        </a:spcBef>
                        <a:buClr>
                          <a:srgbClr val="000000"/>
                        </a:buClr>
                        <a:buFont typeface="Arial" panose="020B0604020202020204" pitchFamily="34" charset="0"/>
                        <a:buChar char="•"/>
                      </a:pP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EDR Step 2,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future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and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advanced</a:t>
                      </a:r>
                      <a:r>
                        <a:rPr lang="nl-NL" altLang="ja-JP" sz="1800" spc="-1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l-NL" altLang="ja-JP" sz="1800" spc="-1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Noto Sans CJK SC Regular"/>
                          <a:cs typeface="Calibri" panose="020F0502020204030204" pitchFamily="34" charset="0"/>
                        </a:rPr>
                        <a:t>requirements</a:t>
                      </a: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nl-NL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034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78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Sessions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since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GRSG-123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April –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October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2022:</a:t>
            </a:r>
            <a:b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endParaRPr lang="nl-NL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IWG on EDR/DSSAD, 11 (virtual)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sessions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, incl.: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- Sub Groups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on DSSAD,</a:t>
            </a:r>
            <a:b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- </a:t>
            </a: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Sub Groups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on EDR.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+ 2 expert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groups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on ‘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accelerometer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</a:t>
            </a:r>
            <a:r>
              <a:rPr lang="nl-NL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accuracy</a:t>
            </a:r>
            <a: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’.</a:t>
            </a:r>
            <a:br>
              <a:rPr lang="nl-NL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endParaRPr lang="nl-NL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206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State of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play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- DSSAD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and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EDR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ADS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Related to DSSAD the IWG: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agreed that the primary objective of a DSSAD system is: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“Data recorded to evaluate/monitor overall safety performance and identify when ADS is in control of vehicles”.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was/is involved in amendments to UNR157 on ALKS.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performance elements for ADS focusses first on data elements, then continue with hardware requirements.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</a:t>
            </a:r>
            <a:endParaRPr lang="nl-NL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Related to EDR for ADS: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Discussions within SG-DSSAD on data collection for ADS in a broader perspective. Later judge what particular elements are to be included in the DSSAD or in the EDR.</a:t>
            </a:r>
            <a:endParaRPr lang="nl-NL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360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State of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play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- EDR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Heavy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Duty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Vehicles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The IWG develops a ‘Common technical elements document for creation of a UN regulation on EDR for HDV (trucks and busses)’.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Technical discussions first on: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scope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triggering methods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data elements and format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other (definitions, general requirements, etc.)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Working document: worksheet doc. SG-EDR-29-02</a:t>
            </a:r>
          </a:p>
        </p:txBody>
      </p:sp>
    </p:spTree>
    <p:extLst>
      <p:ext uri="{BB962C8B-B14F-4D97-AF65-F5344CB8AC3E}">
        <p14:creationId xmlns:p14="http://schemas.microsoft.com/office/powerpoint/2010/main" val="1323341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EDR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HDV –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challenges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with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triggering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How to trigger a crash event?: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endParaRPr lang="en-US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SAE J2728 triggers, combination of: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b="1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acceleration trigger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but:	usually low delta-v (due to large weight disparity between 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	HDV and LDV/VRU).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b="1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safety system trigger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but:	HDVs often not equipped with airbags, SRS, etc.</a:t>
            </a:r>
          </a:p>
          <a:p>
            <a:pPr marL="343260" indent="-34290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ja-JP" sz="2400" b="1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last stop trigger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(capture an event when the vehicle has come to a complete stop for a period of time)</a:t>
            </a:r>
            <a:b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</a:b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but:	data is collected of many non-crash related events.</a:t>
            </a:r>
          </a:p>
        </p:txBody>
      </p:sp>
    </p:spTree>
    <p:extLst>
      <p:ext uri="{BB962C8B-B14F-4D97-AF65-F5344CB8AC3E}">
        <p14:creationId xmlns:p14="http://schemas.microsoft.com/office/powerpoint/2010/main" val="171916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EDR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for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HDV –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challenges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with</a:t>
            </a: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 data 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elements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Data elements related to location and data/time may be essential to ty captured data to the actual event (especially when captured after a the last stop trigger)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but: have privacy implications.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Alternatives like relative times, engine hours, odometer, etc., under consideration.</a:t>
            </a:r>
          </a:p>
        </p:txBody>
      </p:sp>
    </p:spTree>
    <p:extLst>
      <p:ext uri="{BB962C8B-B14F-4D97-AF65-F5344CB8AC3E}">
        <p14:creationId xmlns:p14="http://schemas.microsoft.com/office/powerpoint/2010/main" val="11339610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13692" y="120286"/>
            <a:ext cx="9143999" cy="42285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nl-NL" sz="3600" b="1" spc="-1" dirty="0">
                <a:solidFill>
                  <a:srgbClr val="000000"/>
                </a:solidFill>
                <a:latin typeface="Calibri"/>
              </a:rPr>
              <a:t>IWG on EDR/DDSAD deliverables/</a:t>
            </a:r>
            <a:r>
              <a:rPr lang="nl-NL" sz="3600" b="1" spc="-1" dirty="0" err="1">
                <a:solidFill>
                  <a:srgbClr val="000000"/>
                </a:solidFill>
                <a:latin typeface="Calibri"/>
              </a:rPr>
              <a:t>timelines</a:t>
            </a:r>
            <a:endParaRPr lang="nl-NL" sz="2400" b="1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406187" y="692696"/>
            <a:ext cx="8414285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altLang="ja-JP" sz="2400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</p:txBody>
      </p:sp>
      <p:graphicFrame>
        <p:nvGraphicFramePr>
          <p:cNvPr id="6" name="表 4">
            <a:extLst>
              <a:ext uri="{FF2B5EF4-FFF2-40B4-BE49-F238E27FC236}">
                <a16:creationId xmlns:a16="http://schemas.microsoft.com/office/drawing/2014/main" id="{84D41E5B-3B56-4F8C-B2A7-D34E5F514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44199"/>
              </p:ext>
            </p:extLst>
          </p:nvPr>
        </p:nvGraphicFramePr>
        <p:xfrm>
          <a:off x="198784" y="1916832"/>
          <a:ext cx="8685642" cy="35879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5162">
                  <a:extLst>
                    <a:ext uri="{9D8B030D-6E8A-4147-A177-3AD203B41FA5}">
                      <a16:colId xmlns:a16="http://schemas.microsoft.com/office/drawing/2014/main" val="2265832402"/>
                    </a:ext>
                  </a:extLst>
                </a:gridCol>
                <a:gridCol w="3091463">
                  <a:extLst>
                    <a:ext uri="{9D8B030D-6E8A-4147-A177-3AD203B41FA5}">
                      <a16:colId xmlns:a16="http://schemas.microsoft.com/office/drawing/2014/main" val="1686393239"/>
                    </a:ext>
                  </a:extLst>
                </a:gridCol>
                <a:gridCol w="1615992">
                  <a:extLst>
                    <a:ext uri="{9D8B030D-6E8A-4147-A177-3AD203B41FA5}">
                      <a16:colId xmlns:a16="http://schemas.microsoft.com/office/drawing/2014/main" val="1861016902"/>
                    </a:ext>
                  </a:extLst>
                </a:gridCol>
                <a:gridCol w="843126">
                  <a:extLst>
                    <a:ext uri="{9D8B030D-6E8A-4147-A177-3AD203B41FA5}">
                      <a16:colId xmlns:a16="http://schemas.microsoft.com/office/drawing/2014/main" val="953104774"/>
                    </a:ext>
                  </a:extLst>
                </a:gridCol>
                <a:gridCol w="805745">
                  <a:extLst>
                    <a:ext uri="{9D8B030D-6E8A-4147-A177-3AD203B41FA5}">
                      <a16:colId xmlns:a16="http://schemas.microsoft.com/office/drawing/2014/main" val="526539590"/>
                    </a:ext>
                  </a:extLst>
                </a:gridCol>
                <a:gridCol w="1864154">
                  <a:extLst>
                    <a:ext uri="{9D8B030D-6E8A-4147-A177-3AD203B41FA5}">
                      <a16:colId xmlns:a16="http://schemas.microsoft.com/office/drawing/2014/main" val="1923891176"/>
                    </a:ext>
                  </a:extLst>
                </a:gridCol>
              </a:tblGrid>
              <a:tr h="623448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Title 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Tasks / Deliverables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References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(GRSG adoption)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(WP.29 adoption)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3768377"/>
                  </a:ext>
                </a:extLst>
              </a:tr>
              <a:tr h="1345857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Complete EDR Common Performance Elements for 1958/1998 Contracting Parties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Corrections/ amendments to existing EDR R160.00 and R160.01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strike="sng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ECE/TRANS/WP.29/2019/34/Rev1.</a:t>
                      </a:r>
                      <a:endParaRPr lang="ja-JP" sz="1200" strike="sng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strike="sng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1800" strike="sngStrike" dirty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200" strike="sng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ECE/TRANS/WP.29/2022/25/Rev.1</a:t>
                      </a:r>
                      <a:r>
                        <a:rPr lang="en-GB" sz="1200" strike="sngStrike" baseline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</a:t>
                      </a:r>
                      <a:r>
                        <a:rPr lang="en-GB" sz="1200" strike="sng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/26</a:t>
                      </a:r>
                      <a:endParaRPr lang="ja-JP" sz="1200" strike="sngStrike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2022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ja-JP" sz="2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2021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2023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GB" sz="2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2022</a:t>
                      </a:r>
                      <a:endParaRPr lang="ja-JP" sz="1400" b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nl-NL" altLang="ja-JP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  <a:t>delete - </a:t>
                      </a:r>
                      <a:r>
                        <a:rPr lang="nl-NL" altLang="ja-JP" sz="14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  <a:t>completed</a:t>
                      </a:r>
                      <a:endParaRPr lang="nl-NL" altLang="ja-JP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endParaRPr lang="nl-NL" altLang="ja-JP" sz="28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  <a:p>
                      <a:pPr marL="3619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altLang="ja-JP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  <a:t>delete – </a:t>
                      </a:r>
                      <a:r>
                        <a:rPr lang="nl-NL" altLang="ja-JP" sz="1400" b="1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  <a:t>completed</a:t>
                      </a:r>
                      <a:br>
                        <a:rPr lang="nl-NL" altLang="ja-JP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</a:br>
                      <a:r>
                        <a:rPr lang="nl-NL" altLang="ja-JP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ＭＳ 明朝" panose="02020609040205080304" pitchFamily="17" charset="-128"/>
                          <a:cs typeface="Calibri" panose="020F0502020204030204" pitchFamily="34" charset="0"/>
                        </a:rPr>
                        <a:t>(Supplement 1)</a:t>
                      </a:r>
                      <a:endParaRPr lang="ja-JP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5900236"/>
                  </a:ext>
                </a:extLst>
              </a:tr>
              <a:tr h="482253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 performance elements for ADS </a:t>
                      </a:r>
                      <a:endParaRPr lang="ja-JP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2023</a:t>
                      </a:r>
                      <a:endParaRPr lang="ja-JP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June 2024</a:t>
                      </a:r>
                      <a:endParaRPr lang="ja-JP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(aligned with DSSAD deliverable</a:t>
                      </a:r>
                      <a:r>
                        <a:rPr lang="en-GB" sz="1400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for GRVA)</a:t>
                      </a:r>
                      <a:endParaRPr lang="ja-JP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84213058"/>
                  </a:ext>
                </a:extLst>
              </a:tr>
              <a:tr h="639507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Common technical elements document for creation of a UN regulation on EDR for heavy duty vehicles (trucks and busses)</a:t>
                      </a:r>
                      <a:endParaRPr lang="ja-JP" sz="1400" b="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2022</a:t>
                      </a:r>
                      <a:b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2023</a:t>
                      </a:r>
                      <a:b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2023</a:t>
                      </a:r>
                      <a:endParaRPr lang="ja-JP" sz="14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2023</a:t>
                      </a:r>
                      <a:br>
                        <a:rPr lang="en-GB" sz="1400" b="0" u="non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 2023</a:t>
                      </a:r>
                      <a:b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1400" b="1" u="sng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2024</a:t>
                      </a:r>
                      <a:endParaRPr lang="ja-JP" sz="1400" b="1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b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GRSG</a:t>
                      </a:r>
                      <a:r>
                        <a:rPr lang="en-GB" sz="1400" b="1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is requested to advise on an appropriate deadline</a:t>
                      </a:r>
                      <a:endParaRPr lang="ja-JP" sz="14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739536"/>
                  </a:ext>
                </a:extLst>
              </a:tr>
              <a:tr h="479631"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EDR Step#2 - consideration of additional technical provisions </a:t>
                      </a:r>
                      <a:endParaRPr lang="ja-JP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Oct 2023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 2024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60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ja-JP" sz="1400" dirty="0">
                        <a:effectLst/>
                        <a:latin typeface="Calibri" panose="020F0502020204030204" pitchFamily="34" charset="0"/>
                        <a:ea typeface="ＭＳ 明朝" panose="02020609040205080304" pitchFamily="17" charset="-128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46985096"/>
                  </a:ext>
                </a:extLst>
              </a:tr>
            </a:tbl>
          </a:graphicData>
        </a:graphic>
      </p:graphicFrame>
      <p:sp>
        <p:nvSpPr>
          <p:cNvPr id="11" name="角丸四角形 27">
            <a:extLst>
              <a:ext uri="{FF2B5EF4-FFF2-40B4-BE49-F238E27FC236}">
                <a16:creationId xmlns:a16="http://schemas.microsoft.com/office/drawing/2014/main" id="{3E673374-EB64-4069-B438-F4181B58BDEE}"/>
              </a:ext>
            </a:extLst>
          </p:cNvPr>
          <p:cNvSpPr/>
          <p:nvPr/>
        </p:nvSpPr>
        <p:spPr>
          <a:xfrm>
            <a:off x="198784" y="845096"/>
            <a:ext cx="8909720" cy="5539076"/>
          </a:xfrm>
          <a:prstGeom prst="rect">
            <a:avLst/>
          </a:prstGeom>
          <a:noFill/>
          <a:ln w="28575">
            <a:noFill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GRSG </a:t>
            </a:r>
            <a:r>
              <a:rPr lang="en-US" altLang="ja-JP" sz="2400" spc="-1" dirty="0" err="1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Programme</a:t>
            </a:r>
            <a:r>
              <a:rPr lang="en-US" altLang="ja-JP" sz="2400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 of Work (ECE/TRANS/WP.29/2022/1/Rev.1), on EDR:</a:t>
            </a: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endParaRPr lang="en-US" altLang="ja-JP" sz="1200" b="1" spc="-1" dirty="0">
              <a:solidFill>
                <a:schemeClr val="tx1"/>
              </a:solidFill>
              <a:latin typeface="Calibri" panose="020F0502020204030204" pitchFamily="34" charset="0"/>
              <a:ea typeface="Noto Sans CJK SC Regular"/>
              <a:cs typeface="Calibri" panose="020F0502020204030204" pitchFamily="34" charset="0"/>
            </a:endParaRPr>
          </a:p>
          <a:p>
            <a:pPr marL="360">
              <a:lnSpc>
                <a:spcPct val="100000"/>
              </a:lnSpc>
              <a:spcBef>
                <a:spcPts val="641"/>
              </a:spcBef>
              <a:buClr>
                <a:srgbClr val="000000"/>
              </a:buClr>
            </a:pPr>
            <a:r>
              <a:rPr lang="en-US" altLang="ja-JP" sz="1600" b="1" spc="-1" dirty="0">
                <a:solidFill>
                  <a:schemeClr val="tx1"/>
                </a:solidFill>
                <a:latin typeface="Calibri" panose="020F0502020204030204" pitchFamily="34" charset="0"/>
                <a:ea typeface="Noto Sans CJK SC Regular"/>
                <a:cs typeface="Calibri" panose="020F0502020204030204" pitchFamily="34" charset="0"/>
              </a:rPr>
              <a:t>Table 6 Subjects under consideration by the Working Party on General Safety Provisions (GRSG)</a:t>
            </a:r>
          </a:p>
        </p:txBody>
      </p:sp>
    </p:spTree>
    <p:extLst>
      <p:ext uri="{BB962C8B-B14F-4D97-AF65-F5344CB8AC3E}">
        <p14:creationId xmlns:p14="http://schemas.microsoft.com/office/powerpoint/2010/main" val="40227836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7" ma:contentTypeDescription="Create a new document." ma:contentTypeScope="" ma:versionID="3dda9090b5883dd13a17919601bc9337">
  <xsd:schema xmlns:xsd="http://www.w3.org/2001/XMLSchema" xmlns:xs="http://www.w3.org/2001/XMLSchema" xmlns:p="http://schemas.microsoft.com/office/2006/metadata/properties" xmlns:ns2="4b4a1c0d-4a69-4996-a84a-fc699b9f49de" xmlns:ns3="acccb6d4-dbe5-46d2-b4d3-5733603d8cc6" xmlns:ns4="985ec44e-1bab-4c0b-9df0-6ba128686fc9" targetNamespace="http://schemas.microsoft.com/office/2006/metadata/properties" ma:root="true" ma:fieldsID="ded5af2ee258f7c0b7926b0cd9be3d49" ns2:_="" ns3:_="" ns4:_="">
    <xsd:import namespace="4b4a1c0d-4a69-4996-a84a-fc699b9f49de"/>
    <xsd:import namespace="acccb6d4-dbe5-46d2-b4d3-5733603d8cc6"/>
    <xsd:import namespace="985ec44e-1bab-4c0b-9df0-6ba128686fc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175662-8596-484a-92c7-351d01561e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5ec44e-1bab-4c0b-9df0-6ba128686f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02cb41a6-c265-4598-b948-df01c7e084ec}" ma:internalName="TaxCatchAll" ma:showField="CatchAllData" ma:web="4b4a1c0d-4a69-4996-a84a-fc699b9f49d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cccb6d4-dbe5-46d2-b4d3-5733603d8cc6">
      <Terms xmlns="http://schemas.microsoft.com/office/infopath/2007/PartnerControls"/>
    </lcf76f155ced4ddcb4097134ff3c332f>
    <TaxCatchAll xmlns="985ec44e-1bab-4c0b-9df0-6ba128686fc9" xsi:nil="true"/>
  </documentManagement>
</p:properties>
</file>

<file path=customXml/itemProps1.xml><?xml version="1.0" encoding="utf-8"?>
<ds:datastoreItem xmlns:ds="http://schemas.openxmlformats.org/officeDocument/2006/customXml" ds:itemID="{06FD20D8-2B73-4E29-8358-56662A25BD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8C2011C-48E3-4D27-9651-875300B8B0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4a1c0d-4a69-4996-a84a-fc699b9f49de"/>
    <ds:schemaRef ds:uri="acccb6d4-dbe5-46d2-b4d3-5733603d8cc6"/>
    <ds:schemaRef ds:uri="985ec44e-1bab-4c0b-9df0-6ba128686f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D56E207-CB26-4E42-91CA-3C05047CEFE4}">
  <ds:schemaRefs>
    <ds:schemaRef ds:uri="4b4a1c0d-4a69-4996-a84a-fc699b9f49de"/>
    <ds:schemaRef ds:uri="http://purl.org/dc/terms/"/>
    <ds:schemaRef ds:uri="http://schemas.microsoft.com/office/2006/documentManagement/types"/>
    <ds:schemaRef ds:uri="acccb6d4-dbe5-46d2-b4d3-5733603d8c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  <ds:schemaRef ds:uri="985ec44e-1bab-4c0b-9df0-6ba128686fc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4287</TotalTime>
  <Words>910</Words>
  <Application>Microsoft Office PowerPoint</Application>
  <PresentationFormat>On-screen Show (4:3)</PresentationFormat>
  <Paragraphs>135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RDW Voertuiginformatie en -toelating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striekwp</dc:creator>
  <cp:keywords/>
  <cp:lastModifiedBy>Edoardo Gianotti</cp:lastModifiedBy>
  <cp:revision>359</cp:revision>
  <cp:lastPrinted>2022-10-06T15:27:22Z</cp:lastPrinted>
  <dcterms:created xsi:type="dcterms:W3CDTF">2019-01-14T05:13:36Z</dcterms:created>
  <dcterms:modified xsi:type="dcterms:W3CDTF">2022-10-09T20:29:59Z</dcterms:modified>
  <cp:category/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Company">
    <vt:lpwstr>RDW Voertuiginformatie en -toelating</vt:lpwstr>
  </property>
  <property fmtid="{D5CDD505-2E9C-101B-9397-08002B2CF9AE}" pid="4" name="HiddenSlides">
    <vt:i4>0</vt:i4>
  </property>
  <property fmtid="{D5CDD505-2E9C-101B-9397-08002B2CF9AE}" pid="5" name="HyperlinksChanged">
    <vt:bool>false</vt:bool>
  </property>
  <property fmtid="{D5CDD505-2E9C-101B-9397-08002B2CF9AE}" pid="6" name="LinksUpToDate">
    <vt:bool>false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画面に合わせる (4:3)</vt:lpwstr>
  </property>
  <property fmtid="{D5CDD505-2E9C-101B-9397-08002B2CF9AE}" pid="10" name="ScaleCrop">
    <vt:bool>false</vt:bool>
  </property>
  <property fmtid="{D5CDD505-2E9C-101B-9397-08002B2CF9AE}" pid="11" name="ShareDoc">
    <vt:bool>false</vt:bool>
  </property>
  <property fmtid="{D5CDD505-2E9C-101B-9397-08002B2CF9AE}" pid="12" name="Slides">
    <vt:i4>6</vt:i4>
  </property>
  <property fmtid="{D5CDD505-2E9C-101B-9397-08002B2CF9AE}" pid="13" name="ContentTypeId">
    <vt:lpwstr>0x0101003B8422D08C252547BB1CFA7F78E2CB83</vt:lpwstr>
  </property>
  <property fmtid="{D5CDD505-2E9C-101B-9397-08002B2CF9AE}" pid="14" name="Office_x0020_of_x0020_Origin">
    <vt:lpwstr/>
  </property>
  <property fmtid="{D5CDD505-2E9C-101B-9397-08002B2CF9AE}" pid="15" name="MediaServiceImageTags">
    <vt:lpwstr/>
  </property>
  <property fmtid="{D5CDD505-2E9C-101B-9397-08002B2CF9AE}" pid="16" name="gba66df640194346a5267c50f24d4797">
    <vt:lpwstr/>
  </property>
  <property fmtid="{D5CDD505-2E9C-101B-9397-08002B2CF9AE}" pid="17" name="Office of Origin">
    <vt:lpwstr/>
  </property>
</Properties>
</file>