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10"/>
  </p:notesMasterIdLst>
  <p:sldIdLst>
    <p:sldId id="297" r:id="rId5"/>
    <p:sldId id="294" r:id="rId6"/>
    <p:sldId id="298" r:id="rId7"/>
    <p:sldId id="299" r:id="rId8"/>
    <p:sldId id="300" r:id="rId9"/>
  </p:sldIdLst>
  <p:sldSz cx="9144000" cy="6858000" type="screen4x3"/>
  <p:notesSz cx="6735763" cy="9866313"/>
  <p:custDataLst>
    <p:tags r:id="rId1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櫻井 優斗" initials="櫻井" lastIdx="2" clrIdx="0">
    <p:extLst>
      <p:ext uri="{19B8F6BF-5375-455C-9EA6-DF929625EA0E}">
        <p15:presenceInfo xmlns:p15="http://schemas.microsoft.com/office/powerpoint/2012/main" userId="S-1-5-21-603612327-3047553966-3616396257-47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00FF"/>
    <a:srgbClr val="33CC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71" autoAdjust="0"/>
  </p:normalViewPr>
  <p:slideViewPr>
    <p:cSldViewPr>
      <p:cViewPr varScale="1">
        <p:scale>
          <a:sx n="78" d="100"/>
          <a:sy n="78" d="100"/>
        </p:scale>
        <p:origin x="19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5F3005CC-3623-4F03-9644-8180276EE4A9}"/>
    <pc:docChg chg="modSld">
      <pc:chgData name="Konstantin Glukhenkiy" userId="24b49d37-c936-4e44-8fab-4bfac34f62f4" providerId="ADAL" clId="{5F3005CC-3623-4F03-9644-8180276EE4A9}" dt="2022-10-25T17:14:29.246" v="3" actId="6549"/>
      <pc:docMkLst>
        <pc:docMk/>
      </pc:docMkLst>
      <pc:sldChg chg="modSp mod">
        <pc:chgData name="Konstantin Glukhenkiy" userId="24b49d37-c936-4e44-8fab-4bfac34f62f4" providerId="ADAL" clId="{5F3005CC-3623-4F03-9644-8180276EE4A9}" dt="2022-10-25T17:14:29.246" v="3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5F3005CC-3623-4F03-9644-8180276EE4A9}" dt="2022-10-25T17:14:29.246" v="3" actId="6549"/>
          <ac:spMkLst>
            <pc:docMk/>
            <pc:sldMk cId="4034798416" sldId="297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3" imgH="493" progId="TCLayout.ActiveDocument.1">
                  <p:embed/>
                </p:oleObj>
              </mc:Choice>
              <mc:Fallback>
                <p:oleObj name="think-cell Folie" r:id="rId3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493" imgH="493" progId="TCLayout.ActiveDocument.1">
                  <p:embed/>
                </p:oleObj>
              </mc:Choice>
              <mc:Fallback>
                <p:oleObj name="think-cell Folie" r:id="rId14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2022/10/25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93" imgH="493" progId="TCLayout.ActiveDocument.1">
                  <p:embed/>
                </p:oleObj>
              </mc:Choice>
              <mc:Fallback>
                <p:oleObj name="think-cell Folie" r:id="rId5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GRE-87-20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25-28 October 2022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6.(b)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21020" y="1627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R48-09 SIG 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Interest Group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UN R48-09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R48-09 SIG)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GRE-87</a:t>
            </a:r>
            <a:b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2022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Since the 5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session of SIG in March and GRE 86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session in April, the SIG once again met in June (via teleconference). 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During the 6</a:t>
            </a:r>
            <a:r>
              <a:rPr lang="en-GB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session, the group based the discussion on SIG-05-03 document from Japan. </a:t>
            </a:r>
          </a:p>
          <a:p>
            <a:pPr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In order to extend the scope of lamps allowed to be switched ON as exterior courtesy lamps in parked conditions, it is proposed to add the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rear position lamps, parking lamps and end-outline marker lamps. Side marker lamps are added in the list too.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Due to time constraint, it was not possible to finalize the proposal at this 6</a:t>
            </a:r>
            <a:r>
              <a:rPr lang="en-US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session. So, it was agreed that Japan and OICA would work together to find a compromise.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R48-09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Two sessions between Japan and OICA were organized end of July, to finalize the proposal before the official deadline for submission of working documents. </a:t>
            </a:r>
            <a:endParaRPr lang="en-GB" sz="2400" b="1" u="sng" dirty="0">
              <a:latin typeface="+mn-lt"/>
              <a:cs typeface="Arial" panose="020B0604020202020204" pitchFamily="34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-GB" sz="2400" b="1" u="sng" dirty="0">
                <a:latin typeface="+mn-lt"/>
                <a:cs typeface="Arial" panose="020B0604020202020204" pitchFamily="34" charset="0"/>
              </a:rPr>
              <a:t>Japan – OICA proposal (1/2):</a:t>
            </a:r>
          </a:p>
          <a:p>
            <a:pPr algn="just">
              <a:spcAft>
                <a:spcPts val="1200"/>
              </a:spcAft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The following definitions were improved and re-organized: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“Lamps permitted according to national legislation”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“Exterior Courtesy Lamps” (to adapt to current usage)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“External status indicator” (addition of latest UN R162 and 163)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“Energy indicator lamp”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“Answer-back signal”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“Lamp test mode”</a:t>
            </a:r>
          </a:p>
          <a:p>
            <a:pPr algn="just">
              <a:spcAft>
                <a:spcPts val="1200"/>
              </a:spcAft>
            </a:pPr>
            <a:r>
              <a:rPr lang="en-GB" sz="2400" dirty="0">
                <a:latin typeface="+mn-lt"/>
                <a:cs typeface="Arial" panose="020B0604020202020204" pitchFamily="34" charset="0"/>
              </a:rPr>
              <a:t>Other sections of UN R48 were also improved: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Documents for approval</a:t>
            </a:r>
          </a:p>
          <a:p>
            <a:pPr lvl="1" algn="just"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Exemption for variations of photometric characteristics for the new features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R48-09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2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513754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ts val="2000"/>
              </a:lnSpc>
              <a:spcAft>
                <a:spcPts val="1200"/>
              </a:spcAft>
              <a:buNone/>
            </a:pPr>
            <a:r>
              <a:rPr lang="en-GB" sz="2000" b="1" u="sng" dirty="0">
                <a:latin typeface="+mn-lt"/>
                <a:cs typeface="Arial" panose="020B0604020202020204" pitchFamily="34" charset="0"/>
              </a:rPr>
              <a:t>Japan – OICA proposal (2/2):</a:t>
            </a:r>
          </a:p>
          <a:p>
            <a:pPr lvl="1" algn="just">
              <a:lnSpc>
                <a:spcPts val="2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For each new function (answer-back signal, energy indicator lamp, lamp test mode), all following parameters are set in section 6 of UN Regulation No.48, when applicable: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Presence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Number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Arrangement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Position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Geometric visibility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Orientation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Electrical connections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Tell-tale</a:t>
            </a:r>
          </a:p>
          <a:p>
            <a:pPr lvl="1" algn="just">
              <a:lnSpc>
                <a:spcPts val="1200"/>
              </a:lnSpc>
              <a:spcAft>
                <a:spcPts val="1200"/>
              </a:spcAft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Specific requirements to each function. </a:t>
            </a:r>
          </a:p>
          <a:p>
            <a:pPr lvl="1" algn="just">
              <a:lnSpc>
                <a:spcPts val="2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cs typeface="Arial" panose="020B0604020202020204" pitchFamily="34" charset="0"/>
              </a:rPr>
              <a:t>Individual specifications for exterior courtesy lamps in §6.24.</a:t>
            </a:r>
            <a:r>
              <a:rPr lang="en-US" sz="22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+mn-lt"/>
                <a:cs typeface="Arial" panose="020B0604020202020204" pitchFamily="34" charset="0"/>
              </a:rPr>
              <a:t>are amended to adapt to their current usage in parked conditions.</a:t>
            </a:r>
          </a:p>
          <a:p>
            <a:pPr marL="457200" lvl="1" indent="0" algn="just">
              <a:lnSpc>
                <a:spcPts val="1200"/>
              </a:lnSpc>
              <a:spcAft>
                <a:spcPts val="1200"/>
              </a:spcAft>
              <a:buNone/>
            </a:pPr>
            <a:endParaRPr lang="en-US" sz="2200" dirty="0">
              <a:latin typeface="+mn-lt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R48-09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9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lvl="1" indent="0" algn="just">
              <a:spcAft>
                <a:spcPts val="1200"/>
              </a:spcAft>
              <a:buNone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The proposal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GRE/2022/27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finalizes the work for 1</a:t>
            </a:r>
            <a:r>
              <a:rPr lang="en-US" sz="2400" baseline="30000" dirty="0">
                <a:latin typeface="+mn-lt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step to regulate current functions under the parked conditions and we aim to adapt the proposal at least in the GRE April 2023 session.</a:t>
            </a:r>
          </a:p>
          <a:p>
            <a:pPr marL="457200" lvl="1" indent="0" algn="just">
              <a:spcAft>
                <a:spcPts val="1200"/>
              </a:spcAft>
              <a:buNone/>
            </a:pPr>
            <a:endParaRPr lang="en-US" sz="2400" dirty="0">
              <a:latin typeface="+mn-lt"/>
              <a:cs typeface="Arial" panose="020B0604020202020204" pitchFamily="34" charset="0"/>
            </a:endParaRPr>
          </a:p>
          <a:p>
            <a:pPr marL="457200" lvl="1" indent="0" algn="just">
              <a:spcAft>
                <a:spcPts val="1200"/>
              </a:spcAft>
              <a:buNone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Next step will be to define other possible new lighting functions that could be allowed under parked conditions. </a:t>
            </a: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323528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on UN R48-09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080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EBBAD6-1CA3-4FD1-B62B-2F0AABDF3EF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4b4a1c0d-4a69-4996-a84a-fc699b9f49de"/>
    <ds:schemaRef ds:uri="acccb6d4-dbe5-46d2-b4d3-5733603d8cc6"/>
    <ds:schemaRef ds:uri="http://schemas.openxmlformats.org/package/2006/metadata/core-properties"/>
    <ds:schemaRef ds:uri="http://www.w3.org/XML/1998/namespace"/>
    <ds:schemaRef ds:uri="http://purl.org/dc/dcmitype/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BF7CEF03-A638-407F-9F43-22F5FCCC32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Words>442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​​テーマ</vt:lpstr>
      <vt:lpstr>think-cell Folie</vt:lpstr>
      <vt:lpstr>Special Interest Group on UN R48-09 (R48-09 SIG)  Status report to GRE-87 October 2022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</cp:lastModifiedBy>
  <cp:revision>508</cp:revision>
  <cp:lastPrinted>2022-04-12T01:08:27Z</cp:lastPrinted>
  <dcterms:created xsi:type="dcterms:W3CDTF">2014-08-07T00:59:03Z</dcterms:created>
  <dcterms:modified xsi:type="dcterms:W3CDTF">2022-10-25T17:14:31Z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  <property fmtid="{D5CDD505-2E9C-101B-9397-08002B2CF9AE}" pid="11" name="MSIP_Label_7f30fc12-c89a-4829-a476-5bf9e2086332_Enabled">
    <vt:lpwstr>true</vt:lpwstr>
  </property>
  <property fmtid="{D5CDD505-2E9C-101B-9397-08002B2CF9AE}" pid="12" name="MSIP_Label_7f30fc12-c89a-4829-a476-5bf9e2086332_SetDate">
    <vt:lpwstr>2022-04-01T11:53:19Z</vt:lpwstr>
  </property>
  <property fmtid="{D5CDD505-2E9C-101B-9397-08002B2CF9AE}" pid="13" name="MSIP_Label_7f30fc12-c89a-4829-a476-5bf9e2086332_Method">
    <vt:lpwstr>Privileged</vt:lpwstr>
  </property>
  <property fmtid="{D5CDD505-2E9C-101B-9397-08002B2CF9AE}" pid="14" name="MSIP_Label_7f30fc12-c89a-4829-a476-5bf9e2086332_Name">
    <vt:lpwstr>Not protected (Anyone)_0</vt:lpwstr>
  </property>
  <property fmtid="{D5CDD505-2E9C-101B-9397-08002B2CF9AE}" pid="15" name="MSIP_Label_7f30fc12-c89a-4829-a476-5bf9e2086332_SiteId">
    <vt:lpwstr>d6b0bbee-7cd9-4d60-bce6-4a67b543e2ae</vt:lpwstr>
  </property>
  <property fmtid="{D5CDD505-2E9C-101B-9397-08002B2CF9AE}" pid="16" name="MSIP_Label_7f30fc12-c89a-4829-a476-5bf9e2086332_ActionId">
    <vt:lpwstr>5aeabe18-2baf-4ad6-a3a6-0075c4e1c5f5</vt:lpwstr>
  </property>
  <property fmtid="{D5CDD505-2E9C-101B-9397-08002B2CF9AE}" pid="17" name="MSIP_Label_7f30fc12-c89a-4829-a476-5bf9e2086332_ContentBits">
    <vt:lpwstr>0</vt:lpwstr>
  </property>
  <property fmtid="{D5CDD505-2E9C-101B-9397-08002B2CF9AE}" pid="18" name="MediaServiceImageTags">
    <vt:lpwstr/>
  </property>
  <property fmtid="{D5CDD505-2E9C-101B-9397-08002B2CF9AE}" pid="19" name="gba66df640194346a5267c50f24d4797">
    <vt:lpwstr/>
  </property>
  <property fmtid="{D5CDD505-2E9C-101B-9397-08002B2CF9AE}" pid="20" name="Office_x0020_of_x0020_Origin">
    <vt:lpwstr/>
  </property>
  <property fmtid="{D5CDD505-2E9C-101B-9397-08002B2CF9AE}" pid="21" name="Office of Origin">
    <vt:lpwstr/>
  </property>
</Properties>
</file>