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 id="2147483672" r:id="rId4"/>
  </p:sldMasterIdLst>
  <p:notesMasterIdLst>
    <p:notesMasterId r:id="rId20"/>
  </p:notesMasterIdLst>
  <p:sldIdLst>
    <p:sldId id="256" r:id="rId5"/>
    <p:sldId id="260" r:id="rId6"/>
    <p:sldId id="265" r:id="rId7"/>
    <p:sldId id="259" r:id="rId8"/>
    <p:sldId id="261" r:id="rId9"/>
    <p:sldId id="262" r:id="rId10"/>
    <p:sldId id="266" r:id="rId11"/>
    <p:sldId id="269" r:id="rId12"/>
    <p:sldId id="270" r:id="rId13"/>
    <p:sldId id="267" r:id="rId14"/>
    <p:sldId id="268" r:id="rId15"/>
    <p:sldId id="273" r:id="rId16"/>
    <p:sldId id="272" r:id="rId17"/>
    <p:sldId id="274" r:id="rId18"/>
    <p:sldId id="264" r:id="rId19"/>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wenkschuster, Lukas" initials="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3" autoAdjust="0"/>
    <p:restoredTop sz="94660"/>
  </p:normalViewPr>
  <p:slideViewPr>
    <p:cSldViewPr snapToGrid="0">
      <p:cViewPr varScale="1">
        <p:scale>
          <a:sx n="82" d="100"/>
          <a:sy n="82" d="100"/>
        </p:scale>
        <p:origin x="595" y="7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slideMaster" Target="slideMasters/slideMaster1.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96A3B2D5-CBEE-4A37-BCBA-885DB4928393}"/>
    <pc:docChg chg="modSld">
      <pc:chgData name="Konstantin Glukhenkiy" userId="24b49d37-c936-4e44-8fab-4bfac34f62f4" providerId="ADAL" clId="{96A3B2D5-CBEE-4A37-BCBA-885DB4928393}" dt="2022-10-24T09:31:41.599" v="9" actId="6549"/>
      <pc:docMkLst>
        <pc:docMk/>
      </pc:docMkLst>
      <pc:sldChg chg="modSp mod">
        <pc:chgData name="Konstantin Glukhenkiy" userId="24b49d37-c936-4e44-8fab-4bfac34f62f4" providerId="ADAL" clId="{96A3B2D5-CBEE-4A37-BCBA-885DB4928393}" dt="2022-10-24T09:31:41.599" v="9" actId="6549"/>
        <pc:sldMkLst>
          <pc:docMk/>
          <pc:sldMk cId="197410519" sldId="256"/>
        </pc:sldMkLst>
        <pc:graphicFrameChg chg="modGraphic">
          <ac:chgData name="Konstantin Glukhenkiy" userId="24b49d37-c936-4e44-8fab-4bfac34f62f4" providerId="ADAL" clId="{96A3B2D5-CBEE-4A37-BCBA-885DB4928393}" dt="2022-10-24T09:31:41.599" v="9" actId="6549"/>
          <ac:graphicFrameMkLst>
            <pc:docMk/>
            <pc:sldMk cId="197410519" sldId="256"/>
            <ac:graphicFrameMk id="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988AFB53-3AB4-4894-B826-814E373C4DB6}" type="datetimeFigureOut">
              <a:rPr lang="en-GB" smtClean="0"/>
              <a:t>24/10/2022</a:t>
            </a:fld>
            <a:endParaRPr lang="en-GB"/>
          </a:p>
        </p:txBody>
      </p:sp>
      <p:sp>
        <p:nvSpPr>
          <p:cNvPr id="4" name="Folienbildplatzhalter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711200" y="4860925"/>
            <a:ext cx="5683250" cy="460533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F27F7738-4FFB-4E0D-BA36-2862DEA2389C}" type="slidenum">
              <a:rPr lang="en-GB" smtClean="0"/>
              <a:t>‹#›</a:t>
            </a:fld>
            <a:endParaRPr lang="en-GB"/>
          </a:p>
        </p:txBody>
      </p:sp>
    </p:spTree>
    <p:extLst>
      <p:ext uri="{BB962C8B-B14F-4D97-AF65-F5344CB8AC3E}">
        <p14:creationId xmlns:p14="http://schemas.microsoft.com/office/powerpoint/2010/main" val="360595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378B65B5-4BAA-41EF-A5C0-9177A213AA02}" type="datetime1">
              <a:rPr lang="de-DE" smtClean="0"/>
              <a:t>24.10.2022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555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DF21D98-AE6B-4DD3-A0DF-308F9B89567E}" type="datetime1">
              <a:rPr lang="de-DE" smtClean="0"/>
              <a:t>24.10.2022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4096896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533D0AA-ED3B-4526-A157-4B2AF59719C2}" type="datetime1">
              <a:rPr lang="de-DE" smtClean="0"/>
              <a:t>24.10.2022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2735561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378B65B5-4BAA-41EF-A5C0-9177A213AA02}" type="datetime1">
              <a:rPr lang="de-DE" smtClean="0"/>
              <a:t>24.10.2022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821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382AF93-2127-45ED-81F5-18D29CEE4D92}" type="datetime1">
              <a:rPr lang="de-DE" smtClean="0"/>
              <a:t>24.10.2022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
        <p:nvSpPr>
          <p:cNvPr id="7" name="Textfeld 6"/>
          <p:cNvSpPr txBox="1"/>
          <p:nvPr userDrawn="1"/>
        </p:nvSpPr>
        <p:spPr>
          <a:xfrm>
            <a:off x="5212861" y="6488668"/>
            <a:ext cx="1430216" cy="369332"/>
          </a:xfrm>
          <a:prstGeom prst="rect">
            <a:avLst/>
          </a:prstGeom>
          <a:noFill/>
        </p:spPr>
        <p:txBody>
          <a:bodyPr wrap="square" rtlCol="0">
            <a:spAutoFit/>
          </a:bodyPr>
          <a:lstStyle/>
          <a:p>
            <a:r>
              <a:rPr lang="en-GB" dirty="0"/>
              <a:t>GRE TF AVSR</a:t>
            </a:r>
          </a:p>
        </p:txBody>
      </p:sp>
    </p:spTree>
    <p:extLst>
      <p:ext uri="{BB962C8B-B14F-4D97-AF65-F5344CB8AC3E}">
        <p14:creationId xmlns:p14="http://schemas.microsoft.com/office/powerpoint/2010/main" val="2785823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0BEF5E91-7D5D-4377-BEAD-441602185180}" type="datetime1">
              <a:rPr lang="de-DE" smtClean="0"/>
              <a:t>24.10.2022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28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2D793C6-5594-4BBB-900D-E1A4D8318526}" type="datetime1">
              <a:rPr lang="de-DE" smtClean="0"/>
              <a:t>24.10.2022</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2688005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847C44E-CF57-4807-A1EF-69A91F08CD6C}" type="datetime1">
              <a:rPr lang="de-DE" smtClean="0"/>
              <a:t>24.10.2022</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1715103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578FF296-2D96-4C4A-91CE-32BA7C2FAA9B}" type="datetime1">
              <a:rPr lang="de-DE" smtClean="0"/>
              <a:t>24.10.2022</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920A611A-B439-47EC-9AB0-62E646C29293}" type="slidenum">
              <a:rPr lang="de-DE" smtClean="0"/>
              <a:t>‹#›</a:t>
            </a:fld>
            <a:endParaRPr lang="de-DE" dirty="0"/>
          </a:p>
        </p:txBody>
      </p:sp>
      <p:sp>
        <p:nvSpPr>
          <p:cNvPr id="6" name="Textfeld 5"/>
          <p:cNvSpPr txBox="1"/>
          <p:nvPr userDrawn="1"/>
        </p:nvSpPr>
        <p:spPr>
          <a:xfrm>
            <a:off x="5408245" y="6480853"/>
            <a:ext cx="1430216" cy="369332"/>
          </a:xfrm>
          <a:prstGeom prst="rect">
            <a:avLst/>
          </a:prstGeom>
          <a:noFill/>
        </p:spPr>
        <p:txBody>
          <a:bodyPr wrap="square" rtlCol="0">
            <a:spAutoFit/>
          </a:bodyPr>
          <a:lstStyle/>
          <a:p>
            <a:r>
              <a:rPr lang="en-GB" dirty="0"/>
              <a:t>GRE TF AVSR</a:t>
            </a:r>
          </a:p>
        </p:txBody>
      </p:sp>
    </p:spTree>
    <p:extLst>
      <p:ext uri="{BB962C8B-B14F-4D97-AF65-F5344CB8AC3E}">
        <p14:creationId xmlns:p14="http://schemas.microsoft.com/office/powerpoint/2010/main" val="1529570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D12AE09-9577-4D67-A65D-2F47A4B1CDF1}" type="datetime1">
              <a:rPr lang="de-DE" smtClean="0"/>
              <a:t>24.10.2022</a:t>
            </a:fld>
            <a:endParaRPr lang="de-DE"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dirty="0"/>
          </a:p>
        </p:txBody>
      </p:sp>
      <p:sp>
        <p:nvSpPr>
          <p:cNvPr id="9" name="Slide Number Placeholder 8"/>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742288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2BBBDA8-411B-4E3F-BC36-AC74BDA4D120}" type="datetime1">
              <a:rPr lang="de-DE" smtClean="0"/>
              <a:t>24.10.2022</a:t>
            </a:fld>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20A611A-B439-47EC-9AB0-62E646C29293}" type="slidenum">
              <a:rPr lang="de-DE" smtClean="0"/>
              <a:t>‹#›</a:t>
            </a:fld>
            <a:endParaRPr lang="de-DE" dirty="0"/>
          </a:p>
        </p:txBody>
      </p:sp>
    </p:spTree>
    <p:extLst>
      <p:ext uri="{BB962C8B-B14F-4D97-AF65-F5344CB8AC3E}">
        <p14:creationId xmlns:p14="http://schemas.microsoft.com/office/powerpoint/2010/main" val="360512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382AF93-2127-45ED-81F5-18D29CEE4D92}" type="datetime1">
              <a:rPr lang="de-DE" smtClean="0"/>
              <a:t>24.10.2022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
        <p:nvSpPr>
          <p:cNvPr id="7" name="Textfeld 6"/>
          <p:cNvSpPr txBox="1"/>
          <p:nvPr userDrawn="1"/>
        </p:nvSpPr>
        <p:spPr>
          <a:xfrm>
            <a:off x="5212861" y="6488668"/>
            <a:ext cx="1430216" cy="369332"/>
          </a:xfrm>
          <a:prstGeom prst="rect">
            <a:avLst/>
          </a:prstGeom>
          <a:noFill/>
        </p:spPr>
        <p:txBody>
          <a:bodyPr wrap="square" rtlCol="0">
            <a:spAutoFit/>
          </a:bodyPr>
          <a:lstStyle/>
          <a:p>
            <a:r>
              <a:rPr lang="en-GB" dirty="0"/>
              <a:t>GRE TF AVSR</a:t>
            </a:r>
          </a:p>
        </p:txBody>
      </p:sp>
    </p:spTree>
    <p:extLst>
      <p:ext uri="{BB962C8B-B14F-4D97-AF65-F5344CB8AC3E}">
        <p14:creationId xmlns:p14="http://schemas.microsoft.com/office/powerpoint/2010/main" val="2426317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A1E6B888-9425-4003-9B79-D9388B8321D2}" type="datetime1">
              <a:rPr lang="de-DE" smtClean="0"/>
              <a:t>24.10.2022</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11834142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DF21D98-AE6B-4DD3-A0DF-308F9B89567E}" type="datetime1">
              <a:rPr lang="de-DE" smtClean="0"/>
              <a:t>24.10.2022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617776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533D0AA-ED3B-4526-A157-4B2AF59719C2}" type="datetime1">
              <a:rPr lang="de-DE" smtClean="0"/>
              <a:t>24.10.2022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3301639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0BEF5E91-7D5D-4377-BEAD-441602185180}" type="datetime1">
              <a:rPr lang="de-DE" smtClean="0"/>
              <a:t>24.10.2022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21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2D793C6-5594-4BBB-900D-E1A4D8318526}" type="datetime1">
              <a:rPr lang="de-DE" smtClean="0"/>
              <a:t>24.10.2022</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397680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847C44E-CF57-4807-A1EF-69A91F08CD6C}" type="datetime1">
              <a:rPr lang="de-DE" smtClean="0"/>
              <a:t>24.10.2022</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3469584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578FF296-2D96-4C4A-91CE-32BA7C2FAA9B}" type="datetime1">
              <a:rPr lang="de-DE" smtClean="0"/>
              <a:t>24.10.2022</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920A611A-B439-47EC-9AB0-62E646C29293}" type="slidenum">
              <a:rPr lang="de-DE" smtClean="0"/>
              <a:t>‹#›</a:t>
            </a:fld>
            <a:endParaRPr lang="de-DE" dirty="0"/>
          </a:p>
        </p:txBody>
      </p:sp>
      <p:sp>
        <p:nvSpPr>
          <p:cNvPr id="6" name="Textfeld 5"/>
          <p:cNvSpPr txBox="1"/>
          <p:nvPr userDrawn="1"/>
        </p:nvSpPr>
        <p:spPr>
          <a:xfrm>
            <a:off x="5408245" y="6480853"/>
            <a:ext cx="1430216" cy="369332"/>
          </a:xfrm>
          <a:prstGeom prst="rect">
            <a:avLst/>
          </a:prstGeom>
          <a:noFill/>
        </p:spPr>
        <p:txBody>
          <a:bodyPr wrap="square" rtlCol="0">
            <a:spAutoFit/>
          </a:bodyPr>
          <a:lstStyle/>
          <a:p>
            <a:r>
              <a:rPr lang="en-GB" dirty="0"/>
              <a:t>GRE TF AVSR</a:t>
            </a:r>
          </a:p>
        </p:txBody>
      </p:sp>
    </p:spTree>
    <p:extLst>
      <p:ext uri="{BB962C8B-B14F-4D97-AF65-F5344CB8AC3E}">
        <p14:creationId xmlns:p14="http://schemas.microsoft.com/office/powerpoint/2010/main" val="295735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D12AE09-9577-4D67-A65D-2F47A4B1CDF1}" type="datetime1">
              <a:rPr lang="de-DE" smtClean="0"/>
              <a:t>24.10.2022</a:t>
            </a:fld>
            <a:endParaRPr lang="de-DE"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dirty="0"/>
          </a:p>
        </p:txBody>
      </p:sp>
      <p:sp>
        <p:nvSpPr>
          <p:cNvPr id="9" name="Slide Number Placeholder 8"/>
          <p:cNvSpPr>
            <a:spLocks noGrp="1"/>
          </p:cNvSpPr>
          <p:nvPr>
            <p:ph type="sldNum" sz="quarter" idx="12"/>
          </p:nvPr>
        </p:nvSpPr>
        <p:spPr/>
        <p:txBody>
          <a:bodyPr/>
          <a:lstStyle/>
          <a:p>
            <a:fld id="{920A611A-B439-47EC-9AB0-62E646C29293}" type="slidenum">
              <a:rPr lang="de-DE" smtClean="0"/>
              <a:t>‹#›</a:t>
            </a:fld>
            <a:endParaRPr lang="de-DE" dirty="0"/>
          </a:p>
        </p:txBody>
      </p:sp>
      <p:sp>
        <p:nvSpPr>
          <p:cNvPr id="10" name="Textfeld 9"/>
          <p:cNvSpPr txBox="1"/>
          <p:nvPr userDrawn="1"/>
        </p:nvSpPr>
        <p:spPr>
          <a:xfrm>
            <a:off x="5212861" y="6488668"/>
            <a:ext cx="1430216" cy="369332"/>
          </a:xfrm>
          <a:prstGeom prst="rect">
            <a:avLst/>
          </a:prstGeom>
          <a:noFill/>
        </p:spPr>
        <p:txBody>
          <a:bodyPr wrap="square" rtlCol="0">
            <a:spAutoFit/>
          </a:bodyPr>
          <a:lstStyle/>
          <a:p>
            <a:r>
              <a:rPr lang="en-GB" dirty="0"/>
              <a:t>GRE TF AVSR</a:t>
            </a:r>
          </a:p>
        </p:txBody>
      </p:sp>
    </p:spTree>
    <p:extLst>
      <p:ext uri="{BB962C8B-B14F-4D97-AF65-F5344CB8AC3E}">
        <p14:creationId xmlns:p14="http://schemas.microsoft.com/office/powerpoint/2010/main" val="247412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2BBBDA8-411B-4E3F-BC36-AC74BDA4D120}" type="datetime1">
              <a:rPr lang="de-DE" smtClean="0"/>
              <a:t>24.10.2022</a:t>
            </a:fld>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20A611A-B439-47EC-9AB0-62E646C29293}" type="slidenum">
              <a:rPr lang="de-DE" smtClean="0"/>
              <a:t>‹#›</a:t>
            </a:fld>
            <a:endParaRPr lang="de-DE" dirty="0"/>
          </a:p>
        </p:txBody>
      </p:sp>
    </p:spTree>
    <p:extLst>
      <p:ext uri="{BB962C8B-B14F-4D97-AF65-F5344CB8AC3E}">
        <p14:creationId xmlns:p14="http://schemas.microsoft.com/office/powerpoint/2010/main" val="58360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A1E6B888-9425-4003-9B79-D9388B8321D2}" type="datetime1">
              <a:rPr lang="de-DE" smtClean="0"/>
              <a:t>24.10.2022</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920A611A-B439-47EC-9AB0-62E646C29293}" type="slidenum">
              <a:rPr lang="de-DE" smtClean="0"/>
              <a:t>‹#›</a:t>
            </a:fld>
            <a:endParaRPr lang="de-DE" dirty="0"/>
          </a:p>
        </p:txBody>
      </p:sp>
    </p:spTree>
    <p:extLst>
      <p:ext uri="{BB962C8B-B14F-4D97-AF65-F5344CB8AC3E}">
        <p14:creationId xmlns:p14="http://schemas.microsoft.com/office/powerpoint/2010/main" val="139288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130158-5B84-414A-8BA9-18BC474C3A01}" type="datetime1">
              <a:rPr lang="de-DE" smtClean="0"/>
              <a:t>24.10.2022</a:t>
            </a:fld>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20A611A-B439-47EC-9AB0-62E646C29293}" type="slidenum">
              <a:rPr lang="de-DE" smtClean="0"/>
              <a:t>‹#›</a:t>
            </a:fld>
            <a:endParaRPr lang="de-DE"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454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130158-5B84-414A-8BA9-18BC474C3A01}" type="datetime1">
              <a:rPr lang="de-DE" smtClean="0"/>
              <a:t>24.10.2022</a:t>
            </a:fld>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20A611A-B439-47EC-9AB0-62E646C29293}" type="slidenum">
              <a:rPr lang="de-DE" smtClean="0"/>
              <a:t>‹#›</a:t>
            </a:fld>
            <a:endParaRPr lang="de-DE"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7889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Progress Report</a:t>
            </a:r>
            <a:br>
              <a:rPr lang="de-DE" dirty="0"/>
            </a:br>
            <a:r>
              <a:rPr lang="de-DE" dirty="0"/>
              <a:t>GRE TF AVSR</a:t>
            </a:r>
          </a:p>
        </p:txBody>
      </p:sp>
      <p:sp>
        <p:nvSpPr>
          <p:cNvPr id="3" name="Untertitel 2"/>
          <p:cNvSpPr>
            <a:spLocks noGrp="1"/>
          </p:cNvSpPr>
          <p:nvPr>
            <p:ph type="subTitle" idx="1"/>
          </p:nvPr>
        </p:nvSpPr>
        <p:spPr/>
        <p:txBody>
          <a:bodyPr/>
          <a:lstStyle/>
          <a:p>
            <a:r>
              <a:rPr lang="de-DE" dirty="0"/>
              <a:t>Dr. K. Manz, DE – </a:t>
            </a:r>
            <a:r>
              <a:rPr lang="en-GB" dirty="0"/>
              <a:t>Chair</a:t>
            </a:r>
          </a:p>
          <a:p>
            <a:r>
              <a:rPr lang="de-DE" dirty="0"/>
              <a:t>L. Schwenkschuster, GTB - Secretary</a:t>
            </a:r>
          </a:p>
        </p:txBody>
      </p:sp>
      <p:sp>
        <p:nvSpPr>
          <p:cNvPr id="5" name="CasellaDiTesto 3">
            <a:extLst>
              <a:ext uri="{FF2B5EF4-FFF2-40B4-BE49-F238E27FC236}">
                <a16:creationId xmlns:a16="http://schemas.microsoft.com/office/drawing/2014/main" id="{40D1E9DC-0409-4E14-A9B9-CA06E041CB5F}"/>
              </a:ext>
            </a:extLst>
          </p:cNvPr>
          <p:cNvSpPr txBox="1"/>
          <p:nvPr/>
        </p:nvSpPr>
        <p:spPr>
          <a:xfrm>
            <a:off x="10334310" y="5544462"/>
            <a:ext cx="1642740" cy="369332"/>
          </a:xfrm>
          <a:prstGeom prst="rect">
            <a:avLst/>
          </a:prstGeom>
          <a:noFill/>
          <a:ln w="28575">
            <a:solidFill>
              <a:srgbClr val="00B0F0"/>
            </a:solidFill>
          </a:ln>
        </p:spPr>
        <p:txBody>
          <a:bodyPr wrap="square" rtlCol="0">
            <a:spAutoFit/>
          </a:bodyPr>
          <a:lstStyle/>
          <a:p>
            <a:pPr algn="r"/>
            <a:r>
              <a:rPr lang="it-IT" b="1" dirty="0">
                <a:solidFill>
                  <a:srgbClr val="00B0F0"/>
                </a:solidFill>
              </a:rPr>
              <a:t>AVSR-08-04e</a:t>
            </a:r>
          </a:p>
        </p:txBody>
      </p:sp>
      <p:graphicFrame>
        <p:nvGraphicFramePr>
          <p:cNvPr id="6" name="Tabelle 5"/>
          <p:cNvGraphicFramePr>
            <a:graphicFrameLocks noGrp="1"/>
          </p:cNvGraphicFramePr>
          <p:nvPr>
            <p:extLst>
              <p:ext uri="{D42A27DB-BD31-4B8C-83A1-F6EECF244321}">
                <p14:modId xmlns:p14="http://schemas.microsoft.com/office/powerpoint/2010/main" val="1021115595"/>
              </p:ext>
            </p:extLst>
          </p:nvPr>
        </p:nvGraphicFramePr>
        <p:xfrm>
          <a:off x="913477" y="496062"/>
          <a:ext cx="10365047" cy="514668"/>
        </p:xfrm>
        <a:graphic>
          <a:graphicData uri="http://schemas.openxmlformats.org/drawingml/2006/table">
            <a:tbl>
              <a:tblPr firstRow="1" firstCol="1" bandRow="1"/>
              <a:tblGrid>
                <a:gridCol w="3077557">
                  <a:extLst>
                    <a:ext uri="{9D8B030D-6E8A-4147-A177-3AD203B41FA5}">
                      <a16:colId xmlns:a16="http://schemas.microsoft.com/office/drawing/2014/main" val="20000"/>
                    </a:ext>
                  </a:extLst>
                </a:gridCol>
                <a:gridCol w="7287490">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Transmitted by the Chair of the GRE TF “Autonomous Vehicle Signalling Requirements” (AVSR)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Informal document </a:t>
                      </a: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GRE-87-17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(87th GRE, </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25</a:t>
                      </a:r>
                      <a:r>
                        <a:rPr lang="en-US" sz="1000" dirty="0">
                          <a:solidFill>
                            <a:srgbClr val="545454"/>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28 October 2022</a:t>
                      </a:r>
                    </a:p>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agenda item 11)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4" name="Foliennummernplatzhalter 3"/>
          <p:cNvSpPr>
            <a:spLocks noGrp="1"/>
          </p:cNvSpPr>
          <p:nvPr>
            <p:ph type="sldNum" sz="quarter" idx="12"/>
          </p:nvPr>
        </p:nvSpPr>
        <p:spPr/>
        <p:txBody>
          <a:bodyPr/>
          <a:lstStyle/>
          <a:p>
            <a:fld id="{920A611A-B439-47EC-9AB0-62E646C29293}" type="slidenum">
              <a:rPr lang="de-DE" smtClean="0"/>
              <a:t>1</a:t>
            </a:fld>
            <a:endParaRPr lang="de-DE" dirty="0"/>
          </a:p>
        </p:txBody>
      </p:sp>
    </p:spTree>
    <p:extLst>
      <p:ext uri="{BB962C8B-B14F-4D97-AF65-F5344CB8AC3E}">
        <p14:creationId xmlns:p14="http://schemas.microsoft.com/office/powerpoint/2010/main" val="197410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34757" y="117984"/>
            <a:ext cx="10058400" cy="1661651"/>
          </a:xfrm>
        </p:spPr>
        <p:txBody>
          <a:bodyPr>
            <a:normAutofit/>
          </a:bodyPr>
          <a:lstStyle/>
          <a:p>
            <a:r>
              <a:rPr lang="en-GB" sz="3600" b="1" dirty="0"/>
              <a:t>Relevant available studies / Statements</a:t>
            </a:r>
            <a:br>
              <a:rPr lang="en-GB" sz="2800" dirty="0"/>
            </a:br>
            <a:r>
              <a:rPr lang="en-GB" sz="1800" dirty="0"/>
              <a:t>WP.1-2021 - </a:t>
            </a:r>
            <a:r>
              <a:rPr lang="en-GB" sz="1800" b="1" dirty="0"/>
              <a:t>Informal document No.3 </a:t>
            </a:r>
            <a:br>
              <a:rPr lang="en-GB" sz="1800" b="1" dirty="0"/>
            </a:br>
            <a:r>
              <a:rPr lang="en-US" sz="2000" b="1" dirty="0"/>
              <a:t>Brief Comments on Requiring Automated Vehicles to Communicate a Mode of Operation: The Importance of Avoiding Unintended Consequences </a:t>
            </a:r>
            <a:br>
              <a:rPr lang="en-US" sz="2000" b="1" dirty="0"/>
            </a:br>
            <a:br>
              <a:rPr lang="en-US" sz="800" b="1" dirty="0"/>
            </a:br>
            <a:r>
              <a:rPr lang="de-DE" sz="1800" dirty="0"/>
              <a:t>Bruce Mehler (bmehler@mit.edu) March 4, 2021 </a:t>
            </a:r>
            <a:endParaRPr lang="en-GB" sz="1800" dirty="0"/>
          </a:p>
        </p:txBody>
      </p:sp>
      <p:sp>
        <p:nvSpPr>
          <p:cNvPr id="4" name="Textfeld 3"/>
          <p:cNvSpPr txBox="1"/>
          <p:nvPr/>
        </p:nvSpPr>
        <p:spPr>
          <a:xfrm>
            <a:off x="453292" y="1883508"/>
            <a:ext cx="11613662" cy="4524315"/>
          </a:xfrm>
          <a:prstGeom prst="rect">
            <a:avLst/>
          </a:prstGeom>
          <a:noFill/>
        </p:spPr>
        <p:txBody>
          <a:bodyPr wrap="square" rtlCol="0">
            <a:spAutoFit/>
          </a:bodyPr>
          <a:lstStyle/>
          <a:p>
            <a:pPr marL="342900" indent="-342900">
              <a:buAutoNum type="arabicPeriod"/>
            </a:pPr>
            <a:r>
              <a:rPr lang="en-US" dirty="0"/>
              <a:t>I should make it clear at the start of this brief comment that </a:t>
            </a:r>
            <a:r>
              <a:rPr lang="en-US" dirty="0">
                <a:solidFill>
                  <a:srgbClr val="FF0000"/>
                </a:solidFill>
              </a:rPr>
              <a:t>I am not firmly opposed to the idea of requiring an automated vehicle to signal in some manner it’s mode of operation. </a:t>
            </a:r>
            <a:r>
              <a:rPr lang="en-US" dirty="0"/>
              <a:t>At first consideration, I expect that many people see this as a very reasonable and desirable proposal. However, as we look at research data, particularly considering pedestrian interactions with “automated” vehicles, there are both data and antidotal evidence that suggest that attempts to communicate the status of a vehicle and its “intended” behavior can cause confusion and may have unintended negative consequences when vehicles are in mixed traffic situations where both automated and manually controlled vehicles are present. ……</a:t>
            </a:r>
          </a:p>
          <a:p>
            <a:r>
              <a:rPr lang="en-US" dirty="0"/>
              <a:t>….</a:t>
            </a:r>
          </a:p>
          <a:p>
            <a:pPr marL="342900" indent="-342900">
              <a:buFont typeface="+mj-lt"/>
              <a:buAutoNum type="arabicPeriod" startAt="8"/>
            </a:pPr>
            <a:r>
              <a:rPr lang="en-US" dirty="0"/>
              <a:t>Again, this is, indeed, a complex topic as there may be good reasons for some knowability as to whether a vehicle is currently in automated or manual control. For example, this may be important when the police or other safety or management related officials need to understand the status of a vehicle. However, as outlined above, there can be unintended consequences and overall safety may be better served by proceeding very cautiously before requiring overt distinction between automated and manually driven vehicles. </a:t>
            </a:r>
            <a:r>
              <a:rPr lang="en-US" dirty="0">
                <a:solidFill>
                  <a:srgbClr val="FF0000"/>
                </a:solidFill>
              </a:rPr>
              <a:t>In particular, it will be important to carefully test specific signaling methods to ensure they do not increase confusion or have unacceptable levels of misinterpretation. </a:t>
            </a:r>
            <a:r>
              <a:rPr lang="en-US" dirty="0"/>
              <a:t>Simply specifying that a visual and/or auditory method of signaling status be employed runs the risk of unintended, negative consequences. </a:t>
            </a:r>
          </a:p>
        </p:txBody>
      </p:sp>
      <p:sp>
        <p:nvSpPr>
          <p:cNvPr id="5" name="Foliennummernplatzhalter 4"/>
          <p:cNvSpPr>
            <a:spLocks noGrp="1"/>
          </p:cNvSpPr>
          <p:nvPr>
            <p:ph type="sldNum" sz="quarter" idx="12"/>
          </p:nvPr>
        </p:nvSpPr>
        <p:spPr/>
        <p:txBody>
          <a:bodyPr/>
          <a:lstStyle/>
          <a:p>
            <a:fld id="{920A611A-B439-47EC-9AB0-62E646C29293}" type="slidenum">
              <a:rPr lang="de-DE" smtClean="0"/>
              <a:t>10</a:t>
            </a:fld>
            <a:endParaRPr lang="de-DE" dirty="0"/>
          </a:p>
        </p:txBody>
      </p:sp>
    </p:spTree>
    <p:extLst>
      <p:ext uri="{BB962C8B-B14F-4D97-AF65-F5344CB8AC3E}">
        <p14:creationId xmlns:p14="http://schemas.microsoft.com/office/powerpoint/2010/main" val="3594844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8302" y="1062981"/>
            <a:ext cx="10058400" cy="963859"/>
          </a:xfrm>
        </p:spPr>
        <p:txBody>
          <a:bodyPr>
            <a:normAutofit fontScale="90000"/>
          </a:bodyPr>
          <a:lstStyle/>
          <a:p>
            <a:r>
              <a:rPr lang="en-GB" sz="3600" b="1" dirty="0"/>
              <a:t>Relevant available studies / Statements</a:t>
            </a:r>
            <a:br>
              <a:rPr lang="en-GB" sz="4000" b="1" dirty="0"/>
            </a:br>
            <a:r>
              <a:rPr lang="en-GB" sz="1800" dirty="0"/>
              <a:t>WP.1-2022 - </a:t>
            </a:r>
            <a:r>
              <a:rPr lang="en-GB" sz="1800" b="1" dirty="0"/>
              <a:t>Informal document No. 6</a:t>
            </a:r>
            <a:br>
              <a:rPr lang="en-GB" sz="1800" dirty="0"/>
            </a:br>
            <a:r>
              <a:rPr lang="en-US" sz="1800" dirty="0"/>
              <a:t> </a:t>
            </a:r>
            <a:r>
              <a:rPr lang="en-US" sz="1800" b="1" dirty="0">
                <a:latin typeface="Arial" panose="020B0604020202020204" pitchFamily="34" charset="0"/>
                <a:cs typeface="Arial" panose="020B0604020202020204" pitchFamily="34" charset="0"/>
              </a:rPr>
              <a:t>Convention on Road Traffic (1968):- Driving permits </a:t>
            </a:r>
            <a:br>
              <a:rPr lang="en-US" sz="1800"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Human factors and automated driving as key </a:t>
            </a: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issues for future road traffic </a:t>
            </a:r>
            <a:br>
              <a:rPr lang="en-US" sz="1800"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Optical and/or audible signals in DAS and ADS vehicles</a:t>
            </a:r>
            <a:br>
              <a:rPr lang="en-US" sz="2000" b="1" dirty="0">
                <a:latin typeface="Arial" panose="020B0604020202020204" pitchFamily="34" charset="0"/>
                <a:cs typeface="Arial" panose="020B0604020202020204" pitchFamily="34" charset="0"/>
              </a:rPr>
            </a:br>
            <a:br>
              <a:rPr lang="en-GB"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Submitted by the International Federation of Pedestrians (IFP)</a:t>
            </a:r>
            <a:endParaRPr lang="en-GB" sz="2000" dirty="0">
              <a:latin typeface="Arial" panose="020B0604020202020204" pitchFamily="34" charset="0"/>
              <a:cs typeface="Arial" panose="020B0604020202020204" pitchFamily="34" charset="0"/>
            </a:endParaRPr>
          </a:p>
        </p:txBody>
      </p:sp>
      <p:sp>
        <p:nvSpPr>
          <p:cNvPr id="3" name="Textfeld 2"/>
          <p:cNvSpPr txBox="1"/>
          <p:nvPr/>
        </p:nvSpPr>
        <p:spPr>
          <a:xfrm>
            <a:off x="1273908" y="2424760"/>
            <a:ext cx="9862794" cy="923330"/>
          </a:xfrm>
          <a:prstGeom prst="rect">
            <a:avLst/>
          </a:prstGeom>
          <a:noFill/>
        </p:spPr>
        <p:txBody>
          <a:bodyPr wrap="square" rtlCol="0">
            <a:spAutoFit/>
          </a:bodyPr>
          <a:lstStyle/>
          <a:p>
            <a:r>
              <a:rPr lang="en-GB" dirty="0"/>
              <a:t> </a:t>
            </a:r>
            <a:r>
              <a:rPr lang="en-US" dirty="0"/>
              <a:t>1. The issue discussed in this paper was brought to the attention of WP1 by Germany and the GRE Task Force on “Automated Vehicle Signaling Requirements (AVSR)” in the informal document 13 of March 2020. ……</a:t>
            </a:r>
            <a:endParaRPr lang="en-GB" dirty="0"/>
          </a:p>
        </p:txBody>
      </p:sp>
      <p:sp>
        <p:nvSpPr>
          <p:cNvPr id="4" name="Textfeld 3"/>
          <p:cNvSpPr txBox="1"/>
          <p:nvPr/>
        </p:nvSpPr>
        <p:spPr>
          <a:xfrm>
            <a:off x="1273908" y="3502324"/>
            <a:ext cx="9592574" cy="1200329"/>
          </a:xfrm>
          <a:prstGeom prst="rect">
            <a:avLst/>
          </a:prstGeom>
          <a:noFill/>
        </p:spPr>
        <p:txBody>
          <a:bodyPr wrap="square" rtlCol="0">
            <a:spAutoFit/>
          </a:bodyPr>
          <a:lstStyle/>
          <a:p>
            <a:r>
              <a:rPr lang="en-US" dirty="0"/>
              <a:t>2. Signals allowing automated vehicles (AV) to communicate their intended actions to other road users have often been tested with pedestrians. Different types of communication interfaces have been proposed and trialed. Such interfaces include: text messages displayed on the vehicle windscreen or projected on the roadway (e.g. “walk”……..</a:t>
            </a:r>
            <a:endParaRPr lang="en-GB" dirty="0"/>
          </a:p>
        </p:txBody>
      </p:sp>
      <p:sp>
        <p:nvSpPr>
          <p:cNvPr id="5" name="Textfeld 4"/>
          <p:cNvSpPr txBox="1"/>
          <p:nvPr/>
        </p:nvSpPr>
        <p:spPr>
          <a:xfrm>
            <a:off x="1273908" y="4856672"/>
            <a:ext cx="9592574" cy="1200329"/>
          </a:xfrm>
          <a:prstGeom prst="rect">
            <a:avLst/>
          </a:prstGeom>
          <a:noFill/>
        </p:spPr>
        <p:txBody>
          <a:bodyPr wrap="square" rtlCol="0">
            <a:spAutoFit/>
          </a:bodyPr>
          <a:lstStyle/>
          <a:p>
            <a:r>
              <a:rPr lang="en-US" dirty="0"/>
              <a:t>7. </a:t>
            </a:r>
            <a:r>
              <a:rPr lang="en-US" dirty="0">
                <a:solidFill>
                  <a:srgbClr val="FF0000"/>
                </a:solidFill>
              </a:rPr>
              <a:t>In conclusion, the IFP is opposed to the introduction of signals (optical or audible) indicating AVs’ intended actions to pedestrians. </a:t>
            </a:r>
            <a:r>
              <a:rPr lang="en-US" u="sng" dirty="0">
                <a:solidFill>
                  <a:srgbClr val="FF0000"/>
                </a:solidFill>
              </a:rPr>
              <a:t>The IFP is not opposed to signals indicating the status of the vehicle (whether the autonomous mode is on or not) as long as pedestrians are not expected to change their behavior in the presence of this signal.</a:t>
            </a:r>
            <a:endParaRPr lang="en-GB" u="sng" dirty="0">
              <a:solidFill>
                <a:srgbClr val="FF0000"/>
              </a:solidFill>
            </a:endParaRPr>
          </a:p>
        </p:txBody>
      </p:sp>
      <p:sp>
        <p:nvSpPr>
          <p:cNvPr id="6" name="Foliennummernplatzhalter 5"/>
          <p:cNvSpPr>
            <a:spLocks noGrp="1"/>
          </p:cNvSpPr>
          <p:nvPr>
            <p:ph type="sldNum" sz="quarter" idx="12"/>
          </p:nvPr>
        </p:nvSpPr>
        <p:spPr/>
        <p:txBody>
          <a:bodyPr/>
          <a:lstStyle/>
          <a:p>
            <a:fld id="{920A611A-B439-47EC-9AB0-62E646C29293}" type="slidenum">
              <a:rPr lang="de-DE" smtClean="0"/>
              <a:t>11</a:t>
            </a:fld>
            <a:endParaRPr lang="de-DE" dirty="0"/>
          </a:p>
        </p:txBody>
      </p:sp>
    </p:spTree>
    <p:extLst>
      <p:ext uri="{BB962C8B-B14F-4D97-AF65-F5344CB8AC3E}">
        <p14:creationId xmlns:p14="http://schemas.microsoft.com/office/powerpoint/2010/main" val="1796811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fontScale="90000"/>
          </a:bodyPr>
          <a:lstStyle/>
          <a:p>
            <a:r>
              <a:rPr lang="en-GB" sz="3600" b="1" dirty="0">
                <a:latin typeface="+mn-lt"/>
              </a:rPr>
              <a:t>Possible schedule</a:t>
            </a:r>
            <a:br>
              <a:rPr lang="en-GB" sz="3600" b="1" dirty="0">
                <a:latin typeface="+mn-lt"/>
              </a:rPr>
            </a:br>
            <a:r>
              <a:rPr lang="en-GB" sz="2200" b="1" dirty="0">
                <a:latin typeface="+mn-lt"/>
              </a:rPr>
              <a:t>how to further continue the task:</a:t>
            </a:r>
            <a:endParaRPr lang="en-GB" sz="2200" dirty="0">
              <a:latin typeface="+mn-lt"/>
            </a:endParaRPr>
          </a:p>
        </p:txBody>
      </p:sp>
      <p:sp>
        <p:nvSpPr>
          <p:cNvPr id="3" name="Textfeld 2"/>
          <p:cNvSpPr txBox="1"/>
          <p:nvPr/>
        </p:nvSpPr>
        <p:spPr>
          <a:xfrm>
            <a:off x="385634" y="1986726"/>
            <a:ext cx="11442572" cy="3622530"/>
          </a:xfrm>
          <a:prstGeom prst="rect">
            <a:avLst/>
          </a:prstGeom>
          <a:noFill/>
        </p:spPr>
        <p:txBody>
          <a:bodyPr wrap="square" rtlCol="0">
            <a:spAutoFit/>
          </a:bodyPr>
          <a:lstStyle/>
          <a:p>
            <a:pPr marL="457200" indent="-457200">
              <a:lnSpc>
                <a:spcPct val="120000"/>
              </a:lnSpc>
              <a:spcBef>
                <a:spcPts val="600"/>
              </a:spcBef>
              <a:buAutoNum type="alphaLcParenBoth"/>
            </a:pPr>
            <a:r>
              <a:rPr lang="en-US" sz="2000" i="1" dirty="0"/>
              <a:t>First, GRVA and the Informal Working Group on Functional Requirements for Automated Vehicles (FRAV) to determine the conditions, if any, </a:t>
            </a:r>
            <a:r>
              <a:rPr lang="en-US" sz="2000" i="1" dirty="0">
                <a:solidFill>
                  <a:srgbClr val="FF0000"/>
                </a:solidFill>
              </a:rPr>
              <a:t>under which an ADS external light signal should be activated and recommend to GRE to whom the signal should be displayed (drivers in other vehicles, other road users) and from where it should be visible (e.g. front, rear, side);</a:t>
            </a:r>
            <a:r>
              <a:rPr lang="en-US" sz="2000" i="1" dirty="0"/>
              <a:t> </a:t>
            </a:r>
          </a:p>
          <a:p>
            <a:pPr marL="457200" indent="-457200">
              <a:lnSpc>
                <a:spcPct val="120000"/>
              </a:lnSpc>
              <a:spcBef>
                <a:spcPts val="600"/>
              </a:spcBef>
              <a:buAutoNum type="alphaLcParenBoth"/>
            </a:pPr>
            <a:r>
              <a:rPr lang="en-US" sz="2000" i="1" dirty="0"/>
              <a:t>Then, GRE (and its Task Force on AVSR or an IWG) to harmonize performance requirements for an ADS external light signal according to the conditions prepared under (a). GRE will specify the requirements for ADS external light signal and their installation if needed, in cooperation with GRVA (and the IWG FRAV); </a:t>
            </a:r>
          </a:p>
          <a:p>
            <a:pPr marL="457200" indent="-457200">
              <a:lnSpc>
                <a:spcPct val="120000"/>
              </a:lnSpc>
              <a:spcBef>
                <a:spcPts val="600"/>
              </a:spcBef>
              <a:buAutoNum type="alphaLcParenBoth"/>
            </a:pPr>
            <a:r>
              <a:rPr lang="en-US" sz="2000" i="1" dirty="0"/>
              <a:t>GRE and GRVA (and their respective IWG’s) to align the proposal on ADS external light signal, if any; </a:t>
            </a:r>
          </a:p>
          <a:p>
            <a:pPr marL="457200" indent="-457200">
              <a:lnSpc>
                <a:spcPct val="120000"/>
              </a:lnSpc>
              <a:spcBef>
                <a:spcPts val="600"/>
              </a:spcBef>
              <a:buAutoNum type="alphaLcParenBoth"/>
            </a:pPr>
            <a:r>
              <a:rPr lang="en-US" sz="2000" i="1" dirty="0"/>
              <a:t>GRVA to inform WP.1 and GE.3 of the activities on ADS external light signal.</a:t>
            </a:r>
            <a:endParaRPr lang="en-US" sz="2000" dirty="0"/>
          </a:p>
        </p:txBody>
      </p:sp>
      <p:sp>
        <p:nvSpPr>
          <p:cNvPr id="4" name="Foliennummernplatzhalter 3"/>
          <p:cNvSpPr>
            <a:spLocks noGrp="1"/>
          </p:cNvSpPr>
          <p:nvPr>
            <p:ph type="sldNum" sz="quarter" idx="12"/>
          </p:nvPr>
        </p:nvSpPr>
        <p:spPr/>
        <p:txBody>
          <a:bodyPr/>
          <a:lstStyle/>
          <a:p>
            <a:fld id="{920A611A-B439-47EC-9AB0-62E646C29293}" type="slidenum">
              <a:rPr lang="de-DE" smtClean="0"/>
              <a:t>12</a:t>
            </a:fld>
            <a:endParaRPr lang="de-DE" dirty="0"/>
          </a:p>
        </p:txBody>
      </p:sp>
    </p:spTree>
    <p:extLst>
      <p:ext uri="{BB962C8B-B14F-4D97-AF65-F5344CB8AC3E}">
        <p14:creationId xmlns:p14="http://schemas.microsoft.com/office/powerpoint/2010/main" val="208627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0708" y="1013841"/>
            <a:ext cx="10058400" cy="738124"/>
          </a:xfrm>
        </p:spPr>
        <p:txBody>
          <a:bodyPr>
            <a:normAutofit fontScale="90000"/>
          </a:bodyPr>
          <a:lstStyle/>
          <a:p>
            <a:r>
              <a:rPr lang="en-GB" sz="3600" b="1" dirty="0">
                <a:latin typeface="+mn-lt"/>
              </a:rPr>
              <a:t>Further activities:</a:t>
            </a:r>
            <a:br>
              <a:rPr lang="en-GB" sz="3600" b="1" dirty="0">
                <a:latin typeface="+mn-lt"/>
              </a:rPr>
            </a:br>
            <a:br>
              <a:rPr lang="en-GB" sz="3200" dirty="0"/>
            </a:br>
            <a:r>
              <a:rPr lang="en-US" sz="3200" dirty="0"/>
              <a:t> </a:t>
            </a:r>
            <a:r>
              <a:rPr lang="en-US" sz="3200" b="1" dirty="0"/>
              <a:t>FRAV and IGEAD workshop 7.-8.11. – The Hague </a:t>
            </a:r>
            <a:endParaRPr lang="en-GB" sz="3600" dirty="0">
              <a:latin typeface="+mn-lt"/>
            </a:endParaRPr>
          </a:p>
        </p:txBody>
      </p:sp>
      <p:sp>
        <p:nvSpPr>
          <p:cNvPr id="3" name="Textfeld 2"/>
          <p:cNvSpPr txBox="1"/>
          <p:nvPr/>
        </p:nvSpPr>
        <p:spPr>
          <a:xfrm>
            <a:off x="1148861" y="1879844"/>
            <a:ext cx="9980247" cy="400110"/>
          </a:xfrm>
          <a:prstGeom prst="rect">
            <a:avLst/>
          </a:prstGeom>
          <a:noFill/>
        </p:spPr>
        <p:txBody>
          <a:bodyPr wrap="square" rtlCol="0">
            <a:spAutoFit/>
          </a:bodyPr>
          <a:lstStyle/>
          <a:p>
            <a:r>
              <a:rPr lang="en-GB" sz="2000" b="1" dirty="0"/>
              <a:t>Agenda (Indicative Draft) </a:t>
            </a:r>
            <a:endParaRPr lang="en-GB"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861" y="2279954"/>
            <a:ext cx="6090139" cy="4040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liennummernplatzhalter 3"/>
          <p:cNvSpPr>
            <a:spLocks noGrp="1"/>
          </p:cNvSpPr>
          <p:nvPr>
            <p:ph type="sldNum" sz="quarter" idx="12"/>
          </p:nvPr>
        </p:nvSpPr>
        <p:spPr/>
        <p:txBody>
          <a:bodyPr/>
          <a:lstStyle/>
          <a:p>
            <a:fld id="{920A611A-B439-47EC-9AB0-62E646C29293}" type="slidenum">
              <a:rPr lang="de-DE" smtClean="0"/>
              <a:t>13</a:t>
            </a:fld>
            <a:endParaRPr lang="de-DE" dirty="0"/>
          </a:p>
        </p:txBody>
      </p:sp>
    </p:spTree>
    <p:extLst>
      <p:ext uri="{BB962C8B-B14F-4D97-AF65-F5344CB8AC3E}">
        <p14:creationId xmlns:p14="http://schemas.microsoft.com/office/powerpoint/2010/main" val="508804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920A611A-B439-47EC-9AB0-62E646C29293}" type="slidenum">
              <a:rPr lang="de-DE" smtClean="0"/>
              <a:t>14</a:t>
            </a:fld>
            <a:endParaRPr lang="de-DE" dirty="0"/>
          </a:p>
        </p:txBody>
      </p:sp>
      <p:sp>
        <p:nvSpPr>
          <p:cNvPr id="3" name="Textfeld 2"/>
          <p:cNvSpPr txBox="1"/>
          <p:nvPr/>
        </p:nvSpPr>
        <p:spPr>
          <a:xfrm>
            <a:off x="466725" y="438149"/>
            <a:ext cx="10639425" cy="646331"/>
          </a:xfrm>
          <a:prstGeom prst="rect">
            <a:avLst/>
          </a:prstGeom>
          <a:noFill/>
        </p:spPr>
        <p:txBody>
          <a:bodyPr wrap="square" rtlCol="0">
            <a:spAutoFit/>
          </a:bodyPr>
          <a:lstStyle/>
          <a:p>
            <a:r>
              <a:rPr lang="en-GB" sz="3600" dirty="0"/>
              <a:t>Open Questions to GRVA / FRAV:</a:t>
            </a:r>
          </a:p>
        </p:txBody>
      </p:sp>
      <p:sp>
        <p:nvSpPr>
          <p:cNvPr id="4" name="Textfeld 3"/>
          <p:cNvSpPr txBox="1"/>
          <p:nvPr/>
        </p:nvSpPr>
        <p:spPr>
          <a:xfrm>
            <a:off x="466725" y="1495425"/>
            <a:ext cx="11601451" cy="4801314"/>
          </a:xfrm>
          <a:prstGeom prst="rect">
            <a:avLst/>
          </a:prstGeom>
          <a:noFill/>
        </p:spPr>
        <p:txBody>
          <a:bodyPr wrap="square" rtlCol="0">
            <a:spAutoFit/>
          </a:bodyPr>
          <a:lstStyle/>
          <a:p>
            <a:r>
              <a:rPr lang="en-GB" dirty="0"/>
              <a:t>- Is there agreement, that the autonomous vehicle must identify the scenario, when the external signal should apply?</a:t>
            </a:r>
          </a:p>
          <a:p>
            <a:endParaRPr lang="en-GB" dirty="0"/>
          </a:p>
          <a:p>
            <a:pPr marL="176213" indent="-176213"/>
            <a:r>
              <a:rPr lang="en-GB" dirty="0"/>
              <a:t>- Is there agreement, that the external signal is only shown in a relevant scenario and not continuously, when the vehicle is in the autonomous mode ?</a:t>
            </a:r>
          </a:p>
          <a:p>
            <a:endParaRPr lang="en-GB" dirty="0"/>
          </a:p>
          <a:p>
            <a:r>
              <a:rPr lang="en-GB" dirty="0"/>
              <a:t>- For which scenarios FRAV / GRVA see the need, that this external signal should be activated (or deactivated)?</a:t>
            </a:r>
          </a:p>
          <a:p>
            <a:endParaRPr lang="en-GB" dirty="0"/>
          </a:p>
          <a:p>
            <a:r>
              <a:rPr lang="en-GB" dirty="0"/>
              <a:t>- What are the geometrical arrangements for these scenarios?</a:t>
            </a:r>
          </a:p>
          <a:p>
            <a:endParaRPr lang="en-GB" dirty="0"/>
          </a:p>
          <a:p>
            <a:r>
              <a:rPr lang="en-GB" dirty="0"/>
              <a:t>- From which positions the external signal must be seen?</a:t>
            </a:r>
          </a:p>
          <a:p>
            <a:endParaRPr lang="en-GB" dirty="0"/>
          </a:p>
          <a:p>
            <a:r>
              <a:rPr lang="en-GB" dirty="0"/>
              <a:t>- Do you see the need, that the illuminating area of this external signal has a uniform shape or size?</a:t>
            </a:r>
          </a:p>
          <a:p>
            <a:endParaRPr lang="en-GB" dirty="0"/>
          </a:p>
          <a:p>
            <a:r>
              <a:rPr lang="en-GB" dirty="0"/>
              <a:t>- Do you see the need, that the mounting position of this external signal shall be in a uniform, restricted area?</a:t>
            </a:r>
          </a:p>
          <a:p>
            <a:endParaRPr lang="en-GB" dirty="0"/>
          </a:p>
          <a:p>
            <a:r>
              <a:rPr lang="en-GB" dirty="0"/>
              <a:t>- Is there agreement, that the colour of this external signal is turquoise?</a:t>
            </a:r>
          </a:p>
          <a:p>
            <a:endParaRPr lang="en-GB" dirty="0"/>
          </a:p>
        </p:txBody>
      </p:sp>
    </p:spTree>
    <p:extLst>
      <p:ext uri="{BB962C8B-B14F-4D97-AF65-F5344CB8AC3E}">
        <p14:creationId xmlns:p14="http://schemas.microsoft.com/office/powerpoint/2010/main" val="2376285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fontScale="90000"/>
          </a:bodyPr>
          <a:lstStyle/>
          <a:p>
            <a:br>
              <a:rPr lang="en-GB" dirty="0">
                <a:latin typeface="+mn-lt"/>
              </a:rPr>
            </a:br>
            <a:r>
              <a:rPr lang="en-GB" dirty="0">
                <a:latin typeface="+mn-lt"/>
              </a:rPr>
              <a:t>GRE TF AVSR</a:t>
            </a:r>
          </a:p>
        </p:txBody>
      </p:sp>
      <p:sp>
        <p:nvSpPr>
          <p:cNvPr id="13" name="Textfeld 12"/>
          <p:cNvSpPr txBox="1"/>
          <p:nvPr/>
        </p:nvSpPr>
        <p:spPr>
          <a:xfrm>
            <a:off x="1097281" y="2133431"/>
            <a:ext cx="10189556" cy="2215991"/>
          </a:xfrm>
          <a:prstGeom prst="rect">
            <a:avLst/>
          </a:prstGeom>
          <a:noFill/>
        </p:spPr>
        <p:txBody>
          <a:bodyPr wrap="square" rtlCol="0" anchor="t">
            <a:spAutoFit/>
          </a:bodyPr>
          <a:lstStyle/>
          <a:p>
            <a:endParaRPr lang="en-US" i="1" dirty="0"/>
          </a:p>
          <a:p>
            <a:r>
              <a:rPr lang="en-US" sz="6600" i="1" dirty="0"/>
              <a:t>Thank you for your attention!</a:t>
            </a:r>
          </a:p>
          <a:p>
            <a:endParaRPr lang="en-US" i="1" dirty="0"/>
          </a:p>
          <a:p>
            <a:endParaRPr lang="en-US" i="1" dirty="0"/>
          </a:p>
          <a:p>
            <a:endParaRPr lang="en-US" i="1" dirty="0"/>
          </a:p>
        </p:txBody>
      </p:sp>
      <p:sp>
        <p:nvSpPr>
          <p:cNvPr id="3" name="Foliennummernplatzhalter 2"/>
          <p:cNvSpPr>
            <a:spLocks noGrp="1"/>
          </p:cNvSpPr>
          <p:nvPr>
            <p:ph type="sldNum" sz="quarter" idx="12"/>
          </p:nvPr>
        </p:nvSpPr>
        <p:spPr/>
        <p:txBody>
          <a:bodyPr/>
          <a:lstStyle/>
          <a:p>
            <a:fld id="{920A611A-B439-47EC-9AB0-62E646C29293}" type="slidenum">
              <a:rPr lang="de-DE" smtClean="0"/>
              <a:t>15</a:t>
            </a:fld>
            <a:endParaRPr lang="de-DE" dirty="0"/>
          </a:p>
        </p:txBody>
      </p:sp>
    </p:spTree>
    <p:extLst>
      <p:ext uri="{BB962C8B-B14F-4D97-AF65-F5344CB8AC3E}">
        <p14:creationId xmlns:p14="http://schemas.microsoft.com/office/powerpoint/2010/main" val="3143132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1" y="607685"/>
            <a:ext cx="10058400" cy="738124"/>
          </a:xfrm>
        </p:spPr>
        <p:txBody>
          <a:bodyPr>
            <a:noAutofit/>
          </a:bodyPr>
          <a:lstStyle/>
          <a:p>
            <a:r>
              <a:rPr lang="en-GB" sz="3600" b="1" dirty="0">
                <a:latin typeface="+mn-lt"/>
              </a:rPr>
              <a:t>Task</a:t>
            </a:r>
            <a:endParaRPr lang="en-GB" sz="3600" dirty="0">
              <a:latin typeface="+mn-lt"/>
            </a:endParaRPr>
          </a:p>
        </p:txBody>
      </p:sp>
      <p:sp>
        <p:nvSpPr>
          <p:cNvPr id="13" name="Textfeld 12"/>
          <p:cNvSpPr txBox="1"/>
          <p:nvPr/>
        </p:nvSpPr>
        <p:spPr>
          <a:xfrm>
            <a:off x="1097281" y="2225762"/>
            <a:ext cx="10189556" cy="2585323"/>
          </a:xfrm>
          <a:prstGeom prst="rect">
            <a:avLst/>
          </a:prstGeom>
          <a:noFill/>
        </p:spPr>
        <p:txBody>
          <a:bodyPr wrap="square" rtlCol="0" anchor="ctr">
            <a:spAutoFit/>
          </a:bodyPr>
          <a:lstStyle/>
          <a:p>
            <a:r>
              <a:rPr lang="en-GB" dirty="0"/>
              <a:t>The task of the Task force is given by the following questions:</a:t>
            </a:r>
          </a:p>
          <a:p>
            <a:endParaRPr lang="en-GB" dirty="0"/>
          </a:p>
          <a:p>
            <a:pPr marL="360363" indent="-360363"/>
            <a:r>
              <a:rPr lang="en-GB" dirty="0"/>
              <a:t>1.	Is there a safety requirement for AV’s to provide signals to indicate their status and to communicate their next intended actions? </a:t>
            </a:r>
          </a:p>
          <a:p>
            <a:endParaRPr lang="en-GB" dirty="0"/>
          </a:p>
          <a:p>
            <a:pPr marL="360363" indent="-360363"/>
            <a:r>
              <a:rPr lang="en-GB" dirty="0"/>
              <a:t>2.	If so, shall such signals </a:t>
            </a:r>
          </a:p>
          <a:p>
            <a:pPr marL="720725" indent="-360363"/>
            <a:r>
              <a:rPr lang="en-GB" dirty="0"/>
              <a:t>-	be visual, </a:t>
            </a:r>
          </a:p>
          <a:p>
            <a:pPr marL="720725" indent="-360363"/>
            <a:r>
              <a:rPr lang="en-GB" dirty="0"/>
              <a:t>-	audible, </a:t>
            </a:r>
          </a:p>
          <a:p>
            <a:pPr marL="720725" indent="-360363"/>
            <a:r>
              <a:rPr lang="en-GB" dirty="0"/>
              <a:t>-	or a combination of both?</a:t>
            </a:r>
          </a:p>
        </p:txBody>
      </p:sp>
      <p:sp>
        <p:nvSpPr>
          <p:cNvPr id="3" name="Foliennummernplatzhalter 2"/>
          <p:cNvSpPr>
            <a:spLocks noGrp="1"/>
          </p:cNvSpPr>
          <p:nvPr>
            <p:ph type="sldNum" sz="quarter" idx="12"/>
          </p:nvPr>
        </p:nvSpPr>
        <p:spPr/>
        <p:txBody>
          <a:bodyPr/>
          <a:lstStyle/>
          <a:p>
            <a:fld id="{920A611A-B439-47EC-9AB0-62E646C29293}" type="slidenum">
              <a:rPr lang="de-DE" smtClean="0"/>
              <a:t>2</a:t>
            </a:fld>
            <a:endParaRPr lang="de-DE" dirty="0"/>
          </a:p>
        </p:txBody>
      </p:sp>
    </p:spTree>
    <p:extLst>
      <p:ext uri="{BB962C8B-B14F-4D97-AF65-F5344CB8AC3E}">
        <p14:creationId xmlns:p14="http://schemas.microsoft.com/office/powerpoint/2010/main" val="258815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1096963" y="623888"/>
            <a:ext cx="10058400" cy="738187"/>
          </a:xfrm>
        </p:spPr>
        <p:txBody>
          <a:bodyPr>
            <a:normAutofit fontScale="90000"/>
          </a:bodyPr>
          <a:lstStyle/>
          <a:p>
            <a:r>
              <a:rPr lang="en-GB" sz="4400" b="1" dirty="0">
                <a:latin typeface="+mn-lt"/>
              </a:rPr>
              <a:t>Conclusions in Informal Document GRE 81-12 </a:t>
            </a:r>
            <a:endParaRPr lang="en-GB" sz="2200" dirty="0">
              <a:latin typeface="+mn-lt"/>
            </a:endParaRPr>
          </a:p>
        </p:txBody>
      </p:sp>
      <p:sp>
        <p:nvSpPr>
          <p:cNvPr id="5" name="Textfeld 12"/>
          <p:cNvSpPr txBox="1"/>
          <p:nvPr/>
        </p:nvSpPr>
        <p:spPr>
          <a:xfrm>
            <a:off x="1118453" y="2024530"/>
            <a:ext cx="10189556" cy="4247317"/>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60363" indent="-360363"/>
            <a:r>
              <a:rPr lang="en-GB" dirty="0"/>
              <a:t>1.	The Task force discussed the question #1 and came to the conclusion that the decision about this principal question is not in the mandate of this task force. The following discussion based on the assumption, that a “driving mode indicator” is needed.</a:t>
            </a:r>
          </a:p>
          <a:p>
            <a:endParaRPr lang="en-GB" dirty="0"/>
          </a:p>
          <a:p>
            <a:pPr marL="360363" indent="-360363">
              <a:buAutoNum type="arabicPeriod" startAt="2"/>
            </a:pPr>
            <a:r>
              <a:rPr lang="en-GB" dirty="0"/>
              <a:t>As a consequence of the discussion about the second question the group concluded, that it should be a visible function (under normal traffic conditions and active autonomous driving).</a:t>
            </a:r>
            <a:br>
              <a:rPr lang="en-GB" dirty="0"/>
            </a:br>
            <a:r>
              <a:rPr lang="en-US" dirty="0"/>
              <a:t>For the visible function it must be defined, when and under which conditions this signal should be activated. In this context, e. g. interaction with police, the interaction with other road users</a:t>
            </a:r>
            <a:r>
              <a:rPr lang="en-US" dirty="0">
                <a:solidFill>
                  <a:srgbClr val="FF0000"/>
                </a:solidFill>
              </a:rPr>
              <a:t> </a:t>
            </a:r>
            <a:r>
              <a:rPr lang="en-US" dirty="0"/>
              <a:t>shall be taken into account, depending from the level of autonomous driving.</a:t>
            </a:r>
            <a:br>
              <a:rPr lang="en-US" dirty="0"/>
            </a:br>
            <a:r>
              <a:rPr lang="en-GB" dirty="0"/>
              <a:t>This does not exclude in further discussions that audible signals, which could support e.g. handicapped peoples in communicative scenarios, may be taken into account. </a:t>
            </a:r>
          </a:p>
          <a:p>
            <a:endParaRPr lang="en-GB" dirty="0"/>
          </a:p>
          <a:p>
            <a:r>
              <a:rPr lang="en-GB" dirty="0"/>
              <a:t>This outcome should be addressed by the chairman of GRE to WP.29 and GRVA with the question whether WP.29 could support the view of the task force and to ask for further guidance to continue the work and change the status of the group from a Task force to an informal working group.</a:t>
            </a:r>
          </a:p>
        </p:txBody>
      </p:sp>
      <p:sp>
        <p:nvSpPr>
          <p:cNvPr id="6" name="Foliennummernplatzhalter 5"/>
          <p:cNvSpPr>
            <a:spLocks noGrp="1"/>
          </p:cNvSpPr>
          <p:nvPr>
            <p:ph type="sldNum" sz="quarter" idx="12"/>
          </p:nvPr>
        </p:nvSpPr>
        <p:spPr/>
        <p:txBody>
          <a:bodyPr/>
          <a:lstStyle/>
          <a:p>
            <a:fld id="{920A611A-B439-47EC-9AB0-62E646C29293}" type="slidenum">
              <a:rPr lang="de-DE" smtClean="0"/>
              <a:t>3</a:t>
            </a:fld>
            <a:endParaRPr lang="de-DE" dirty="0"/>
          </a:p>
        </p:txBody>
      </p:sp>
    </p:spTree>
    <p:extLst>
      <p:ext uri="{BB962C8B-B14F-4D97-AF65-F5344CB8AC3E}">
        <p14:creationId xmlns:p14="http://schemas.microsoft.com/office/powerpoint/2010/main" val="327868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a:bodyPr>
          <a:lstStyle/>
          <a:p>
            <a:r>
              <a:rPr lang="en-GB" sz="3600" b="1" dirty="0">
                <a:latin typeface="+mn-lt"/>
              </a:rPr>
              <a:t>Subsequent discussion schedule</a:t>
            </a:r>
            <a:endParaRPr lang="en-GB" sz="3600" dirty="0">
              <a:latin typeface="+mn-lt"/>
            </a:endParaRPr>
          </a:p>
        </p:txBody>
      </p:sp>
      <p:sp>
        <p:nvSpPr>
          <p:cNvPr id="3" name="Textfeld 2"/>
          <p:cNvSpPr txBox="1"/>
          <p:nvPr/>
        </p:nvSpPr>
        <p:spPr>
          <a:xfrm>
            <a:off x="1148861" y="2117969"/>
            <a:ext cx="9980247" cy="3970318"/>
          </a:xfrm>
          <a:prstGeom prst="rect">
            <a:avLst/>
          </a:prstGeom>
          <a:noFill/>
        </p:spPr>
        <p:txBody>
          <a:bodyPr wrap="square" rtlCol="0">
            <a:spAutoFit/>
          </a:bodyPr>
          <a:lstStyle/>
          <a:p>
            <a:r>
              <a:rPr lang="en-GB" sz="3600" b="1" dirty="0"/>
              <a:t>WP. 29</a:t>
            </a:r>
          </a:p>
          <a:p>
            <a:r>
              <a:rPr lang="en-GB" sz="3600" b="1" dirty="0"/>
              <a:t>WP.1</a:t>
            </a:r>
          </a:p>
          <a:p>
            <a:r>
              <a:rPr lang="en-GB" sz="3600" b="1" dirty="0"/>
              <a:t>GRVA</a:t>
            </a:r>
          </a:p>
          <a:p>
            <a:r>
              <a:rPr lang="en-GB" sz="3600" b="1" dirty="0"/>
              <a:t>FRAV</a:t>
            </a:r>
          </a:p>
          <a:p>
            <a:r>
              <a:rPr lang="en-GB" sz="3600" dirty="0"/>
              <a:t>At least FRAV responded to GRVA with the </a:t>
            </a:r>
          </a:p>
          <a:p>
            <a:r>
              <a:rPr lang="en-GB" sz="3600" dirty="0"/>
              <a:t>Informal document GRVA-14-15/Rev.3 and the corresponding PPP GRVA-14-35</a:t>
            </a:r>
          </a:p>
        </p:txBody>
      </p:sp>
      <p:sp>
        <p:nvSpPr>
          <p:cNvPr id="4" name="Foliennummernplatzhalter 3"/>
          <p:cNvSpPr>
            <a:spLocks noGrp="1"/>
          </p:cNvSpPr>
          <p:nvPr>
            <p:ph type="sldNum" sz="quarter" idx="12"/>
          </p:nvPr>
        </p:nvSpPr>
        <p:spPr/>
        <p:txBody>
          <a:bodyPr/>
          <a:lstStyle/>
          <a:p>
            <a:fld id="{920A611A-B439-47EC-9AB0-62E646C29293}" type="slidenum">
              <a:rPr lang="de-DE" smtClean="0"/>
              <a:t>4</a:t>
            </a:fld>
            <a:endParaRPr lang="de-DE" dirty="0"/>
          </a:p>
        </p:txBody>
      </p:sp>
    </p:spTree>
    <p:extLst>
      <p:ext uri="{BB962C8B-B14F-4D97-AF65-F5344CB8AC3E}">
        <p14:creationId xmlns:p14="http://schemas.microsoft.com/office/powerpoint/2010/main" val="2227234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a:bodyPr>
          <a:lstStyle/>
          <a:p>
            <a:r>
              <a:rPr lang="en-GB" sz="3600" b="1" dirty="0">
                <a:latin typeface="+mn-lt"/>
              </a:rPr>
              <a:t>FRAV Status Report GRVA 14-15 or </a:t>
            </a:r>
            <a:r>
              <a:rPr lang="en-GB" sz="3600" b="1" dirty="0"/>
              <a:t>GRVA 14-35 </a:t>
            </a:r>
            <a:endParaRPr lang="en-GB" sz="3600" dirty="0">
              <a:latin typeface="+mn-lt"/>
            </a:endParaRPr>
          </a:p>
        </p:txBody>
      </p:sp>
      <p:sp>
        <p:nvSpPr>
          <p:cNvPr id="5" name="Content Placeholder 4">
            <a:extLst>
              <a:ext uri="{FF2B5EF4-FFF2-40B4-BE49-F238E27FC236}">
                <a16:creationId xmlns:a16="http://schemas.microsoft.com/office/drawing/2014/main" id="{FC400E76-96E7-BA2D-D895-A7DDCE2F9416}"/>
              </a:ext>
            </a:extLst>
          </p:cNvPr>
          <p:cNvSpPr>
            <a:spLocks noGrp="1"/>
          </p:cNvSpPr>
          <p:nvPr>
            <p:ph idx="1"/>
          </p:nvPr>
        </p:nvSpPr>
        <p:spPr>
          <a:xfrm>
            <a:off x="541215" y="2301740"/>
            <a:ext cx="10515600" cy="4236712"/>
          </a:xfrm>
        </p:spPr>
        <p:txBody>
          <a:bodyPr>
            <a:normAutofit/>
          </a:bodyPr>
          <a:lstStyle/>
          <a:p>
            <a:pPr marL="342900" marR="0" lvl="0" indent="-342900">
              <a:lnSpc>
                <a:spcPct val="107000"/>
              </a:lnSpc>
              <a:spcBef>
                <a:spcPts val="0"/>
              </a:spcBef>
              <a:spcAft>
                <a:spcPts val="600"/>
              </a:spcAft>
              <a:buFont typeface="Symbol" panose="05050102010706020507" pitchFamily="18" charset="2"/>
              <a:buChar char=""/>
            </a:pPr>
            <a:r>
              <a:rPr lang="en-GB" dirty="0">
                <a:effectLst/>
              </a:rPr>
              <a:t>FRAV does </a:t>
            </a:r>
            <a:r>
              <a:rPr lang="en-GB" i="1" dirty="0">
                <a:effectLst/>
              </a:rPr>
              <a:t>not</a:t>
            </a:r>
            <a:r>
              <a:rPr lang="en-GB" dirty="0">
                <a:effectLst/>
              </a:rPr>
              <a:t> recommend mandatory requirements for additional light-signalling devices under WP.29 beyond those requirements established for manually driven vehicles.</a:t>
            </a:r>
          </a:p>
          <a:p>
            <a:pPr marL="342900" marR="0" lvl="0" indent="-342900">
              <a:lnSpc>
                <a:spcPct val="107000"/>
              </a:lnSpc>
              <a:spcBef>
                <a:spcPts val="0"/>
              </a:spcBef>
              <a:spcAft>
                <a:spcPts val="600"/>
              </a:spcAft>
              <a:buFont typeface="Symbol" panose="05050102010706020507" pitchFamily="18" charset="2"/>
              <a:buChar char=""/>
            </a:pPr>
            <a:r>
              <a:rPr lang="en-GB" dirty="0"/>
              <a:t>Use of</a:t>
            </a:r>
            <a:r>
              <a:rPr lang="en-GB" dirty="0">
                <a:effectLst/>
              </a:rPr>
              <a:t> existing light-signalling devices may be suitable (if permitted) to signal an automated fallback to place the ADS vehicle in an MRC.</a:t>
            </a:r>
          </a:p>
          <a:p>
            <a:pPr marL="342900" marR="0" lvl="0" indent="-342900">
              <a:lnSpc>
                <a:spcPct val="107000"/>
              </a:lnSpc>
              <a:spcBef>
                <a:spcPts val="0"/>
              </a:spcBef>
              <a:spcAft>
                <a:spcPts val="600"/>
              </a:spcAft>
              <a:buFont typeface="Symbol" panose="05050102010706020507" pitchFamily="18" charset="2"/>
              <a:buChar char=""/>
            </a:pPr>
            <a:r>
              <a:rPr lang="en-GB" dirty="0">
                <a:solidFill>
                  <a:srgbClr val="FF0000"/>
                </a:solidFill>
                <a:effectLst/>
              </a:rPr>
              <a:t>FRAV recommends establishment of uniform provisions for a light signal to communicate the operational status of the ADS </a:t>
            </a:r>
            <a:r>
              <a:rPr lang="en-GB" i="1" dirty="0">
                <a:solidFill>
                  <a:srgbClr val="FF0000"/>
                </a:solidFill>
                <a:effectLst/>
              </a:rPr>
              <a:t>if fitted on an ADS vehicle and under certain conditions</a:t>
            </a:r>
            <a:r>
              <a:rPr lang="en-GB" dirty="0">
                <a:solidFill>
                  <a:srgbClr val="FF0000"/>
                </a:solidFill>
              </a:rPr>
              <a:t> (i.e., address risk-benefit trade-offs).</a:t>
            </a:r>
            <a:endParaRPr lang="en-GB" dirty="0">
              <a:solidFill>
                <a:srgbClr val="FF0000"/>
              </a:solidFill>
              <a:effectLst/>
            </a:endParaRPr>
          </a:p>
          <a:p>
            <a:pPr marL="342900" marR="0" lvl="0" indent="-342900">
              <a:lnSpc>
                <a:spcPct val="107000"/>
              </a:lnSpc>
              <a:spcBef>
                <a:spcPts val="0"/>
              </a:spcBef>
              <a:spcAft>
                <a:spcPts val="600"/>
              </a:spcAft>
              <a:buFont typeface="Symbol" panose="05050102010706020507" pitchFamily="18" charset="2"/>
              <a:buChar char=""/>
            </a:pPr>
            <a:r>
              <a:rPr lang="en-GB" dirty="0">
                <a:effectLst/>
              </a:rPr>
              <a:t>FRAV notes that means other than light-signalling may be suitable to achieve safety needs (e.g., telecommunications).</a:t>
            </a:r>
          </a:p>
          <a:p>
            <a:pPr marL="342900" marR="0" lvl="0" indent="-342900">
              <a:lnSpc>
                <a:spcPct val="107000"/>
              </a:lnSpc>
              <a:spcBef>
                <a:spcPts val="0"/>
              </a:spcBef>
              <a:spcAft>
                <a:spcPts val="600"/>
              </a:spcAft>
              <a:buFont typeface="Symbol" panose="05050102010706020507" pitchFamily="18" charset="2"/>
              <a:buChar char=""/>
            </a:pPr>
            <a:r>
              <a:rPr lang="en-GB" dirty="0">
                <a:effectLst/>
              </a:rPr>
              <a:t>FRAV recommends monitoring research into ADS signalling and the safety of interactions between other road users and ADS vehicles</a:t>
            </a:r>
            <a:r>
              <a:rPr lang="en-GB" sz="2400" dirty="0">
                <a:effectLst/>
              </a:rPr>
              <a:t>.</a:t>
            </a:r>
          </a:p>
        </p:txBody>
      </p:sp>
      <p:sp>
        <p:nvSpPr>
          <p:cNvPr id="6" name="Title 3">
            <a:extLst>
              <a:ext uri="{FF2B5EF4-FFF2-40B4-BE49-F238E27FC236}">
                <a16:creationId xmlns:a16="http://schemas.microsoft.com/office/drawing/2014/main" id="{467F849E-47D0-1C9F-2449-5330BF280D62}"/>
              </a:ext>
            </a:extLst>
          </p:cNvPr>
          <p:cNvSpPr txBox="1">
            <a:spLocks/>
          </p:cNvSpPr>
          <p:nvPr/>
        </p:nvSpPr>
        <p:spPr>
          <a:xfrm>
            <a:off x="465015" y="1528185"/>
            <a:ext cx="8046720" cy="73152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3200" dirty="0"/>
              <a:t>External ADS vehicle signalling</a:t>
            </a:r>
          </a:p>
        </p:txBody>
      </p:sp>
      <p:sp>
        <p:nvSpPr>
          <p:cNvPr id="4" name="Foliennummernplatzhalter 3"/>
          <p:cNvSpPr>
            <a:spLocks noGrp="1"/>
          </p:cNvSpPr>
          <p:nvPr>
            <p:ph type="sldNum" sz="quarter" idx="12"/>
          </p:nvPr>
        </p:nvSpPr>
        <p:spPr/>
        <p:txBody>
          <a:bodyPr/>
          <a:lstStyle/>
          <a:p>
            <a:fld id="{920A611A-B439-47EC-9AB0-62E646C29293}" type="slidenum">
              <a:rPr lang="de-DE" smtClean="0"/>
              <a:t>5</a:t>
            </a:fld>
            <a:endParaRPr lang="de-DE" dirty="0"/>
          </a:p>
        </p:txBody>
      </p:sp>
    </p:spTree>
    <p:extLst>
      <p:ext uri="{BB962C8B-B14F-4D97-AF65-F5344CB8AC3E}">
        <p14:creationId xmlns:p14="http://schemas.microsoft.com/office/powerpoint/2010/main" val="4231896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a:bodyPr>
          <a:lstStyle/>
          <a:p>
            <a:r>
              <a:rPr lang="en-GB" sz="3400" b="1" dirty="0">
                <a:latin typeface="+mn-lt"/>
              </a:rPr>
              <a:t>With the Presentation of GRVA 14-35 were mentioned: </a:t>
            </a:r>
            <a:endParaRPr lang="en-GB" sz="3400" dirty="0">
              <a:latin typeface="+mn-lt"/>
            </a:endParaRPr>
          </a:p>
        </p:txBody>
      </p:sp>
      <p:sp>
        <p:nvSpPr>
          <p:cNvPr id="3" name="Textfeld 2"/>
          <p:cNvSpPr txBox="1"/>
          <p:nvPr/>
        </p:nvSpPr>
        <p:spPr>
          <a:xfrm>
            <a:off x="234461" y="1867877"/>
            <a:ext cx="11512062" cy="4801314"/>
          </a:xfrm>
          <a:prstGeom prst="rect">
            <a:avLst/>
          </a:prstGeom>
          <a:noFill/>
        </p:spPr>
        <p:txBody>
          <a:bodyPr wrap="square" rtlCol="0">
            <a:spAutoFit/>
          </a:bodyPr>
          <a:lstStyle/>
          <a:p>
            <a:pPr marL="171450" indent="-171450">
              <a:buFont typeface="Arial" panose="020B0604020202020204" pitchFamily="34" charset="0"/>
              <a:buChar char="•"/>
            </a:pPr>
            <a:r>
              <a:rPr lang="en-GB" dirty="0"/>
              <a:t>Therefore, FRAV does not believe that WP.29 should pursue mandatory requirements for ADS-specific signalling devices.</a:t>
            </a:r>
          </a:p>
          <a:p>
            <a:pPr marL="171450" indent="-171450">
              <a:buFont typeface="Arial" panose="020B0604020202020204" pitchFamily="34" charset="0"/>
              <a:buChar char="•"/>
            </a:pPr>
            <a:r>
              <a:rPr lang="en-GB" dirty="0"/>
              <a:t>However, FRAV does believe that GRE may wish to consider the use of existing devices to signal an automated fallback to bring an ADS vehicle to a safe stop.</a:t>
            </a:r>
          </a:p>
          <a:p>
            <a:pPr marL="171450" indent="-171450">
              <a:buFont typeface="Arial" panose="020B0604020202020204" pitchFamily="34" charset="0"/>
              <a:buChar char="•"/>
            </a:pPr>
            <a:r>
              <a:rPr lang="en-GB" dirty="0"/>
              <a:t>FRAV also recognized the special interests of law enforcement with regard to distracted driving laws.</a:t>
            </a:r>
          </a:p>
          <a:p>
            <a:pPr marL="171450" indent="-171450">
              <a:buFont typeface="Arial" panose="020B0604020202020204" pitchFamily="34" charset="0"/>
              <a:buChar char="•"/>
            </a:pPr>
            <a:r>
              <a:rPr lang="en-GB" dirty="0">
                <a:solidFill>
                  <a:srgbClr val="FF0000"/>
                </a:solidFill>
              </a:rPr>
              <a:t>In the case of an external signal, FRAV notes that light-signalling may not be the only solution; however, should Contracting Parties wish to use a light signal to indicate ADS operation of a vehicle, GRE may wish to provide uniform requirements to ensure a common signal.</a:t>
            </a:r>
          </a:p>
          <a:p>
            <a:pPr marL="171450" indent="-171450">
              <a:buFont typeface="Arial" panose="020B0604020202020204" pitchFamily="34" charset="0"/>
              <a:buChar char="•"/>
            </a:pPr>
            <a:r>
              <a:rPr lang="en-GB" dirty="0">
                <a:solidFill>
                  <a:srgbClr val="FF0000"/>
                </a:solidFill>
              </a:rPr>
              <a:t>In developing such provisions, FRAV recommends that GRE consider trade-offs between potential risks and benefits: the signal should not risk confusion with other signals and should be designed to convey the information only to recipients for whom a safety need has been identified.</a:t>
            </a:r>
          </a:p>
          <a:p>
            <a:pPr marL="171450" indent="-171450">
              <a:buFont typeface="Arial" panose="020B0604020202020204" pitchFamily="34" charset="0"/>
              <a:buChar char="•"/>
            </a:pPr>
            <a:r>
              <a:rPr lang="en-GB" dirty="0"/>
              <a:t>FRAV’s views are based on current research and data.</a:t>
            </a:r>
          </a:p>
          <a:p>
            <a:pPr marL="171450" indent="-171450">
              <a:buFont typeface="Arial" panose="020B0604020202020204" pitchFamily="34" charset="0"/>
              <a:buChar char="•"/>
            </a:pPr>
            <a:r>
              <a:rPr lang="en-GB" dirty="0"/>
              <a:t>FRAV does not exclude the possibility that additional safety needs may be identified; however, decisions on signalling should be based on clear evidence and consideration of risk-benefit trade-offs.</a:t>
            </a:r>
          </a:p>
          <a:p>
            <a:pPr marL="171450" indent="-171450">
              <a:buFont typeface="Arial" panose="020B0604020202020204" pitchFamily="34" charset="0"/>
              <a:buChar char="•"/>
            </a:pPr>
            <a:r>
              <a:rPr lang="en-GB" dirty="0"/>
              <a:t>Therefore, FRAV recommends continued attention to the safety of interactions between ADS and other road users.</a:t>
            </a:r>
          </a:p>
          <a:p>
            <a:pPr marL="171450" indent="-171450">
              <a:buFont typeface="Arial" panose="020B0604020202020204" pitchFamily="34" charset="0"/>
              <a:buChar char="•"/>
            </a:pPr>
            <a:r>
              <a:rPr lang="en-GB" dirty="0"/>
              <a:t>The current position has been provided for GRVA consideration as informal document GRVA-14-15.</a:t>
            </a:r>
          </a:p>
          <a:p>
            <a:pPr marL="171450" indent="-171450">
              <a:buFont typeface="Arial" panose="020B0604020202020204" pitchFamily="34" charset="0"/>
              <a:buChar char="•"/>
            </a:pPr>
            <a:r>
              <a:rPr lang="en-GB" dirty="0"/>
              <a:t>FRAV would welcome any comments by the end of October.</a:t>
            </a:r>
          </a:p>
          <a:p>
            <a:endParaRPr lang="en-GB" dirty="0"/>
          </a:p>
        </p:txBody>
      </p:sp>
      <p:sp>
        <p:nvSpPr>
          <p:cNvPr id="6" name="Foliennummernplatzhalter 5"/>
          <p:cNvSpPr>
            <a:spLocks noGrp="1"/>
          </p:cNvSpPr>
          <p:nvPr>
            <p:ph type="sldNum" sz="quarter" idx="12"/>
          </p:nvPr>
        </p:nvSpPr>
        <p:spPr/>
        <p:txBody>
          <a:bodyPr/>
          <a:lstStyle/>
          <a:p>
            <a:fld id="{920A611A-B439-47EC-9AB0-62E646C29293}" type="slidenum">
              <a:rPr lang="de-DE" smtClean="0"/>
              <a:t>6</a:t>
            </a:fld>
            <a:endParaRPr lang="de-DE" dirty="0"/>
          </a:p>
        </p:txBody>
      </p:sp>
    </p:spTree>
    <p:extLst>
      <p:ext uri="{BB962C8B-B14F-4D97-AF65-F5344CB8AC3E}">
        <p14:creationId xmlns:p14="http://schemas.microsoft.com/office/powerpoint/2010/main" val="101607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508566" cy="1346812"/>
          </a:xfrm>
        </p:spPr>
        <p:txBody>
          <a:bodyPr>
            <a:normAutofit fontScale="90000"/>
          </a:bodyPr>
          <a:lstStyle/>
          <a:p>
            <a:r>
              <a:rPr lang="en-GB" sz="4000" b="1" dirty="0"/>
              <a:t>Relevant available studies / Statements</a:t>
            </a:r>
            <a:br>
              <a:rPr lang="en-GB" sz="4000" b="1" dirty="0"/>
            </a:br>
            <a:r>
              <a:rPr lang="en-US" sz="2000" dirty="0"/>
              <a:t>European Commission, Directorate-General for Mobility and Transport, Montalvo, C., Willemsen, D., Hoedemaeker, M. (2020). Study on the effects of automation on road user behaviour and performance: final report, Publications Office. https://data.europa.eu/doi/10.2832/431870. </a:t>
            </a:r>
            <a:endParaRPr lang="en-GB" sz="2200" dirty="0"/>
          </a:p>
        </p:txBody>
      </p:sp>
      <p:sp>
        <p:nvSpPr>
          <p:cNvPr id="3" name="Textfeld 2"/>
          <p:cNvSpPr txBox="1"/>
          <p:nvPr/>
        </p:nvSpPr>
        <p:spPr>
          <a:xfrm>
            <a:off x="1273908" y="2071077"/>
            <a:ext cx="10464800" cy="2862322"/>
          </a:xfrm>
          <a:prstGeom prst="rect">
            <a:avLst/>
          </a:prstGeom>
          <a:noFill/>
        </p:spPr>
        <p:txBody>
          <a:bodyPr wrap="square" rtlCol="0">
            <a:spAutoFit/>
          </a:bodyPr>
          <a:lstStyle/>
          <a:p>
            <a:r>
              <a:rPr lang="en-GB" dirty="0"/>
              <a:t>On page 82 of this document, it is stated under item 7.2.:</a:t>
            </a:r>
          </a:p>
          <a:p>
            <a:endParaRPr lang="en-GB" dirty="0"/>
          </a:p>
          <a:p>
            <a:r>
              <a:rPr lang="en-GB" b="1" i="1" dirty="0"/>
              <a:t>7.2. External HMI </a:t>
            </a:r>
            <a:endParaRPr lang="en-GB" dirty="0"/>
          </a:p>
          <a:p>
            <a:r>
              <a:rPr lang="en-US" dirty="0"/>
              <a:t>The following issues concerning the interaction of the vehicle within its context of operation for e-HMI were identified: </a:t>
            </a:r>
            <a:r>
              <a:rPr lang="en-US" dirty="0">
                <a:solidFill>
                  <a:srgbClr val="FF0000"/>
                </a:solidFill>
              </a:rPr>
              <a:t>to make clear that no additional e-HMI for interaction with the environment is needed (thus, no new standards are required); the need to have a signal that the vehicle is under ADS control; and rural platooning for safe overtaking. </a:t>
            </a:r>
            <a:r>
              <a:rPr lang="en-US" dirty="0"/>
              <a:t>The key stakeholders to lead the necessary actions outlined in Table 11 (further below) are the European Commission (DG Grow and DG R&amp;I), OEMs, logistic companies and UNECE WP.29 Similar to external HMI, the actions required and outlined in the table can be completed within one to three years for Level 3 automation. </a:t>
            </a:r>
            <a:endParaRPr lang="en-GB" dirty="0"/>
          </a:p>
        </p:txBody>
      </p:sp>
      <p:sp>
        <p:nvSpPr>
          <p:cNvPr id="4" name="Textfeld 3"/>
          <p:cNvSpPr txBox="1"/>
          <p:nvPr/>
        </p:nvSpPr>
        <p:spPr>
          <a:xfrm>
            <a:off x="1273908" y="2766646"/>
            <a:ext cx="3485661" cy="646331"/>
          </a:xfrm>
          <a:prstGeom prst="rect">
            <a:avLst/>
          </a:prstGeom>
          <a:noFill/>
        </p:spPr>
        <p:txBody>
          <a:bodyPr wrap="square" rtlCol="0">
            <a:spAutoFit/>
          </a:bodyPr>
          <a:lstStyle/>
          <a:p>
            <a:endParaRPr lang="en-GB" dirty="0"/>
          </a:p>
          <a:p>
            <a:r>
              <a:rPr lang="en-US" dirty="0"/>
              <a:t> </a:t>
            </a:r>
          </a:p>
        </p:txBody>
      </p:sp>
      <p:sp>
        <p:nvSpPr>
          <p:cNvPr id="6" name="Foliennummernplatzhalter 5"/>
          <p:cNvSpPr>
            <a:spLocks noGrp="1"/>
          </p:cNvSpPr>
          <p:nvPr>
            <p:ph type="sldNum" sz="quarter" idx="12"/>
          </p:nvPr>
        </p:nvSpPr>
        <p:spPr/>
        <p:txBody>
          <a:bodyPr/>
          <a:lstStyle/>
          <a:p>
            <a:fld id="{920A611A-B439-47EC-9AB0-62E646C29293}" type="slidenum">
              <a:rPr lang="de-DE" smtClean="0"/>
              <a:t>7</a:t>
            </a:fld>
            <a:endParaRPr lang="de-DE" dirty="0"/>
          </a:p>
        </p:txBody>
      </p:sp>
    </p:spTree>
    <p:extLst>
      <p:ext uri="{BB962C8B-B14F-4D97-AF65-F5344CB8AC3E}">
        <p14:creationId xmlns:p14="http://schemas.microsoft.com/office/powerpoint/2010/main" val="2984987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508566" cy="1346812"/>
          </a:xfrm>
        </p:spPr>
        <p:txBody>
          <a:bodyPr>
            <a:normAutofit fontScale="90000"/>
          </a:bodyPr>
          <a:lstStyle/>
          <a:p>
            <a:r>
              <a:rPr lang="en-GB" sz="4000" b="1" dirty="0"/>
              <a:t>Relevant available studies / Statements</a:t>
            </a:r>
            <a:br>
              <a:rPr lang="en-GB" sz="4000" b="1" dirty="0"/>
            </a:br>
            <a:r>
              <a:rPr lang="en-US" sz="2000" dirty="0"/>
              <a:t>European Commission, Directorate-General for Mobility and Transport, Montalvo, C., Willemsen, D., Hoedemaeker, M. (2020). Study on the effects of automation on road user behaviour and performance: final report, Publications Office. https://data.europa.eu/doi/10.2832/431870. </a:t>
            </a:r>
            <a:endParaRPr lang="en-GB" sz="2200" dirty="0"/>
          </a:p>
        </p:txBody>
      </p:sp>
      <p:sp>
        <p:nvSpPr>
          <p:cNvPr id="3" name="Textfeld 2"/>
          <p:cNvSpPr txBox="1"/>
          <p:nvPr/>
        </p:nvSpPr>
        <p:spPr>
          <a:xfrm>
            <a:off x="1161764" y="1803658"/>
            <a:ext cx="10464800" cy="369332"/>
          </a:xfrm>
          <a:prstGeom prst="rect">
            <a:avLst/>
          </a:prstGeom>
          <a:noFill/>
        </p:spPr>
        <p:txBody>
          <a:bodyPr wrap="square" rtlCol="0">
            <a:spAutoFit/>
          </a:bodyPr>
          <a:lstStyle/>
          <a:p>
            <a:r>
              <a:rPr lang="en-GB" dirty="0"/>
              <a:t>And table 11 on page 83 of this document, as stated under item 7.2.:</a:t>
            </a:r>
          </a:p>
        </p:txBody>
      </p:sp>
      <p:sp>
        <p:nvSpPr>
          <p:cNvPr id="4" name="Textfeld 3"/>
          <p:cNvSpPr txBox="1"/>
          <p:nvPr/>
        </p:nvSpPr>
        <p:spPr>
          <a:xfrm>
            <a:off x="1273908" y="2766646"/>
            <a:ext cx="3485661" cy="646331"/>
          </a:xfrm>
          <a:prstGeom prst="rect">
            <a:avLst/>
          </a:prstGeom>
          <a:noFill/>
        </p:spPr>
        <p:txBody>
          <a:bodyPr wrap="square" rtlCol="0">
            <a:spAutoFit/>
          </a:bodyPr>
          <a:lstStyle/>
          <a:p>
            <a:endParaRPr lang="en-GB" dirty="0"/>
          </a:p>
          <a:p>
            <a:r>
              <a:rPr lang="en-US" dirty="0"/>
              <a:t>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1764" y="2178476"/>
            <a:ext cx="6978771" cy="748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1764" y="2987466"/>
            <a:ext cx="6903934" cy="19052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feld 4"/>
          <p:cNvSpPr txBox="1"/>
          <p:nvPr/>
        </p:nvSpPr>
        <p:spPr>
          <a:xfrm>
            <a:off x="1161764" y="5477774"/>
            <a:ext cx="6084425" cy="369332"/>
          </a:xfrm>
          <a:prstGeom prst="rect">
            <a:avLst/>
          </a:prstGeom>
          <a:noFill/>
        </p:spPr>
        <p:txBody>
          <a:bodyPr wrap="square" rtlCol="0">
            <a:spAutoFit/>
          </a:bodyPr>
          <a:lstStyle/>
          <a:p>
            <a:r>
              <a:rPr lang="en-GB" dirty="0"/>
              <a:t>But with two exceptions</a:t>
            </a:r>
          </a:p>
        </p:txBody>
      </p:sp>
      <p:sp>
        <p:nvSpPr>
          <p:cNvPr id="6" name="Foliennummernplatzhalter 5"/>
          <p:cNvSpPr>
            <a:spLocks noGrp="1"/>
          </p:cNvSpPr>
          <p:nvPr>
            <p:ph type="sldNum" sz="quarter" idx="12"/>
          </p:nvPr>
        </p:nvSpPr>
        <p:spPr/>
        <p:txBody>
          <a:bodyPr/>
          <a:lstStyle/>
          <a:p>
            <a:fld id="{920A611A-B439-47EC-9AB0-62E646C29293}" type="slidenum">
              <a:rPr lang="de-DE" smtClean="0"/>
              <a:t>8</a:t>
            </a:fld>
            <a:endParaRPr lang="de-DE" dirty="0"/>
          </a:p>
        </p:txBody>
      </p:sp>
    </p:spTree>
    <p:extLst>
      <p:ext uri="{BB962C8B-B14F-4D97-AF65-F5344CB8AC3E}">
        <p14:creationId xmlns:p14="http://schemas.microsoft.com/office/powerpoint/2010/main" val="3223379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508566" cy="1346812"/>
          </a:xfrm>
        </p:spPr>
        <p:txBody>
          <a:bodyPr>
            <a:normAutofit fontScale="90000"/>
          </a:bodyPr>
          <a:lstStyle/>
          <a:p>
            <a:r>
              <a:rPr lang="en-GB" sz="4000" b="1" dirty="0"/>
              <a:t>Relevant available studies / Statements</a:t>
            </a:r>
            <a:br>
              <a:rPr lang="en-GB" sz="4000" b="1" dirty="0"/>
            </a:br>
            <a:r>
              <a:rPr lang="en-US" sz="2000" dirty="0"/>
              <a:t>European Commission, Directorate-General for Mobility and Transport, Montalvo, C., Willemsen, D., Hoedemaeker, M. (2020). Study on the effects of automation on road user behaviour and performance: final report, Publications Office. https://data.europa.eu/doi/10.2832/431870. </a:t>
            </a:r>
            <a:endParaRPr lang="en-GB" sz="2200" dirty="0"/>
          </a:p>
        </p:txBody>
      </p:sp>
      <p:sp>
        <p:nvSpPr>
          <p:cNvPr id="3" name="Textfeld 2"/>
          <p:cNvSpPr txBox="1"/>
          <p:nvPr/>
        </p:nvSpPr>
        <p:spPr>
          <a:xfrm>
            <a:off x="1161764" y="1803658"/>
            <a:ext cx="10464800" cy="369332"/>
          </a:xfrm>
          <a:prstGeom prst="rect">
            <a:avLst/>
          </a:prstGeom>
          <a:noFill/>
        </p:spPr>
        <p:txBody>
          <a:bodyPr wrap="square" rtlCol="0">
            <a:spAutoFit/>
          </a:bodyPr>
          <a:lstStyle/>
          <a:p>
            <a:r>
              <a:rPr lang="en-GB" dirty="0"/>
              <a:t>And table 11 on page 83 of this document, as stated under item 7.2.:</a:t>
            </a:r>
          </a:p>
        </p:txBody>
      </p:sp>
      <p:sp>
        <p:nvSpPr>
          <p:cNvPr id="4" name="Textfeld 3"/>
          <p:cNvSpPr txBox="1"/>
          <p:nvPr/>
        </p:nvSpPr>
        <p:spPr>
          <a:xfrm>
            <a:off x="1273908" y="2766646"/>
            <a:ext cx="3485661" cy="646331"/>
          </a:xfrm>
          <a:prstGeom prst="rect">
            <a:avLst/>
          </a:prstGeom>
          <a:noFill/>
        </p:spPr>
        <p:txBody>
          <a:bodyPr wrap="square" rtlCol="0">
            <a:spAutoFit/>
          </a:bodyPr>
          <a:lstStyle/>
          <a:p>
            <a:endParaRPr lang="en-GB" dirty="0"/>
          </a:p>
          <a:p>
            <a:r>
              <a:rPr lang="en-US" dirty="0"/>
              <a:t>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1764" y="2445018"/>
            <a:ext cx="6978771" cy="748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feld 7"/>
          <p:cNvSpPr txBox="1"/>
          <p:nvPr/>
        </p:nvSpPr>
        <p:spPr>
          <a:xfrm>
            <a:off x="1161762" y="2112080"/>
            <a:ext cx="6084425" cy="646331"/>
          </a:xfrm>
          <a:prstGeom prst="rect">
            <a:avLst/>
          </a:prstGeom>
          <a:noFill/>
        </p:spPr>
        <p:txBody>
          <a:bodyPr wrap="square" rtlCol="0">
            <a:spAutoFit/>
          </a:bodyPr>
          <a:lstStyle/>
          <a:p>
            <a:r>
              <a:rPr lang="en-GB" dirty="0">
                <a:solidFill>
                  <a:srgbClr val="FF0000"/>
                </a:solidFill>
              </a:rPr>
              <a:t>But with two exceptions:</a:t>
            </a:r>
          </a:p>
          <a:p>
            <a:endParaRPr lang="en-GB"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9418" y="3193623"/>
            <a:ext cx="6903461" cy="3136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liennummernplatzhalter 5"/>
          <p:cNvSpPr>
            <a:spLocks noGrp="1"/>
          </p:cNvSpPr>
          <p:nvPr>
            <p:ph type="sldNum" sz="quarter" idx="12"/>
          </p:nvPr>
        </p:nvSpPr>
        <p:spPr/>
        <p:txBody>
          <a:bodyPr/>
          <a:lstStyle/>
          <a:p>
            <a:fld id="{920A611A-B439-47EC-9AB0-62E646C29293}" type="slidenum">
              <a:rPr lang="de-DE" smtClean="0"/>
              <a:t>9</a:t>
            </a:fld>
            <a:endParaRPr lang="de-DE" dirty="0"/>
          </a:p>
        </p:txBody>
      </p:sp>
    </p:spTree>
    <p:extLst>
      <p:ext uri="{BB962C8B-B14F-4D97-AF65-F5344CB8AC3E}">
        <p14:creationId xmlns:p14="http://schemas.microsoft.com/office/powerpoint/2010/main" val="3815040527"/>
      </p:ext>
    </p:extLst>
  </p:cSld>
  <p:clrMapOvr>
    <a:masterClrMapping/>
  </p:clrMapOvr>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2C6BFE-0CF5-4D2D-8A58-FF09247FCB25}">
  <ds:schemaRefs>
    <ds:schemaRef ds:uri="http://schemas.microsoft.com/sharepoint/v3/contenttype/forms"/>
  </ds:schemaRefs>
</ds:datastoreItem>
</file>

<file path=customXml/itemProps2.xml><?xml version="1.0" encoding="utf-8"?>
<ds:datastoreItem xmlns:ds="http://schemas.openxmlformats.org/officeDocument/2006/customXml" ds:itemID="{6DA9EF04-627A-4028-9FD9-141A35FC14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TM02900769[[fn=Rückblick]]</Template>
  <TotalTime>0</TotalTime>
  <Words>2091</Words>
  <Application>Microsoft Office PowerPoint</Application>
  <PresentationFormat>Widescreen</PresentationFormat>
  <Paragraphs>115</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Symbol</vt:lpstr>
      <vt:lpstr>Times New Roman</vt:lpstr>
      <vt:lpstr>Rückblick</vt:lpstr>
      <vt:lpstr>1_Rückblick</vt:lpstr>
      <vt:lpstr>Progress Report GRE TF AVSR</vt:lpstr>
      <vt:lpstr>Task</vt:lpstr>
      <vt:lpstr>Conclusions in Informal Document GRE 81-12 </vt:lpstr>
      <vt:lpstr>Subsequent discussion schedule</vt:lpstr>
      <vt:lpstr>FRAV Status Report GRVA 14-15 or GRVA 14-35 </vt:lpstr>
      <vt:lpstr>With the Presentation of GRVA 14-35 were mentioned: </vt:lpstr>
      <vt:lpstr>Relevant available studies / Statements European Commission, Directorate-General for Mobility and Transport, Montalvo, C., Willemsen, D., Hoedemaeker, M. (2020). Study on the effects of automation on road user behaviour and performance: final report, Publications Office. https://data.europa.eu/doi/10.2832/431870. </vt:lpstr>
      <vt:lpstr>Relevant available studies / Statements European Commission, Directorate-General for Mobility and Transport, Montalvo, C., Willemsen, D., Hoedemaeker, M. (2020). Study on the effects of automation on road user behaviour and performance: final report, Publications Office. https://data.europa.eu/doi/10.2832/431870. </vt:lpstr>
      <vt:lpstr>Relevant available studies / Statements European Commission, Directorate-General for Mobility and Transport, Montalvo, C., Willemsen, D., Hoedemaeker, M. (2020). Study on the effects of automation on road user behaviour and performance: final report, Publications Office. https://data.europa.eu/doi/10.2832/431870. </vt:lpstr>
      <vt:lpstr>Relevant available studies / Statements WP.1-2021 - Informal document No.3  Brief Comments on Requiring Automated Vehicles to Communicate a Mode of Operation: The Importance of Avoiding Unintended Consequences   Bruce Mehler (bmehler@mit.edu) March 4, 2021 </vt:lpstr>
      <vt:lpstr>Relevant available studies / Statements WP.1-2022 - Informal document No. 6  Convention on Road Traffic (1968):- Driving permits  Human factors and automated driving as key  issues for future road traffic  Optical and/or audible signals in DAS and ADS vehicles   Submitted by the International Federation of Pedestrians (IFP)</vt:lpstr>
      <vt:lpstr>Possible schedule how to further continue the task:</vt:lpstr>
      <vt:lpstr>Further activities:   FRAV and IGEAD workshop 7.-8.11. – The Hague </vt:lpstr>
      <vt:lpstr>PowerPoint Presentation</vt:lpstr>
      <vt:lpstr> GRE TF AVSR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report, 27. Mar 2019</dc:title>
  <dc:subject>GRE TF Autonomous Vehicles Signalling Requirements (AVSR)</dc:subject>
  <dc:creator>Dr. K. Manz / L. Schwenkschuster</dc:creator>
  <cp:lastModifiedBy>secretariat</cp:lastModifiedBy>
  <cp:revision>114</cp:revision>
  <cp:lastPrinted>2019-04-12T08:39:22Z</cp:lastPrinted>
  <dcterms:created xsi:type="dcterms:W3CDTF">2018-05-09T09:15:54Z</dcterms:created>
  <dcterms:modified xsi:type="dcterms:W3CDTF">2022-10-24T09:31:47Z</dcterms:modified>
</cp:coreProperties>
</file>