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69" r:id="rId5"/>
    <p:sldId id="271" r:id="rId6"/>
    <p:sldId id="260" r:id="rId7"/>
    <p:sldId id="270" r:id="rId8"/>
    <p:sldId id="265" r:id="rId9"/>
    <p:sldId id="263"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9" d="100"/>
          <a:sy n="109" d="100"/>
        </p:scale>
        <p:origin x="51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D82975-CAAA-4C28-A274-6FC146DAC4CE}" type="datetimeFigureOut">
              <a:rPr lang="en-US" smtClean="0"/>
              <a:t>9/23/2022</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46E4C3-9CCE-40AD-9FB0-AFF238677118}" type="slidenum">
              <a:rPr lang="en-US" smtClean="0"/>
              <a:t>‹#›</a:t>
            </a:fld>
            <a:endParaRPr lang="en-US"/>
          </a:p>
        </p:txBody>
      </p:sp>
    </p:spTree>
    <p:extLst>
      <p:ext uri="{BB962C8B-B14F-4D97-AF65-F5344CB8AC3E}">
        <p14:creationId xmlns:p14="http://schemas.microsoft.com/office/powerpoint/2010/main" val="1462876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US"/>
          </a:p>
        </p:txBody>
      </p:sp>
      <p:sp>
        <p:nvSpPr>
          <p:cNvPr id="4" name="Espace réservé de la date 3"/>
          <p:cNvSpPr>
            <a:spLocks noGrp="1"/>
          </p:cNvSpPr>
          <p:nvPr>
            <p:ph type="dt" sz="half" idx="10"/>
          </p:nvPr>
        </p:nvSpPr>
        <p:spPr/>
        <p:txBody>
          <a:bodyPr/>
          <a:lstStyle/>
          <a:p>
            <a:fld id="{A1BE1B60-63B7-4586-90E7-61547DB60D9F}" type="datetime1">
              <a:rPr lang="en-US" smtClean="0"/>
              <a:t>9/23/2022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25A2872F-3ABA-469F-8DD7-E9379675BB1D}" type="slidenum">
              <a:rPr lang="en-US" smtClean="0"/>
              <a:t>‹#›</a:t>
            </a:fld>
            <a:endParaRPr lang="en-US"/>
          </a:p>
        </p:txBody>
      </p:sp>
    </p:spTree>
    <p:extLst>
      <p:ext uri="{BB962C8B-B14F-4D97-AF65-F5344CB8AC3E}">
        <p14:creationId xmlns:p14="http://schemas.microsoft.com/office/powerpoint/2010/main" val="309480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880CD6BD-E087-4714-91AB-BCC9BBFC2615}" type="datetime1">
              <a:rPr lang="en-US" smtClean="0"/>
              <a:t>9/23/2022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25A2872F-3ABA-469F-8DD7-E9379675BB1D}" type="slidenum">
              <a:rPr lang="en-US" smtClean="0"/>
              <a:t>‹#›</a:t>
            </a:fld>
            <a:endParaRPr lang="en-US"/>
          </a:p>
        </p:txBody>
      </p:sp>
    </p:spTree>
    <p:extLst>
      <p:ext uri="{BB962C8B-B14F-4D97-AF65-F5344CB8AC3E}">
        <p14:creationId xmlns:p14="http://schemas.microsoft.com/office/powerpoint/2010/main" val="2691168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en-US"/>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77EDD497-4207-454A-AEEF-68EF6A008542}" type="datetime1">
              <a:rPr lang="en-US" smtClean="0"/>
              <a:t>9/23/2022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25A2872F-3ABA-469F-8DD7-E9379675BB1D}" type="slidenum">
              <a:rPr lang="en-US" smtClean="0"/>
              <a:t>‹#›</a:t>
            </a:fld>
            <a:endParaRPr lang="en-US"/>
          </a:p>
        </p:txBody>
      </p:sp>
    </p:spTree>
    <p:extLst>
      <p:ext uri="{BB962C8B-B14F-4D97-AF65-F5344CB8AC3E}">
        <p14:creationId xmlns:p14="http://schemas.microsoft.com/office/powerpoint/2010/main" val="1609433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10"/>
          </p:nvPr>
        </p:nvSpPr>
        <p:spPr/>
        <p:txBody>
          <a:bodyPr/>
          <a:lstStyle/>
          <a:p>
            <a:fld id="{DB553B55-F0B4-48BE-811D-B8A9301206E7}" type="datetime1">
              <a:rPr lang="en-US" smtClean="0"/>
              <a:t>9/23/2022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25A2872F-3ABA-469F-8DD7-E9379675BB1D}" type="slidenum">
              <a:rPr lang="en-US" smtClean="0"/>
              <a:t>‹#›</a:t>
            </a:fld>
            <a:endParaRPr lang="en-US"/>
          </a:p>
        </p:txBody>
      </p:sp>
    </p:spTree>
    <p:extLst>
      <p:ext uri="{BB962C8B-B14F-4D97-AF65-F5344CB8AC3E}">
        <p14:creationId xmlns:p14="http://schemas.microsoft.com/office/powerpoint/2010/main" val="3999580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2E558437-2BE3-40B1-9C6C-99030635D6C5}" type="datetime1">
              <a:rPr lang="en-US" smtClean="0"/>
              <a:t>9/23/2022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25A2872F-3ABA-469F-8DD7-E9379675BB1D}" type="slidenum">
              <a:rPr lang="en-US" smtClean="0"/>
              <a:t>‹#›</a:t>
            </a:fld>
            <a:endParaRPr lang="en-US"/>
          </a:p>
        </p:txBody>
      </p:sp>
    </p:spTree>
    <p:extLst>
      <p:ext uri="{BB962C8B-B14F-4D97-AF65-F5344CB8AC3E}">
        <p14:creationId xmlns:p14="http://schemas.microsoft.com/office/powerpoint/2010/main" val="4294814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p:cNvSpPr>
            <a:spLocks noGrp="1"/>
          </p:cNvSpPr>
          <p:nvPr>
            <p:ph type="dt" sz="half" idx="10"/>
          </p:nvPr>
        </p:nvSpPr>
        <p:spPr/>
        <p:txBody>
          <a:bodyPr/>
          <a:lstStyle/>
          <a:p>
            <a:fld id="{1D340AA5-029B-4C0A-A1A5-87E643FE72AB}" type="datetime1">
              <a:rPr lang="en-US" smtClean="0"/>
              <a:t>9/23/2022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25A2872F-3ABA-469F-8DD7-E9379675BB1D}" type="slidenum">
              <a:rPr lang="en-US" smtClean="0"/>
              <a:t>‹#›</a:t>
            </a:fld>
            <a:endParaRPr lang="en-US"/>
          </a:p>
        </p:txBody>
      </p:sp>
    </p:spTree>
    <p:extLst>
      <p:ext uri="{BB962C8B-B14F-4D97-AF65-F5344CB8AC3E}">
        <p14:creationId xmlns:p14="http://schemas.microsoft.com/office/powerpoint/2010/main" val="2870678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en-US"/>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p:cNvSpPr>
            <a:spLocks noGrp="1"/>
          </p:cNvSpPr>
          <p:nvPr>
            <p:ph type="dt" sz="half" idx="10"/>
          </p:nvPr>
        </p:nvSpPr>
        <p:spPr/>
        <p:txBody>
          <a:bodyPr/>
          <a:lstStyle/>
          <a:p>
            <a:fld id="{63A01885-912F-4FEB-B747-EE2083D4A6B6}" type="datetime1">
              <a:rPr lang="en-US" smtClean="0"/>
              <a:t>9/23/2022</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25A2872F-3ABA-469F-8DD7-E9379675BB1D}" type="slidenum">
              <a:rPr lang="en-US" smtClean="0"/>
              <a:t>‹#›</a:t>
            </a:fld>
            <a:endParaRPr lang="en-US"/>
          </a:p>
        </p:txBody>
      </p:sp>
    </p:spTree>
    <p:extLst>
      <p:ext uri="{BB962C8B-B14F-4D97-AF65-F5344CB8AC3E}">
        <p14:creationId xmlns:p14="http://schemas.microsoft.com/office/powerpoint/2010/main" val="2608281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en-US"/>
          </a:p>
        </p:txBody>
      </p:sp>
      <p:sp>
        <p:nvSpPr>
          <p:cNvPr id="3" name="Espace réservé de la date 2"/>
          <p:cNvSpPr>
            <a:spLocks noGrp="1"/>
          </p:cNvSpPr>
          <p:nvPr>
            <p:ph type="dt" sz="half" idx="10"/>
          </p:nvPr>
        </p:nvSpPr>
        <p:spPr/>
        <p:txBody>
          <a:bodyPr/>
          <a:lstStyle/>
          <a:p>
            <a:fld id="{79655E16-0EF7-4142-83F5-483B45938247}" type="datetime1">
              <a:rPr lang="en-US" smtClean="0"/>
              <a:t>9/23/2022</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25A2872F-3ABA-469F-8DD7-E9379675BB1D}" type="slidenum">
              <a:rPr lang="en-US" smtClean="0"/>
              <a:t>‹#›</a:t>
            </a:fld>
            <a:endParaRPr lang="en-US"/>
          </a:p>
        </p:txBody>
      </p:sp>
    </p:spTree>
    <p:extLst>
      <p:ext uri="{BB962C8B-B14F-4D97-AF65-F5344CB8AC3E}">
        <p14:creationId xmlns:p14="http://schemas.microsoft.com/office/powerpoint/2010/main" val="4133362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184DC0-6FAF-44C6-98E5-D81DB23DF6B8}" type="datetime1">
              <a:rPr lang="en-US" smtClean="0"/>
              <a:t>9/23/2022</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25A2872F-3ABA-469F-8DD7-E9379675BB1D}" type="slidenum">
              <a:rPr lang="en-US" smtClean="0"/>
              <a:t>‹#›</a:t>
            </a:fld>
            <a:endParaRPr lang="en-US"/>
          </a:p>
        </p:txBody>
      </p:sp>
    </p:spTree>
    <p:extLst>
      <p:ext uri="{BB962C8B-B14F-4D97-AF65-F5344CB8AC3E}">
        <p14:creationId xmlns:p14="http://schemas.microsoft.com/office/powerpoint/2010/main" val="2093336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6C73A39E-12F0-4D7A-878A-0B034792271D}" type="datetime1">
              <a:rPr lang="en-US" smtClean="0"/>
              <a:t>9/23/2022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25A2872F-3ABA-469F-8DD7-E9379675BB1D}" type="slidenum">
              <a:rPr lang="en-US" smtClean="0"/>
              <a:t>‹#›</a:t>
            </a:fld>
            <a:endParaRPr lang="en-US"/>
          </a:p>
        </p:txBody>
      </p:sp>
    </p:spTree>
    <p:extLst>
      <p:ext uri="{BB962C8B-B14F-4D97-AF65-F5344CB8AC3E}">
        <p14:creationId xmlns:p14="http://schemas.microsoft.com/office/powerpoint/2010/main" val="2340554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9FAB3CBA-D4AF-43CA-8A3A-00A636E2AC59}" type="datetime1">
              <a:rPr lang="en-US" smtClean="0"/>
              <a:t>9/23/2022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25A2872F-3ABA-469F-8DD7-E9379675BB1D}" type="slidenum">
              <a:rPr lang="en-US" smtClean="0"/>
              <a:t>‹#›</a:t>
            </a:fld>
            <a:endParaRPr lang="en-US"/>
          </a:p>
        </p:txBody>
      </p:sp>
    </p:spTree>
    <p:extLst>
      <p:ext uri="{BB962C8B-B14F-4D97-AF65-F5344CB8AC3E}">
        <p14:creationId xmlns:p14="http://schemas.microsoft.com/office/powerpoint/2010/main" val="3655686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B9FB31-FC7D-454B-80B4-33841D458F3D}" type="datetime1">
              <a:rPr lang="en-US" smtClean="0"/>
              <a:t>9/23/2022</a:t>
            </a:fld>
            <a:endParaRPr lang="en-US"/>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A2872F-3ABA-469F-8DD7-E9379675BB1D}" type="slidenum">
              <a:rPr lang="en-US" smtClean="0"/>
              <a:t>‹#›</a:t>
            </a:fld>
            <a:endParaRPr lang="en-US"/>
          </a:p>
        </p:txBody>
      </p:sp>
    </p:spTree>
    <p:extLst>
      <p:ext uri="{BB962C8B-B14F-4D97-AF65-F5344CB8AC3E}">
        <p14:creationId xmlns:p14="http://schemas.microsoft.com/office/powerpoint/2010/main" val="1772169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zhanglinlin@catarc.ac.cn" TargetMode="External"/><Relationship Id="rId2" Type="http://schemas.openxmlformats.org/officeDocument/2006/relationships/hyperlink" Target="mailto:romain.pessia@developpement-durable.gouv.f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64920" y="1885144"/>
            <a:ext cx="9662160" cy="2387600"/>
          </a:xfrm>
        </p:spPr>
        <p:txBody>
          <a:bodyPr>
            <a:normAutofit fontScale="90000"/>
          </a:bodyPr>
          <a:lstStyle/>
          <a:p>
            <a:r>
              <a:rPr lang="en-US" dirty="0">
                <a:latin typeface="Arial" panose="020B0604020202020204" pitchFamily="34" charset="0"/>
                <a:cs typeface="Arial" panose="020B0604020202020204" pitchFamily="34" charset="0"/>
              </a:rPr>
              <a:t>Taskforce on the Fitness of GRVA Regulations and GTRs for ADS</a:t>
            </a:r>
          </a:p>
        </p:txBody>
      </p:sp>
      <p:sp>
        <p:nvSpPr>
          <p:cNvPr id="3" name="Sous-titre 2"/>
          <p:cNvSpPr>
            <a:spLocks noGrp="1"/>
          </p:cNvSpPr>
          <p:nvPr>
            <p:ph type="subTitle" idx="1"/>
          </p:nvPr>
        </p:nvSpPr>
        <p:spPr>
          <a:xfrm>
            <a:off x="1524000" y="4405747"/>
            <a:ext cx="9144000" cy="1068185"/>
          </a:xfrm>
        </p:spPr>
        <p:txBody>
          <a:bodyPr/>
          <a:lstStyle/>
          <a:p>
            <a:r>
              <a:rPr lang="en-US" dirty="0">
                <a:latin typeface="Arial" panose="020B0604020202020204" pitchFamily="34" charset="0"/>
                <a:cs typeface="Arial" panose="020B0604020202020204" pitchFamily="34" charset="0"/>
              </a:rPr>
              <a:t>Introduction and context</a:t>
            </a:r>
          </a:p>
        </p:txBody>
      </p:sp>
      <p:sp>
        <p:nvSpPr>
          <p:cNvPr id="4" name="ZoneTexte 3"/>
          <p:cNvSpPr txBox="1"/>
          <p:nvPr/>
        </p:nvSpPr>
        <p:spPr>
          <a:xfrm>
            <a:off x="174568" y="224444"/>
            <a:ext cx="4380807"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Submitted by the expert from France</a:t>
            </a:r>
          </a:p>
        </p:txBody>
      </p:sp>
      <p:sp>
        <p:nvSpPr>
          <p:cNvPr id="5" name="ZoneTexte 4"/>
          <p:cNvSpPr txBox="1"/>
          <p:nvPr/>
        </p:nvSpPr>
        <p:spPr>
          <a:xfrm>
            <a:off x="7500852" y="224444"/>
            <a:ext cx="4380807" cy="923330"/>
          </a:xfrm>
          <a:prstGeom prst="rect">
            <a:avLst/>
          </a:prstGeom>
          <a:noFill/>
        </p:spPr>
        <p:txBody>
          <a:bodyPr wrap="square" rtlCol="0">
            <a:spAutoFit/>
          </a:bodyPr>
          <a:lstStyle/>
          <a:p>
            <a:pPr algn="r"/>
            <a:r>
              <a:rPr lang="en-US" u="sng" dirty="0">
                <a:latin typeface="Arial" panose="020B0604020202020204" pitchFamily="34" charset="0"/>
                <a:cs typeface="Arial" panose="020B0604020202020204" pitchFamily="34" charset="0"/>
              </a:rPr>
              <a:t>Informal document</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GRVA-14-36</a:t>
            </a:r>
          </a:p>
          <a:p>
            <a:pPr algn="r"/>
            <a:r>
              <a:rPr lang="en-US" dirty="0">
                <a:latin typeface="Arial" panose="020B0604020202020204" pitchFamily="34" charset="0"/>
                <a:cs typeface="Arial" panose="020B0604020202020204" pitchFamily="34" charset="0"/>
              </a:rPr>
              <a:t>14th GRVA, 26-30 September 2022</a:t>
            </a:r>
          </a:p>
          <a:p>
            <a:pPr algn="r"/>
            <a:r>
              <a:rPr lang="en-US" dirty="0">
                <a:latin typeface="Arial" panose="020B0604020202020204" pitchFamily="34" charset="0"/>
                <a:cs typeface="Arial" panose="020B0604020202020204" pitchFamily="34" charset="0"/>
              </a:rPr>
              <a:t>Provisional agenda item 4(e)</a:t>
            </a:r>
          </a:p>
        </p:txBody>
      </p:sp>
      <p:sp>
        <p:nvSpPr>
          <p:cNvPr id="6" name="Espace réservé du numéro de diapositive 5"/>
          <p:cNvSpPr>
            <a:spLocks noGrp="1"/>
          </p:cNvSpPr>
          <p:nvPr>
            <p:ph type="sldNum" sz="quarter" idx="12"/>
          </p:nvPr>
        </p:nvSpPr>
        <p:spPr/>
        <p:txBody>
          <a:bodyPr/>
          <a:lstStyle/>
          <a:p>
            <a:fld id="{25A2872F-3ABA-469F-8DD7-E9379675BB1D}" type="slidenum">
              <a:rPr lang="en-US" smtClean="0"/>
              <a:t>1</a:t>
            </a:fld>
            <a:endParaRPr lang="en-US"/>
          </a:p>
        </p:txBody>
      </p:sp>
    </p:spTree>
    <p:extLst>
      <p:ext uri="{BB962C8B-B14F-4D97-AF65-F5344CB8AC3E}">
        <p14:creationId xmlns:p14="http://schemas.microsoft.com/office/powerpoint/2010/main" val="3098704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latin typeface="Arial" panose="020B0604020202020204" pitchFamily="34" charset="0"/>
                <a:cs typeface="Arial" panose="020B0604020202020204" pitchFamily="34" charset="0"/>
              </a:rPr>
              <a:t>Timeline</a:t>
            </a:r>
          </a:p>
        </p:txBody>
      </p:sp>
      <p:sp>
        <p:nvSpPr>
          <p:cNvPr id="3" name="Espace réservé du contenu 2"/>
          <p:cNvSpPr>
            <a:spLocks noGrp="1"/>
          </p:cNvSpPr>
          <p:nvPr>
            <p:ph idx="1"/>
          </p:nvPr>
        </p:nvSpPr>
        <p:spPr>
          <a:xfrm>
            <a:off x="838200" y="1936865"/>
            <a:ext cx="10774680" cy="4314305"/>
          </a:xfrm>
        </p:spPr>
        <p:txBody>
          <a:bodyPr>
            <a:normAutofit/>
          </a:bodyPr>
          <a:lstStyle/>
          <a:p>
            <a:pPr>
              <a:buFontTx/>
              <a:buChar char="-"/>
            </a:pPr>
            <a:r>
              <a:rPr lang="en-US" b="1" dirty="0">
                <a:latin typeface="Arial" panose="020B0604020202020204" pitchFamily="34" charset="0"/>
                <a:cs typeface="Arial" panose="020B0604020202020204" pitchFamily="34" charset="0"/>
              </a:rPr>
              <a:t>7 October 2022, 13:00 – 15:00 CET : </a:t>
            </a:r>
            <a:r>
              <a:rPr lang="en-US" dirty="0">
                <a:latin typeface="Arial" panose="020B0604020202020204" pitchFamily="34" charset="0"/>
                <a:cs typeface="Arial" panose="020B0604020202020204" pitchFamily="34" charset="0"/>
              </a:rPr>
              <a:t>First session of the taskforce (open to all interested GRVA experts)</a:t>
            </a:r>
          </a:p>
          <a:p>
            <a:pPr>
              <a:buFontTx/>
              <a:buChar char="-"/>
            </a:pPr>
            <a:endParaRPr lang="en-US" dirty="0">
              <a:latin typeface="Arial" panose="020B0604020202020204" pitchFamily="34" charset="0"/>
              <a:cs typeface="Arial" panose="020B0604020202020204" pitchFamily="34" charset="0"/>
            </a:endParaRPr>
          </a:p>
          <a:p>
            <a:pPr>
              <a:buFontTx/>
              <a:buChar char="-"/>
            </a:pPr>
            <a:r>
              <a:rPr lang="en-US" b="1" dirty="0">
                <a:latin typeface="Arial" panose="020B0604020202020204" pitchFamily="34" charset="0"/>
                <a:cs typeface="Arial" panose="020B0604020202020204" pitchFamily="34" charset="0"/>
              </a:rPr>
              <a:t>January 2023: </a:t>
            </a:r>
            <a:r>
              <a:rPr lang="en-US" dirty="0">
                <a:latin typeface="Arial" panose="020B0604020202020204" pitchFamily="34" charset="0"/>
                <a:cs typeface="Arial" panose="020B0604020202020204" pitchFamily="34" charset="0"/>
              </a:rPr>
              <a:t>report at the 15</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session of GRVA</a:t>
            </a:r>
          </a:p>
          <a:p>
            <a:pPr>
              <a:buFontTx/>
              <a:buChar char="-"/>
            </a:pPr>
            <a:endParaRPr lang="en-US" b="1" dirty="0">
              <a:latin typeface="Arial" panose="020B0604020202020204" pitchFamily="34" charset="0"/>
              <a:cs typeface="Arial" panose="020B0604020202020204" pitchFamily="34" charset="0"/>
            </a:endParaRPr>
          </a:p>
          <a:p>
            <a:pPr>
              <a:buFontTx/>
              <a:buChar char="-"/>
            </a:pPr>
            <a:r>
              <a:rPr lang="en-US" b="1" dirty="0">
                <a:latin typeface="Arial" panose="020B0604020202020204" pitchFamily="34" charset="0"/>
                <a:cs typeface="Arial" panose="020B0604020202020204" pitchFamily="34" charset="0"/>
              </a:rPr>
              <a:t>March 2023: </a:t>
            </a:r>
            <a:r>
              <a:rPr lang="en-US" dirty="0">
                <a:latin typeface="Arial" panose="020B0604020202020204" pitchFamily="34" charset="0"/>
                <a:cs typeface="Arial" panose="020B0604020202020204" pitchFamily="34" charset="0"/>
              </a:rPr>
              <a:t>synthesis at WP29</a:t>
            </a:r>
          </a:p>
          <a:p>
            <a:pPr>
              <a:buFontTx/>
              <a:buChar char="-"/>
            </a:pPr>
            <a:endParaRPr lang="en-US" dirty="0">
              <a:latin typeface="Arial" panose="020B0604020202020204" pitchFamily="34" charset="0"/>
              <a:cs typeface="Arial" panose="020B0604020202020204" pitchFamily="34" charset="0"/>
            </a:endParaRPr>
          </a:p>
          <a:p>
            <a:pPr>
              <a:buFontTx/>
              <a:buChar char="-"/>
            </a:pPr>
            <a:r>
              <a:rPr lang="en-US" b="1" i="1" dirty="0">
                <a:latin typeface="Arial" panose="020B0604020202020204" pitchFamily="34" charset="0"/>
                <a:cs typeface="Arial" panose="020B0604020202020204" pitchFamily="34" charset="0"/>
              </a:rPr>
              <a:t>After March 2023: </a:t>
            </a:r>
            <a:r>
              <a:rPr lang="en-US" i="1" dirty="0">
                <a:latin typeface="Arial" panose="020B0604020202020204" pitchFamily="34" charset="0"/>
                <a:cs typeface="Arial" panose="020B0604020202020204" pitchFamily="34" charset="0"/>
              </a:rPr>
              <a:t>possible start of drafting amendments, depending on WP29 outcomes</a:t>
            </a:r>
          </a:p>
        </p:txBody>
      </p:sp>
      <p:sp>
        <p:nvSpPr>
          <p:cNvPr id="4" name="Rectangle 3"/>
          <p:cNvSpPr/>
          <p:nvPr/>
        </p:nvSpPr>
        <p:spPr>
          <a:xfrm>
            <a:off x="838200" y="1870363"/>
            <a:ext cx="10782993" cy="9097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space réservé du numéro de diapositive 4"/>
          <p:cNvSpPr>
            <a:spLocks noGrp="1"/>
          </p:cNvSpPr>
          <p:nvPr>
            <p:ph type="sldNum" sz="quarter" idx="12"/>
          </p:nvPr>
        </p:nvSpPr>
        <p:spPr/>
        <p:txBody>
          <a:bodyPr/>
          <a:lstStyle/>
          <a:p>
            <a:fld id="{25A2872F-3ABA-469F-8DD7-E9379675BB1D}" type="slidenum">
              <a:rPr lang="en-US" smtClean="0"/>
              <a:t>10</a:t>
            </a:fld>
            <a:endParaRPr lang="en-US"/>
          </a:p>
        </p:txBody>
      </p:sp>
    </p:spTree>
    <p:extLst>
      <p:ext uri="{BB962C8B-B14F-4D97-AF65-F5344CB8AC3E}">
        <p14:creationId xmlns:p14="http://schemas.microsoft.com/office/powerpoint/2010/main" val="2474344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latin typeface="Arial" panose="020B0604020202020204" pitchFamily="34" charset="0"/>
                <a:cs typeface="Arial" panose="020B0604020202020204" pitchFamily="34" charset="0"/>
              </a:rPr>
              <a:t>Contact</a:t>
            </a:r>
          </a:p>
        </p:txBody>
      </p:sp>
      <p:sp>
        <p:nvSpPr>
          <p:cNvPr id="3" name="Espace réservé du contenu 2"/>
          <p:cNvSpPr>
            <a:spLocks noGrp="1"/>
          </p:cNvSpPr>
          <p:nvPr>
            <p:ph idx="1"/>
          </p:nvPr>
        </p:nvSpPr>
        <p:spPr>
          <a:xfrm>
            <a:off x="598516" y="1936866"/>
            <a:ext cx="11039302" cy="3491952"/>
          </a:xfrm>
        </p:spPr>
        <p:txBody>
          <a:bodyPr>
            <a:normAutofit/>
          </a:bodyPr>
          <a:lstStyle/>
          <a:p>
            <a:pPr marL="0" indent="0">
              <a:buNone/>
            </a:pPr>
            <a:r>
              <a:rPr lang="en-US" dirty="0" err="1">
                <a:latin typeface="Arial" panose="020B0604020202020204" pitchFamily="34" charset="0"/>
                <a:cs typeface="Arial" panose="020B0604020202020204" pitchFamily="34" charset="0"/>
              </a:rPr>
              <a:t>Mr</a:t>
            </a:r>
            <a:r>
              <a:rPr lang="en-US" dirty="0">
                <a:latin typeface="Arial" panose="020B0604020202020204" pitchFamily="34" charset="0"/>
                <a:cs typeface="Arial" panose="020B0604020202020204" pitchFamily="34" charset="0"/>
              </a:rPr>
              <a:t> Romain PESSIA: </a:t>
            </a:r>
            <a:r>
              <a:rPr lang="en-US" dirty="0">
                <a:latin typeface="Arial" panose="020B0604020202020204" pitchFamily="34" charset="0"/>
                <a:cs typeface="Arial" panose="020B0604020202020204" pitchFamily="34" charset="0"/>
                <a:hlinkClick r:id="rId2"/>
              </a:rPr>
              <a:t>romain.pessia@developpement-durable.gouv.fr</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err="1">
                <a:latin typeface="Arial" panose="020B0604020202020204" pitchFamily="34" charset="0"/>
                <a:cs typeface="Arial" panose="020B0604020202020204" pitchFamily="34" charset="0"/>
              </a:rPr>
              <a:t>Ms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Linlin</a:t>
            </a:r>
            <a:r>
              <a:rPr lang="en-US" dirty="0">
                <a:latin typeface="Arial" panose="020B0604020202020204" pitchFamily="34" charset="0"/>
                <a:cs typeface="Arial" panose="020B0604020202020204" pitchFamily="34" charset="0"/>
              </a:rPr>
              <a:t> ZHANG: </a:t>
            </a:r>
            <a:r>
              <a:rPr lang="en-US" dirty="0">
                <a:latin typeface="Arial" panose="020B0604020202020204" pitchFamily="34" charset="0"/>
                <a:cs typeface="Arial" panose="020B0604020202020204" pitchFamily="34" charset="0"/>
                <a:hlinkClick r:id="rId3"/>
              </a:rPr>
              <a:t>zhanglinlin@catarc.ac.cn</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25A2872F-3ABA-469F-8DD7-E9379675BB1D}" type="slidenum">
              <a:rPr lang="en-US" smtClean="0"/>
              <a:t>11</a:t>
            </a:fld>
            <a:endParaRPr lang="en-US"/>
          </a:p>
        </p:txBody>
      </p:sp>
    </p:spTree>
    <p:extLst>
      <p:ext uri="{BB962C8B-B14F-4D97-AF65-F5344CB8AC3E}">
        <p14:creationId xmlns:p14="http://schemas.microsoft.com/office/powerpoint/2010/main" val="1695232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latin typeface="Arial" panose="020B0604020202020204" pitchFamily="34" charset="0"/>
                <a:cs typeface="Arial" panose="020B0604020202020204" pitchFamily="34" charset="0"/>
              </a:rPr>
              <a:t>Introduction</a:t>
            </a:r>
          </a:p>
        </p:txBody>
      </p:sp>
      <p:sp>
        <p:nvSpPr>
          <p:cNvPr id="3" name="Espace réservé du contenu 2"/>
          <p:cNvSpPr>
            <a:spLocks noGrp="1"/>
          </p:cNvSpPr>
          <p:nvPr>
            <p:ph idx="1"/>
          </p:nvPr>
        </p:nvSpPr>
        <p:spPr/>
        <p:txBody>
          <a:bodyPr>
            <a:normAutofit lnSpcReduction="10000"/>
          </a:bodyPr>
          <a:lstStyle/>
          <a:p>
            <a:r>
              <a:rPr lang="en-GB" dirty="0">
                <a:latin typeface="Arial" panose="020B0604020202020204" pitchFamily="34" charset="0"/>
                <a:cs typeface="Arial" panose="020B0604020202020204" pitchFamily="34" charset="0"/>
              </a:rPr>
              <a:t>At its 186th session in March 2022, WP29 requested all its subsidiary working parties to perform a screening of the UN Regulations and Global Technical Regulations (GTR) of relevance regarding their fitness for Automated Driving Systems (ADS) until </a:t>
            </a:r>
            <a:r>
              <a:rPr lang="en-GB" b="1" dirty="0">
                <a:latin typeface="Arial" panose="020B0604020202020204" pitchFamily="34" charset="0"/>
                <a:cs typeface="Arial" panose="020B0604020202020204" pitchFamily="34" charset="0"/>
              </a:rPr>
              <a:t>March 2023</a:t>
            </a:r>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At the 13th session of GRVA in May 2022, the expert from France volunteered to lead and coordinate the work regarding the screening of UN Regulations and GTRs under the purview of GRVA, and the expert from China offered their support and stated their willingness for active involvement and contribution. </a:t>
            </a:r>
          </a:p>
        </p:txBody>
      </p:sp>
      <p:sp>
        <p:nvSpPr>
          <p:cNvPr id="4" name="Espace réservé du numéro de diapositive 3"/>
          <p:cNvSpPr>
            <a:spLocks noGrp="1"/>
          </p:cNvSpPr>
          <p:nvPr>
            <p:ph type="sldNum" sz="quarter" idx="12"/>
          </p:nvPr>
        </p:nvSpPr>
        <p:spPr/>
        <p:txBody>
          <a:bodyPr/>
          <a:lstStyle/>
          <a:p>
            <a:fld id="{25A2872F-3ABA-469F-8DD7-E9379675BB1D}" type="slidenum">
              <a:rPr lang="en-US" smtClean="0"/>
              <a:t>2</a:t>
            </a:fld>
            <a:endParaRPr lang="en-US"/>
          </a:p>
        </p:txBody>
      </p:sp>
    </p:spTree>
    <p:extLst>
      <p:ext uri="{BB962C8B-B14F-4D97-AF65-F5344CB8AC3E}">
        <p14:creationId xmlns:p14="http://schemas.microsoft.com/office/powerpoint/2010/main" val="3445304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latin typeface="Arial" panose="020B0604020202020204" pitchFamily="34" charset="0"/>
                <a:cs typeface="Arial" panose="020B0604020202020204" pitchFamily="34" charset="0"/>
              </a:rPr>
              <a:t>Proposed area of work (1/3)</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To be discussed at the 1</a:t>
            </a:r>
            <a:r>
              <a:rPr lang="en-US" sz="2000" baseline="30000" dirty="0">
                <a:latin typeface="Arial" panose="020B0604020202020204" pitchFamily="34" charset="0"/>
                <a:cs typeface="Arial" panose="020B0604020202020204" pitchFamily="34" charset="0"/>
              </a:rPr>
              <a:t>st</a:t>
            </a:r>
            <a:r>
              <a:rPr lang="en-US" sz="2000" dirty="0">
                <a:latin typeface="Arial" panose="020B0604020202020204" pitchFamily="34" charset="0"/>
                <a:cs typeface="Arial" panose="020B0604020202020204" pitchFamily="34" charset="0"/>
              </a:rPr>
              <a:t> session of the taskforce</a:t>
            </a:r>
            <a:endParaRPr lang="en-US"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838200" y="2477193"/>
            <a:ext cx="10515600" cy="3699770"/>
          </a:xfrm>
        </p:spPr>
        <p:txBody>
          <a:bodyPr>
            <a:normAutofit/>
          </a:bodyPr>
          <a:lstStyle/>
          <a:p>
            <a:r>
              <a:rPr lang="en-US" b="1" dirty="0">
                <a:latin typeface="Arial" panose="020B0604020202020204" pitchFamily="34" charset="0"/>
                <a:cs typeface="Arial" panose="020B0604020202020204" pitchFamily="34" charset="0"/>
              </a:rPr>
              <a:t>Perform a screening of all Regulations and GTRs within the purview of GRVA</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Work in collaboration with the ADS fitness taskforces of other GRs</a:t>
            </a:r>
          </a:p>
        </p:txBody>
      </p:sp>
      <p:sp>
        <p:nvSpPr>
          <p:cNvPr id="4" name="Espace réservé du numéro de diapositive 3"/>
          <p:cNvSpPr>
            <a:spLocks noGrp="1"/>
          </p:cNvSpPr>
          <p:nvPr>
            <p:ph type="sldNum" sz="quarter" idx="12"/>
          </p:nvPr>
        </p:nvSpPr>
        <p:spPr/>
        <p:txBody>
          <a:bodyPr/>
          <a:lstStyle/>
          <a:p>
            <a:fld id="{25A2872F-3ABA-469F-8DD7-E9379675BB1D}" type="slidenum">
              <a:rPr lang="en-US" smtClean="0"/>
              <a:t>3</a:t>
            </a:fld>
            <a:endParaRPr lang="en-US"/>
          </a:p>
        </p:txBody>
      </p:sp>
    </p:spTree>
    <p:extLst>
      <p:ext uri="{BB962C8B-B14F-4D97-AF65-F5344CB8AC3E}">
        <p14:creationId xmlns:p14="http://schemas.microsoft.com/office/powerpoint/2010/main" val="107490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latin typeface="Arial" panose="020B0604020202020204" pitchFamily="34" charset="0"/>
                <a:cs typeface="Arial" panose="020B0604020202020204" pitchFamily="34" charset="0"/>
              </a:rPr>
              <a:t>Proposed area of work (2/3)</a:t>
            </a:r>
          </a:p>
        </p:txBody>
      </p:sp>
      <p:sp>
        <p:nvSpPr>
          <p:cNvPr id="3" name="Espace réservé du contenu 2"/>
          <p:cNvSpPr>
            <a:spLocks noGrp="1"/>
          </p:cNvSpPr>
          <p:nvPr>
            <p:ph idx="1"/>
          </p:nvPr>
        </p:nvSpPr>
        <p:spPr>
          <a:xfrm>
            <a:off x="838200" y="1858876"/>
            <a:ext cx="10515600" cy="4351338"/>
          </a:xfrm>
        </p:spPr>
        <p:txBody>
          <a:bodyPr>
            <a:normAutofit lnSpcReduction="10000"/>
          </a:bodyPr>
          <a:lstStyle/>
          <a:p>
            <a:r>
              <a:rPr lang="en-US" b="1" dirty="0">
                <a:latin typeface="Arial" panose="020B0604020202020204" pitchFamily="34" charset="0"/>
                <a:cs typeface="Arial" panose="020B0604020202020204" pitchFamily="34" charset="0"/>
              </a:rPr>
              <a:t>Perform a screening of all Regulations and GTRs within the purview of GRVA:</a:t>
            </a:r>
          </a:p>
          <a:p>
            <a:endParaRPr lang="en-US" b="1" dirty="0">
              <a:latin typeface="Arial" panose="020B0604020202020204" pitchFamily="34" charset="0"/>
              <a:cs typeface="Arial" panose="020B0604020202020204" pitchFamily="34" charset="0"/>
            </a:endParaRPr>
          </a:p>
          <a:p>
            <a:pPr marL="971550" lvl="1" indent="-514350">
              <a:buFont typeface="+mj-lt"/>
              <a:buAutoNum type="arabicPeriod"/>
            </a:pPr>
            <a:r>
              <a:rPr lang="en-US" dirty="0">
                <a:latin typeface="Arial" panose="020B0604020202020204" pitchFamily="34" charset="0"/>
                <a:cs typeface="Arial" panose="020B0604020202020204" pitchFamily="34" charset="0"/>
              </a:rPr>
              <a:t>Identify Regulations and GTRs that may be affected by vehicles equipped with ADS;</a:t>
            </a:r>
          </a:p>
          <a:p>
            <a:pPr marL="971550" lvl="1" indent="-514350">
              <a:buFont typeface="+mj-lt"/>
              <a:buAutoNum type="arabicPeriod"/>
            </a:pPr>
            <a:endParaRPr lang="en-US" dirty="0">
              <a:latin typeface="Arial" panose="020B0604020202020204" pitchFamily="34" charset="0"/>
              <a:cs typeface="Arial" panose="020B0604020202020204" pitchFamily="34" charset="0"/>
            </a:endParaRPr>
          </a:p>
          <a:p>
            <a:pPr marL="971550" lvl="1" indent="-514350">
              <a:buFont typeface="+mj-lt"/>
              <a:buAutoNum type="arabicPeriod"/>
            </a:pPr>
            <a:r>
              <a:rPr lang="en-US" dirty="0">
                <a:latin typeface="Arial" panose="020B0604020202020204" pitchFamily="34" charset="0"/>
                <a:cs typeface="Arial" panose="020B0604020202020204" pitchFamily="34" charset="0"/>
              </a:rPr>
              <a:t>Establish a list of affected prescriptions and study options, including:</a:t>
            </a:r>
          </a:p>
          <a:p>
            <a:pPr lvl="2"/>
            <a:r>
              <a:rPr lang="en-US" dirty="0">
                <a:latin typeface="Arial" panose="020B0604020202020204" pitchFamily="34" charset="0"/>
                <a:cs typeface="Arial" panose="020B0604020202020204" pitchFamily="34" charset="0"/>
              </a:rPr>
              <a:t>Removing prescriptions;</a:t>
            </a:r>
          </a:p>
          <a:p>
            <a:pPr lvl="2"/>
            <a:r>
              <a:rPr lang="en-US" dirty="0">
                <a:latin typeface="Arial" panose="020B0604020202020204" pitchFamily="34" charset="0"/>
                <a:cs typeface="Arial" panose="020B0604020202020204" pitchFamily="34" charset="0"/>
              </a:rPr>
              <a:t>Modifying prescriptions;</a:t>
            </a:r>
          </a:p>
          <a:p>
            <a:pPr lvl="2"/>
            <a:r>
              <a:rPr lang="en-US" dirty="0">
                <a:latin typeface="Arial" panose="020B0604020202020204" pitchFamily="34" charset="0"/>
                <a:cs typeface="Arial" panose="020B0604020202020204" pitchFamily="34" charset="0"/>
              </a:rPr>
              <a:t>Adding new prescriptions;</a:t>
            </a:r>
          </a:p>
          <a:p>
            <a:pPr lvl="2"/>
            <a:r>
              <a:rPr lang="en-US" dirty="0">
                <a:latin typeface="Arial" panose="020B0604020202020204" pitchFamily="34" charset="0"/>
                <a:cs typeface="Arial" panose="020B0604020202020204" pitchFamily="34" charset="0"/>
              </a:rPr>
              <a:t>Amending Regulations and GTRs;</a:t>
            </a:r>
          </a:p>
          <a:p>
            <a:pPr lvl="2"/>
            <a:r>
              <a:rPr lang="en-US" dirty="0">
                <a:latin typeface="Arial" panose="020B0604020202020204" pitchFamily="34" charset="0"/>
                <a:cs typeface="Arial" panose="020B0604020202020204" pitchFamily="34" charset="0"/>
              </a:rPr>
              <a:t>Drafting new Regulations and GTRs.</a:t>
            </a:r>
          </a:p>
        </p:txBody>
      </p:sp>
      <p:sp>
        <p:nvSpPr>
          <p:cNvPr id="4" name="Espace réservé du numéro de diapositive 3"/>
          <p:cNvSpPr>
            <a:spLocks noGrp="1"/>
          </p:cNvSpPr>
          <p:nvPr>
            <p:ph type="sldNum" sz="quarter" idx="12"/>
          </p:nvPr>
        </p:nvSpPr>
        <p:spPr/>
        <p:txBody>
          <a:bodyPr/>
          <a:lstStyle/>
          <a:p>
            <a:fld id="{25A2872F-3ABA-469F-8DD7-E9379675BB1D}" type="slidenum">
              <a:rPr lang="en-US" smtClean="0"/>
              <a:t>4</a:t>
            </a:fld>
            <a:endParaRPr lang="en-US"/>
          </a:p>
        </p:txBody>
      </p:sp>
    </p:spTree>
    <p:extLst>
      <p:ext uri="{BB962C8B-B14F-4D97-AF65-F5344CB8AC3E}">
        <p14:creationId xmlns:p14="http://schemas.microsoft.com/office/powerpoint/2010/main" val="4030851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latin typeface="Arial" panose="020B0604020202020204" pitchFamily="34" charset="0"/>
                <a:cs typeface="Arial" panose="020B0604020202020204" pitchFamily="34" charset="0"/>
              </a:rPr>
              <a:t>Proposed area of work (3/3)</a:t>
            </a:r>
          </a:p>
        </p:txBody>
      </p:sp>
      <p:sp>
        <p:nvSpPr>
          <p:cNvPr id="3" name="Espace réservé du contenu 2"/>
          <p:cNvSpPr>
            <a:spLocks noGrp="1"/>
          </p:cNvSpPr>
          <p:nvPr>
            <p:ph idx="1"/>
          </p:nvPr>
        </p:nvSpPr>
        <p:spPr/>
        <p:txBody>
          <a:bodyPr>
            <a:normAutofit/>
          </a:bodyPr>
          <a:lstStyle/>
          <a:p>
            <a:r>
              <a:rPr lang="en-US" b="1" dirty="0">
                <a:latin typeface="Arial" panose="020B0604020202020204" pitchFamily="34" charset="0"/>
                <a:cs typeface="Arial" panose="020B0604020202020204" pitchFamily="34" charset="0"/>
              </a:rPr>
              <a:t>Work in collaboration with the ADS fitness taskforces of other GRs</a:t>
            </a:r>
          </a:p>
          <a:p>
            <a:pPr lvl="1"/>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Reply to requests and questions from other ADS fitness taskforces when details on ADS are needed</a:t>
            </a:r>
          </a:p>
          <a:p>
            <a:pPr lvl="2"/>
            <a:r>
              <a:rPr lang="en-US" dirty="0">
                <a:latin typeface="Arial" panose="020B0604020202020204" pitchFamily="34" charset="0"/>
                <a:cs typeface="Arial" panose="020B0604020202020204" pitchFamily="34" charset="0"/>
              </a:rPr>
              <a:t>Redirect towards FRAV when necessary</a:t>
            </a:r>
          </a:p>
          <a:p>
            <a:pPr lvl="2"/>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Attend sessions of other ADS fitness taskforces to share information</a:t>
            </a:r>
          </a:p>
          <a:p>
            <a:pPr lvl="1"/>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Work towards a common screening method and format for deliverables</a:t>
            </a:r>
          </a:p>
        </p:txBody>
      </p:sp>
      <p:sp>
        <p:nvSpPr>
          <p:cNvPr id="4" name="Espace réservé du numéro de diapositive 3"/>
          <p:cNvSpPr>
            <a:spLocks noGrp="1"/>
          </p:cNvSpPr>
          <p:nvPr>
            <p:ph type="sldNum" sz="quarter" idx="12"/>
          </p:nvPr>
        </p:nvSpPr>
        <p:spPr/>
        <p:txBody>
          <a:bodyPr/>
          <a:lstStyle/>
          <a:p>
            <a:fld id="{25A2872F-3ABA-469F-8DD7-E9379675BB1D}" type="slidenum">
              <a:rPr lang="en-US" smtClean="0"/>
              <a:t>5</a:t>
            </a:fld>
            <a:endParaRPr lang="en-US"/>
          </a:p>
        </p:txBody>
      </p:sp>
    </p:spTree>
    <p:extLst>
      <p:ext uri="{BB962C8B-B14F-4D97-AF65-F5344CB8AC3E}">
        <p14:creationId xmlns:p14="http://schemas.microsoft.com/office/powerpoint/2010/main" val="3409474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753436" cy="1325563"/>
          </a:xfrm>
        </p:spPr>
        <p:txBody>
          <a:bodyPr/>
          <a:lstStyle/>
          <a:p>
            <a:r>
              <a:rPr lang="en-US" dirty="0">
                <a:latin typeface="Arial" panose="020B0604020202020204" pitchFamily="34" charset="0"/>
                <a:cs typeface="Arial" panose="020B0604020202020204" pitchFamily="34" charset="0"/>
              </a:rPr>
              <a:t>Inventory of GRVA Regulations and GTRs</a:t>
            </a:r>
          </a:p>
        </p:txBody>
      </p:sp>
      <p:sp>
        <p:nvSpPr>
          <p:cNvPr id="3" name="Espace réservé du contenu 2"/>
          <p:cNvSpPr>
            <a:spLocks noGrp="1"/>
          </p:cNvSpPr>
          <p:nvPr>
            <p:ph idx="1"/>
          </p:nvPr>
        </p:nvSpPr>
        <p:spPr/>
        <p:txBody>
          <a:bodyPr>
            <a:normAutofit/>
          </a:bodyPr>
          <a:lstStyle/>
          <a:p>
            <a:pPr marL="0" indent="0">
              <a:buNone/>
            </a:pPr>
            <a:endParaRPr lang="pt-BR"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2276420880"/>
              </p:ext>
            </p:extLst>
          </p:nvPr>
        </p:nvGraphicFramePr>
        <p:xfrm>
          <a:off x="838200" y="1380014"/>
          <a:ext cx="6585065" cy="5242560"/>
        </p:xfrm>
        <a:graphic>
          <a:graphicData uri="http://schemas.openxmlformats.org/drawingml/2006/table">
            <a:tbl>
              <a:tblPr firstRow="1" bandRow="1">
                <a:tableStyleId>{073A0DAA-6AF3-43AB-8588-CEC1D06C72B9}</a:tableStyleId>
              </a:tblPr>
              <a:tblGrid>
                <a:gridCol w="1323109">
                  <a:extLst>
                    <a:ext uri="{9D8B030D-6E8A-4147-A177-3AD203B41FA5}">
                      <a16:colId xmlns:a16="http://schemas.microsoft.com/office/drawing/2014/main" val="2728738646"/>
                    </a:ext>
                  </a:extLst>
                </a:gridCol>
                <a:gridCol w="5261956">
                  <a:extLst>
                    <a:ext uri="{9D8B030D-6E8A-4147-A177-3AD203B41FA5}">
                      <a16:colId xmlns:a16="http://schemas.microsoft.com/office/drawing/2014/main" val="865026072"/>
                    </a:ext>
                  </a:extLst>
                </a:gridCol>
              </a:tblGrid>
              <a:tr h="228623">
                <a:tc>
                  <a:txBody>
                    <a:bodyPr/>
                    <a:lstStyle/>
                    <a:p>
                      <a:r>
                        <a:rPr lang="en-US" dirty="0"/>
                        <a:t>Regulation </a:t>
                      </a:r>
                      <a:endParaRPr lang="en-US" dirty="0">
                        <a:latin typeface="Arial" panose="020B0604020202020204" pitchFamily="34" charset="0"/>
                        <a:cs typeface="Arial" panose="020B0604020202020204" pitchFamily="34" charset="0"/>
                      </a:endParaRPr>
                    </a:p>
                  </a:txBody>
                  <a:tcPr>
                    <a:solidFill>
                      <a:srgbClr val="0070C0"/>
                    </a:solidFill>
                  </a:tcPr>
                </a:tc>
                <a:tc>
                  <a:txBody>
                    <a:bodyPr/>
                    <a:lstStyle/>
                    <a:p>
                      <a:r>
                        <a:rPr lang="en-US" dirty="0"/>
                        <a:t>Title</a:t>
                      </a:r>
                      <a:endParaRPr lang="en-US" dirty="0">
                        <a:latin typeface="Arial" panose="020B0604020202020204" pitchFamily="34" charset="0"/>
                        <a:cs typeface="Arial" panose="020B0604020202020204" pitchFamily="34" charset="0"/>
                      </a:endParaRPr>
                    </a:p>
                  </a:txBody>
                  <a:tcPr>
                    <a:solidFill>
                      <a:srgbClr val="0070C0"/>
                    </a:solidFill>
                  </a:tcPr>
                </a:tc>
                <a:extLst>
                  <a:ext uri="{0D108BD9-81ED-4DB2-BD59-A6C34878D82A}">
                    <a16:rowId xmlns:a16="http://schemas.microsoft.com/office/drawing/2014/main" val="3705067081"/>
                  </a:ext>
                </a:extLst>
              </a:tr>
              <a:tr h="190519">
                <a:tc>
                  <a:txBody>
                    <a:bodyPr/>
                    <a:lstStyle/>
                    <a:p>
                      <a:r>
                        <a:rPr lang="en-US" sz="1400" b="1" dirty="0">
                          <a:latin typeface="Arial" panose="020B0604020202020204" pitchFamily="34" charset="0"/>
                          <a:cs typeface="Arial" panose="020B0604020202020204" pitchFamily="34" charset="0"/>
                        </a:rPr>
                        <a:t>R13</a:t>
                      </a:r>
                    </a:p>
                  </a:txBody>
                  <a:tcPr/>
                </a:tc>
                <a:tc>
                  <a:txBody>
                    <a:bodyPr/>
                    <a:lstStyle/>
                    <a:p>
                      <a:r>
                        <a:rPr lang="en-US" sz="1200" b="1" dirty="0">
                          <a:latin typeface="Arial" panose="020B0604020202020204" pitchFamily="34" charset="0"/>
                          <a:cs typeface="Arial" panose="020B0604020202020204" pitchFamily="34" charset="0"/>
                        </a:rPr>
                        <a:t>Heavy vehicle braking</a:t>
                      </a:r>
                    </a:p>
                  </a:txBody>
                  <a:tcPr/>
                </a:tc>
                <a:extLst>
                  <a:ext uri="{0D108BD9-81ED-4DB2-BD59-A6C34878D82A}">
                    <a16:rowId xmlns:a16="http://schemas.microsoft.com/office/drawing/2014/main" val="2237556831"/>
                  </a:ext>
                </a:extLst>
              </a:tr>
              <a:tr h="190519">
                <a:tc>
                  <a:txBody>
                    <a:bodyPr/>
                    <a:lstStyle/>
                    <a:p>
                      <a:r>
                        <a:rPr lang="en-US" sz="1400" b="1" dirty="0">
                          <a:latin typeface="Arial" panose="020B0604020202020204" pitchFamily="34" charset="0"/>
                          <a:cs typeface="Arial" panose="020B0604020202020204" pitchFamily="34" charset="0"/>
                        </a:rPr>
                        <a:t>R13H</a:t>
                      </a:r>
                    </a:p>
                  </a:txBody>
                  <a:tcPr/>
                </a:tc>
                <a:tc>
                  <a:txBody>
                    <a:bodyPr/>
                    <a:lstStyle/>
                    <a:p>
                      <a:r>
                        <a:rPr lang="en-US" sz="1200" b="1" dirty="0">
                          <a:latin typeface="Arial" panose="020B0604020202020204" pitchFamily="34" charset="0"/>
                          <a:cs typeface="Arial" panose="020B0604020202020204" pitchFamily="34" charset="0"/>
                        </a:rPr>
                        <a:t>Brakes of M1 and N1 vehicles</a:t>
                      </a:r>
                    </a:p>
                  </a:txBody>
                  <a:tcPr/>
                </a:tc>
                <a:extLst>
                  <a:ext uri="{0D108BD9-81ED-4DB2-BD59-A6C34878D82A}">
                    <a16:rowId xmlns:a16="http://schemas.microsoft.com/office/drawing/2014/main" val="1758831900"/>
                  </a:ext>
                </a:extLst>
              </a:tr>
              <a:tr h="190519">
                <a:tc>
                  <a:txBody>
                    <a:bodyPr/>
                    <a:lstStyle/>
                    <a:p>
                      <a:r>
                        <a:rPr lang="en-US" sz="1400" b="1" dirty="0">
                          <a:latin typeface="Arial" panose="020B0604020202020204" pitchFamily="34" charset="0"/>
                          <a:cs typeface="Arial" panose="020B0604020202020204" pitchFamily="34" charset="0"/>
                        </a:rPr>
                        <a:t>R78</a:t>
                      </a:r>
                    </a:p>
                  </a:txBody>
                  <a:tcPr/>
                </a:tc>
                <a:tc>
                  <a:txBody>
                    <a:bodyPr/>
                    <a:lstStyle/>
                    <a:p>
                      <a:r>
                        <a:rPr lang="en-US" sz="1200" b="1" dirty="0">
                          <a:latin typeface="Arial" panose="020B0604020202020204" pitchFamily="34" charset="0"/>
                          <a:cs typeface="Arial" panose="020B0604020202020204" pitchFamily="34" charset="0"/>
                        </a:rPr>
                        <a:t>Braking (category L vehicles)</a:t>
                      </a:r>
                    </a:p>
                  </a:txBody>
                  <a:tcPr/>
                </a:tc>
                <a:extLst>
                  <a:ext uri="{0D108BD9-81ED-4DB2-BD59-A6C34878D82A}">
                    <a16:rowId xmlns:a16="http://schemas.microsoft.com/office/drawing/2014/main" val="1275919496"/>
                  </a:ext>
                </a:extLst>
              </a:tr>
              <a:tr h="190519">
                <a:tc>
                  <a:txBody>
                    <a:bodyPr/>
                    <a:lstStyle/>
                    <a:p>
                      <a:r>
                        <a:rPr lang="en-US" sz="1400" b="1" dirty="0">
                          <a:latin typeface="Arial" panose="020B0604020202020204" pitchFamily="34" charset="0"/>
                          <a:cs typeface="Arial" panose="020B0604020202020204" pitchFamily="34" charset="0"/>
                        </a:rPr>
                        <a:t>R79</a:t>
                      </a:r>
                    </a:p>
                  </a:txBody>
                  <a:tcPr/>
                </a:tc>
                <a:tc>
                  <a:txBody>
                    <a:bodyPr/>
                    <a:lstStyle/>
                    <a:p>
                      <a:r>
                        <a:rPr lang="en-US" sz="1200" b="1" dirty="0">
                          <a:latin typeface="Arial" panose="020B0604020202020204" pitchFamily="34" charset="0"/>
                          <a:cs typeface="Arial" panose="020B0604020202020204" pitchFamily="34" charset="0"/>
                        </a:rPr>
                        <a:t>Steering equipment</a:t>
                      </a:r>
                    </a:p>
                  </a:txBody>
                  <a:tcPr/>
                </a:tc>
                <a:extLst>
                  <a:ext uri="{0D108BD9-81ED-4DB2-BD59-A6C34878D82A}">
                    <a16:rowId xmlns:a16="http://schemas.microsoft.com/office/drawing/2014/main" val="335559031"/>
                  </a:ext>
                </a:extLst>
              </a:tr>
              <a:tr h="190519">
                <a:tc>
                  <a:txBody>
                    <a:bodyPr/>
                    <a:lstStyle/>
                    <a:p>
                      <a:r>
                        <a:rPr lang="en-US" sz="1400" dirty="0">
                          <a:latin typeface="Arial" panose="020B0604020202020204" pitchFamily="34" charset="0"/>
                          <a:cs typeface="Arial" panose="020B0604020202020204" pitchFamily="34" charset="0"/>
                        </a:rPr>
                        <a:t>R89</a:t>
                      </a:r>
                    </a:p>
                  </a:txBody>
                  <a:tcPr/>
                </a:tc>
                <a:tc>
                  <a:txBody>
                    <a:bodyPr/>
                    <a:lstStyle/>
                    <a:p>
                      <a:r>
                        <a:rPr lang="en-US" sz="1200" dirty="0">
                          <a:latin typeface="Arial" panose="020B0604020202020204" pitchFamily="34" charset="0"/>
                          <a:cs typeface="Arial" panose="020B0604020202020204" pitchFamily="34" charset="0"/>
                        </a:rPr>
                        <a:t>Speed limitation devices</a:t>
                      </a:r>
                    </a:p>
                  </a:txBody>
                  <a:tcPr/>
                </a:tc>
                <a:extLst>
                  <a:ext uri="{0D108BD9-81ED-4DB2-BD59-A6C34878D82A}">
                    <a16:rowId xmlns:a16="http://schemas.microsoft.com/office/drawing/2014/main" val="3512514622"/>
                  </a:ext>
                </a:extLst>
              </a:tr>
              <a:tr h="190519">
                <a:tc>
                  <a:txBody>
                    <a:bodyPr/>
                    <a:lstStyle/>
                    <a:p>
                      <a:r>
                        <a:rPr lang="en-US" sz="1400" dirty="0">
                          <a:latin typeface="Arial" panose="020B0604020202020204" pitchFamily="34" charset="0"/>
                          <a:cs typeface="Arial" panose="020B0604020202020204" pitchFamily="34" charset="0"/>
                        </a:rPr>
                        <a:t>R90</a:t>
                      </a:r>
                    </a:p>
                  </a:txBody>
                  <a:tcPr/>
                </a:tc>
                <a:tc>
                  <a:txBody>
                    <a:bodyPr/>
                    <a:lstStyle/>
                    <a:p>
                      <a:r>
                        <a:rPr lang="en-US" sz="1200" dirty="0">
                          <a:latin typeface="Arial" panose="020B0604020202020204" pitchFamily="34" charset="0"/>
                          <a:cs typeface="Arial" panose="020B0604020202020204" pitchFamily="34" charset="0"/>
                        </a:rPr>
                        <a:t>Replacement braking parts</a:t>
                      </a:r>
                    </a:p>
                  </a:txBody>
                  <a:tcPr/>
                </a:tc>
                <a:extLst>
                  <a:ext uri="{0D108BD9-81ED-4DB2-BD59-A6C34878D82A}">
                    <a16:rowId xmlns:a16="http://schemas.microsoft.com/office/drawing/2014/main" val="1092527783"/>
                  </a:ext>
                </a:extLst>
              </a:tr>
              <a:tr h="190519">
                <a:tc>
                  <a:txBody>
                    <a:bodyPr/>
                    <a:lstStyle/>
                    <a:p>
                      <a:r>
                        <a:rPr lang="en-US" sz="1400" dirty="0">
                          <a:latin typeface="Arial" panose="020B0604020202020204" pitchFamily="34" charset="0"/>
                          <a:cs typeface="Arial" panose="020B0604020202020204" pitchFamily="34" charset="0"/>
                        </a:rPr>
                        <a:t>R102</a:t>
                      </a:r>
                    </a:p>
                  </a:txBody>
                  <a:tcPr/>
                </a:tc>
                <a:tc>
                  <a:txBody>
                    <a:bodyPr/>
                    <a:lstStyle/>
                    <a:p>
                      <a:r>
                        <a:rPr lang="en-US" sz="1200" dirty="0">
                          <a:latin typeface="Arial" panose="020B0604020202020204" pitchFamily="34" charset="0"/>
                          <a:cs typeface="Arial" panose="020B0604020202020204" pitchFamily="34" charset="0"/>
                        </a:rPr>
                        <a:t>Close coupling devices (CCDs)</a:t>
                      </a:r>
                    </a:p>
                  </a:txBody>
                  <a:tcPr/>
                </a:tc>
                <a:extLst>
                  <a:ext uri="{0D108BD9-81ED-4DB2-BD59-A6C34878D82A}">
                    <a16:rowId xmlns:a16="http://schemas.microsoft.com/office/drawing/2014/main" val="1098789208"/>
                  </a:ext>
                </a:extLst>
              </a:tr>
              <a:tr h="190519">
                <a:tc>
                  <a:txBody>
                    <a:bodyPr/>
                    <a:lstStyle/>
                    <a:p>
                      <a:r>
                        <a:rPr lang="en-US" sz="1400" dirty="0">
                          <a:latin typeface="Arial" panose="020B0604020202020204" pitchFamily="34" charset="0"/>
                          <a:cs typeface="Arial" panose="020B0604020202020204" pitchFamily="34" charset="0"/>
                        </a:rPr>
                        <a:t>R130</a:t>
                      </a:r>
                    </a:p>
                  </a:txBody>
                  <a:tcPr/>
                </a:tc>
                <a:tc>
                  <a:txBody>
                    <a:bodyPr/>
                    <a:lstStyle/>
                    <a:p>
                      <a:r>
                        <a:rPr lang="en-US" sz="1200" dirty="0">
                          <a:latin typeface="Arial" panose="020B0604020202020204" pitchFamily="34" charset="0"/>
                          <a:cs typeface="Arial" panose="020B0604020202020204" pitchFamily="34" charset="0"/>
                        </a:rPr>
                        <a:t>Lane Departure Warning System (LDWS)</a:t>
                      </a:r>
                    </a:p>
                  </a:txBody>
                  <a:tcPr/>
                </a:tc>
                <a:extLst>
                  <a:ext uri="{0D108BD9-81ED-4DB2-BD59-A6C34878D82A}">
                    <a16:rowId xmlns:a16="http://schemas.microsoft.com/office/drawing/2014/main" val="3301630884"/>
                  </a:ext>
                </a:extLst>
              </a:tr>
              <a:tr h="190519">
                <a:tc>
                  <a:txBody>
                    <a:bodyPr/>
                    <a:lstStyle/>
                    <a:p>
                      <a:r>
                        <a:rPr lang="en-US" sz="1400" dirty="0">
                          <a:latin typeface="Arial" panose="020B0604020202020204" pitchFamily="34" charset="0"/>
                          <a:cs typeface="Arial" panose="020B0604020202020204" pitchFamily="34" charset="0"/>
                        </a:rPr>
                        <a:t>R131</a:t>
                      </a:r>
                    </a:p>
                  </a:txBody>
                  <a:tcPr/>
                </a:tc>
                <a:tc>
                  <a:txBody>
                    <a:bodyPr/>
                    <a:lstStyle/>
                    <a:p>
                      <a:r>
                        <a:rPr lang="en-US" sz="1200" dirty="0">
                          <a:latin typeface="Arial" panose="020B0604020202020204" pitchFamily="34" charset="0"/>
                          <a:cs typeface="Arial" panose="020B0604020202020204" pitchFamily="34" charset="0"/>
                        </a:rPr>
                        <a:t>Advanced Emergency Braking Systems (AEBS) </a:t>
                      </a:r>
                    </a:p>
                  </a:txBody>
                  <a:tcPr/>
                </a:tc>
                <a:extLst>
                  <a:ext uri="{0D108BD9-81ED-4DB2-BD59-A6C34878D82A}">
                    <a16:rowId xmlns:a16="http://schemas.microsoft.com/office/drawing/2014/main" val="822647730"/>
                  </a:ext>
                </a:extLst>
              </a:tr>
              <a:tr h="190519">
                <a:tc>
                  <a:txBody>
                    <a:bodyPr/>
                    <a:lstStyle/>
                    <a:p>
                      <a:r>
                        <a:rPr lang="en-US" sz="1400" dirty="0">
                          <a:latin typeface="Arial" panose="020B0604020202020204" pitchFamily="34" charset="0"/>
                          <a:cs typeface="Arial" panose="020B0604020202020204" pitchFamily="34" charset="0"/>
                        </a:rPr>
                        <a:t>R139</a:t>
                      </a:r>
                    </a:p>
                  </a:txBody>
                  <a:tcPr/>
                </a:tc>
                <a:tc>
                  <a:txBody>
                    <a:bodyPr/>
                    <a:lstStyle/>
                    <a:p>
                      <a:r>
                        <a:rPr lang="en-US" sz="1200" dirty="0">
                          <a:latin typeface="Arial" panose="020B0604020202020204" pitchFamily="34" charset="0"/>
                          <a:cs typeface="Arial" panose="020B0604020202020204" pitchFamily="34" charset="0"/>
                        </a:rPr>
                        <a:t>Brake Assist Systems (BAS)</a:t>
                      </a:r>
                    </a:p>
                  </a:txBody>
                  <a:tcPr/>
                </a:tc>
                <a:extLst>
                  <a:ext uri="{0D108BD9-81ED-4DB2-BD59-A6C34878D82A}">
                    <a16:rowId xmlns:a16="http://schemas.microsoft.com/office/drawing/2014/main" val="2662877629"/>
                  </a:ext>
                </a:extLst>
              </a:tr>
              <a:tr h="190519">
                <a:tc>
                  <a:txBody>
                    <a:bodyPr/>
                    <a:lstStyle/>
                    <a:p>
                      <a:r>
                        <a:rPr lang="en-US" sz="1400" dirty="0">
                          <a:latin typeface="Arial" panose="020B0604020202020204" pitchFamily="34" charset="0"/>
                          <a:cs typeface="Arial" panose="020B0604020202020204" pitchFamily="34" charset="0"/>
                        </a:rPr>
                        <a:t>R140</a:t>
                      </a:r>
                    </a:p>
                  </a:txBody>
                  <a:tcPr/>
                </a:tc>
                <a:tc>
                  <a:txBody>
                    <a:bodyPr/>
                    <a:lstStyle/>
                    <a:p>
                      <a:r>
                        <a:rPr lang="en-US" sz="1200" dirty="0">
                          <a:latin typeface="Arial" panose="020B0604020202020204" pitchFamily="34" charset="0"/>
                          <a:cs typeface="Arial" panose="020B0604020202020204" pitchFamily="34" charset="0"/>
                        </a:rPr>
                        <a:t>Electronic Stability Control (ESC)</a:t>
                      </a:r>
                    </a:p>
                  </a:txBody>
                  <a:tcPr/>
                </a:tc>
                <a:extLst>
                  <a:ext uri="{0D108BD9-81ED-4DB2-BD59-A6C34878D82A}">
                    <a16:rowId xmlns:a16="http://schemas.microsoft.com/office/drawing/2014/main" val="2534618741"/>
                  </a:ext>
                </a:extLst>
              </a:tr>
              <a:tr h="285779">
                <a:tc>
                  <a:txBody>
                    <a:bodyPr/>
                    <a:lstStyle/>
                    <a:p>
                      <a:r>
                        <a:rPr lang="en-US" sz="1400" dirty="0">
                          <a:latin typeface="Arial" panose="020B0604020202020204" pitchFamily="34" charset="0"/>
                          <a:cs typeface="Arial" panose="020B0604020202020204" pitchFamily="34" charset="0"/>
                        </a:rPr>
                        <a:t>R147</a:t>
                      </a:r>
                    </a:p>
                  </a:txBody>
                  <a:tcPr/>
                </a:tc>
                <a:tc>
                  <a:txBody>
                    <a:bodyPr/>
                    <a:lstStyle/>
                    <a:p>
                      <a:r>
                        <a:rPr lang="en-US" sz="1200" dirty="0">
                          <a:latin typeface="Arial" panose="020B0604020202020204" pitchFamily="34" charset="0"/>
                          <a:cs typeface="Arial" panose="020B0604020202020204" pitchFamily="34" charset="0"/>
                        </a:rPr>
                        <a:t>Mechanical coupling components of combinations of agricultural vehicles</a:t>
                      </a:r>
                    </a:p>
                  </a:txBody>
                  <a:tcPr/>
                </a:tc>
                <a:extLst>
                  <a:ext uri="{0D108BD9-81ED-4DB2-BD59-A6C34878D82A}">
                    <a16:rowId xmlns:a16="http://schemas.microsoft.com/office/drawing/2014/main" val="31529866"/>
                  </a:ext>
                </a:extLst>
              </a:tr>
              <a:tr h="285779">
                <a:tc>
                  <a:txBody>
                    <a:bodyPr/>
                    <a:lstStyle/>
                    <a:p>
                      <a:r>
                        <a:rPr lang="en-US" sz="1400" dirty="0">
                          <a:latin typeface="Arial" panose="020B0604020202020204" pitchFamily="34" charset="0"/>
                          <a:cs typeface="Arial" panose="020B0604020202020204" pitchFamily="34" charset="0"/>
                        </a:rPr>
                        <a:t>R152</a:t>
                      </a:r>
                    </a:p>
                  </a:txBody>
                  <a:tcPr/>
                </a:tc>
                <a:tc>
                  <a:txBody>
                    <a:bodyPr/>
                    <a:lstStyle/>
                    <a:p>
                      <a:r>
                        <a:rPr lang="en-US" sz="1200" dirty="0">
                          <a:latin typeface="Arial" panose="020B0604020202020204" pitchFamily="34" charset="0"/>
                          <a:cs typeface="Arial" panose="020B0604020202020204" pitchFamily="34" charset="0"/>
                        </a:rPr>
                        <a:t>Advanced Emergency Braking Systems (AEBS) for M1 and N1 vehicles</a:t>
                      </a:r>
                    </a:p>
                  </a:txBody>
                  <a:tcPr/>
                </a:tc>
                <a:extLst>
                  <a:ext uri="{0D108BD9-81ED-4DB2-BD59-A6C34878D82A}">
                    <a16:rowId xmlns:a16="http://schemas.microsoft.com/office/drawing/2014/main" val="2736158477"/>
                  </a:ext>
                </a:extLst>
              </a:tr>
              <a:tr h="206622">
                <a:tc>
                  <a:txBody>
                    <a:bodyPr/>
                    <a:lstStyle/>
                    <a:p>
                      <a:r>
                        <a:rPr lang="en-US" sz="1400" dirty="0">
                          <a:latin typeface="Arial" panose="020B0604020202020204" pitchFamily="34" charset="0"/>
                          <a:cs typeface="Arial" panose="020B0604020202020204" pitchFamily="34" charset="0"/>
                        </a:rPr>
                        <a:t>R155</a:t>
                      </a:r>
                    </a:p>
                  </a:txBody>
                  <a:tcPr/>
                </a:tc>
                <a:tc>
                  <a:txBody>
                    <a:bodyPr/>
                    <a:lstStyle/>
                    <a:p>
                      <a:r>
                        <a:rPr lang="en-US" sz="1200" dirty="0">
                          <a:latin typeface="Arial" panose="020B0604020202020204" pitchFamily="34" charset="0"/>
                          <a:cs typeface="Arial" panose="020B0604020202020204" pitchFamily="34" charset="0"/>
                        </a:rPr>
                        <a:t>Cyber security and cyber security management system</a:t>
                      </a:r>
                    </a:p>
                  </a:txBody>
                  <a:tcPr/>
                </a:tc>
                <a:extLst>
                  <a:ext uri="{0D108BD9-81ED-4DB2-BD59-A6C34878D82A}">
                    <a16:rowId xmlns:a16="http://schemas.microsoft.com/office/drawing/2014/main" val="11183410"/>
                  </a:ext>
                </a:extLst>
              </a:tr>
              <a:tr h="206622">
                <a:tc>
                  <a:txBody>
                    <a:bodyPr/>
                    <a:lstStyle/>
                    <a:p>
                      <a:r>
                        <a:rPr lang="en-US" sz="1400" dirty="0">
                          <a:latin typeface="Arial" panose="020B0604020202020204" pitchFamily="34" charset="0"/>
                          <a:cs typeface="Arial" panose="020B0604020202020204" pitchFamily="34" charset="0"/>
                        </a:rPr>
                        <a:t>R156</a:t>
                      </a:r>
                    </a:p>
                  </a:txBody>
                  <a:tcPr/>
                </a:tc>
                <a:tc>
                  <a:txBody>
                    <a:bodyPr/>
                    <a:lstStyle/>
                    <a:p>
                      <a:r>
                        <a:rPr lang="en-US" sz="1200" dirty="0">
                          <a:latin typeface="Arial" panose="020B0604020202020204" pitchFamily="34" charset="0"/>
                          <a:cs typeface="Arial" panose="020B0604020202020204" pitchFamily="34" charset="0"/>
                        </a:rPr>
                        <a:t>Software update and software update management system</a:t>
                      </a:r>
                    </a:p>
                  </a:txBody>
                  <a:tcPr/>
                </a:tc>
                <a:extLst>
                  <a:ext uri="{0D108BD9-81ED-4DB2-BD59-A6C34878D82A}">
                    <a16:rowId xmlns:a16="http://schemas.microsoft.com/office/drawing/2014/main" val="1774260660"/>
                  </a:ext>
                </a:extLst>
              </a:tr>
              <a:tr h="190519">
                <a:tc>
                  <a:txBody>
                    <a:bodyPr/>
                    <a:lstStyle/>
                    <a:p>
                      <a:r>
                        <a:rPr lang="en-US" sz="1400" dirty="0">
                          <a:latin typeface="Arial" panose="020B0604020202020204" pitchFamily="34" charset="0"/>
                          <a:cs typeface="Arial" panose="020B0604020202020204" pitchFamily="34" charset="0"/>
                        </a:rPr>
                        <a:t>R157</a:t>
                      </a:r>
                    </a:p>
                  </a:txBody>
                  <a:tcPr/>
                </a:tc>
                <a:tc>
                  <a:txBody>
                    <a:bodyPr/>
                    <a:lstStyle/>
                    <a:p>
                      <a:r>
                        <a:rPr lang="en-US" sz="1200" dirty="0">
                          <a:latin typeface="Arial" panose="020B0604020202020204" pitchFamily="34" charset="0"/>
                          <a:cs typeface="Arial" panose="020B0604020202020204" pitchFamily="34" charset="0"/>
                        </a:rPr>
                        <a:t>Automated Lane Keeping System (ALKS)</a:t>
                      </a:r>
                    </a:p>
                  </a:txBody>
                  <a:tcPr/>
                </a:tc>
                <a:extLst>
                  <a:ext uri="{0D108BD9-81ED-4DB2-BD59-A6C34878D82A}">
                    <a16:rowId xmlns:a16="http://schemas.microsoft.com/office/drawing/2014/main" val="4147793216"/>
                  </a:ext>
                </a:extLst>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3667157159"/>
              </p:ext>
            </p:extLst>
          </p:nvPr>
        </p:nvGraphicFramePr>
        <p:xfrm>
          <a:off x="7514705" y="1380014"/>
          <a:ext cx="3839095" cy="980800"/>
        </p:xfrm>
        <a:graphic>
          <a:graphicData uri="http://schemas.openxmlformats.org/drawingml/2006/table">
            <a:tbl>
              <a:tblPr firstRow="1" bandRow="1">
                <a:tableStyleId>{073A0DAA-6AF3-43AB-8588-CEC1D06C72B9}</a:tableStyleId>
              </a:tblPr>
              <a:tblGrid>
                <a:gridCol w="1075075">
                  <a:extLst>
                    <a:ext uri="{9D8B030D-6E8A-4147-A177-3AD203B41FA5}">
                      <a16:colId xmlns:a16="http://schemas.microsoft.com/office/drawing/2014/main" val="2728738646"/>
                    </a:ext>
                  </a:extLst>
                </a:gridCol>
                <a:gridCol w="2764020">
                  <a:extLst>
                    <a:ext uri="{9D8B030D-6E8A-4147-A177-3AD203B41FA5}">
                      <a16:colId xmlns:a16="http://schemas.microsoft.com/office/drawing/2014/main" val="865026072"/>
                    </a:ext>
                  </a:extLst>
                </a:gridCol>
              </a:tblGrid>
              <a:tr h="367800">
                <a:tc>
                  <a:txBody>
                    <a:bodyPr/>
                    <a:lstStyle/>
                    <a:p>
                      <a:r>
                        <a:rPr lang="en-US" dirty="0"/>
                        <a:t>GTR</a:t>
                      </a:r>
                      <a:endParaRPr lang="en-US" dirty="0">
                        <a:latin typeface="Arial" panose="020B0604020202020204" pitchFamily="34" charset="0"/>
                        <a:cs typeface="Arial" panose="020B0604020202020204" pitchFamily="34" charset="0"/>
                      </a:endParaRPr>
                    </a:p>
                  </a:txBody>
                  <a:tcPr>
                    <a:solidFill>
                      <a:srgbClr val="0070C0"/>
                    </a:solidFill>
                  </a:tcPr>
                </a:tc>
                <a:tc>
                  <a:txBody>
                    <a:bodyPr/>
                    <a:lstStyle/>
                    <a:p>
                      <a:r>
                        <a:rPr lang="en-US" dirty="0"/>
                        <a:t>Title</a:t>
                      </a:r>
                      <a:endParaRPr lang="en-US" dirty="0">
                        <a:latin typeface="Arial" panose="020B0604020202020204" pitchFamily="34" charset="0"/>
                        <a:cs typeface="Arial" panose="020B0604020202020204" pitchFamily="34" charset="0"/>
                      </a:endParaRPr>
                    </a:p>
                  </a:txBody>
                  <a:tcPr>
                    <a:solidFill>
                      <a:srgbClr val="0070C0"/>
                    </a:solidFill>
                  </a:tcPr>
                </a:tc>
                <a:extLst>
                  <a:ext uri="{0D108BD9-81ED-4DB2-BD59-A6C34878D82A}">
                    <a16:rowId xmlns:a16="http://schemas.microsoft.com/office/drawing/2014/main" val="3705067081"/>
                  </a:ext>
                </a:extLst>
              </a:tr>
              <a:tr h="306500">
                <a:tc>
                  <a:txBody>
                    <a:bodyPr/>
                    <a:lstStyle/>
                    <a:p>
                      <a:r>
                        <a:rPr lang="en-US" sz="1400" b="1" dirty="0">
                          <a:latin typeface="Arial" panose="020B0604020202020204" pitchFamily="34" charset="0"/>
                          <a:cs typeface="Arial" panose="020B0604020202020204" pitchFamily="34" charset="0"/>
                        </a:rPr>
                        <a:t>GTR 3</a:t>
                      </a:r>
                    </a:p>
                  </a:txBody>
                  <a:tcPr/>
                </a:tc>
                <a:tc>
                  <a:txBody>
                    <a:bodyPr/>
                    <a:lstStyle/>
                    <a:p>
                      <a:r>
                        <a:rPr lang="en-US" sz="1200" b="1" dirty="0">
                          <a:latin typeface="Arial" panose="020B0604020202020204" pitchFamily="34" charset="0"/>
                          <a:cs typeface="Arial" panose="020B0604020202020204" pitchFamily="34" charset="0"/>
                        </a:rPr>
                        <a:t>Motorcycle brake systems</a:t>
                      </a:r>
                    </a:p>
                  </a:txBody>
                  <a:tcPr/>
                </a:tc>
                <a:extLst>
                  <a:ext uri="{0D108BD9-81ED-4DB2-BD59-A6C34878D82A}">
                    <a16:rowId xmlns:a16="http://schemas.microsoft.com/office/drawing/2014/main" val="2237556831"/>
                  </a:ext>
                </a:extLst>
              </a:tr>
              <a:tr h="306500">
                <a:tc>
                  <a:txBody>
                    <a:bodyPr/>
                    <a:lstStyle/>
                    <a:p>
                      <a:r>
                        <a:rPr lang="en-US" sz="1400" dirty="0">
                          <a:latin typeface="Arial" panose="020B0604020202020204" pitchFamily="34" charset="0"/>
                          <a:cs typeface="Arial" panose="020B0604020202020204" pitchFamily="34" charset="0"/>
                        </a:rPr>
                        <a:t>GTR 8</a:t>
                      </a:r>
                    </a:p>
                  </a:txBody>
                  <a:tcPr/>
                </a:tc>
                <a:tc>
                  <a:txBody>
                    <a:bodyPr/>
                    <a:lstStyle/>
                    <a:p>
                      <a:r>
                        <a:rPr lang="en-US" sz="1200" dirty="0">
                          <a:latin typeface="Arial" panose="020B0604020202020204" pitchFamily="34" charset="0"/>
                          <a:cs typeface="Arial" panose="020B0604020202020204" pitchFamily="34" charset="0"/>
                        </a:rPr>
                        <a:t>Electronic stability control systems</a:t>
                      </a:r>
                    </a:p>
                  </a:txBody>
                  <a:tcPr/>
                </a:tc>
                <a:extLst>
                  <a:ext uri="{0D108BD9-81ED-4DB2-BD59-A6C34878D82A}">
                    <a16:rowId xmlns:a16="http://schemas.microsoft.com/office/drawing/2014/main" val="1758831900"/>
                  </a:ext>
                </a:extLst>
              </a:tr>
            </a:tbl>
          </a:graphicData>
        </a:graphic>
      </p:graphicFrame>
      <p:sp>
        <p:nvSpPr>
          <p:cNvPr id="9" name="Forme en L 8"/>
          <p:cNvSpPr/>
          <p:nvPr/>
        </p:nvSpPr>
        <p:spPr>
          <a:xfrm rot="5400000">
            <a:off x="5501932" y="-2909749"/>
            <a:ext cx="1188133" cy="10515601"/>
          </a:xfrm>
          <a:prstGeom prst="corner">
            <a:avLst>
              <a:gd name="adj1" fmla="val 557243"/>
              <a:gd name="adj2" fmla="val 24113"/>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ZoneTexte 9"/>
          <p:cNvSpPr txBox="1"/>
          <p:nvPr/>
        </p:nvSpPr>
        <p:spPr>
          <a:xfrm>
            <a:off x="7348450" y="2884584"/>
            <a:ext cx="4954386" cy="646331"/>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General steering &amp; braking Regulations/GTR</a:t>
            </a:r>
          </a:p>
          <a:p>
            <a:r>
              <a:rPr lang="en-US" dirty="0">
                <a:solidFill>
                  <a:srgbClr val="FF0000"/>
                </a:solidFill>
                <a:latin typeface="Arial" panose="020B0604020202020204" pitchFamily="34" charset="0"/>
                <a:cs typeface="Arial" panose="020B0604020202020204" pitchFamily="34" charset="0"/>
              </a:rPr>
              <a:t>High potential ADS impact</a:t>
            </a:r>
          </a:p>
        </p:txBody>
      </p:sp>
      <p:sp>
        <p:nvSpPr>
          <p:cNvPr id="6" name="Espace réservé du numéro de diapositive 5"/>
          <p:cNvSpPr>
            <a:spLocks noGrp="1"/>
          </p:cNvSpPr>
          <p:nvPr>
            <p:ph type="sldNum" sz="quarter" idx="12"/>
          </p:nvPr>
        </p:nvSpPr>
        <p:spPr/>
        <p:txBody>
          <a:bodyPr/>
          <a:lstStyle/>
          <a:p>
            <a:fld id="{25A2872F-3ABA-469F-8DD7-E9379675BB1D}" type="slidenum">
              <a:rPr lang="en-US" smtClean="0"/>
              <a:t>6</a:t>
            </a:fld>
            <a:endParaRPr lang="en-US"/>
          </a:p>
        </p:txBody>
      </p:sp>
    </p:spTree>
    <p:extLst>
      <p:ext uri="{BB962C8B-B14F-4D97-AF65-F5344CB8AC3E}">
        <p14:creationId xmlns:p14="http://schemas.microsoft.com/office/powerpoint/2010/main" val="3770258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latin typeface="Arial" panose="020B0604020202020204" pitchFamily="34" charset="0"/>
                <a:cs typeface="Arial" panose="020B0604020202020204" pitchFamily="34" charset="0"/>
              </a:rPr>
              <a:t>Challenges</a:t>
            </a:r>
          </a:p>
        </p:txBody>
      </p:sp>
      <p:sp>
        <p:nvSpPr>
          <p:cNvPr id="3" name="Espace réservé du contenu 2"/>
          <p:cNvSpPr>
            <a:spLocks noGrp="1"/>
          </p:cNvSpPr>
          <p:nvPr>
            <p:ph idx="1"/>
          </p:nvPr>
        </p:nvSpPr>
        <p:spPr/>
        <p:txBody>
          <a:bodyPr>
            <a:normAutofit lnSpcReduction="10000"/>
          </a:bodyPr>
          <a:lstStyle/>
          <a:p>
            <a:r>
              <a:rPr lang="en-GB" dirty="0"/>
              <a:t>Capitalise on previous work</a:t>
            </a:r>
          </a:p>
          <a:p>
            <a:pPr lvl="1"/>
            <a:r>
              <a:rPr lang="en-GB" dirty="0"/>
              <a:t>CN, EU, USA, UK are studying or have studied this topic</a:t>
            </a:r>
          </a:p>
          <a:p>
            <a:pPr lvl="1"/>
            <a:endParaRPr lang="en-GB" dirty="0"/>
          </a:p>
          <a:p>
            <a:r>
              <a:rPr lang="en-GB" dirty="0"/>
              <a:t>Cover different ADS implementations:</a:t>
            </a:r>
          </a:p>
          <a:p>
            <a:pPr lvl="1"/>
            <a:r>
              <a:rPr lang="en-GB" dirty="0"/>
              <a:t>ALKS (level 3)</a:t>
            </a:r>
          </a:p>
          <a:p>
            <a:pPr lvl="1"/>
            <a:r>
              <a:rPr lang="en-GB" dirty="0"/>
              <a:t>Dual mode (level 4)</a:t>
            </a:r>
          </a:p>
          <a:p>
            <a:pPr lvl="1"/>
            <a:r>
              <a:rPr lang="en-GB" dirty="0"/>
              <a:t>Fully automated vehicle (level 4/5)</a:t>
            </a:r>
          </a:p>
          <a:p>
            <a:pPr lvl="1"/>
            <a:endParaRPr lang="en-GB" dirty="0"/>
          </a:p>
          <a:p>
            <a:r>
              <a:rPr lang="en-GB" dirty="0"/>
              <a:t>Cover different use cases:</a:t>
            </a:r>
          </a:p>
          <a:p>
            <a:pPr lvl="1"/>
            <a:r>
              <a:rPr lang="en-GB" dirty="0"/>
              <a:t>Transport of goods</a:t>
            </a:r>
          </a:p>
          <a:p>
            <a:pPr lvl="1"/>
            <a:r>
              <a:rPr lang="en-GB" dirty="0"/>
              <a:t>Transport of persons (shuttle, taxi, personal car)</a:t>
            </a:r>
          </a:p>
        </p:txBody>
      </p:sp>
      <p:sp>
        <p:nvSpPr>
          <p:cNvPr id="4" name="Espace réservé du numéro de diapositive 3"/>
          <p:cNvSpPr>
            <a:spLocks noGrp="1"/>
          </p:cNvSpPr>
          <p:nvPr>
            <p:ph type="sldNum" sz="quarter" idx="12"/>
          </p:nvPr>
        </p:nvSpPr>
        <p:spPr/>
        <p:txBody>
          <a:bodyPr/>
          <a:lstStyle/>
          <a:p>
            <a:fld id="{25A2872F-3ABA-469F-8DD7-E9379675BB1D}" type="slidenum">
              <a:rPr lang="en-US" smtClean="0"/>
              <a:t>7</a:t>
            </a:fld>
            <a:endParaRPr lang="en-US"/>
          </a:p>
        </p:txBody>
      </p:sp>
      <p:sp>
        <p:nvSpPr>
          <p:cNvPr id="5" name="Accolade fermante 4"/>
          <p:cNvSpPr/>
          <p:nvPr/>
        </p:nvSpPr>
        <p:spPr>
          <a:xfrm>
            <a:off x="7885471" y="3116826"/>
            <a:ext cx="540774" cy="2782529"/>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 name="ZoneTexte 5"/>
          <p:cNvSpPr txBox="1"/>
          <p:nvPr/>
        </p:nvSpPr>
        <p:spPr>
          <a:xfrm>
            <a:off x="8610600" y="3907925"/>
            <a:ext cx="2743200"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Guidance from GRVA is welcome on whether to </a:t>
            </a:r>
            <a:r>
              <a:rPr lang="en-US" dirty="0" err="1">
                <a:latin typeface="Arial" panose="020B0604020202020204" pitchFamily="34" charset="0"/>
                <a:cs typeface="Arial" panose="020B0604020202020204" pitchFamily="34" charset="0"/>
              </a:rPr>
              <a:t>prioritise</a:t>
            </a:r>
            <a:r>
              <a:rPr lang="en-US" dirty="0">
                <a:latin typeface="Arial" panose="020B0604020202020204" pitchFamily="34" charset="0"/>
                <a:cs typeface="Arial" panose="020B0604020202020204" pitchFamily="34" charset="0"/>
              </a:rPr>
              <a:t> use cases already on the road </a:t>
            </a:r>
          </a:p>
        </p:txBody>
      </p:sp>
    </p:spTree>
    <p:extLst>
      <p:ext uri="{BB962C8B-B14F-4D97-AF65-F5344CB8AC3E}">
        <p14:creationId xmlns:p14="http://schemas.microsoft.com/office/powerpoint/2010/main" val="3005584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latin typeface="Arial" panose="020B0604020202020204" pitchFamily="34" charset="0"/>
                <a:cs typeface="Arial" panose="020B0604020202020204" pitchFamily="34" charset="0"/>
              </a:rPr>
              <a:t>Example of a low impact prescription</a:t>
            </a:r>
          </a:p>
        </p:txBody>
      </p:sp>
      <p:sp>
        <p:nvSpPr>
          <p:cNvPr id="3" name="Espace réservé du contenu 2"/>
          <p:cNvSpPr>
            <a:spLocks noGrp="1"/>
          </p:cNvSpPr>
          <p:nvPr>
            <p:ph idx="1"/>
          </p:nvPr>
        </p:nvSpPr>
        <p:spPr>
          <a:xfrm>
            <a:off x="838200" y="1936866"/>
            <a:ext cx="10515600" cy="3491952"/>
          </a:xfrm>
        </p:spPr>
        <p:txBody>
          <a:bodyPr>
            <a:normAutofit/>
          </a:bodyPr>
          <a:lstStyle/>
          <a:p>
            <a:pPr marL="0" indent="0">
              <a:buNone/>
            </a:pPr>
            <a:r>
              <a:rPr lang="en-US" b="1" dirty="0">
                <a:latin typeface="Arial" panose="020B0604020202020204" pitchFamily="34" charset="0"/>
                <a:cs typeface="Arial" panose="020B0604020202020204" pitchFamily="34" charset="0"/>
              </a:rPr>
              <a:t>UN R 102 </a:t>
            </a:r>
            <a:r>
              <a:rPr lang="en-US" sz="2000" b="1"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para. 2.2.1. “Straight line stability test”</a:t>
            </a:r>
          </a:p>
          <a:p>
            <a:pPr marL="0" indent="0">
              <a:buNone/>
            </a:pP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Vehicles shall be tested at a speed of 85 +5/-0  km/h and 	remain aligned. During the test, it must be possible to travel 	along a straight section of the road without unusual steering 	correction </a:t>
            </a:r>
            <a:r>
              <a:rPr lang="en-US" b="1" dirty="0">
                <a:solidFill>
                  <a:srgbClr val="FF0000"/>
                </a:solidFill>
                <a:latin typeface="Arial" panose="020B0604020202020204" pitchFamily="34" charset="0"/>
                <a:cs typeface="Arial" panose="020B0604020202020204" pitchFamily="34" charset="0"/>
              </a:rPr>
              <a:t>by the driver</a:t>
            </a:r>
            <a:r>
              <a:rPr lang="en-US" i="1" dirty="0">
                <a:latin typeface="Arial" panose="020B0604020202020204" pitchFamily="34" charset="0"/>
                <a:cs typeface="Arial" panose="020B0604020202020204" pitchFamily="34" charset="0"/>
              </a:rPr>
              <a:t>.</a:t>
            </a:r>
          </a:p>
        </p:txBody>
      </p:sp>
      <p:sp>
        <p:nvSpPr>
          <p:cNvPr id="4" name="Espace réservé du numéro de diapositive 3"/>
          <p:cNvSpPr>
            <a:spLocks noGrp="1"/>
          </p:cNvSpPr>
          <p:nvPr>
            <p:ph type="sldNum" sz="quarter" idx="12"/>
          </p:nvPr>
        </p:nvSpPr>
        <p:spPr/>
        <p:txBody>
          <a:bodyPr/>
          <a:lstStyle/>
          <a:p>
            <a:fld id="{25A2872F-3ABA-469F-8DD7-E9379675BB1D}" type="slidenum">
              <a:rPr lang="en-US" smtClean="0"/>
              <a:t>8</a:t>
            </a:fld>
            <a:endParaRPr lang="en-US"/>
          </a:p>
        </p:txBody>
      </p:sp>
    </p:spTree>
    <p:extLst>
      <p:ext uri="{BB962C8B-B14F-4D97-AF65-F5344CB8AC3E}">
        <p14:creationId xmlns:p14="http://schemas.microsoft.com/office/powerpoint/2010/main" val="2073421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latin typeface="Arial" panose="020B0604020202020204" pitchFamily="34" charset="0"/>
                <a:cs typeface="Arial" panose="020B0604020202020204" pitchFamily="34" charset="0"/>
              </a:rPr>
              <a:t>Example of a high impact prescription</a:t>
            </a:r>
          </a:p>
        </p:txBody>
      </p:sp>
      <p:sp>
        <p:nvSpPr>
          <p:cNvPr id="3" name="Espace réservé du contenu 2"/>
          <p:cNvSpPr>
            <a:spLocks noGrp="1"/>
          </p:cNvSpPr>
          <p:nvPr>
            <p:ph idx="1"/>
          </p:nvPr>
        </p:nvSpPr>
        <p:spPr>
          <a:xfrm>
            <a:off x="838200" y="1936865"/>
            <a:ext cx="10515600" cy="4556299"/>
          </a:xfrm>
        </p:spPr>
        <p:txBody>
          <a:bodyPr>
            <a:normAutofit fontScale="77500" lnSpcReduction="20000"/>
          </a:bodyPr>
          <a:lstStyle/>
          <a:p>
            <a:pPr marL="0" indent="0">
              <a:buNone/>
            </a:pPr>
            <a:r>
              <a:rPr lang="en-US" sz="3100" b="1" dirty="0">
                <a:latin typeface="Arial" panose="020B0604020202020204" pitchFamily="34" charset="0"/>
                <a:cs typeface="Arial" panose="020B0604020202020204" pitchFamily="34" charset="0"/>
              </a:rPr>
              <a:t>UN R 13 </a:t>
            </a:r>
            <a:r>
              <a:rPr lang="en-US" sz="2000" dirty="0">
                <a:latin typeface="Arial" panose="020B0604020202020204" pitchFamily="34" charset="0"/>
                <a:cs typeface="Arial" panose="020B0604020202020204" pitchFamily="34" charset="0"/>
              </a:rPr>
              <a:t>­para.</a:t>
            </a: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5.1.2.2. “Secondary braking system”</a:t>
            </a:r>
          </a:p>
          <a:p>
            <a:pPr marL="0" indent="0">
              <a:buNone/>
            </a:pPr>
            <a:r>
              <a:rPr lang="en-US" sz="3100" dirty="0">
                <a:latin typeface="Arial" panose="020B0604020202020204" pitchFamily="34" charset="0"/>
                <a:cs typeface="Arial" panose="020B0604020202020204" pitchFamily="34" charset="0"/>
              </a:rPr>
              <a:t>	</a:t>
            </a:r>
            <a:r>
              <a:rPr lang="en-US" sz="3100" i="1" dirty="0">
                <a:latin typeface="Arial" panose="020B0604020202020204" pitchFamily="34" charset="0"/>
                <a:cs typeface="Arial" panose="020B0604020202020204" pitchFamily="34" charset="0"/>
              </a:rPr>
              <a:t>The </a:t>
            </a:r>
            <a:r>
              <a:rPr lang="en-US" sz="3100" b="1" dirty="0">
                <a:solidFill>
                  <a:srgbClr val="FF0000"/>
                </a:solidFill>
                <a:latin typeface="Arial" panose="020B0604020202020204" pitchFamily="34" charset="0"/>
                <a:cs typeface="Arial" panose="020B0604020202020204" pitchFamily="34" charset="0"/>
              </a:rPr>
              <a:t>driver</a:t>
            </a:r>
            <a:r>
              <a:rPr lang="en-US" sz="3100" i="1" dirty="0">
                <a:latin typeface="Arial" panose="020B0604020202020204" pitchFamily="34" charset="0"/>
                <a:cs typeface="Arial" panose="020B0604020202020204" pitchFamily="34" charset="0"/>
              </a:rPr>
              <a:t> shall be able to achieve this braking action from his </a:t>
            </a:r>
            <a:r>
              <a:rPr lang="en-US" sz="3100" b="1" dirty="0">
                <a:solidFill>
                  <a:srgbClr val="FF0000"/>
                </a:solidFill>
                <a:latin typeface="Arial" panose="020B0604020202020204" pitchFamily="34" charset="0"/>
                <a:cs typeface="Arial" panose="020B0604020202020204" pitchFamily="34" charset="0"/>
              </a:rPr>
              <a:t>driving seat </a:t>
            </a:r>
            <a:r>
              <a:rPr lang="en-US" sz="3100" i="1" dirty="0">
                <a:latin typeface="Arial" panose="020B0604020202020204" pitchFamily="34" charset="0"/>
                <a:cs typeface="Arial" panose="020B0604020202020204" pitchFamily="34" charset="0"/>
              </a:rPr>
              <a:t>while keeping at least </a:t>
            </a:r>
            <a:r>
              <a:rPr lang="en-US" sz="3100" b="1" dirty="0">
                <a:solidFill>
                  <a:srgbClr val="FF0000"/>
                </a:solidFill>
                <a:latin typeface="Arial" panose="020B0604020202020204" pitchFamily="34" charset="0"/>
                <a:cs typeface="Arial" panose="020B0604020202020204" pitchFamily="34" charset="0"/>
              </a:rPr>
              <a:t>one hand </a:t>
            </a:r>
            <a:r>
              <a:rPr lang="en-US" sz="3100" i="1" dirty="0">
                <a:latin typeface="Arial" panose="020B0604020202020204" pitchFamily="34" charset="0"/>
                <a:cs typeface="Arial" panose="020B0604020202020204" pitchFamily="34" charset="0"/>
              </a:rPr>
              <a:t>on the </a:t>
            </a:r>
            <a:r>
              <a:rPr lang="en-US" sz="3100" b="1" dirty="0">
                <a:solidFill>
                  <a:srgbClr val="FF0000"/>
                </a:solidFill>
                <a:latin typeface="Arial" panose="020B0604020202020204" pitchFamily="34" charset="0"/>
                <a:cs typeface="Arial" panose="020B0604020202020204" pitchFamily="34" charset="0"/>
              </a:rPr>
              <a:t>steering control</a:t>
            </a:r>
            <a:r>
              <a:rPr lang="en-US" sz="3100" i="1" dirty="0">
                <a:latin typeface="Arial" panose="020B0604020202020204" pitchFamily="34" charset="0"/>
                <a:cs typeface="Arial" panose="020B0604020202020204" pitchFamily="34" charset="0"/>
              </a:rPr>
              <a:t>.</a:t>
            </a:r>
          </a:p>
          <a:p>
            <a:pPr marL="0" indent="0">
              <a:buNone/>
            </a:pPr>
            <a:endParaRPr lang="en-US" i="1"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How to keep the </a:t>
            </a:r>
            <a:r>
              <a:rPr lang="en-US" b="1" dirty="0">
                <a:latin typeface="Arial" panose="020B0604020202020204" pitchFamily="34" charset="0"/>
                <a:cs typeface="Arial" panose="020B0604020202020204" pitchFamily="34" charset="0"/>
              </a:rPr>
              <a:t>spirit</a:t>
            </a:r>
            <a:r>
              <a:rPr lang="en-US" dirty="0">
                <a:latin typeface="Arial" panose="020B0604020202020204" pitchFamily="34" charset="0"/>
                <a:cs typeface="Arial" panose="020B0604020202020204" pitchFamily="34" charset="0"/>
              </a:rPr>
              <a:t> of the prescription when adapting it to ADS?</a:t>
            </a:r>
          </a:p>
          <a:p>
            <a:pPr marL="0" indent="0">
              <a:buNone/>
            </a:pPr>
            <a:endParaRPr lang="en-US" i="1"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Examples of options: </a:t>
            </a:r>
          </a:p>
          <a:p>
            <a:pPr>
              <a:buFontTx/>
              <a:buChar char="-"/>
            </a:pPr>
            <a:r>
              <a:rPr lang="en-US" sz="2400" dirty="0">
                <a:latin typeface="Arial" panose="020B0604020202020204" pitchFamily="34" charset="0"/>
                <a:cs typeface="Arial" panose="020B0604020202020204" pitchFamily="34" charset="0"/>
              </a:rPr>
              <a:t>Leave the prescription as is and add prescriptions inside ADS regulations;</a:t>
            </a:r>
          </a:p>
          <a:p>
            <a:pPr lvl="1">
              <a:buFontTx/>
              <a:buChar char="-"/>
            </a:pPr>
            <a:r>
              <a:rPr lang="en-US" sz="2000" dirty="0">
                <a:latin typeface="Arial" panose="020B0604020202020204" pitchFamily="34" charset="0"/>
                <a:cs typeface="Arial" panose="020B0604020202020204" pitchFamily="34" charset="0"/>
              </a:rPr>
              <a:t>E.g. in UN R157, “severe vehicle failures” should cause a “Minimum Risk </a:t>
            </a:r>
            <a:r>
              <a:rPr lang="en-US" sz="2000" dirty="0" err="1">
                <a:latin typeface="Arial" panose="020B0604020202020204" pitchFamily="34" charset="0"/>
                <a:cs typeface="Arial" panose="020B0604020202020204" pitchFamily="34" charset="0"/>
              </a:rPr>
              <a:t>Manoeuvre</a:t>
            </a:r>
            <a:r>
              <a:rPr lang="en-US" sz="2000" dirty="0">
                <a:latin typeface="Arial" panose="020B0604020202020204" pitchFamily="34" charset="0"/>
                <a:cs typeface="Arial" panose="020B0604020202020204" pitchFamily="34" charset="0"/>
              </a:rPr>
              <a:t>”;</a:t>
            </a:r>
          </a:p>
          <a:p>
            <a:pPr>
              <a:buFontTx/>
              <a:buChar char="-"/>
            </a:pPr>
            <a:r>
              <a:rPr lang="en-US" sz="2400" dirty="0">
                <a:latin typeface="Arial" panose="020B0604020202020204" pitchFamily="34" charset="0"/>
                <a:cs typeface="Arial" panose="020B0604020202020204" pitchFamily="34" charset="0"/>
              </a:rPr>
              <a:t>Create a separate prescription for ADS inside UN R13;</a:t>
            </a:r>
          </a:p>
          <a:p>
            <a:pPr lvl="1">
              <a:buFontTx/>
              <a:buChar char="-"/>
            </a:pPr>
            <a:r>
              <a:rPr lang="en-US" sz="2000" dirty="0">
                <a:latin typeface="Arial" panose="020B0604020202020204" pitchFamily="34" charset="0"/>
                <a:cs typeface="Arial" panose="020B0604020202020204" pitchFamily="34" charset="0"/>
              </a:rPr>
              <a:t>“ADS shall be able to use the secondary braking system in the event of failure…”</a:t>
            </a:r>
          </a:p>
          <a:p>
            <a:pPr>
              <a:buFontTx/>
              <a:buChar char="-"/>
            </a:pPr>
            <a:r>
              <a:rPr lang="en-US" sz="2400" dirty="0">
                <a:latin typeface="Arial" panose="020B0604020202020204" pitchFamily="34" charset="0"/>
                <a:cs typeface="Arial" panose="020B0604020202020204" pitchFamily="34" charset="0"/>
              </a:rPr>
              <a:t>Create a separate braking regulation for ADS;</a:t>
            </a:r>
          </a:p>
          <a:p>
            <a:pPr>
              <a:buFontTx/>
              <a:buChar char="-"/>
            </a:pPr>
            <a:r>
              <a:rPr lang="en-US" sz="2400" dirty="0">
                <a:latin typeface="Arial" panose="020B0604020202020204" pitchFamily="34" charset="0"/>
                <a:cs typeface="Arial" panose="020B0604020202020204" pitchFamily="34" charset="0"/>
              </a:rPr>
              <a:t>Etc.</a:t>
            </a:r>
          </a:p>
        </p:txBody>
      </p:sp>
      <p:sp>
        <p:nvSpPr>
          <p:cNvPr id="4" name="Espace réservé du numéro de diapositive 3"/>
          <p:cNvSpPr>
            <a:spLocks noGrp="1"/>
          </p:cNvSpPr>
          <p:nvPr>
            <p:ph type="sldNum" sz="quarter" idx="12"/>
          </p:nvPr>
        </p:nvSpPr>
        <p:spPr/>
        <p:txBody>
          <a:bodyPr/>
          <a:lstStyle/>
          <a:p>
            <a:fld id="{25A2872F-3ABA-469F-8DD7-E9379675BB1D}" type="slidenum">
              <a:rPr lang="en-US" smtClean="0"/>
              <a:t>9</a:t>
            </a:fld>
            <a:endParaRPr lang="en-US"/>
          </a:p>
        </p:txBody>
      </p:sp>
    </p:spTree>
    <p:extLst>
      <p:ext uri="{BB962C8B-B14F-4D97-AF65-F5344CB8AC3E}">
        <p14:creationId xmlns:p14="http://schemas.microsoft.com/office/powerpoint/2010/main" val="375401540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B18A42-EB68-4397-9AA3-0B2A24DAF693}"/>
</file>

<file path=customXml/itemProps2.xml><?xml version="1.0" encoding="utf-8"?>
<ds:datastoreItem xmlns:ds="http://schemas.openxmlformats.org/officeDocument/2006/customXml" ds:itemID="{26C204E0-1C7C-4F4A-AFEE-61CE80329CF6}"/>
</file>

<file path=docProps/app.xml><?xml version="1.0" encoding="utf-8"?>
<Properties xmlns="http://schemas.openxmlformats.org/officeDocument/2006/extended-properties" xmlns:vt="http://schemas.openxmlformats.org/officeDocument/2006/docPropsVTypes">
  <TotalTime>1386</TotalTime>
  <Words>816</Words>
  <Application>Microsoft Office PowerPoint</Application>
  <PresentationFormat>Widescreen</PresentationFormat>
  <Paragraphs>129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Thème Office</vt:lpstr>
      <vt:lpstr>Taskforce on the Fitness of GRVA Regulations and GTRs for ADS</vt:lpstr>
      <vt:lpstr>Introduction</vt:lpstr>
      <vt:lpstr>Proposed area of work (1/3) To be discussed at the 1st session of the taskforce</vt:lpstr>
      <vt:lpstr>Proposed area of work (2/3)</vt:lpstr>
      <vt:lpstr>Proposed area of work (3/3)</vt:lpstr>
      <vt:lpstr>Inventory of GRVA Regulations and GTRs</vt:lpstr>
      <vt:lpstr>Challenges</vt:lpstr>
      <vt:lpstr>Example of a low impact prescription</vt:lpstr>
      <vt:lpstr>Example of a high impact prescription</vt:lpstr>
      <vt:lpstr>Timeline</vt:lpstr>
      <vt:lpstr>Contact</vt:lpstr>
    </vt:vector>
  </TitlesOfParts>
  <Company>MTES\MCTRCT - 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Fitness of GRVA Regulations and GTR for ADS</dc:title>
  <dc:creator>PESSIA Romain</dc:creator>
  <cp:lastModifiedBy>UNECE</cp:lastModifiedBy>
  <cp:revision>51</cp:revision>
  <dcterms:created xsi:type="dcterms:W3CDTF">2022-08-12T13:40:07Z</dcterms:created>
  <dcterms:modified xsi:type="dcterms:W3CDTF">2022-09-23T17:08:56Z</dcterms:modified>
</cp:coreProperties>
</file>