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1"/>
  </p:notesMasterIdLst>
  <p:handoutMasterIdLst>
    <p:handoutMasterId r:id="rId12"/>
  </p:handoutMasterIdLst>
  <p:sldIdLst>
    <p:sldId id="256" r:id="rId4"/>
    <p:sldId id="264" r:id="rId5"/>
    <p:sldId id="263" r:id="rId6"/>
    <p:sldId id="259" r:id="rId7"/>
    <p:sldId id="261" r:id="rId8"/>
    <p:sldId id="262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320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 Glukhenkiy" userId="24b49d37-c936-4e44-8fab-4bfac34f62f4" providerId="ADAL" clId="{8FAFBB6E-07BE-4E83-8829-E67C1711F418}"/>
    <pc:docChg chg="modSld">
      <pc:chgData name="Konstantin Glukhenkiy" userId="24b49d37-c936-4e44-8fab-4bfac34f62f4" providerId="ADAL" clId="{8FAFBB6E-07BE-4E83-8829-E67C1711F418}" dt="2022-09-05T19:04:15.298" v="3" actId="6549"/>
      <pc:docMkLst>
        <pc:docMk/>
      </pc:docMkLst>
      <pc:sldChg chg="modSp mod">
        <pc:chgData name="Konstantin Glukhenkiy" userId="24b49d37-c936-4e44-8fab-4bfac34f62f4" providerId="ADAL" clId="{8FAFBB6E-07BE-4E83-8829-E67C1711F418}" dt="2022-09-05T19:04:15.298" v="3" actId="6549"/>
        <pc:sldMkLst>
          <pc:docMk/>
          <pc:sldMk cId="2711021579" sldId="256"/>
        </pc:sldMkLst>
        <pc:spChg chg="mod">
          <ac:chgData name="Konstantin Glukhenkiy" userId="24b49d37-c936-4e44-8fab-4bfac34f62f4" providerId="ADAL" clId="{8FAFBB6E-07BE-4E83-8829-E67C1711F418}" dt="2022-09-05T19:04:15.298" v="3" actId="6549"/>
          <ac:spMkLst>
            <pc:docMk/>
            <pc:sldMk cId="2711021579" sldId="256"/>
            <ac:spMk id="3" creationId="{1A8F1A8A-EB6D-464A-B74B-EF2633CF0B7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25DC11D-5762-4102-A088-3B15A4C59C4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AFC246-4C4E-4EB6-AFEA-8C2DA4F4FF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07AF7-D8C9-483B-BE98-565A7D862BDA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B5D930-BB99-4828-9494-34A98A2270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4CF785-F6BA-480A-A198-169D77D625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BBEBE-BECD-4634-A76D-F063B23DD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65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A41AD2-D453-40F1-9247-A8DD61448133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3D99B-8DC3-4891-9707-3320E2A84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7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TRTO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8A4A44D-0673-41DF-9966-C187F6994304}"/>
              </a:ext>
            </a:extLst>
          </p:cNvPr>
          <p:cNvSpPr/>
          <p:nvPr userDrawn="1"/>
        </p:nvSpPr>
        <p:spPr>
          <a:xfrm>
            <a:off x="-1524" y="0"/>
            <a:ext cx="12191999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FA5212-AC13-46FC-8E04-5F425458226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731935"/>
            <a:ext cx="9144000" cy="1778027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introduce the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342736-8A29-45B3-82E6-A52068F356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794420"/>
            <a:ext cx="9144000" cy="49944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introduce the S/C, WG or TF related</a:t>
            </a:r>
          </a:p>
        </p:txBody>
      </p:sp>
      <p:pic>
        <p:nvPicPr>
          <p:cNvPr id="15" name="Picture 14" descr="Text&#10;&#10;Description automatically generated with medium confidence">
            <a:extLst>
              <a:ext uri="{FF2B5EF4-FFF2-40B4-BE49-F238E27FC236}">
                <a16:creationId xmlns:a16="http://schemas.microsoft.com/office/drawing/2014/main" id="{1848F621-9894-457E-8CCD-E278E104D4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" y="281593"/>
            <a:ext cx="3223397" cy="948692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E822D69-580D-4040-808C-CD609E39AE9B}"/>
              </a:ext>
            </a:extLst>
          </p:cNvPr>
          <p:cNvCxnSpPr>
            <a:cxnSpLocks/>
          </p:cNvCxnSpPr>
          <p:nvPr userDrawn="1"/>
        </p:nvCxnSpPr>
        <p:spPr>
          <a:xfrm>
            <a:off x="1" y="6203697"/>
            <a:ext cx="1154429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E008C81-6841-4671-8074-1DD7F2F5CEE1}"/>
              </a:ext>
            </a:extLst>
          </p:cNvPr>
          <p:cNvCxnSpPr>
            <a:cxnSpLocks/>
          </p:cNvCxnSpPr>
          <p:nvPr userDrawn="1"/>
        </p:nvCxnSpPr>
        <p:spPr>
          <a:xfrm>
            <a:off x="11530711" y="0"/>
            <a:ext cx="0" cy="621982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3051E3F8-0BF7-4EFA-88EC-6F3E742850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199" y="6498122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65011442-9EA8-43C1-A90A-E8091E9236D0}" type="datetime2">
              <a:rPr lang="en-US" smtClean="0"/>
              <a:t>Monday, September 5, 2022</a:t>
            </a:fld>
            <a:endParaRPr lang="en-US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A68A91E9-07FE-40BA-AF86-B21CC0B4E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4599" y="6498122"/>
            <a:ext cx="41148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The European Tyre and Rim Technical Organization</a:t>
            </a:r>
            <a:endParaRPr lang="en-US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E4EBDD18-249A-4EE6-B605-4D6D27AC6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6599" y="6498122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74F045D9-6A50-447E-9A04-3B3C9EFFC6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51007F8C-92BD-46A8-842A-22D9B4151486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8991236" y="2709187"/>
            <a:ext cx="5901180" cy="4828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b="0" dirty="0">
                <a:effectLst/>
              </a:rPr>
              <a:t>May contain confidential and/or proprietary information.</a:t>
            </a:r>
          </a:p>
        </p:txBody>
      </p:sp>
    </p:spTree>
    <p:extLst>
      <p:ext uri="{BB962C8B-B14F-4D97-AF65-F5344CB8AC3E}">
        <p14:creationId xmlns:p14="http://schemas.microsoft.com/office/powerpoint/2010/main" val="2128327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RTO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1CA3A41B-2351-42EB-B9E3-456F6C3C8C21}"/>
              </a:ext>
            </a:extLst>
          </p:cNvPr>
          <p:cNvSpPr/>
          <p:nvPr userDrawn="1"/>
        </p:nvSpPr>
        <p:spPr>
          <a:xfrm>
            <a:off x="0" y="6203697"/>
            <a:ext cx="12183229" cy="6543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9F7E399-283F-4391-8129-349183F72073}"/>
              </a:ext>
            </a:extLst>
          </p:cNvPr>
          <p:cNvSpPr/>
          <p:nvPr userDrawn="1"/>
        </p:nvSpPr>
        <p:spPr>
          <a:xfrm rot="5400000">
            <a:off x="8427078" y="3101850"/>
            <a:ext cx="6858000" cy="6543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52377-5DEE-497F-9639-62A87421C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199" y="1733472"/>
            <a:ext cx="10515600" cy="40829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Text&#10;&#10;Description automatically generated with medium confidence">
            <a:extLst>
              <a:ext uri="{FF2B5EF4-FFF2-40B4-BE49-F238E27FC236}">
                <a16:creationId xmlns:a16="http://schemas.microsoft.com/office/drawing/2014/main" id="{FA3A4BEF-ADCA-48C5-8B60-2A07194CFF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9103" b="-4848"/>
          <a:stretch/>
        </p:blipFill>
        <p:spPr>
          <a:xfrm>
            <a:off x="11506199" y="6162423"/>
            <a:ext cx="655118" cy="65430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441D8B-6044-4E89-AA2F-39C11F6D0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199" y="352612"/>
            <a:ext cx="10515600" cy="80941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introduce slide title</a:t>
            </a:r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B6189BA6-A78A-458D-A1BF-A748C6605E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199" y="6498122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65011442-9EA8-43C1-A90A-E8091E9236D0}" type="datetime2">
              <a:rPr lang="en-US" smtClean="0"/>
              <a:t>Monday, September 5, 2022</a:t>
            </a:fld>
            <a:endParaRPr lang="en-US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FA1D1347-8516-4D37-A6CB-8952EDBFE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4599" y="6498122"/>
            <a:ext cx="41148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The European Tyre and Rim Technical Organization</a:t>
            </a:r>
            <a:endParaRPr lang="en-US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27B7DE60-A3A8-440C-8851-A7DE74D42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6599" y="6498122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74F045D9-6A50-447E-9A04-3B3C9EFFC6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5B0E025-50FF-40F8-B9E2-5C12233B080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8991236" y="2709187"/>
            <a:ext cx="5901180" cy="4828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b="0" dirty="0">
                <a:effectLst/>
              </a:rPr>
              <a:t>May contain confidential and/or proprietary information.</a:t>
            </a:r>
          </a:p>
        </p:txBody>
      </p:sp>
    </p:spTree>
    <p:extLst>
      <p:ext uri="{BB962C8B-B14F-4D97-AF65-F5344CB8AC3E}">
        <p14:creationId xmlns:p14="http://schemas.microsoft.com/office/powerpoint/2010/main" val="32323591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TRTOLas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0079891-027E-4253-9710-8CB8A22A8DF0}"/>
              </a:ext>
            </a:extLst>
          </p:cNvPr>
          <p:cNvSpPr/>
          <p:nvPr userDrawn="1"/>
        </p:nvSpPr>
        <p:spPr>
          <a:xfrm>
            <a:off x="0" y="0"/>
            <a:ext cx="12191999" cy="68579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6FA895-CD02-4899-9FDB-C7D9066F6A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15160" y="2447131"/>
            <a:ext cx="785876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introduce the thanks slide</a:t>
            </a:r>
          </a:p>
        </p:txBody>
      </p:sp>
      <p:pic>
        <p:nvPicPr>
          <p:cNvPr id="10" name="Picture 9" descr="Text&#10;&#10;Description automatically generated with medium confidence">
            <a:extLst>
              <a:ext uri="{FF2B5EF4-FFF2-40B4-BE49-F238E27FC236}">
                <a16:creationId xmlns:a16="http://schemas.microsoft.com/office/drawing/2014/main" id="{8A0418BE-57B5-4700-BC32-78D3BC087E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" y="281593"/>
            <a:ext cx="3223397" cy="94869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48BCEC-456F-4A34-8CA5-3B8327A0F549}"/>
              </a:ext>
            </a:extLst>
          </p:cNvPr>
          <p:cNvCxnSpPr>
            <a:cxnSpLocks/>
          </p:cNvCxnSpPr>
          <p:nvPr userDrawn="1"/>
        </p:nvCxnSpPr>
        <p:spPr>
          <a:xfrm>
            <a:off x="11530711" y="0"/>
            <a:ext cx="0" cy="621982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F591D76-EA71-45FB-BBF8-BA04E20633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199" y="6498122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65011442-9EA8-43C1-A90A-E8091E9236D0}" type="datetime2">
              <a:rPr lang="en-US" smtClean="0"/>
              <a:t>Monday, September 5, 2022</a:t>
            </a:fld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7AAD4E51-2D75-4F53-AFA7-DC5DF4657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4599" y="6498122"/>
            <a:ext cx="41148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The European Tyre and Rim Technical Organization</a:t>
            </a:r>
            <a:endParaRPr lang="en-US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73D2A674-127A-4CED-AB33-F68DBC01E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6599" y="6498122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74F045D9-6A50-447E-9A04-3B3C9EFFC6F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7F04B22-9CD6-4872-81C3-BEEE370C3A5E}"/>
              </a:ext>
            </a:extLst>
          </p:cNvPr>
          <p:cNvCxnSpPr>
            <a:cxnSpLocks/>
          </p:cNvCxnSpPr>
          <p:nvPr userDrawn="1"/>
        </p:nvCxnSpPr>
        <p:spPr>
          <a:xfrm>
            <a:off x="1" y="6203697"/>
            <a:ext cx="1154429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7EFFCD24-5E10-4D00-B78D-8ADB3805F771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8991236" y="2709187"/>
            <a:ext cx="5901180" cy="4828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b="0" dirty="0">
                <a:effectLst/>
              </a:rPr>
              <a:t>May contain confidential and/or proprietary information.</a:t>
            </a:r>
          </a:p>
        </p:txBody>
      </p:sp>
    </p:spTree>
    <p:extLst>
      <p:ext uri="{BB962C8B-B14F-4D97-AF65-F5344CB8AC3E}">
        <p14:creationId xmlns:p14="http://schemas.microsoft.com/office/powerpoint/2010/main" val="7234445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3541A0-6D1D-48E8-AAE7-7E4D17C6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5BEA4E-B31A-4947-805D-96C6B60AA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44A93-C5F7-48FE-93AC-1DEF282327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96A1E-7A29-44FA-8EF3-E01DAB2A90F2}" type="datetime2">
              <a:rPr lang="en-US" smtClean="0"/>
              <a:t>Monday, September 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B03F57-D60F-41A8-9A52-CCD61D4174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The European Tyre and Rim Technical Organization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9DC25-E271-4B58-9561-4E6E8E6F5B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045D9-6A50-447E-9A04-3B3C9EFFC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2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55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E2030-9651-4450-932B-E2BF8E7CB8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4774" y="3429000"/>
            <a:ext cx="7924800" cy="1778027"/>
          </a:xfrm>
        </p:spPr>
        <p:txBody>
          <a:bodyPr>
            <a:noAutofit/>
          </a:bodyPr>
          <a:lstStyle/>
          <a:p>
            <a:r>
              <a:rPr lang="en-GB" dirty="0"/>
              <a:t>76</a:t>
            </a:r>
            <a:r>
              <a:rPr lang="en-GB" baseline="30000" dirty="0"/>
              <a:t>TH</a:t>
            </a:r>
            <a:r>
              <a:rPr lang="en-GB" dirty="0"/>
              <a:t> GRBP session</a:t>
            </a:r>
            <a:br>
              <a:rPr lang="en-GB" dirty="0"/>
            </a:br>
            <a:br>
              <a:rPr lang="en-GB" dirty="0"/>
            </a:br>
            <a:r>
              <a:rPr lang="en-GB" dirty="0"/>
              <a:t>Overview of UN Regulation No.117 documents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8F1A8A-EB6D-464A-B74B-EF2633CF0B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54494" y="435217"/>
            <a:ext cx="5943660" cy="805398"/>
          </a:xfrm>
        </p:spPr>
        <p:txBody>
          <a:bodyPr>
            <a:noAutofit/>
          </a:bodyPr>
          <a:lstStyle/>
          <a:p>
            <a:pPr>
              <a:lnSpc>
                <a:spcPts val="1200"/>
              </a:lnSpc>
            </a:pPr>
            <a:r>
              <a:rPr lang="en-GB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Informal </a:t>
            </a:r>
            <a:r>
              <a:rPr lang="en-GB" sz="2000" u="sng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document</a:t>
            </a:r>
            <a:r>
              <a:rPr lang="en-GB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GRBP-76-38</a:t>
            </a:r>
            <a:endParaRPr lang="en-GB" sz="20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(76th GRBP, 5-7 September 2022, agenda item 4 (c))</a:t>
            </a:r>
            <a:endParaRPr lang="en-GB" sz="2000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D4F80FC-8D59-45EB-9A27-E26CCC5CEC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199" y="6488175"/>
            <a:ext cx="2743200" cy="365125"/>
          </a:xfrm>
        </p:spPr>
        <p:txBody>
          <a:bodyPr/>
          <a:lstStyle/>
          <a:p>
            <a:fld id="{65011442-9EA8-43C1-A90A-E8091E9236D0}" type="datetime2">
              <a:rPr lang="en-GB" smtClean="0"/>
              <a:t>Monday, 05 September 2022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14D0EDA-2B6A-4DEA-85B1-9043012A7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4599" y="6488175"/>
            <a:ext cx="4114800" cy="365125"/>
          </a:xfrm>
        </p:spPr>
        <p:txBody>
          <a:bodyPr/>
          <a:lstStyle/>
          <a:p>
            <a:r>
              <a:rPr lang="en-GB"/>
              <a:t>The European Tyre and Rim Technical Organization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806E64D-EA3E-421C-8C71-05349B264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6599" y="6488175"/>
            <a:ext cx="2743200" cy="365125"/>
          </a:xfrm>
        </p:spPr>
        <p:txBody>
          <a:bodyPr/>
          <a:lstStyle/>
          <a:p>
            <a:fld id="{74F045D9-6A50-447E-9A04-3B3C9EFFC6F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021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47BED40-9B71-A12A-B83A-DF31BC309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10" y="1162023"/>
            <a:ext cx="10955590" cy="4888603"/>
          </a:xfrm>
        </p:spPr>
        <p:txBody>
          <a:bodyPr>
            <a:noAutofit/>
          </a:bodyPr>
          <a:lstStyle/>
          <a:p>
            <a:r>
              <a:rPr lang="fr-BE" sz="2400" dirty="0"/>
              <a:t>R117.02</a:t>
            </a:r>
          </a:p>
          <a:p>
            <a:pPr lvl="1"/>
            <a:r>
              <a:rPr lang="fr-BE" dirty="0"/>
              <a:t>3 </a:t>
            </a:r>
            <a:r>
              <a:rPr lang="fr-BE" dirty="0" err="1"/>
              <a:t>working</a:t>
            </a:r>
            <a:r>
              <a:rPr lang="fr-BE" dirty="0"/>
              <a:t> documents (GRBP/2022/14, GRBP/2022/19, GRBP/2022/20) </a:t>
            </a:r>
          </a:p>
          <a:p>
            <a:pPr lvl="1"/>
            <a:r>
              <a:rPr lang="fr-BE" dirty="0"/>
              <a:t>3 </a:t>
            </a:r>
            <a:r>
              <a:rPr lang="fr-BE" dirty="0" err="1"/>
              <a:t>informal</a:t>
            </a:r>
            <a:r>
              <a:rPr lang="fr-BE" dirty="0"/>
              <a:t> documents (GRBP-76-21, GRBP-76-22, GRBP-76-35)</a:t>
            </a:r>
          </a:p>
          <a:p>
            <a:pPr lvl="1"/>
            <a:endParaRPr lang="fr-BE" dirty="0"/>
          </a:p>
          <a:p>
            <a:r>
              <a:rPr lang="fr-BE" sz="2400" dirty="0"/>
              <a:t>R117.03</a:t>
            </a:r>
          </a:p>
          <a:p>
            <a:pPr lvl="1"/>
            <a:r>
              <a:rPr lang="fr-BE" dirty="0"/>
              <a:t>2 </a:t>
            </a:r>
            <a:r>
              <a:rPr lang="fr-BE" dirty="0" err="1"/>
              <a:t>working</a:t>
            </a:r>
            <a:r>
              <a:rPr lang="fr-BE" dirty="0"/>
              <a:t> documents (GRBP/2022/18, GRBP/2022/22)</a:t>
            </a:r>
          </a:p>
          <a:p>
            <a:pPr lvl="1"/>
            <a:r>
              <a:rPr lang="fr-BE" dirty="0"/>
              <a:t>2 </a:t>
            </a:r>
            <a:r>
              <a:rPr lang="fr-BE" dirty="0" err="1"/>
              <a:t>informal</a:t>
            </a:r>
            <a:r>
              <a:rPr lang="fr-BE" dirty="0"/>
              <a:t> documents (GRBP-76-05, GRBP-76-34)</a:t>
            </a:r>
          </a:p>
          <a:p>
            <a:pPr lvl="1"/>
            <a:endParaRPr lang="fr-BE" dirty="0"/>
          </a:p>
          <a:p>
            <a:r>
              <a:rPr lang="fr-BE" sz="2400" dirty="0"/>
              <a:t>R117.04</a:t>
            </a:r>
          </a:p>
          <a:p>
            <a:pPr lvl="1"/>
            <a:r>
              <a:rPr lang="fr-BE" dirty="0"/>
              <a:t>3 </a:t>
            </a:r>
            <a:r>
              <a:rPr lang="fr-BE" dirty="0" err="1"/>
              <a:t>working</a:t>
            </a:r>
            <a:r>
              <a:rPr lang="fr-BE" dirty="0"/>
              <a:t> documents (GRBP/2022/12, GRBP/2022/17, GRBP/2022/23) </a:t>
            </a:r>
          </a:p>
          <a:p>
            <a:pPr lvl="1"/>
            <a:r>
              <a:rPr lang="fr-BE" dirty="0"/>
              <a:t>7 </a:t>
            </a:r>
            <a:r>
              <a:rPr lang="fr-BE" dirty="0" err="1"/>
              <a:t>informal</a:t>
            </a:r>
            <a:r>
              <a:rPr lang="fr-BE" dirty="0"/>
              <a:t> documents (GRBP-76-02, GRBP-76-17, GRBP-76-23, GRBP-76-24-rev.1, 			            GRBP-76-31, GRBP-76-32, GRBP-76-33)</a:t>
            </a:r>
          </a:p>
          <a:p>
            <a:pPr lvl="1"/>
            <a:endParaRPr lang="fr-BE" dirty="0"/>
          </a:p>
          <a:p>
            <a:pPr lvl="1"/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56C00-5F11-D061-16D7-EBEBB22C9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1442-9EA8-43C1-A90A-E8091E9236D0}" type="datetime2">
              <a:rPr lang="en-US" smtClean="0"/>
              <a:t>Monday, September 5,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358DB-BF79-6FCD-7B68-473E97772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European Tyre and Rim Technical Organization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463EF-6BBF-E856-2AA3-A0D573035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45D9-6A50-447E-9A04-3B3C9EFFC6F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6F8E9CBC-7847-6C97-CDED-98CCA471F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199" y="352612"/>
            <a:ext cx="10515600" cy="809411"/>
          </a:xfrm>
        </p:spPr>
        <p:txBody>
          <a:bodyPr>
            <a:noAutofit/>
          </a:bodyPr>
          <a:lstStyle/>
          <a:p>
            <a:r>
              <a:rPr lang="fr-BE" sz="3600" b="1" dirty="0">
                <a:latin typeface="+mn-lt"/>
              </a:rPr>
              <a:t>UN Reg. No. 117 </a:t>
            </a:r>
            <a:r>
              <a:rPr lang="fr-BE" sz="3600" b="1" dirty="0" err="1">
                <a:latin typeface="+mn-lt"/>
              </a:rPr>
              <a:t>amendment</a:t>
            </a:r>
            <a:r>
              <a:rPr lang="fr-BE" sz="3600" b="1" dirty="0">
                <a:latin typeface="+mn-lt"/>
              </a:rPr>
              <a:t> </a:t>
            </a:r>
            <a:r>
              <a:rPr lang="fr-BE" sz="3600" b="1" dirty="0" err="1">
                <a:latin typeface="+mn-lt"/>
              </a:rPr>
              <a:t>proposals</a:t>
            </a:r>
            <a:endParaRPr lang="en-GB" sz="3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9173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9F8233A7-8F18-680B-96A9-29935E5ADB1A}"/>
              </a:ext>
            </a:extLst>
          </p:cNvPr>
          <p:cNvSpPr/>
          <p:nvPr/>
        </p:nvSpPr>
        <p:spPr>
          <a:xfrm>
            <a:off x="288235" y="1331843"/>
            <a:ext cx="5257800" cy="4571995"/>
          </a:xfrm>
          <a:prstGeom prst="rect">
            <a:avLst/>
          </a:prstGeom>
          <a:noFill/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3DE07-9E51-6BA5-BC6F-C22AD39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1442-9EA8-43C1-A90A-E8091E9236D0}" type="datetime2">
              <a:rPr lang="en-US" smtClean="0"/>
              <a:t>Monday, September 5,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A6150-E421-A431-CC16-23DB4C154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European Tyre and Rim Technical Organization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DE988-30E7-B1F1-8D9E-26B8C14E1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45D9-6A50-447E-9A04-3B3C9EFFC6F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itle 7">
            <a:extLst>
              <a:ext uri="{FF2B5EF4-FFF2-40B4-BE49-F238E27FC236}">
                <a16:creationId xmlns:a16="http://schemas.microsoft.com/office/drawing/2014/main" id="{C9CAB7C9-16DE-3829-D77C-7E3E515EC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199" y="352612"/>
            <a:ext cx="10515600" cy="809411"/>
          </a:xfrm>
        </p:spPr>
        <p:txBody>
          <a:bodyPr>
            <a:noAutofit/>
          </a:bodyPr>
          <a:lstStyle/>
          <a:p>
            <a:r>
              <a:rPr lang="fr-BE" sz="3600" b="1" dirty="0">
                <a:latin typeface="+mn-lt"/>
              </a:rPr>
              <a:t>How to </a:t>
            </a:r>
            <a:r>
              <a:rPr lang="fr-BE" sz="3600" b="1" dirty="0" err="1">
                <a:latin typeface="+mn-lt"/>
              </a:rPr>
              <a:t>read</a:t>
            </a:r>
            <a:r>
              <a:rPr lang="fr-BE" sz="3600" b="1" dirty="0">
                <a:latin typeface="+mn-lt"/>
              </a:rPr>
              <a:t> UN Reg. No. 117 </a:t>
            </a:r>
            <a:r>
              <a:rPr lang="fr-BE" sz="3600" b="1" dirty="0" err="1">
                <a:latin typeface="+mn-lt"/>
              </a:rPr>
              <a:t>amendment</a:t>
            </a:r>
            <a:r>
              <a:rPr lang="fr-BE" sz="3600" b="1" dirty="0">
                <a:latin typeface="+mn-lt"/>
              </a:rPr>
              <a:t> </a:t>
            </a:r>
            <a:r>
              <a:rPr lang="fr-BE" sz="3600" b="1" dirty="0" err="1">
                <a:latin typeface="+mn-lt"/>
              </a:rPr>
              <a:t>proposals</a:t>
            </a:r>
            <a:endParaRPr lang="en-GB" sz="3600" b="1" dirty="0">
              <a:latin typeface="+mn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C2C5D5E-FA37-55AD-9627-17FCF94F3D45}"/>
              </a:ext>
            </a:extLst>
          </p:cNvPr>
          <p:cNvSpPr txBox="1"/>
          <p:nvPr/>
        </p:nvSpPr>
        <p:spPr>
          <a:xfrm>
            <a:off x="488445" y="2324339"/>
            <a:ext cx="2658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BE" sz="2400" b="1" dirty="0"/>
              <a:t>Supp.14 to R117.02</a:t>
            </a:r>
            <a:endParaRPr lang="en-GB" sz="2400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09556A3-6F0A-EC58-FDD4-E7346142E4B1}"/>
              </a:ext>
            </a:extLst>
          </p:cNvPr>
          <p:cNvSpPr txBox="1"/>
          <p:nvPr/>
        </p:nvSpPr>
        <p:spPr>
          <a:xfrm>
            <a:off x="2241384" y="3413477"/>
            <a:ext cx="27544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BE" sz="2400" b="1" dirty="0"/>
              <a:t>New R117.03</a:t>
            </a:r>
          </a:p>
          <a:p>
            <a:pPr algn="r"/>
            <a:r>
              <a:rPr lang="fr-BE" sz="2400" b="1" dirty="0" err="1">
                <a:solidFill>
                  <a:schemeClr val="bg1">
                    <a:lumMod val="50000"/>
                  </a:schemeClr>
                </a:solidFill>
              </a:rPr>
              <a:t>based</a:t>
            </a:r>
            <a:r>
              <a:rPr lang="fr-BE" sz="2400" b="1" dirty="0">
                <a:solidFill>
                  <a:schemeClr val="bg1">
                    <a:lumMod val="50000"/>
                  </a:schemeClr>
                </a:solidFill>
              </a:rPr>
              <a:t> on </a:t>
            </a:r>
          </a:p>
          <a:p>
            <a:pPr algn="r"/>
            <a:r>
              <a:rPr lang="fr-BE" sz="2400" b="1" dirty="0">
                <a:solidFill>
                  <a:schemeClr val="bg1">
                    <a:lumMod val="50000"/>
                  </a:schemeClr>
                </a:solidFill>
              </a:rPr>
              <a:t>Supp.14 to R117.02</a:t>
            </a:r>
            <a:endParaRPr lang="en-GB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002C552-4AD8-3582-8C75-3DE6B0F67443}"/>
              </a:ext>
            </a:extLst>
          </p:cNvPr>
          <p:cNvSpPr txBox="1"/>
          <p:nvPr/>
        </p:nvSpPr>
        <p:spPr>
          <a:xfrm>
            <a:off x="6168811" y="2324339"/>
            <a:ext cx="2658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BE" sz="2400" b="1" dirty="0"/>
              <a:t>Supp.15 to R117.02</a:t>
            </a:r>
            <a:endParaRPr lang="en-GB" sz="2400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4BACE80-F09D-AA45-CC21-86CE28701A31}"/>
              </a:ext>
            </a:extLst>
          </p:cNvPr>
          <p:cNvSpPr txBox="1"/>
          <p:nvPr/>
        </p:nvSpPr>
        <p:spPr>
          <a:xfrm>
            <a:off x="6168811" y="3413477"/>
            <a:ext cx="2658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BE" sz="2400" b="1" dirty="0"/>
              <a:t>Supp.01 to R117.03</a:t>
            </a:r>
            <a:endParaRPr lang="en-GB" sz="2400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93902B6-0FEE-AB1A-851A-8560E0D00535}"/>
              </a:ext>
            </a:extLst>
          </p:cNvPr>
          <p:cNvSpPr txBox="1"/>
          <p:nvPr/>
        </p:nvSpPr>
        <p:spPr>
          <a:xfrm>
            <a:off x="8017930" y="4491179"/>
            <a:ext cx="26582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BE" sz="2400" b="1" dirty="0"/>
              <a:t>New R117.04</a:t>
            </a:r>
          </a:p>
          <a:p>
            <a:pPr algn="r"/>
            <a:r>
              <a:rPr lang="fr-BE" sz="2400" b="1" dirty="0" err="1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based</a:t>
            </a:r>
            <a:r>
              <a:rPr lang="fr-BE" sz="24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</a:t>
            </a:r>
          </a:p>
          <a:p>
            <a:pPr algn="r"/>
            <a:r>
              <a:rPr lang="fr-BE" sz="24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Supp.01 to R117.03</a:t>
            </a:r>
            <a:endParaRPr lang="en-GB" sz="2400" b="1" dirty="0">
              <a:solidFill>
                <a:srgbClr val="2F559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Arrow: Bent 29">
            <a:extLst>
              <a:ext uri="{FF2B5EF4-FFF2-40B4-BE49-F238E27FC236}">
                <a16:creationId xmlns:a16="http://schemas.microsoft.com/office/drawing/2014/main" id="{8885DFFD-1B7D-BFB9-EDB4-1E8283332A95}"/>
              </a:ext>
            </a:extLst>
          </p:cNvPr>
          <p:cNvSpPr/>
          <p:nvPr/>
        </p:nvSpPr>
        <p:spPr>
          <a:xfrm flipV="1">
            <a:off x="1366477" y="2911489"/>
            <a:ext cx="1316106" cy="1367320"/>
          </a:xfrm>
          <a:prstGeom prst="bentArrow">
            <a:avLst>
              <a:gd name="adj1" fmla="val 28088"/>
              <a:gd name="adj2" fmla="val 25000"/>
              <a:gd name="adj3" fmla="val 32720"/>
              <a:gd name="adj4" fmla="val 0"/>
            </a:avLst>
          </a:prstGeom>
          <a:solidFill>
            <a:srgbClr val="2F5597"/>
          </a:solidFill>
          <a:ln>
            <a:solidFill>
              <a:srgbClr val="2F55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F36D95BA-9F05-2C7D-2B83-A03FBA9C5C20}"/>
              </a:ext>
            </a:extLst>
          </p:cNvPr>
          <p:cNvSpPr/>
          <p:nvPr/>
        </p:nvSpPr>
        <p:spPr>
          <a:xfrm>
            <a:off x="3189722" y="2225975"/>
            <a:ext cx="2979089" cy="653931"/>
          </a:xfrm>
          <a:prstGeom prst="rightArrow">
            <a:avLst>
              <a:gd name="adj1" fmla="val 56991"/>
              <a:gd name="adj2" fmla="val 66317"/>
            </a:avLst>
          </a:prstGeom>
          <a:solidFill>
            <a:srgbClr val="2F5597"/>
          </a:solidFill>
          <a:ln>
            <a:solidFill>
              <a:srgbClr val="2F55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row: Bent 31">
            <a:extLst>
              <a:ext uri="{FF2B5EF4-FFF2-40B4-BE49-F238E27FC236}">
                <a16:creationId xmlns:a16="http://schemas.microsoft.com/office/drawing/2014/main" id="{74C3F072-5CB0-220A-06D6-44D139EFCD0C}"/>
              </a:ext>
            </a:extLst>
          </p:cNvPr>
          <p:cNvSpPr/>
          <p:nvPr/>
        </p:nvSpPr>
        <p:spPr>
          <a:xfrm flipV="1">
            <a:off x="7010569" y="3955129"/>
            <a:ext cx="1316106" cy="1367320"/>
          </a:xfrm>
          <a:prstGeom prst="bentArrow">
            <a:avLst>
              <a:gd name="adj1" fmla="val 28088"/>
              <a:gd name="adj2" fmla="val 25000"/>
              <a:gd name="adj3" fmla="val 32720"/>
              <a:gd name="adj4" fmla="val 0"/>
            </a:avLst>
          </a:prstGeom>
          <a:solidFill>
            <a:srgbClr val="2F5597"/>
          </a:solidFill>
          <a:ln>
            <a:solidFill>
              <a:srgbClr val="2F55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05CDADEF-DA23-8A36-E658-DAD81BE21349}"/>
              </a:ext>
            </a:extLst>
          </p:cNvPr>
          <p:cNvSpPr/>
          <p:nvPr/>
        </p:nvSpPr>
        <p:spPr>
          <a:xfrm>
            <a:off x="4995857" y="3315765"/>
            <a:ext cx="1172954" cy="653931"/>
          </a:xfrm>
          <a:prstGeom prst="rightArrow">
            <a:avLst>
              <a:gd name="adj1" fmla="val 56991"/>
              <a:gd name="adj2" fmla="val 66317"/>
            </a:avLst>
          </a:prstGeom>
          <a:solidFill>
            <a:srgbClr val="2F5597"/>
          </a:solidFill>
          <a:ln>
            <a:solidFill>
              <a:srgbClr val="2F55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2364DAD-5FD4-9797-7A34-07D033BC908D}"/>
              </a:ext>
            </a:extLst>
          </p:cNvPr>
          <p:cNvCxnSpPr>
            <a:cxnSpLocks/>
          </p:cNvCxnSpPr>
          <p:nvPr/>
        </p:nvCxnSpPr>
        <p:spPr>
          <a:xfrm>
            <a:off x="5546035" y="3090534"/>
            <a:ext cx="5553764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7A12A94D-7AF2-646C-0273-4E5F3AB7F007}"/>
              </a:ext>
            </a:extLst>
          </p:cNvPr>
          <p:cNvSpPr txBox="1"/>
          <p:nvPr/>
        </p:nvSpPr>
        <p:spPr>
          <a:xfrm>
            <a:off x="1680049" y="1318011"/>
            <a:ext cx="2104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>
                <a:solidFill>
                  <a:schemeClr val="bg1">
                    <a:lumMod val="50000"/>
                  </a:schemeClr>
                </a:solidFill>
              </a:rPr>
              <a:t>Last </a:t>
            </a:r>
            <a:r>
              <a:rPr lang="fr-BE" b="1" dirty="0" err="1">
                <a:solidFill>
                  <a:schemeClr val="bg1">
                    <a:lumMod val="50000"/>
                  </a:schemeClr>
                </a:solidFill>
              </a:rPr>
              <a:t>voted</a:t>
            </a:r>
            <a:r>
              <a:rPr lang="fr-BE" b="1" dirty="0">
                <a:solidFill>
                  <a:schemeClr val="bg1">
                    <a:lumMod val="50000"/>
                  </a:schemeClr>
                </a:solidFill>
              </a:rPr>
              <a:t> by WP.29</a:t>
            </a:r>
            <a:endParaRPr lang="en-GB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043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5" grpId="0"/>
      <p:bldP spid="26" grpId="0"/>
      <p:bldP spid="28" grpId="0"/>
      <p:bldP spid="30" grpId="0" animBg="1"/>
      <p:bldP spid="31" grpId="0" animBg="1"/>
      <p:bldP spid="32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C3A9A06-877D-B656-106F-C70B20FEF6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804" y="1448749"/>
            <a:ext cx="10461643" cy="248738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D9085C8-5F4B-DD4F-E14F-DD0D9BC573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805" y="1454525"/>
            <a:ext cx="10461643" cy="2487384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F1EA2-0FA7-7F49-8847-2DC40F5D0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1442-9EA8-43C1-A90A-E8091E9236D0}" type="datetime2">
              <a:rPr lang="en-US" smtClean="0"/>
              <a:t>Monday, September 5,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369A6-6C93-9630-82C9-1526B7756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European Tyre and Rim Technical Organization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73EE5-31E9-F3C2-38F2-16D8F5767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45D9-6A50-447E-9A04-3B3C9EFFC6F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E483E38-FF30-F027-7C72-F812A7664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600" b="1" dirty="0">
                <a:latin typeface="+mn-lt"/>
              </a:rPr>
              <a:t>For </a:t>
            </a:r>
            <a:r>
              <a:rPr lang="fr-BE" sz="3600" b="1" dirty="0" err="1">
                <a:latin typeface="+mn-lt"/>
              </a:rPr>
              <a:t>Supplement</a:t>
            </a:r>
            <a:r>
              <a:rPr lang="fr-BE" sz="3600" b="1" dirty="0">
                <a:latin typeface="+mn-lt"/>
              </a:rPr>
              <a:t> 15 to 02 SoA to R117</a:t>
            </a:r>
            <a:endParaRPr lang="en-GB" sz="3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5181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F6E1975-A5A0-0D60-93EE-DD695A88EE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277" y="1448008"/>
            <a:ext cx="10461643" cy="1993565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F1EA2-0FA7-7F49-8847-2DC40F5D0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1442-9EA8-43C1-A90A-E8091E9236D0}" type="datetime2">
              <a:rPr lang="en-US" smtClean="0"/>
              <a:t>Monday, September 5,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369A6-6C93-9630-82C9-1526B7756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European Tyre and Rim Technical Organization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73EE5-31E9-F3C2-38F2-16D8F5767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45D9-6A50-447E-9A04-3B3C9EFFC6F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E483E38-FF30-F027-7C72-F812A7664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600" b="1" dirty="0">
                <a:latin typeface="+mn-lt"/>
              </a:rPr>
              <a:t>For </a:t>
            </a:r>
            <a:r>
              <a:rPr lang="fr-BE" sz="3600" b="1" dirty="0" err="1">
                <a:latin typeface="+mn-lt"/>
              </a:rPr>
              <a:t>Supplement</a:t>
            </a:r>
            <a:r>
              <a:rPr lang="fr-BE" sz="3600" b="1" dirty="0">
                <a:latin typeface="+mn-lt"/>
              </a:rPr>
              <a:t> 1 to 03 SoA to R117</a:t>
            </a:r>
            <a:endParaRPr lang="en-GB" sz="3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1630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F1EA2-0FA7-7F49-8847-2DC40F5D0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1442-9EA8-43C1-A90A-E8091E9236D0}" type="datetime2">
              <a:rPr lang="en-US" smtClean="0"/>
              <a:t>Monday, September 5,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369A6-6C93-9630-82C9-1526B7756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European Tyre and Rim Technical Organization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73EE5-31E9-F3C2-38F2-16D8F5767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45D9-6A50-447E-9A04-3B3C9EFFC6F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E483E38-FF30-F027-7C72-F812A7664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600" b="1" dirty="0">
                <a:latin typeface="+mn-lt"/>
              </a:rPr>
              <a:t>For the New (04) SoA to R117</a:t>
            </a:r>
            <a:endParaRPr lang="en-GB" sz="3600" b="1" dirty="0">
              <a:latin typeface="+mn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E1F618-FA1B-0EF0-E4F7-77B7531F19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637" y="1459130"/>
            <a:ext cx="10461643" cy="449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206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2163F-548B-42DC-A8CE-5A9F28E6D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Thank you!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9EB63FE-8352-4B9F-AB0B-86EE1B6C0D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199" y="6488175"/>
            <a:ext cx="2743200" cy="365125"/>
          </a:xfrm>
        </p:spPr>
        <p:txBody>
          <a:bodyPr/>
          <a:lstStyle/>
          <a:p>
            <a:fld id="{65011442-9EA8-43C1-A90A-E8091E9236D0}" type="datetime2">
              <a:rPr lang="en-US" smtClean="0"/>
              <a:t>Monday, September 5, 2022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730D2B1-EE45-437B-BCCC-5A222FE28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4599" y="6488175"/>
            <a:ext cx="4114800" cy="365125"/>
          </a:xfrm>
        </p:spPr>
        <p:txBody>
          <a:bodyPr/>
          <a:lstStyle/>
          <a:p>
            <a:r>
              <a:rPr lang="en-US" dirty="0"/>
              <a:t>The European </a:t>
            </a:r>
            <a:r>
              <a:rPr lang="en-US" dirty="0" err="1"/>
              <a:t>Tyre</a:t>
            </a:r>
            <a:r>
              <a:rPr lang="en-US" dirty="0"/>
              <a:t> and Rim Technical Organization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2ACE937-F425-4D41-B8E2-58CDA7A01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6599" y="6488175"/>
            <a:ext cx="2743200" cy="365125"/>
          </a:xfrm>
        </p:spPr>
        <p:txBody>
          <a:bodyPr/>
          <a:lstStyle/>
          <a:p>
            <a:fld id="{74F045D9-6A50-447E-9A04-3B3C9EFFC6F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72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FFB7B0-3E3E-4E13-B5B5-25695DFFF0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E21818D-481C-404E-BF26-CDC82187F2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268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76TH GRBP session  Overview of UN Regulation No.117 documents</vt:lpstr>
      <vt:lpstr>UN Reg. No. 117 amendment proposals</vt:lpstr>
      <vt:lpstr>How to read UN Reg. No. 117 amendment proposals</vt:lpstr>
      <vt:lpstr>For Supplement 15 to 02 SoA to R117</vt:lpstr>
      <vt:lpstr>For Supplement 1 to 03 SoA to R117</vt:lpstr>
      <vt:lpstr>For the New (04) SoA to R117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 EXEC</dc:title>
  <dc:creator>Josep Guinjoan</dc:creator>
  <cp:lastModifiedBy>secretariat</cp:lastModifiedBy>
  <cp:revision>41</cp:revision>
  <dcterms:created xsi:type="dcterms:W3CDTF">2021-11-17T09:31:58Z</dcterms:created>
  <dcterms:modified xsi:type="dcterms:W3CDTF">2022-09-05T19:04:15Z</dcterms:modified>
</cp:coreProperties>
</file>