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87" r:id="rId5"/>
    <p:sldId id="288" r:id="rId6"/>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9" autoAdjust="0"/>
    <p:restoredTop sz="94581" autoAdjust="0"/>
  </p:normalViewPr>
  <p:slideViewPr>
    <p:cSldViewPr>
      <p:cViewPr varScale="1">
        <p:scale>
          <a:sx n="82" d="100"/>
          <a:sy n="82" d="100"/>
        </p:scale>
        <p:origin x="1714"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6EBD7BAD-4946-450A-9D3C-38E115FED8FB}"/>
    <pc:docChg chg="undo custSel modSld">
      <pc:chgData name="Konstantin Glukhenkiy" userId="24b49d37-c936-4e44-8fab-4bfac34f62f4" providerId="ADAL" clId="{6EBD7BAD-4946-450A-9D3C-38E115FED8FB}" dt="2022-08-30T18:20:53.256" v="683" actId="6549"/>
      <pc:docMkLst>
        <pc:docMk/>
      </pc:docMkLst>
      <pc:sldChg chg="modSp mod">
        <pc:chgData name="Konstantin Glukhenkiy" userId="24b49d37-c936-4e44-8fab-4bfac34f62f4" providerId="ADAL" clId="{6EBD7BAD-4946-450A-9D3C-38E115FED8FB}" dt="2022-08-30T17:40:38.513" v="93" actId="6549"/>
        <pc:sldMkLst>
          <pc:docMk/>
          <pc:sldMk cId="2256515904" sldId="287"/>
        </pc:sldMkLst>
        <pc:spChg chg="mod">
          <ac:chgData name="Konstantin Glukhenkiy" userId="24b49d37-c936-4e44-8fab-4bfac34f62f4" providerId="ADAL" clId="{6EBD7BAD-4946-450A-9D3C-38E115FED8FB}" dt="2022-08-30T17:39:57.200" v="61" actId="20577"/>
          <ac:spMkLst>
            <pc:docMk/>
            <pc:sldMk cId="2256515904" sldId="287"/>
            <ac:spMk id="3" creationId="{00000000-0000-0000-0000-000000000000}"/>
          </ac:spMkLst>
        </pc:spChg>
        <pc:spChg chg="mod">
          <ac:chgData name="Konstantin Glukhenkiy" userId="24b49d37-c936-4e44-8fab-4bfac34f62f4" providerId="ADAL" clId="{6EBD7BAD-4946-450A-9D3C-38E115FED8FB}" dt="2022-08-30T17:40:38.513" v="93" actId="6549"/>
          <ac:spMkLst>
            <pc:docMk/>
            <pc:sldMk cId="2256515904" sldId="287"/>
            <ac:spMk id="4" creationId="{00000000-0000-0000-0000-000000000000}"/>
          </ac:spMkLst>
        </pc:spChg>
      </pc:sldChg>
      <pc:sldChg chg="modSp mod">
        <pc:chgData name="Konstantin Glukhenkiy" userId="24b49d37-c936-4e44-8fab-4bfac34f62f4" providerId="ADAL" clId="{6EBD7BAD-4946-450A-9D3C-38E115FED8FB}" dt="2022-08-30T18:20:53.256" v="683" actId="6549"/>
        <pc:sldMkLst>
          <pc:docMk/>
          <pc:sldMk cId="302958873" sldId="288"/>
        </pc:sldMkLst>
        <pc:spChg chg="mod">
          <ac:chgData name="Konstantin Glukhenkiy" userId="24b49d37-c936-4e44-8fab-4bfac34f62f4" providerId="ADAL" clId="{6EBD7BAD-4946-450A-9D3C-38E115FED8FB}" dt="2022-08-30T18:20:53.256" v="683" actId="6549"/>
          <ac:spMkLst>
            <pc:docMk/>
            <pc:sldMk cId="302958873" sldId="288"/>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8/30/2022</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30/08/2022</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Noise and Tyres (GRBP)</a:t>
            </a:r>
            <a:br>
              <a:rPr lang="en-GB" sz="2400" dirty="0">
                <a:solidFill>
                  <a:schemeClr val="bg1"/>
                </a:solidFill>
              </a:rPr>
            </a:br>
            <a:r>
              <a:rPr lang="en-GB" sz="1800" dirty="0">
                <a:solidFill>
                  <a:schemeClr val="bg1"/>
                </a:solidFill>
              </a:rPr>
              <a:t>General information and WP.29 highlights</a:t>
            </a:r>
            <a:endParaRPr lang="en-GB" sz="1800" b="1" dirty="0">
              <a:solidFill>
                <a:schemeClr val="bg1"/>
              </a:solidFill>
            </a:endParaRPr>
          </a:p>
        </p:txBody>
      </p:sp>
      <p:sp>
        <p:nvSpPr>
          <p:cNvPr id="3" name="Content Placeholder 2"/>
          <p:cNvSpPr>
            <a:spLocks noGrp="1"/>
          </p:cNvSpPr>
          <p:nvPr>
            <p:ph idx="1"/>
          </p:nvPr>
        </p:nvSpPr>
        <p:spPr>
          <a:xfrm>
            <a:off x="128464" y="1556792"/>
            <a:ext cx="9649072" cy="5184576"/>
          </a:xfrm>
        </p:spPr>
        <p:txBody>
          <a:bodyPr>
            <a:noAutofit/>
          </a:bodyPr>
          <a:lstStyle/>
          <a:p>
            <a:pPr marL="266700" indent="-180975">
              <a:spcBef>
                <a:spcPts val="600"/>
              </a:spcBef>
              <a:buFont typeface="Arial" pitchFamily="34" charset="0"/>
              <a:buChar char="•"/>
            </a:pPr>
            <a:endParaRPr lang="en-GB" sz="1800" dirty="0">
              <a:solidFill>
                <a:srgbClr val="002060"/>
              </a:solidFill>
            </a:endParaRPr>
          </a:p>
          <a:p>
            <a:pPr marL="266700" indent="-180975">
              <a:spcBef>
                <a:spcPts val="600"/>
              </a:spcBef>
              <a:buFont typeface="Arial" pitchFamily="34" charset="0"/>
              <a:buChar char="•"/>
            </a:pPr>
            <a:r>
              <a:rPr lang="en-GB" sz="2200" dirty="0">
                <a:solidFill>
                  <a:srgbClr val="002060"/>
                </a:solidFill>
              </a:rPr>
              <a:t>Next session</a:t>
            </a:r>
          </a:p>
          <a:p>
            <a:pPr marL="447675" indent="-180975">
              <a:buFont typeface="Arial" pitchFamily="34" charset="0"/>
              <a:buChar char="•"/>
            </a:pPr>
            <a:r>
              <a:rPr lang="en-GB" sz="2200" b="1" dirty="0"/>
              <a:t>The next session is provisionally scheduled from 7 (p.m.) to 10 (a.m.) February 2023</a:t>
            </a:r>
          </a:p>
          <a:p>
            <a:pPr marL="447675" indent="-180975">
              <a:buFont typeface="Arial" pitchFamily="34" charset="0"/>
              <a:buChar char="•"/>
            </a:pPr>
            <a:r>
              <a:rPr lang="en-GB" sz="2200" b="1" dirty="0"/>
              <a:t>The deadline for the submission of official working documents is 14 November 2022</a:t>
            </a:r>
          </a:p>
          <a:p>
            <a:pPr marL="447675" indent="-180975">
              <a:buFont typeface="Arial" pitchFamily="34" charset="0"/>
              <a:buChar char="•"/>
            </a:pPr>
            <a:r>
              <a:rPr lang="en-GB" sz="2200" dirty="0"/>
              <a:t>For new pictures with notes, all text for translation should be editable. No text as an embedded image!   </a:t>
            </a:r>
          </a:p>
          <a:p>
            <a:pPr marL="447675" indent="-180975">
              <a:buFont typeface="Arial" pitchFamily="34" charset="0"/>
              <a:buChar char="•"/>
            </a:pPr>
            <a:r>
              <a:rPr lang="en-US" sz="2200" dirty="0"/>
              <a:t>Copyright/intellectual property issues: the submitter of any document (including a presentation) may be invited to confirm that publication of this document on the UNECE website and further use does not violate any copyright/intellectual property rights and that the submitter agrees to hold UNECE harmless of any copyright/intellectual property claims concerning this document. If a document contains materials of third parties, permission of these parties may be required.   </a:t>
            </a:r>
            <a:endParaRPr lang="en-GB" sz="2200" dirty="0"/>
          </a:p>
        </p:txBody>
      </p:sp>
      <p:sp>
        <p:nvSpPr>
          <p:cNvPr id="4" name="Textfeld 12"/>
          <p:cNvSpPr txBox="1">
            <a:spLocks noChangeArrowheads="1"/>
          </p:cNvSpPr>
          <p:nvPr/>
        </p:nvSpPr>
        <p:spPr bwMode="auto">
          <a:xfrm>
            <a:off x="7329264" y="62508"/>
            <a:ext cx="2576736"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u="sng"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GRBP-76-19</a:t>
            </a:r>
            <a:endParaRPr lang="de-DE"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(76th GRBP, 5-7 September 2022,</a:t>
            </a:r>
          </a:p>
          <a:p>
            <a:r>
              <a:rPr lang="en-US" sz="1200" dirty="0">
                <a:solidFill>
                  <a:schemeClr val="bg1"/>
                </a:solidFill>
                <a:latin typeface="Times New Roman" pitchFamily="18" charset="0"/>
                <a:cs typeface="Times New Roman" pitchFamily="18" charset="0"/>
              </a:rPr>
              <a:t>agenda items 1 and 9)</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126603"/>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recent session(s) of WP.29</a:t>
            </a:r>
            <a:br>
              <a:rPr lang="en-GB" dirty="0">
                <a:solidFill>
                  <a:schemeClr val="bg1"/>
                </a:solidFill>
              </a:rPr>
            </a:br>
            <a:r>
              <a:rPr lang="en-GB" sz="2200" dirty="0">
                <a:solidFill>
                  <a:schemeClr val="tx1"/>
                </a:solidFill>
              </a:rPr>
              <a:t> </a:t>
            </a:r>
            <a:endParaRPr lang="en-GB" sz="2200" b="1" dirty="0">
              <a:solidFill>
                <a:schemeClr val="tx1"/>
              </a:solidFill>
            </a:endParaRPr>
          </a:p>
        </p:txBody>
      </p:sp>
      <p:sp>
        <p:nvSpPr>
          <p:cNvPr id="4" name="Content Placeholder 2"/>
          <p:cNvSpPr>
            <a:spLocks noGrp="1"/>
          </p:cNvSpPr>
          <p:nvPr>
            <p:ph idx="1"/>
          </p:nvPr>
        </p:nvSpPr>
        <p:spPr>
          <a:xfrm>
            <a:off x="128525" y="1560987"/>
            <a:ext cx="9648949" cy="5108373"/>
          </a:xfrm>
        </p:spPr>
        <p:txBody>
          <a:bodyPr>
            <a:normAutofit fontScale="92500" lnSpcReduction="10000"/>
          </a:bodyPr>
          <a:lstStyle/>
          <a:p>
            <a:pPr>
              <a:spcBef>
                <a:spcPts val="0"/>
              </a:spcBef>
            </a:pPr>
            <a:r>
              <a:rPr lang="en-GB" sz="2000" dirty="0">
                <a:solidFill>
                  <a:schemeClr val="accent2"/>
                </a:solidFill>
              </a:rPr>
              <a:t>March 2022  </a:t>
            </a:r>
          </a:p>
          <a:p>
            <a:pPr marL="341313" indent="-341313">
              <a:spcBef>
                <a:spcPts val="0"/>
              </a:spcBef>
              <a:buFont typeface="Arial" panose="020B0604020202020204" pitchFamily="34" charset="0"/>
              <a:buChar char="•"/>
            </a:pPr>
            <a:r>
              <a:rPr lang="en-US" sz="2200" dirty="0"/>
              <a:t>WP.29 adopted the 2022 </a:t>
            </a:r>
            <a:r>
              <a:rPr lang="en-US" sz="2200" dirty="0" err="1"/>
              <a:t>Programme</a:t>
            </a:r>
            <a:r>
              <a:rPr lang="en-US" sz="2200" dirty="0"/>
              <a:t> of Work </a:t>
            </a:r>
          </a:p>
          <a:p>
            <a:pPr marL="341313" indent="-341313">
              <a:spcBef>
                <a:spcPts val="0"/>
              </a:spcBef>
              <a:buFont typeface="Arial" panose="020B0604020202020204" pitchFamily="34" charset="0"/>
              <a:buChar char="•"/>
            </a:pPr>
            <a:r>
              <a:rPr lang="en-US" sz="2200" dirty="0"/>
              <a:t>WP.29 extended the mandates of the two IWGs on Measurement Uncertainties (MU) and on Wet Grip Performance for </a:t>
            </a:r>
            <a:r>
              <a:rPr lang="en-US" sz="2200" dirty="0" err="1"/>
              <a:t>Tyres</a:t>
            </a:r>
            <a:r>
              <a:rPr lang="en-US" sz="2200" dirty="0"/>
              <a:t> in a Worn State until September 2023 and January 2024, respectively</a:t>
            </a:r>
          </a:p>
          <a:p>
            <a:pPr marL="341313" indent="-341313">
              <a:spcBef>
                <a:spcPts val="0"/>
              </a:spcBef>
              <a:buFont typeface="Arial" panose="020B0604020202020204" pitchFamily="34" charset="0"/>
              <a:buChar char="•"/>
            </a:pPr>
            <a:r>
              <a:rPr lang="en-US" sz="2200" dirty="0"/>
              <a:t>At request of GRBP Chair, some GRBP amendments were postponed to the June 2022 session of WP.29 </a:t>
            </a:r>
          </a:p>
          <a:p>
            <a:pPr marL="341313" indent="-341313">
              <a:spcBef>
                <a:spcPts val="0"/>
              </a:spcBef>
              <a:buFont typeface="Arial" panose="020B0604020202020204" pitchFamily="34" charset="0"/>
              <a:buChar char="•"/>
            </a:pPr>
            <a:r>
              <a:rPr lang="en-US" sz="2200" dirty="0"/>
              <a:t>See report in ECE/TRANS/WP.29/1164</a:t>
            </a:r>
          </a:p>
          <a:p>
            <a:pPr>
              <a:spcBef>
                <a:spcPts val="0"/>
              </a:spcBef>
            </a:pPr>
            <a:r>
              <a:rPr lang="en-US" sz="2200" dirty="0">
                <a:solidFill>
                  <a:schemeClr val="accent2"/>
                </a:solidFill>
              </a:rPr>
              <a:t>June 2022</a:t>
            </a:r>
          </a:p>
          <a:p>
            <a:pPr marL="341313" indent="-341313">
              <a:spcBef>
                <a:spcPts val="0"/>
              </a:spcBef>
              <a:buFont typeface="Arial" panose="020B0604020202020204" pitchFamily="34" charset="0"/>
              <a:buChar char="•"/>
            </a:pPr>
            <a:r>
              <a:rPr lang="en-US" sz="2200" dirty="0"/>
              <a:t>AC.2 discussion on the election procedures</a:t>
            </a:r>
          </a:p>
          <a:p>
            <a:pPr marL="341313" indent="-341313">
              <a:spcBef>
                <a:spcPts val="0"/>
              </a:spcBef>
              <a:buFont typeface="Arial" panose="020B0604020202020204" pitchFamily="34" charset="0"/>
              <a:buChar char="•"/>
            </a:pPr>
            <a:r>
              <a:rPr lang="en-US" sz="2200" dirty="0"/>
              <a:t>WP.29 discussion on the use of UI in the context of DETA  </a:t>
            </a:r>
          </a:p>
          <a:p>
            <a:pPr marL="341313" indent="-341313">
              <a:spcBef>
                <a:spcPts val="0"/>
              </a:spcBef>
              <a:buFont typeface="Arial" panose="020B0604020202020204" pitchFamily="34" charset="0"/>
              <a:buChar char="•"/>
            </a:pPr>
            <a:r>
              <a:rPr lang="en-US" sz="2200" dirty="0"/>
              <a:t>Postponed GRBP amendments adopted</a:t>
            </a:r>
          </a:p>
          <a:p>
            <a:pPr marL="341313" indent="-341313">
              <a:spcBef>
                <a:spcPts val="0"/>
              </a:spcBef>
              <a:buFont typeface="Arial" panose="020B0604020202020204" pitchFamily="34" charset="0"/>
              <a:buChar char="•"/>
            </a:pPr>
            <a:r>
              <a:rPr lang="en-US" sz="2200" dirty="0"/>
              <a:t>IWG MU reported on the general approach how to handle measurement uncertainties in UN Regulations. WP.29 invited other GRs to consider if the proposed approach could fit UN Regulations under their umbrellas. WP.29 also felt that the document of reference could serve as a guide for technical services when performing measurements.</a:t>
            </a:r>
          </a:p>
          <a:p>
            <a:pPr marL="341313" indent="-341313">
              <a:spcBef>
                <a:spcPts val="0"/>
              </a:spcBef>
              <a:buFont typeface="Arial" panose="020B0604020202020204" pitchFamily="34" charset="0"/>
              <a:buChar char="•"/>
            </a:pPr>
            <a:r>
              <a:rPr lang="en-US" sz="2200" dirty="0"/>
              <a:t>See report in ECE/TRANS/WP</a:t>
            </a:r>
            <a:r>
              <a:rPr lang="en-US" sz="2200"/>
              <a:t>.29/1166</a:t>
            </a:r>
            <a:endParaRPr lang="en-US" sz="2000" dirty="0">
              <a:solidFill>
                <a:srgbClr val="006600"/>
              </a:solidFill>
            </a:endParaRPr>
          </a:p>
        </p:txBody>
      </p:sp>
    </p:spTree>
    <p:extLst>
      <p:ext uri="{BB962C8B-B14F-4D97-AF65-F5344CB8AC3E}">
        <p14:creationId xmlns:p14="http://schemas.microsoft.com/office/powerpoint/2010/main" val="302958873"/>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F620EE-9699-40E7-BAA7-74A6D6348D68}">
  <ds:schemaRefs>
    <ds:schemaRef ds:uri="http://schemas.microsoft.com/sharepoint/v3/contenttype/forms"/>
  </ds:schemaRefs>
</ds:datastoreItem>
</file>

<file path=customXml/itemProps2.xml><?xml version="1.0" encoding="utf-8"?>
<ds:datastoreItem xmlns:ds="http://schemas.openxmlformats.org/officeDocument/2006/customXml" ds:itemID="{7FDC900B-96EE-4AB4-8B51-F38ACD517BC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acccb6d4-dbe5-46d2-b4d3-5733603d8cc6"/>
    <ds:schemaRef ds:uri="http://www.w3.org/XML/1998/namespace"/>
    <ds:schemaRef ds:uri="http://purl.org/dc/dcmitype/"/>
    <ds:schemaRef ds:uri="985ec44e-1bab-4c0b-9df0-6ba128686fc9"/>
  </ds:schemaRefs>
</ds:datastoreItem>
</file>

<file path=customXml/itemProps3.xml><?xml version="1.0" encoding="utf-8"?>
<ds:datastoreItem xmlns:ds="http://schemas.openxmlformats.org/officeDocument/2006/customXml" ds:itemID="{92287B78-4369-45EC-B764-78539FD099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20724</TotalTime>
  <Words>361</Words>
  <Application>Microsoft Office PowerPoint</Application>
  <PresentationFormat>A4 Paper (210x297 mm)</PresentationFormat>
  <Paragraphs>23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Verdana</vt:lpstr>
      <vt:lpstr>Office Theme</vt:lpstr>
      <vt:lpstr>Working Party on Noise and Tyres (GRBP) General information and WP.29 highlights</vt:lpstr>
      <vt:lpstr>Highlights of the recent session(s) of WP.29  </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secretariat</cp:lastModifiedBy>
  <cp:revision>196</cp:revision>
  <cp:lastPrinted>2014-03-30T15:01:41Z</cp:lastPrinted>
  <dcterms:created xsi:type="dcterms:W3CDTF">2014-03-30T12:17:15Z</dcterms:created>
  <dcterms:modified xsi:type="dcterms:W3CDTF">2022-08-30T18:20:57Z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rder">
    <vt:r8>8531200</vt:r8>
  </property>
  <property fmtid="{D5CDD505-2E9C-101B-9397-08002B2CF9AE}" pid="5" name="MediaServiceImageTags">
    <vt:lpwstr/>
  </property>
  <property fmtid="{D5CDD505-2E9C-101B-9397-08002B2CF9AE}" pid="6" name="Office_x0020_of_x0020_Origin">
    <vt:lpwstr/>
  </property>
  <property fmtid="{D5CDD505-2E9C-101B-9397-08002B2CF9AE}" pid="7" name="gba66df640194346a5267c50f24d4797">
    <vt:lpwstr/>
  </property>
  <property fmtid="{D5CDD505-2E9C-101B-9397-08002B2CF9AE}" pid="8" name="Office of Origin">
    <vt:lpwstr/>
  </property>
</Properties>
</file>