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3" r:id="rId4"/>
    <p:sldId id="264" r:id="rId5"/>
    <p:sldId id="262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DE4A3-9394-4B98-AF8A-153CC217CE93}" type="datetimeFigureOut">
              <a:rPr lang="de-DE" smtClean="0"/>
              <a:t>29.08.2022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4D3F7-C4ED-4E55-8375-E8F59B8AA5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2689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DE4A3-9394-4B98-AF8A-153CC217CE93}" type="datetimeFigureOut">
              <a:rPr lang="de-DE" smtClean="0"/>
              <a:t>29.08.2022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4D3F7-C4ED-4E55-8375-E8F59B8AA5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9744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DE4A3-9394-4B98-AF8A-153CC217CE93}" type="datetimeFigureOut">
              <a:rPr lang="de-DE" smtClean="0"/>
              <a:t>29.08.2022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4D3F7-C4ED-4E55-8375-E8F59B8AA5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7149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DE4A3-9394-4B98-AF8A-153CC217CE93}" type="datetimeFigureOut">
              <a:rPr lang="de-DE" smtClean="0"/>
              <a:t>29.08.2022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4D3F7-C4ED-4E55-8375-E8F59B8AA5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0397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DE4A3-9394-4B98-AF8A-153CC217CE93}" type="datetimeFigureOut">
              <a:rPr lang="de-DE" smtClean="0"/>
              <a:t>29.08.2022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4D3F7-C4ED-4E55-8375-E8F59B8AA5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1281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DE4A3-9394-4B98-AF8A-153CC217CE93}" type="datetimeFigureOut">
              <a:rPr lang="de-DE" smtClean="0"/>
              <a:t>29.08.2022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4D3F7-C4ED-4E55-8375-E8F59B8AA5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9753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DE4A3-9394-4B98-AF8A-153CC217CE93}" type="datetimeFigureOut">
              <a:rPr lang="de-DE" smtClean="0"/>
              <a:t>29.08.2022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4D3F7-C4ED-4E55-8375-E8F59B8AA5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767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DE4A3-9394-4B98-AF8A-153CC217CE93}" type="datetimeFigureOut">
              <a:rPr lang="de-DE" smtClean="0"/>
              <a:t>29.08.2022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4D3F7-C4ED-4E55-8375-E8F59B8AA5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9824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DE4A3-9394-4B98-AF8A-153CC217CE93}" type="datetimeFigureOut">
              <a:rPr lang="de-DE" smtClean="0"/>
              <a:t>29.08.2022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4D3F7-C4ED-4E55-8375-E8F59B8AA5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7063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DE4A3-9394-4B98-AF8A-153CC217CE93}" type="datetimeFigureOut">
              <a:rPr lang="de-DE" smtClean="0"/>
              <a:t>29.08.2022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4D3F7-C4ED-4E55-8375-E8F59B8AA5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2411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DE4A3-9394-4B98-AF8A-153CC217CE93}" type="datetimeFigureOut">
              <a:rPr lang="de-DE" smtClean="0"/>
              <a:t>29.08.2022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4D3F7-C4ED-4E55-8375-E8F59B8AA5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1710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DE4A3-9394-4B98-AF8A-153CC217CE93}" type="datetimeFigureOut">
              <a:rPr lang="de-DE" smtClean="0"/>
              <a:t>29.08.2022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4D3F7-C4ED-4E55-8375-E8F59B8AA5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3094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unece.org/pages/viewpage.action?pageId=16672465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unece.org/download/attachments/169018021/TF-QRTV-02-04%20Evaluation%20of%20uncertainty%20ISO.pdf?api=v2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000" b="1" dirty="0">
                <a:solidFill>
                  <a:prstClr val="black"/>
                </a:solidFill>
              </a:rPr>
              <a:t>Status Report to 76</a:t>
            </a:r>
            <a:r>
              <a:rPr lang="en-GB" sz="4000" b="1" baseline="30000" dirty="0">
                <a:solidFill>
                  <a:prstClr val="black"/>
                </a:solidFill>
              </a:rPr>
              <a:t>th</a:t>
            </a:r>
            <a:r>
              <a:rPr lang="en-GB" sz="4000" b="1" dirty="0">
                <a:solidFill>
                  <a:prstClr val="black"/>
                </a:solidFill>
              </a:rPr>
              <a:t>  Session of GRBP</a:t>
            </a:r>
            <a:br>
              <a:rPr lang="en-GB" sz="4000" b="1" dirty="0">
                <a:solidFill>
                  <a:prstClr val="black"/>
                </a:solidFill>
              </a:rPr>
            </a:br>
            <a:r>
              <a:rPr lang="en-GB" sz="4000" b="1" dirty="0">
                <a:solidFill>
                  <a:prstClr val="black"/>
                </a:solidFill>
              </a:rPr>
              <a:t>(September 2022)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879037"/>
            <a:ext cx="9144000" cy="1655762"/>
          </a:xfrm>
        </p:spPr>
        <p:txBody>
          <a:bodyPr/>
          <a:lstStyle/>
          <a:p>
            <a:r>
              <a:rPr lang="de-DE" dirty="0" smtClean="0"/>
              <a:t>New Task Force on </a:t>
            </a:r>
            <a:r>
              <a:rPr lang="de-DE" dirty="0" err="1" smtClean="0"/>
              <a:t>Quiet</a:t>
            </a:r>
            <a:r>
              <a:rPr lang="de-DE" dirty="0" smtClean="0"/>
              <a:t> </a:t>
            </a:r>
            <a:r>
              <a:rPr lang="de-DE" dirty="0"/>
              <a:t>R</a:t>
            </a:r>
            <a:r>
              <a:rPr lang="de-DE" dirty="0" smtClean="0"/>
              <a:t>oad </a:t>
            </a:r>
            <a:r>
              <a:rPr lang="de-DE" dirty="0"/>
              <a:t>T</a:t>
            </a:r>
            <a:r>
              <a:rPr lang="de-DE" dirty="0" smtClean="0"/>
              <a:t>ransportation </a:t>
            </a:r>
            <a:r>
              <a:rPr lang="de-DE" dirty="0" err="1" smtClean="0"/>
              <a:t>Vehicle</a:t>
            </a:r>
            <a:r>
              <a:rPr lang="de-DE" dirty="0" smtClean="0"/>
              <a:t> (UN-R138-02)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A46932-961C-4162-8C77-9056444970D8}"/>
              </a:ext>
            </a:extLst>
          </p:cNvPr>
          <p:cNvSpPr txBox="1"/>
          <p:nvPr/>
        </p:nvSpPr>
        <p:spPr>
          <a:xfrm>
            <a:off x="568426" y="383957"/>
            <a:ext cx="4166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Transmitted by </a:t>
            </a:r>
            <a:r>
              <a:rPr lang="en-GB" b="1" dirty="0" smtClean="0"/>
              <a:t>Secretary </a:t>
            </a:r>
            <a:r>
              <a:rPr lang="en-GB" b="1" dirty="0"/>
              <a:t>of </a:t>
            </a:r>
            <a:r>
              <a:rPr lang="en-GB" b="1" dirty="0" smtClean="0"/>
              <a:t>New TF QRTV</a:t>
            </a:r>
            <a:endParaRPr lang="en-GB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FC4AF4-E468-4466-AB2F-DF925A5E6D87}"/>
              </a:ext>
            </a:extLst>
          </p:cNvPr>
          <p:cNvSpPr txBox="1"/>
          <p:nvPr/>
        </p:nvSpPr>
        <p:spPr>
          <a:xfrm>
            <a:off x="8309339" y="383957"/>
            <a:ext cx="33329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Informal Document </a:t>
            </a:r>
            <a:r>
              <a:rPr lang="en-GB" b="1" dirty="0" smtClean="0"/>
              <a:t>GRBP-76-16</a:t>
            </a:r>
            <a:endParaRPr lang="en-GB" b="1" dirty="0"/>
          </a:p>
          <a:p>
            <a:r>
              <a:rPr lang="en-GB" dirty="0"/>
              <a:t>76</a:t>
            </a:r>
            <a:r>
              <a:rPr lang="en-GB" baseline="30000" dirty="0"/>
              <a:t>th</a:t>
            </a:r>
            <a:r>
              <a:rPr lang="en-GB" dirty="0"/>
              <a:t>  GRBP, September 5-7, 2022, </a:t>
            </a:r>
          </a:p>
          <a:p>
            <a:r>
              <a:rPr lang="en-GB" dirty="0"/>
              <a:t>agenda item </a:t>
            </a:r>
            <a:r>
              <a:rPr lang="en-GB" dirty="0" smtClean="0"/>
              <a:t>03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7424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New TF </a:t>
            </a:r>
            <a:r>
              <a:rPr lang="de-DE" dirty="0" err="1" smtClean="0"/>
              <a:t>Quiet</a:t>
            </a:r>
            <a:r>
              <a:rPr lang="de-DE" dirty="0" smtClean="0"/>
              <a:t> </a:t>
            </a:r>
            <a:r>
              <a:rPr lang="de-DE" dirty="0"/>
              <a:t>Road Transportation </a:t>
            </a:r>
            <a:r>
              <a:rPr lang="de-DE" dirty="0" err="1"/>
              <a:t>Vehicle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4" name="Textplatzhalter 5">
            <a:extLst>
              <a:ext uri="{FF2B5EF4-FFF2-40B4-BE49-F238E27FC236}">
                <a16:creationId xmlns:a16="http://schemas.microsoft.com/office/drawing/2014/main" id="{CF7E269A-B478-4446-88CA-62675960C32C}"/>
              </a:ext>
            </a:extLst>
          </p:cNvPr>
          <p:cNvSpPr txBox="1">
            <a:spLocks/>
          </p:cNvSpPr>
          <p:nvPr/>
        </p:nvSpPr>
        <p:spPr bwMode="gray">
          <a:xfrm>
            <a:off x="838200" y="1571720"/>
            <a:ext cx="3024000" cy="1080000"/>
          </a:xfrm>
          <a:prstGeom prst="rect">
            <a:avLst/>
          </a:prstGeom>
          <a:solidFill>
            <a:schemeClr val="bg2"/>
          </a:solidFill>
        </p:spPr>
        <p:txBody>
          <a:bodyPr vert="horz" lIns="108000" tIns="72000" rIns="108000" bIns="72000" rtlCol="0" anchor="ctr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b="1" dirty="0"/>
              <a:t>Targets</a:t>
            </a:r>
          </a:p>
        </p:txBody>
      </p:sp>
      <p:sp>
        <p:nvSpPr>
          <p:cNvPr id="5" name="Textplatzhalter 5">
            <a:extLst>
              <a:ext uri="{FF2B5EF4-FFF2-40B4-BE49-F238E27FC236}">
                <a16:creationId xmlns:a16="http://schemas.microsoft.com/office/drawing/2014/main" id="{94B5F1EE-866A-456F-A5BE-726FDA92B813}"/>
              </a:ext>
            </a:extLst>
          </p:cNvPr>
          <p:cNvSpPr txBox="1">
            <a:spLocks/>
          </p:cNvSpPr>
          <p:nvPr/>
        </p:nvSpPr>
        <p:spPr bwMode="gray">
          <a:xfrm>
            <a:off x="838200" y="2915476"/>
            <a:ext cx="3024000" cy="1080000"/>
          </a:xfrm>
          <a:prstGeom prst="rect">
            <a:avLst/>
          </a:prstGeom>
          <a:solidFill>
            <a:schemeClr val="bg2"/>
          </a:solidFill>
        </p:spPr>
        <p:txBody>
          <a:bodyPr vert="horz" lIns="108000" tIns="72000" rIns="108000" bIns="72000" rtlCol="0" anchor="ctr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/>
              <a:t>Roles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6D55C6C9-0A12-4552-9DF9-779ABFBB81CF}"/>
              </a:ext>
            </a:extLst>
          </p:cNvPr>
          <p:cNvSpPr txBox="1">
            <a:spLocks/>
          </p:cNvSpPr>
          <p:nvPr/>
        </p:nvSpPr>
        <p:spPr bwMode="gray">
          <a:xfrm>
            <a:off x="838200" y="4259233"/>
            <a:ext cx="3024000" cy="1080000"/>
          </a:xfrm>
          <a:prstGeom prst="rect">
            <a:avLst/>
          </a:prstGeom>
          <a:solidFill>
            <a:schemeClr val="bg2"/>
          </a:solidFill>
        </p:spPr>
        <p:txBody>
          <a:bodyPr vert="horz" lIns="108000" tIns="72000" rIns="108000" bIns="72000" rtlCol="0" anchor="ctr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b="1" dirty="0"/>
              <a:t>IWG MU </a:t>
            </a:r>
            <a:r>
              <a:rPr lang="en-GB" b="1" dirty="0"/>
              <a:t>homepage</a:t>
            </a:r>
          </a:p>
        </p:txBody>
      </p:sp>
      <p:sp>
        <p:nvSpPr>
          <p:cNvPr id="7" name="Textplatzhalter 5">
            <a:extLst>
              <a:ext uri="{FF2B5EF4-FFF2-40B4-BE49-F238E27FC236}">
                <a16:creationId xmlns:a16="http://schemas.microsoft.com/office/drawing/2014/main" id="{91A32ED1-0F38-4920-88C4-FEEE96A42D55}"/>
              </a:ext>
            </a:extLst>
          </p:cNvPr>
          <p:cNvSpPr txBox="1">
            <a:spLocks/>
          </p:cNvSpPr>
          <p:nvPr/>
        </p:nvSpPr>
        <p:spPr bwMode="gray">
          <a:xfrm>
            <a:off x="4208734" y="1460917"/>
            <a:ext cx="6798531" cy="12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0" tIns="0" rIns="0" bIns="0" rtlCol="0" anchor="ctr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Improve boundary condition for AVAS and interaction with R51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Improve stability </a:t>
            </a:r>
            <a:r>
              <a:rPr lang="en-US" dirty="0" smtClean="0"/>
              <a:t>of test results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Minimize uncertainty</a:t>
            </a:r>
            <a:endParaRPr lang="de-DE" dirty="0"/>
          </a:p>
        </p:txBody>
      </p:sp>
      <p:sp>
        <p:nvSpPr>
          <p:cNvPr id="8" name="Textplatzhalter 5">
            <a:extLst>
              <a:ext uri="{FF2B5EF4-FFF2-40B4-BE49-F238E27FC236}">
                <a16:creationId xmlns:a16="http://schemas.microsoft.com/office/drawing/2014/main" id="{607F7AB3-AE7E-42CF-AA23-558AA578F65D}"/>
              </a:ext>
            </a:extLst>
          </p:cNvPr>
          <p:cNvSpPr txBox="1">
            <a:spLocks/>
          </p:cNvSpPr>
          <p:nvPr/>
        </p:nvSpPr>
        <p:spPr bwMode="gray">
          <a:xfrm>
            <a:off x="4208734" y="2867720"/>
            <a:ext cx="6196119" cy="12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0" tIns="0" rIns="0" bIns="0" rtlCol="0" anchor="ctr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Chair: 		</a:t>
            </a:r>
            <a:r>
              <a:rPr lang="en-US" dirty="0" smtClean="0"/>
              <a:t>intermediate France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Secretariat: 	OICA </a:t>
            </a:r>
            <a:endParaRPr lang="en-US" i="1" dirty="0"/>
          </a:p>
        </p:txBody>
      </p:sp>
      <p:sp>
        <p:nvSpPr>
          <p:cNvPr id="9" name="Rechteck 8"/>
          <p:cNvSpPr/>
          <p:nvPr/>
        </p:nvSpPr>
        <p:spPr>
          <a:xfrm>
            <a:off x="4208734" y="4583968"/>
            <a:ext cx="645588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>
                <a:solidFill>
                  <a:srgbClr val="0070C0"/>
                </a:solidFill>
                <a:hlinkClick r:id="rId2"/>
              </a:rPr>
              <a:t>New TF-QRTV (UN-R138-02) - Transport - </a:t>
            </a:r>
            <a:r>
              <a:rPr lang="de-DE" sz="1600" dirty="0" err="1">
                <a:solidFill>
                  <a:srgbClr val="0070C0"/>
                </a:solidFill>
                <a:hlinkClick r:id="rId2"/>
              </a:rPr>
              <a:t>Vehicle</a:t>
            </a:r>
            <a:r>
              <a:rPr lang="de-DE" sz="1600" dirty="0">
                <a:solidFill>
                  <a:srgbClr val="0070C0"/>
                </a:solidFill>
                <a:hlinkClick r:id="rId2"/>
              </a:rPr>
              <a:t> </a:t>
            </a:r>
            <a:r>
              <a:rPr lang="de-DE" sz="1600" dirty="0" err="1">
                <a:solidFill>
                  <a:srgbClr val="0070C0"/>
                </a:solidFill>
                <a:hlinkClick r:id="rId2"/>
              </a:rPr>
              <a:t>Regulations</a:t>
            </a:r>
            <a:r>
              <a:rPr lang="de-DE" sz="1600" dirty="0">
                <a:solidFill>
                  <a:srgbClr val="0070C0"/>
                </a:solidFill>
                <a:hlinkClick r:id="rId2"/>
              </a:rPr>
              <a:t> - UNECE Wiki</a:t>
            </a:r>
            <a:endParaRPr lang="de-DE" sz="1600" dirty="0">
              <a:solidFill>
                <a:srgbClr val="0070C0"/>
              </a:solidFill>
            </a:endParaRPr>
          </a:p>
        </p:txBody>
      </p:sp>
      <p:sp>
        <p:nvSpPr>
          <p:cNvPr id="10" name="Textplatzhalter 5">
            <a:extLst>
              <a:ext uri="{FF2B5EF4-FFF2-40B4-BE49-F238E27FC236}">
                <a16:creationId xmlns:a16="http://schemas.microsoft.com/office/drawing/2014/main" id="{CF7E269A-B478-4446-88CA-62675960C32C}"/>
              </a:ext>
            </a:extLst>
          </p:cNvPr>
          <p:cNvSpPr txBox="1">
            <a:spLocks/>
          </p:cNvSpPr>
          <p:nvPr/>
        </p:nvSpPr>
        <p:spPr bwMode="gray">
          <a:xfrm>
            <a:off x="838200" y="5602990"/>
            <a:ext cx="3024000" cy="1080000"/>
          </a:xfrm>
          <a:prstGeom prst="rect">
            <a:avLst/>
          </a:prstGeom>
          <a:solidFill>
            <a:schemeClr val="bg2"/>
          </a:solidFill>
        </p:spPr>
        <p:txBody>
          <a:bodyPr vert="horz" lIns="108000" tIns="72000" rIns="108000" bIns="72000" rtlCol="0" anchor="ctr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b="1" dirty="0" err="1" smtClean="0"/>
              <a:t>Participants</a:t>
            </a:r>
            <a:endParaRPr lang="de-DE" b="1" dirty="0"/>
          </a:p>
        </p:txBody>
      </p:sp>
      <p:sp>
        <p:nvSpPr>
          <p:cNvPr id="11" name="Textfeld 10"/>
          <p:cNvSpPr txBox="1"/>
          <p:nvPr/>
        </p:nvSpPr>
        <p:spPr>
          <a:xfrm>
            <a:off x="4208734" y="5549244"/>
            <a:ext cx="71719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CPs.:   Canada, France, </a:t>
            </a:r>
            <a:r>
              <a:rPr lang="de-DE" dirty="0"/>
              <a:t>G</a:t>
            </a:r>
            <a:r>
              <a:rPr lang="de-DE" dirty="0" smtClean="0"/>
              <a:t>ermany, </a:t>
            </a:r>
            <a:r>
              <a:rPr lang="de-DE" dirty="0" err="1" smtClean="0"/>
              <a:t>Switzerland</a:t>
            </a:r>
            <a:r>
              <a:rPr lang="de-DE" dirty="0" smtClean="0"/>
              <a:t>, 	Spain, United </a:t>
            </a:r>
            <a:r>
              <a:rPr lang="de-DE" dirty="0" err="1" smtClean="0"/>
              <a:t>Kingdom</a:t>
            </a:r>
            <a:r>
              <a:rPr lang="de-DE" dirty="0" smtClean="0"/>
              <a:t>, Japan (check </a:t>
            </a:r>
            <a:r>
              <a:rPr lang="de-DE" dirty="0" err="1" smtClean="0"/>
              <a:t>attendance</a:t>
            </a:r>
            <a:r>
              <a:rPr lang="de-DE" dirty="0" smtClean="0"/>
              <a:t> in </a:t>
            </a:r>
            <a:r>
              <a:rPr lang="de-DE" dirty="0" err="1" smtClean="0"/>
              <a:t>person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virtual</a:t>
            </a:r>
            <a:r>
              <a:rPr lang="de-DE" dirty="0" smtClean="0"/>
              <a:t>), China, European </a:t>
            </a:r>
            <a:r>
              <a:rPr lang="de-DE" dirty="0" err="1" smtClean="0"/>
              <a:t>Commission</a:t>
            </a:r>
            <a:r>
              <a:rPr lang="de-DE" dirty="0" smtClean="0"/>
              <a:t>, </a:t>
            </a:r>
            <a:r>
              <a:rPr lang="de-DE" dirty="0" err="1" smtClean="0"/>
              <a:t>Norway</a:t>
            </a: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 smtClean="0"/>
              <a:t>NGO‘s</a:t>
            </a:r>
            <a:r>
              <a:rPr lang="de-DE" dirty="0" smtClean="0"/>
              <a:t>: OICA, ETRTO, ISO, IMMA,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96326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Current</a:t>
            </a:r>
            <a:r>
              <a:rPr lang="de-DE" dirty="0" smtClean="0"/>
              <a:t> </a:t>
            </a:r>
            <a:r>
              <a:rPr lang="de-DE" dirty="0" err="1" smtClean="0"/>
              <a:t>status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The </a:t>
            </a:r>
            <a:r>
              <a:rPr lang="de-DE" dirty="0" smtClean="0"/>
              <a:t>New TF</a:t>
            </a:r>
            <a:r>
              <a:rPr lang="de-DE" dirty="0" smtClean="0"/>
              <a:t> </a:t>
            </a:r>
            <a:r>
              <a:rPr lang="de-DE" dirty="0" smtClean="0"/>
              <a:t>QRTV </a:t>
            </a:r>
            <a:r>
              <a:rPr lang="de-DE" dirty="0" err="1" smtClean="0"/>
              <a:t>clustered</a:t>
            </a:r>
            <a:r>
              <a:rPr lang="de-DE" dirty="0" smtClean="0"/>
              <a:t> </a:t>
            </a:r>
            <a:r>
              <a:rPr lang="de-DE" dirty="0" err="1" smtClean="0"/>
              <a:t>topics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2 </a:t>
            </a:r>
            <a:r>
              <a:rPr lang="de-DE" dirty="0" err="1" smtClean="0"/>
              <a:t>step</a:t>
            </a:r>
            <a:r>
              <a:rPr lang="de-DE" dirty="0" smtClean="0"/>
              <a:t> </a:t>
            </a:r>
            <a:r>
              <a:rPr lang="de-DE" dirty="0" err="1" smtClean="0"/>
              <a:t>approch</a:t>
            </a:r>
            <a:r>
              <a:rPr lang="de-DE" dirty="0" smtClean="0"/>
              <a:t> </a:t>
            </a:r>
            <a:r>
              <a:rPr lang="de-DE" dirty="0" err="1" smtClean="0"/>
              <a:t>into</a:t>
            </a:r>
            <a:r>
              <a:rPr lang="de-DE" dirty="0" smtClean="0"/>
              <a:t> </a:t>
            </a:r>
            <a:r>
              <a:rPr lang="de-DE" dirty="0" err="1" smtClean="0"/>
              <a:t>short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mid</a:t>
            </a:r>
            <a:r>
              <a:rPr lang="de-DE" dirty="0" smtClean="0"/>
              <a:t> </a:t>
            </a:r>
            <a:r>
              <a:rPr lang="de-DE" dirty="0" err="1" smtClean="0"/>
              <a:t>term</a:t>
            </a:r>
            <a:r>
              <a:rPr lang="de-DE" dirty="0" smtClean="0"/>
              <a:t> </a:t>
            </a:r>
            <a:r>
              <a:rPr lang="de-DE" dirty="0" err="1" smtClean="0"/>
              <a:t>priority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Short </a:t>
            </a:r>
            <a:r>
              <a:rPr lang="de-DE" dirty="0" err="1" smtClean="0"/>
              <a:t>term</a:t>
            </a:r>
            <a:r>
              <a:rPr lang="de-DE" dirty="0" smtClean="0"/>
              <a:t> : </a:t>
            </a:r>
          </a:p>
          <a:p>
            <a:pPr>
              <a:buFontTx/>
              <a:buChar char="-"/>
            </a:pPr>
            <a:r>
              <a:rPr lang="de-DE" dirty="0" err="1" smtClean="0"/>
              <a:t>interaction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UN </a:t>
            </a:r>
            <a:r>
              <a:rPr lang="de-DE" dirty="0" err="1" smtClean="0"/>
              <a:t>regulation</a:t>
            </a:r>
            <a:r>
              <a:rPr lang="de-DE" dirty="0" smtClean="0"/>
              <a:t> R51</a:t>
            </a:r>
          </a:p>
          <a:p>
            <a:pPr>
              <a:buFontTx/>
              <a:buChar char="-"/>
            </a:pPr>
            <a:r>
              <a:rPr lang="de-DE" dirty="0" err="1" smtClean="0"/>
              <a:t>Clarification</a:t>
            </a:r>
            <a:r>
              <a:rPr lang="de-DE" dirty="0" smtClean="0"/>
              <a:t> on different </a:t>
            </a:r>
            <a:r>
              <a:rPr lang="de-DE" dirty="0" err="1" smtClean="0"/>
              <a:t>proposals</a:t>
            </a:r>
            <a:r>
              <a:rPr lang="de-DE" dirty="0" smtClean="0"/>
              <a:t>  </a:t>
            </a:r>
          </a:p>
          <a:p>
            <a:pPr>
              <a:buFontTx/>
              <a:buChar char="-"/>
            </a:pPr>
            <a:r>
              <a:rPr lang="de-DE" dirty="0" err="1" smtClean="0"/>
              <a:t>Reduction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measurement</a:t>
            </a:r>
            <a:r>
              <a:rPr lang="de-DE" dirty="0" smtClean="0"/>
              <a:t> </a:t>
            </a:r>
            <a:r>
              <a:rPr lang="de-DE" dirty="0" err="1" smtClean="0"/>
              <a:t>uncertainty</a:t>
            </a:r>
            <a:r>
              <a:rPr lang="de-DE" dirty="0" smtClean="0"/>
              <a:t> </a:t>
            </a:r>
          </a:p>
          <a:p>
            <a:pPr>
              <a:buFontTx/>
              <a:buChar char="-"/>
            </a:pPr>
            <a:r>
              <a:rPr lang="de-DE" dirty="0" err="1" smtClean="0"/>
              <a:t>Stringency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AVAS / </a:t>
            </a:r>
            <a:r>
              <a:rPr lang="de-DE" dirty="0" err="1" smtClean="0"/>
              <a:t>test</a:t>
            </a:r>
            <a:r>
              <a:rPr lang="de-DE" dirty="0" smtClean="0"/>
              <a:t> </a:t>
            </a:r>
            <a:r>
              <a:rPr lang="de-DE" dirty="0" err="1" smtClean="0"/>
              <a:t>criteria</a:t>
            </a:r>
            <a:r>
              <a:rPr lang="de-DE" dirty="0" smtClean="0"/>
              <a:t> </a:t>
            </a:r>
            <a:r>
              <a:rPr lang="de-DE" dirty="0" smtClean="0"/>
              <a:t>outside </a:t>
            </a:r>
            <a:r>
              <a:rPr lang="de-DE" dirty="0" err="1" smtClean="0"/>
              <a:t>of</a:t>
            </a:r>
            <a:r>
              <a:rPr lang="de-DE" dirty="0" smtClean="0"/>
              <a:t> AVAS </a:t>
            </a:r>
            <a:r>
              <a:rPr lang="de-DE" dirty="0" err="1" smtClean="0"/>
              <a:t>requirement</a:t>
            </a:r>
            <a:r>
              <a:rPr lang="de-DE" dirty="0" smtClean="0"/>
              <a:t> </a:t>
            </a:r>
            <a:r>
              <a:rPr lang="de-DE" dirty="0" err="1" smtClean="0"/>
              <a:t>range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35697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ISO </a:t>
            </a:r>
            <a:r>
              <a:rPr lang="de-DE" dirty="0" err="1" smtClean="0"/>
              <a:t>work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ISO16254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e-DE" dirty="0" smtClean="0"/>
              <a:t>ISO </a:t>
            </a:r>
            <a:r>
              <a:rPr lang="de-DE" dirty="0" err="1" smtClean="0"/>
              <a:t>made</a:t>
            </a:r>
            <a:r>
              <a:rPr lang="de-DE" dirty="0" smtClean="0"/>
              <a:t> </a:t>
            </a:r>
            <a:r>
              <a:rPr lang="de-DE" dirty="0" err="1" smtClean="0"/>
              <a:t>research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get</a:t>
            </a:r>
            <a:r>
              <a:rPr lang="de-DE" dirty="0" smtClean="0"/>
              <a:t> 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stable</a:t>
            </a:r>
            <a:r>
              <a:rPr lang="de-DE" dirty="0" smtClean="0"/>
              <a:t> </a:t>
            </a:r>
            <a:r>
              <a:rPr lang="de-DE" dirty="0" err="1" smtClean="0"/>
              <a:t>results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AVAS </a:t>
            </a:r>
            <a:r>
              <a:rPr lang="de-DE" dirty="0" err="1" smtClean="0"/>
              <a:t>measurements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r>
              <a:rPr lang="de-DE" dirty="0" smtClean="0"/>
              <a:t>Main </a:t>
            </a:r>
            <a:r>
              <a:rPr lang="de-DE" dirty="0" err="1" smtClean="0"/>
              <a:t>results</a:t>
            </a:r>
            <a:r>
              <a:rPr lang="de-DE" dirty="0" smtClean="0"/>
              <a:t> </a:t>
            </a:r>
            <a:r>
              <a:rPr lang="de-DE" dirty="0" err="1" smtClean="0"/>
              <a:t>found</a:t>
            </a:r>
            <a:r>
              <a:rPr lang="de-DE" dirty="0" smtClean="0"/>
              <a:t> </a:t>
            </a:r>
            <a:r>
              <a:rPr lang="de-DE" dirty="0" err="1" smtClean="0"/>
              <a:t>until</a:t>
            </a:r>
            <a:r>
              <a:rPr lang="de-DE" dirty="0" smtClean="0"/>
              <a:t> </a:t>
            </a:r>
            <a:r>
              <a:rPr lang="de-DE" dirty="0" err="1" smtClean="0"/>
              <a:t>now</a:t>
            </a:r>
            <a:r>
              <a:rPr lang="de-DE" dirty="0" smtClean="0"/>
              <a:t>:</a:t>
            </a:r>
          </a:p>
          <a:p>
            <a:pPr>
              <a:buFontTx/>
              <a:buChar char="-"/>
            </a:pPr>
            <a:r>
              <a:rPr lang="de-DE" dirty="0" smtClean="0"/>
              <a:t>Change </a:t>
            </a:r>
            <a:r>
              <a:rPr lang="de-DE" dirty="0" err="1" smtClean="0"/>
              <a:t>to</a:t>
            </a:r>
            <a:r>
              <a:rPr lang="de-DE" dirty="0" smtClean="0"/>
              <a:t> 5 </a:t>
            </a:r>
            <a:r>
              <a:rPr lang="de-DE" dirty="0" err="1" smtClean="0"/>
              <a:t>microphone</a:t>
            </a:r>
            <a:r>
              <a:rPr lang="de-DE" dirty="0" smtClean="0"/>
              <a:t> </a:t>
            </a:r>
            <a:r>
              <a:rPr lang="de-DE" dirty="0" err="1" smtClean="0"/>
              <a:t>arrays</a:t>
            </a:r>
            <a:r>
              <a:rPr lang="de-DE" dirty="0" smtClean="0"/>
              <a:t> </a:t>
            </a:r>
            <a:r>
              <a:rPr lang="de-DE" dirty="0" err="1" smtClean="0"/>
              <a:t>instead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 </a:t>
            </a:r>
            <a:r>
              <a:rPr lang="de-DE" dirty="0" err="1" smtClean="0"/>
              <a:t>single</a:t>
            </a:r>
            <a:r>
              <a:rPr lang="de-DE" dirty="0" smtClean="0"/>
              <a:t> </a:t>
            </a:r>
            <a:r>
              <a:rPr lang="de-DE" dirty="0" err="1" smtClean="0"/>
              <a:t>microphone</a:t>
            </a:r>
            <a:endParaRPr lang="de-DE" dirty="0" smtClean="0"/>
          </a:p>
          <a:p>
            <a:pPr>
              <a:buFontTx/>
              <a:buChar char="-"/>
            </a:pPr>
            <a:r>
              <a:rPr lang="de-DE" u="sng" dirty="0" smtClean="0"/>
              <a:t>Change Signal </a:t>
            </a:r>
            <a:r>
              <a:rPr lang="de-DE" u="sng" dirty="0" err="1" smtClean="0"/>
              <a:t>processing</a:t>
            </a:r>
            <a:r>
              <a:rPr lang="de-DE" u="sng" dirty="0" smtClean="0"/>
              <a:t> “</a:t>
            </a:r>
            <a:r>
              <a:rPr lang="de-DE" u="sng" dirty="0" err="1" smtClean="0"/>
              <a:t>max</a:t>
            </a:r>
            <a:r>
              <a:rPr lang="de-DE" u="sng" dirty="0" smtClean="0"/>
              <a:t> hold“ in </a:t>
            </a:r>
            <a:r>
              <a:rPr lang="de-DE" u="sng" dirty="0" err="1" smtClean="0"/>
              <a:t>approach</a:t>
            </a:r>
            <a:r>
              <a:rPr lang="de-DE" u="sng" dirty="0" smtClean="0"/>
              <a:t> </a:t>
            </a:r>
            <a:r>
              <a:rPr lang="de-DE" u="sng" dirty="0" err="1" smtClean="0"/>
              <a:t>area</a:t>
            </a:r>
            <a:r>
              <a:rPr lang="de-DE" u="sng" dirty="0" smtClean="0"/>
              <a:t> (10m) in </a:t>
            </a:r>
            <a:r>
              <a:rPr lang="de-DE" u="sng" dirty="0" err="1" smtClean="0"/>
              <a:t>each</a:t>
            </a:r>
            <a:r>
              <a:rPr lang="de-DE" u="sng" dirty="0" smtClean="0"/>
              <a:t> 1/3rd </a:t>
            </a:r>
            <a:r>
              <a:rPr lang="de-DE" u="sng" dirty="0" err="1" smtClean="0"/>
              <a:t>octave</a:t>
            </a:r>
            <a:r>
              <a:rPr lang="de-DE" u="sng" dirty="0" smtClean="0"/>
              <a:t> band  </a:t>
            </a:r>
            <a:r>
              <a:rPr lang="de-DE" u="sng" dirty="0" err="1" smtClean="0"/>
              <a:t>instead</a:t>
            </a:r>
            <a:r>
              <a:rPr lang="de-DE" u="sng" dirty="0" smtClean="0"/>
              <a:t> </a:t>
            </a:r>
            <a:r>
              <a:rPr lang="de-DE" u="sng" dirty="0" err="1" smtClean="0"/>
              <a:t>of</a:t>
            </a:r>
            <a:r>
              <a:rPr lang="de-DE" u="sng" dirty="0" smtClean="0"/>
              <a:t>  </a:t>
            </a:r>
            <a:r>
              <a:rPr lang="de-DE" u="sng" dirty="0" err="1" smtClean="0"/>
              <a:t>report</a:t>
            </a:r>
            <a:r>
              <a:rPr lang="de-DE" u="sng" dirty="0" smtClean="0"/>
              <a:t> at </a:t>
            </a:r>
            <a:r>
              <a:rPr lang="de-DE" u="sng" dirty="0" smtClean="0"/>
              <a:t>„</a:t>
            </a:r>
            <a:r>
              <a:rPr lang="de-DE" u="sng" dirty="0" err="1" smtClean="0"/>
              <a:t>max</a:t>
            </a:r>
            <a:r>
              <a:rPr lang="de-DE" u="sng" dirty="0" smtClean="0"/>
              <a:t> </a:t>
            </a:r>
            <a:r>
              <a:rPr lang="de-DE" u="sng" dirty="0" smtClean="0"/>
              <a:t>Sound </a:t>
            </a:r>
            <a:r>
              <a:rPr lang="de-DE" u="sng" dirty="0" err="1"/>
              <a:t>P</a:t>
            </a:r>
            <a:r>
              <a:rPr lang="de-DE" u="sng" dirty="0" err="1" smtClean="0"/>
              <a:t>ressure</a:t>
            </a:r>
            <a:r>
              <a:rPr lang="de-DE" u="sng" dirty="0" smtClean="0"/>
              <a:t> </a:t>
            </a:r>
            <a:r>
              <a:rPr lang="de-DE" u="sng" dirty="0" smtClean="0"/>
              <a:t>Level“</a:t>
            </a:r>
            <a:endParaRPr lang="de-DE" u="sng" dirty="0" smtClean="0"/>
          </a:p>
          <a:p>
            <a:pPr>
              <a:buFontTx/>
              <a:buChar char="-"/>
            </a:pPr>
            <a:r>
              <a:rPr lang="de-DE" dirty="0" smtClean="0"/>
              <a:t>Change </a:t>
            </a:r>
            <a:r>
              <a:rPr lang="de-DE" dirty="0" err="1" smtClean="0"/>
              <a:t>from</a:t>
            </a:r>
            <a:r>
              <a:rPr lang="de-DE" dirty="0" smtClean="0"/>
              <a:t> „</a:t>
            </a:r>
            <a:r>
              <a:rPr lang="de-DE" dirty="0" err="1" smtClean="0"/>
              <a:t>frequency</a:t>
            </a:r>
            <a:r>
              <a:rPr lang="de-DE" dirty="0" smtClean="0"/>
              <a:t> </a:t>
            </a:r>
            <a:r>
              <a:rPr lang="de-DE" dirty="0" err="1" smtClean="0"/>
              <a:t>shift</a:t>
            </a:r>
            <a:r>
              <a:rPr lang="de-DE" dirty="0" smtClean="0"/>
              <a:t>“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introduction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smtClean="0"/>
              <a:t>„Tonal </a:t>
            </a:r>
            <a:r>
              <a:rPr lang="de-DE" dirty="0" err="1" smtClean="0"/>
              <a:t>Loudness</a:t>
            </a:r>
            <a:r>
              <a:rPr lang="de-DE" dirty="0" smtClean="0"/>
              <a:t>“</a:t>
            </a:r>
          </a:p>
          <a:p>
            <a:pPr>
              <a:buFontTx/>
              <a:buChar char="-"/>
            </a:pPr>
            <a:endParaRPr lang="de-DE" dirty="0"/>
          </a:p>
          <a:p>
            <a:pPr>
              <a:buFontTx/>
              <a:buChar char="-"/>
            </a:pPr>
            <a:r>
              <a:rPr lang="de-DE" dirty="0" smtClean="0"/>
              <a:t>The </a:t>
            </a:r>
            <a:r>
              <a:rPr lang="de-DE" dirty="0"/>
              <a:t>ISO </a:t>
            </a:r>
            <a:r>
              <a:rPr lang="de-DE" dirty="0" err="1"/>
              <a:t>group</a:t>
            </a:r>
            <a:r>
              <a:rPr lang="de-DE" dirty="0"/>
              <a:t> </a:t>
            </a:r>
            <a:r>
              <a:rPr lang="de-DE" dirty="0" err="1"/>
              <a:t>agrees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microphone</a:t>
            </a:r>
            <a:r>
              <a:rPr lang="de-DE" dirty="0"/>
              <a:t> </a:t>
            </a:r>
            <a:r>
              <a:rPr lang="de-DE" dirty="0" err="1"/>
              <a:t>array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signal</a:t>
            </a:r>
            <a:r>
              <a:rPr lang="de-DE" dirty="0"/>
              <a:t> </a:t>
            </a:r>
            <a:r>
              <a:rPr lang="de-DE" dirty="0" err="1"/>
              <a:t>processing</a:t>
            </a:r>
            <a:r>
              <a:rPr lang="de-DE" dirty="0"/>
              <a:t>. Tonal </a:t>
            </a:r>
            <a:r>
              <a:rPr lang="de-DE" dirty="0" err="1"/>
              <a:t>loudness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agreed</a:t>
            </a:r>
            <a:r>
              <a:rPr lang="de-DE" dirty="0"/>
              <a:t> in </a:t>
            </a:r>
            <a:r>
              <a:rPr lang="de-DE" dirty="0" err="1"/>
              <a:t>principle</a:t>
            </a:r>
            <a:r>
              <a:rPr lang="de-DE" dirty="0"/>
              <a:t>, but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method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new</a:t>
            </a:r>
            <a:r>
              <a:rPr lang="de-DE" dirty="0"/>
              <a:t>, </a:t>
            </a:r>
            <a:r>
              <a:rPr lang="de-DE" dirty="0" err="1"/>
              <a:t>experts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continuing</a:t>
            </a:r>
            <a:r>
              <a:rPr lang="de-DE" dirty="0"/>
              <a:t> </a:t>
            </a:r>
            <a:r>
              <a:rPr lang="de-DE" dirty="0" err="1"/>
              <a:t>work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finalize</a:t>
            </a:r>
            <a:r>
              <a:rPr lang="de-DE" dirty="0"/>
              <a:t> </a:t>
            </a:r>
            <a:r>
              <a:rPr lang="de-DE" dirty="0" err="1"/>
              <a:t>details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verify</a:t>
            </a:r>
            <a:r>
              <a:rPr lang="de-DE" dirty="0"/>
              <a:t> </a:t>
            </a:r>
            <a:r>
              <a:rPr lang="de-DE" dirty="0" err="1"/>
              <a:t>performance</a:t>
            </a:r>
            <a:endParaRPr lang="de-DE" dirty="0" smtClean="0"/>
          </a:p>
          <a:p>
            <a:pPr>
              <a:buFontTx/>
              <a:buChar char="-"/>
            </a:pPr>
            <a:endParaRPr lang="de-DE" dirty="0" smtClean="0"/>
          </a:p>
          <a:p>
            <a:pPr>
              <a:buFontTx/>
              <a:buChar char="-"/>
            </a:pPr>
            <a:r>
              <a:rPr lang="de-DE" dirty="0" smtClean="0">
                <a:hlinkClick r:id="rId2"/>
              </a:rPr>
              <a:t>TF-QRTV-02-04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8874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de-DE" sz="3600" dirty="0" smtClean="0"/>
          </a:p>
          <a:p>
            <a:pPr marL="0" indent="0" algn="ctr">
              <a:buNone/>
            </a:pPr>
            <a:endParaRPr lang="de-DE" sz="3600" dirty="0"/>
          </a:p>
          <a:p>
            <a:pPr marL="0" indent="0" algn="ctr">
              <a:buNone/>
            </a:pPr>
            <a:r>
              <a:rPr lang="de-DE" sz="3600" dirty="0" smtClean="0"/>
              <a:t>Guideline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1315531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Guideline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3853" y="1471061"/>
            <a:ext cx="10765971" cy="5125682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/>
              <a:t>TF-QRTV-01-03 </a:t>
            </a:r>
            <a:r>
              <a:rPr lang="en-US" b="1" dirty="0" smtClean="0"/>
              <a:t>Rev.1                             DRAFT </a:t>
            </a:r>
            <a:r>
              <a:rPr lang="en-US" b="1" dirty="0"/>
              <a:t>Guidelines for a new TF on the Revision of UN R138.01</a:t>
            </a:r>
            <a:endParaRPr lang="de-DE" dirty="0"/>
          </a:p>
          <a:p>
            <a:r>
              <a:rPr lang="fr-FR" sz="4400" b="1" dirty="0" smtClean="0"/>
              <a:t>A</a:t>
            </a:r>
            <a:r>
              <a:rPr lang="fr-FR" sz="4400" b="1" dirty="0"/>
              <a:t>. 	</a:t>
            </a:r>
            <a:r>
              <a:rPr lang="en-GB" sz="4400" b="1" dirty="0"/>
              <a:t>Background</a:t>
            </a:r>
            <a:endParaRPr lang="de-DE" sz="4400" dirty="0"/>
          </a:p>
          <a:p>
            <a:pPr lvl="0"/>
            <a:r>
              <a:rPr lang="en-GB" sz="3300" dirty="0"/>
              <a:t>Technical items under QRTV (Quiet Road Transport Vehicles) are covered by the still existing GTR QRTV working group under the chairmanship of the USA with a mandate extended to December 2023. </a:t>
            </a:r>
            <a:endParaRPr lang="de-DE" sz="3300" dirty="0"/>
          </a:p>
          <a:p>
            <a:pPr lvl="0"/>
            <a:r>
              <a:rPr lang="en-GB" sz="3300" dirty="0"/>
              <a:t>At the 74</a:t>
            </a:r>
            <a:r>
              <a:rPr lang="en-GB" sz="3300" baseline="30000" dirty="0"/>
              <a:t>th</a:t>
            </a:r>
            <a:r>
              <a:rPr lang="en-GB" sz="3300" dirty="0"/>
              <a:t> and the 75</a:t>
            </a:r>
            <a:r>
              <a:rPr lang="en-GB" sz="3300" baseline="30000" dirty="0"/>
              <a:t>th</a:t>
            </a:r>
            <a:r>
              <a:rPr lang="en-GB" sz="3300" dirty="0"/>
              <a:t> Session of the GRBP, several documents have been considered:</a:t>
            </a:r>
            <a:endParaRPr lang="de-DE" sz="3300" dirty="0"/>
          </a:p>
          <a:p>
            <a:pPr lvl="0"/>
            <a:r>
              <a:rPr lang="en-GB" sz="3300" dirty="0"/>
              <a:t>From France to introduce a proposal that aimed to clarify the interpretation of the requirements concerning the variation of the sound emitted proportionally with the vehicle speed (ECE/TRANS/WP.29/GRBP/2021/14) and the testing requirements (GRBP-74-05). </a:t>
            </a:r>
            <a:endParaRPr lang="de-DE" sz="3300" dirty="0"/>
          </a:p>
          <a:p>
            <a:pPr lvl="0"/>
            <a:r>
              <a:rPr lang="en-GB" sz="3300" dirty="0"/>
              <a:t>From Switzerland to prohibit operation of the acoustic vehicle alerting system (AVAS) outside the specification speed range from 0 km/h up to and inclusive 20 km/h (GRBP-74-02). The experts from Germany, ISO and OICA (GRBP-74-28) commented on this proposal. </a:t>
            </a:r>
            <a:endParaRPr lang="de-DE" sz="3300" dirty="0"/>
          </a:p>
          <a:p>
            <a:pPr lvl="0"/>
            <a:r>
              <a:rPr lang="en-GB" sz="3300" dirty="0"/>
              <a:t>From ISO on technical measurement development for standard ISO 16254 (GRBP-75-03) and updated standard ISO 10844:2021 (GRBP-75-02-Rev.1/Add.1) to be included into UN Regulations Nos. 51, 117 and 138 (GRBP-75-02-Rev.1).</a:t>
            </a:r>
            <a:endParaRPr lang="de-DE" sz="3300" dirty="0"/>
          </a:p>
          <a:p>
            <a:pPr lvl="0"/>
            <a:r>
              <a:rPr lang="en-GB" sz="3300" dirty="0"/>
              <a:t>From OICA on Draft of Terms of Reference (GRBP-75-42) for a potential new group working on UN-R138 and commented by China (GRBP-75-44).  </a:t>
            </a:r>
            <a:endParaRPr lang="de-DE" sz="3300" dirty="0"/>
          </a:p>
          <a:p>
            <a:pPr lvl="0"/>
            <a:r>
              <a:rPr lang="en-GB" sz="3300" dirty="0"/>
              <a:t>At the 75</a:t>
            </a:r>
            <a:r>
              <a:rPr lang="en-GB" sz="3300" baseline="30000" dirty="0"/>
              <a:t>th</a:t>
            </a:r>
            <a:r>
              <a:rPr lang="en-GB" sz="3300" dirty="0"/>
              <a:t> Session of the GRBP, in view of a range of draft amendments to UN Regulation No. 138, GRBP agreed to start this work within a dedicated task force on quiet road transport vehicles (TF QRTV) which could later be transformed into an informal working group. </a:t>
            </a:r>
            <a:endParaRPr lang="de-DE" sz="3300" dirty="0"/>
          </a:p>
          <a:p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9581050" y="174562"/>
            <a:ext cx="24164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TF-QRTV-01-03 Rev.1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00006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43677" y="543894"/>
            <a:ext cx="11254273" cy="6155486"/>
          </a:xfrm>
        </p:spPr>
        <p:txBody>
          <a:bodyPr>
            <a:normAutofit fontScale="32500" lnSpcReduction="20000"/>
          </a:bodyPr>
          <a:lstStyle/>
          <a:p>
            <a:r>
              <a:rPr lang="en-GB" sz="5100" b="1" dirty="0"/>
              <a:t>B. 		Objectives</a:t>
            </a:r>
            <a:endParaRPr lang="de-DE" sz="5100" dirty="0"/>
          </a:p>
          <a:p>
            <a:pPr lvl="0"/>
            <a:r>
              <a:rPr lang="en-GB" sz="4300" dirty="0"/>
              <a:t>Principle tasks of the new TF-QRTV (UN-R138-02) regarding the UN Regulation No.138 to be considered: </a:t>
            </a:r>
            <a:endParaRPr lang="de-DE" sz="4300" dirty="0"/>
          </a:p>
          <a:p>
            <a:pPr lvl="1"/>
            <a:r>
              <a:rPr lang="en-GB" sz="4300" dirty="0"/>
              <a:t>Relationship between different regulations/standards at international levels</a:t>
            </a:r>
            <a:endParaRPr lang="de-DE" sz="4300" dirty="0"/>
          </a:p>
          <a:p>
            <a:pPr lvl="1"/>
            <a:r>
              <a:rPr lang="en-GB" sz="4300" dirty="0"/>
              <a:t>Safety effectiveness</a:t>
            </a:r>
            <a:endParaRPr lang="de-DE" sz="4300" dirty="0"/>
          </a:p>
          <a:p>
            <a:pPr lvl="2"/>
            <a:r>
              <a:rPr lang="en-GB" sz="4300" dirty="0"/>
              <a:t>Review studies, if available</a:t>
            </a:r>
            <a:endParaRPr lang="de-DE" sz="4300" dirty="0"/>
          </a:p>
          <a:p>
            <a:pPr lvl="0"/>
            <a:r>
              <a:rPr lang="en-GB" sz="4300" dirty="0"/>
              <a:t>Interaction with other UN Regulations</a:t>
            </a:r>
            <a:endParaRPr lang="de-DE" sz="4300" dirty="0"/>
          </a:p>
          <a:p>
            <a:r>
              <a:rPr lang="en-GB" sz="4300" dirty="0"/>
              <a:t>No.51 (Noise Emissions; RD-ASEP), No.28 (Audible warning device), No.[16x] (Reverse Warning Sound), …</a:t>
            </a:r>
            <a:endParaRPr lang="de-DE" sz="4300" dirty="0"/>
          </a:p>
          <a:p>
            <a:pPr lvl="0"/>
            <a:r>
              <a:rPr lang="en-GB" sz="4300" dirty="0"/>
              <a:t>Review/clarification of technical specifications</a:t>
            </a:r>
            <a:endParaRPr lang="de-DE" sz="4300" dirty="0"/>
          </a:p>
          <a:p>
            <a:pPr lvl="2"/>
            <a:r>
              <a:rPr lang="en-GB" sz="4300" dirty="0"/>
              <a:t>Review different proposals done at the 74</a:t>
            </a:r>
            <a:r>
              <a:rPr lang="en-GB" sz="4300" baseline="30000" dirty="0"/>
              <a:t>th</a:t>
            </a:r>
            <a:r>
              <a:rPr lang="en-GB" sz="4300" dirty="0"/>
              <a:t> and 75</a:t>
            </a:r>
            <a:r>
              <a:rPr lang="en-GB" sz="4300" baseline="30000" dirty="0"/>
              <a:t>th</a:t>
            </a:r>
            <a:r>
              <a:rPr lang="en-GB" sz="4300" dirty="0"/>
              <a:t> Sessions of GRBP</a:t>
            </a:r>
            <a:endParaRPr lang="de-DE" sz="4300" dirty="0"/>
          </a:p>
          <a:p>
            <a:pPr lvl="2"/>
            <a:r>
              <a:rPr lang="en-GB" sz="4300" dirty="0"/>
              <a:t>Others</a:t>
            </a:r>
            <a:endParaRPr lang="de-DE" sz="4300" dirty="0"/>
          </a:p>
          <a:p>
            <a:pPr lvl="0"/>
            <a:r>
              <a:rPr lang="en-GB" sz="4300" dirty="0"/>
              <a:t>Uncertainties</a:t>
            </a:r>
            <a:endParaRPr lang="de-DE" sz="4300" dirty="0"/>
          </a:p>
          <a:p>
            <a:pPr lvl="2"/>
            <a:r>
              <a:rPr lang="en-GB" sz="4300" dirty="0"/>
              <a:t>Work of ISO</a:t>
            </a:r>
            <a:endParaRPr lang="de-DE" sz="4300" dirty="0"/>
          </a:p>
          <a:p>
            <a:pPr lvl="2"/>
            <a:r>
              <a:rPr lang="en-GB" sz="4300" dirty="0"/>
              <a:t>Review test procedures</a:t>
            </a:r>
            <a:endParaRPr lang="de-DE" sz="4300" dirty="0"/>
          </a:p>
          <a:p>
            <a:pPr lvl="2"/>
            <a:r>
              <a:rPr lang="en-GB" sz="4300" dirty="0"/>
              <a:t>Interchangeability of the various options on test procedures (indoor versus outdoor, …)</a:t>
            </a:r>
            <a:endParaRPr lang="de-DE" sz="4300" dirty="0"/>
          </a:p>
          <a:p>
            <a:pPr lvl="2"/>
            <a:r>
              <a:rPr lang="en-GB" sz="4300" dirty="0"/>
              <a:t>Apply principle of IWG MU</a:t>
            </a:r>
            <a:endParaRPr lang="de-DE" sz="4300" dirty="0"/>
          </a:p>
          <a:p>
            <a:pPr lvl="0"/>
            <a:r>
              <a:rPr lang="en-GB" sz="4300" dirty="0"/>
              <a:t>Structure of UN Regulation No.138</a:t>
            </a:r>
            <a:endParaRPr lang="de-DE" sz="4300" dirty="0"/>
          </a:p>
          <a:p>
            <a:pPr lvl="2"/>
            <a:r>
              <a:rPr lang="en-GB" sz="4300" dirty="0"/>
              <a:t>Specifications for component approval (as in UN Regulation </a:t>
            </a:r>
            <a:r>
              <a:rPr lang="en-GB" sz="4300" dirty="0" smtClean="0"/>
              <a:t>No.28)</a:t>
            </a:r>
            <a:endParaRPr lang="de-DE" sz="4300" dirty="0" smtClean="0"/>
          </a:p>
          <a:p>
            <a:pPr lvl="2"/>
            <a:r>
              <a:rPr lang="en-GB" sz="4300" dirty="0" smtClean="0"/>
              <a:t>After-market </a:t>
            </a:r>
            <a:r>
              <a:rPr lang="en-GB" sz="4300" dirty="0"/>
              <a:t>management</a:t>
            </a:r>
            <a:endParaRPr lang="de-DE" sz="4300" dirty="0"/>
          </a:p>
          <a:p>
            <a:pPr lvl="0"/>
            <a:r>
              <a:rPr lang="en-GB" sz="4300" dirty="0"/>
              <a:t>Stringency of AVAS</a:t>
            </a:r>
            <a:endParaRPr lang="de-DE" sz="4300" dirty="0"/>
          </a:p>
          <a:p>
            <a:pPr lvl="2"/>
            <a:r>
              <a:rPr lang="en-GB" sz="4300" dirty="0"/>
              <a:t>Review minimum and maximum sound levels on all driving situations</a:t>
            </a:r>
            <a:endParaRPr lang="de-DE" sz="4300" dirty="0"/>
          </a:p>
          <a:p>
            <a:pPr lvl="2"/>
            <a:r>
              <a:rPr lang="en-GB" sz="4300" dirty="0"/>
              <a:t>Operation range of AVAS</a:t>
            </a:r>
            <a:endParaRPr lang="de-DE" sz="4300" dirty="0"/>
          </a:p>
          <a:p>
            <a:pPr lvl="0"/>
            <a:r>
              <a:rPr lang="en-GB" sz="4300" dirty="0"/>
              <a:t>Organisation of the transitional period for international purposes </a:t>
            </a:r>
            <a:endParaRPr lang="de-DE" sz="4300" dirty="0"/>
          </a:p>
          <a:p>
            <a:pPr lvl="0"/>
            <a:r>
              <a:rPr lang="en-GB" sz="4300" dirty="0"/>
              <a:t>Organisation of the works of this TF-QRTV (UN-R138-02) to be defined in a 2-steps approach to solve the different issues according to their priorities and/or their ‘simplicity’.  </a:t>
            </a:r>
            <a:endParaRPr lang="de-DE" sz="4300" dirty="0"/>
          </a:p>
          <a:p>
            <a:pPr lvl="0"/>
            <a:r>
              <a:rPr lang="en-GB" sz="4300" dirty="0"/>
              <a:t>TF-QRTV (UN-R138-02) shall work in the framework of the 1958 Agreement and shall report to GRBP.</a:t>
            </a:r>
            <a:endParaRPr lang="de-DE" sz="4300" dirty="0"/>
          </a:p>
          <a:p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9581050" y="174562"/>
            <a:ext cx="24164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TF-QRTV-01-03 Rev.1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024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sz="3800" b="1" dirty="0"/>
              <a:t>C. 	Rules of Procedure</a:t>
            </a:r>
            <a:endParaRPr lang="de-DE" sz="3800" dirty="0"/>
          </a:p>
          <a:p>
            <a:pPr lvl="0"/>
            <a:r>
              <a:rPr lang="en-GB" dirty="0"/>
              <a:t>The TF-QRTV (UN-R138-02) is open to all participants of WP.29 and its subsidiary GRs. A need to limit the number of participants from any organization is not expected, although this will be kept under review. </a:t>
            </a:r>
            <a:endParaRPr lang="de-DE" dirty="0"/>
          </a:p>
          <a:p>
            <a:pPr lvl="0"/>
            <a:r>
              <a:rPr lang="en-GB" dirty="0"/>
              <a:t>The working language shall be English </a:t>
            </a:r>
            <a:endParaRPr lang="de-DE" dirty="0"/>
          </a:p>
          <a:p>
            <a:pPr lvl="0"/>
            <a:r>
              <a:rPr lang="en-GB" dirty="0"/>
              <a:t>The TF-QRTV (UN-R138-02) shall be chaired by </a:t>
            </a:r>
            <a:r>
              <a:rPr lang="en-GB" dirty="0" err="1"/>
              <a:t>xxxx</a:t>
            </a:r>
            <a:r>
              <a:rPr lang="en-GB" dirty="0"/>
              <a:t>. </a:t>
            </a:r>
            <a:endParaRPr lang="de-DE" dirty="0"/>
          </a:p>
          <a:p>
            <a:pPr lvl="0"/>
            <a:r>
              <a:rPr lang="en-GB" dirty="0"/>
              <a:t>The Secretary is taken by the representative of OICA.</a:t>
            </a:r>
            <a:endParaRPr lang="de-DE" dirty="0"/>
          </a:p>
          <a:p>
            <a:pPr lvl="0"/>
            <a:r>
              <a:rPr lang="en-GB" dirty="0"/>
              <a:t>The progress of the TF-QRTV (UN-R138-02) will be reported to GRBP as an informal document by the chair.</a:t>
            </a:r>
            <a:endParaRPr lang="de-DE" dirty="0"/>
          </a:p>
          <a:p>
            <a:pPr lvl="0"/>
            <a:r>
              <a:rPr lang="en-GB" dirty="0"/>
              <a:t>All documents and/or proposals must be submitted to the chair and the secretary of TF in a suitable electronic format at least one week before a scheduled meeting.</a:t>
            </a:r>
            <a:endParaRPr lang="de-DE" dirty="0"/>
          </a:p>
          <a:p>
            <a:pPr lvl="0"/>
            <a:r>
              <a:rPr lang="en-GB" dirty="0"/>
              <a:t>An agenda and the latest draft document will be circulated to all members of TF in advance of all scheduled meetings.</a:t>
            </a:r>
            <a:endParaRPr lang="de-DE" dirty="0"/>
          </a:p>
          <a:p>
            <a:pPr lvl="0"/>
            <a:r>
              <a:rPr lang="en-GB" dirty="0"/>
              <a:t>The process will pursue consensus. When consensus cannot be reached, the chair of the TF-QRTV (UN-R138-02) shall present the different points of view to GRBP for resolution.</a:t>
            </a:r>
            <a:endParaRPr lang="de-DE" dirty="0"/>
          </a:p>
          <a:p>
            <a:pPr lvl="0"/>
            <a:r>
              <a:rPr lang="en-GB" dirty="0"/>
              <a:t>All TF-QRTV (UN-R138-02) documentation will be made available on the dedicated ECE website.</a:t>
            </a:r>
            <a:endParaRPr lang="de-DE" dirty="0"/>
          </a:p>
          <a:p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9581050" y="174562"/>
            <a:ext cx="24164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TF-QRTV-01-03 Rev.1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0716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b="1" dirty="0"/>
              <a:t>D. 	Timeline</a:t>
            </a:r>
            <a:endParaRPr lang="de-DE" sz="2400" dirty="0"/>
          </a:p>
          <a:p>
            <a:pPr lvl="0"/>
            <a:r>
              <a:rPr lang="en-GB" sz="1800" dirty="0"/>
              <a:t>1</a:t>
            </a:r>
            <a:r>
              <a:rPr lang="en-GB" sz="1800" baseline="30000" dirty="0"/>
              <a:t>st</a:t>
            </a:r>
            <a:r>
              <a:rPr lang="en-GB" sz="1800" dirty="0"/>
              <a:t> Step:</a:t>
            </a:r>
            <a:endParaRPr lang="de-DE" sz="1800" dirty="0"/>
          </a:p>
          <a:p>
            <a:pPr lvl="1"/>
            <a:r>
              <a:rPr lang="en-GB" sz="1800" dirty="0"/>
              <a:t>The aim of TF-QRTV (UN-R138-02)  is to present an informal document for consideration during the 78</a:t>
            </a:r>
            <a:r>
              <a:rPr lang="en-GB" sz="1800" baseline="30000" dirty="0"/>
              <a:t>th</a:t>
            </a:r>
            <a:r>
              <a:rPr lang="en-GB" sz="1800" dirty="0"/>
              <a:t> GRBP in Sept. 2023. </a:t>
            </a:r>
            <a:endParaRPr lang="de-DE" sz="1800" dirty="0"/>
          </a:p>
          <a:p>
            <a:pPr lvl="1"/>
            <a:r>
              <a:rPr lang="en-GB" sz="1800" dirty="0"/>
              <a:t>The final objective of TF-QRTV (UN-R138-02) is to present a working document for consideration during 79</a:t>
            </a:r>
            <a:r>
              <a:rPr lang="en-GB" sz="1800" baseline="30000" dirty="0"/>
              <a:t>th</a:t>
            </a:r>
            <a:r>
              <a:rPr lang="en-GB" sz="1800" dirty="0"/>
              <a:t> GRBP in Jan./Feb. 2024.</a:t>
            </a:r>
            <a:endParaRPr lang="de-DE" sz="1800" dirty="0"/>
          </a:p>
          <a:p>
            <a:pPr lvl="0"/>
            <a:r>
              <a:rPr lang="en-GB" sz="1800" dirty="0"/>
              <a:t>2</a:t>
            </a:r>
            <a:r>
              <a:rPr lang="en-GB" sz="1800" baseline="30000" dirty="0"/>
              <a:t>nd</a:t>
            </a:r>
            <a:r>
              <a:rPr lang="en-GB" sz="1800" dirty="0"/>
              <a:t> Step:</a:t>
            </a:r>
            <a:endParaRPr lang="de-DE" sz="1800" dirty="0"/>
          </a:p>
          <a:p>
            <a:pPr lvl="1"/>
            <a:r>
              <a:rPr lang="en-GB" sz="1800" dirty="0"/>
              <a:t>The aim of TF-QRTV (UN-R138-02) is to present an informal document for consideration during the 80</a:t>
            </a:r>
            <a:r>
              <a:rPr lang="en-GB" sz="1800" baseline="30000" dirty="0"/>
              <a:t>th</a:t>
            </a:r>
            <a:r>
              <a:rPr lang="en-GB" sz="1800" dirty="0"/>
              <a:t> GRBP in Sept. 2024. </a:t>
            </a:r>
            <a:endParaRPr lang="de-DE" sz="1800" dirty="0"/>
          </a:p>
          <a:p>
            <a:pPr lvl="1"/>
            <a:r>
              <a:rPr lang="en-GB" sz="1800" dirty="0"/>
              <a:t>The final objective of TF-QRTV (UN-R138-02) is to present a working document for consideration during 81</a:t>
            </a:r>
            <a:r>
              <a:rPr lang="en-GB" sz="1800" baseline="30000" dirty="0"/>
              <a:t>th</a:t>
            </a:r>
            <a:r>
              <a:rPr lang="en-GB" sz="1800" dirty="0"/>
              <a:t> GRBP in Jan./Feb. 2025.</a:t>
            </a:r>
            <a:endParaRPr lang="de-DE" sz="1800" dirty="0"/>
          </a:p>
          <a:p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9581050" y="174562"/>
            <a:ext cx="24164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TF-QRTV-01-03 Rev.1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9397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7" ma:contentTypeDescription="Create a new document." ma:contentTypeScope="" ma:versionID="3dda9090b5883dd13a17919601bc9337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ded5af2ee258f7c0b7926b0cd9be3d49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1370C72-ABB9-431B-9728-F0DE56C4A8AB}"/>
</file>

<file path=customXml/itemProps2.xml><?xml version="1.0" encoding="utf-8"?>
<ds:datastoreItem xmlns:ds="http://schemas.openxmlformats.org/officeDocument/2006/customXml" ds:itemID="{9FB43E84-E985-4CF0-B8FF-23868EB7ED69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1077</Words>
  <Application>Microsoft Office PowerPoint</Application>
  <PresentationFormat>Breitbild</PresentationFormat>
  <Paragraphs>95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</vt:lpstr>
      <vt:lpstr>Status Report to 76th  Session of GRBP (September 2022)</vt:lpstr>
      <vt:lpstr>New TF Quiet Road Transportation Vehicle </vt:lpstr>
      <vt:lpstr>Current status</vt:lpstr>
      <vt:lpstr>ISO work for ISO16254</vt:lpstr>
      <vt:lpstr>PowerPoint-Präsentation</vt:lpstr>
      <vt:lpstr>Guideline</vt:lpstr>
      <vt:lpstr>PowerPoint-Präsentation</vt:lpstr>
      <vt:lpstr>PowerPoint-Präsentation</vt:lpstr>
      <vt:lpstr>PowerPoint-Präsentation</vt:lpstr>
    </vt:vector>
  </TitlesOfParts>
  <Company>Daimler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Report  NEW TF - QRTV</dc:title>
  <dc:creator>Volkenborn, Dirk (059)</dc:creator>
  <cp:lastModifiedBy>Volkenborn, Dirk (059)</cp:lastModifiedBy>
  <cp:revision>27</cp:revision>
  <dcterms:created xsi:type="dcterms:W3CDTF">2022-08-29T05:17:15Z</dcterms:created>
  <dcterms:modified xsi:type="dcterms:W3CDTF">2022-08-30T04:31:22Z</dcterms:modified>
</cp:coreProperties>
</file>