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58" r:id="rId5"/>
    <p:sldId id="259" r:id="rId6"/>
    <p:sldId id="262" r:id="rId7"/>
    <p:sldId id="269" r:id="rId8"/>
    <p:sldId id="266" r:id="rId9"/>
    <p:sldId id="264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FBFBF"/>
    <a:srgbClr val="000000"/>
    <a:srgbClr val="7030A0"/>
    <a:srgbClr val="0070C0"/>
    <a:srgbClr val="FFC000"/>
    <a:srgbClr val="00B05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3817" autoAdjust="0"/>
  </p:normalViewPr>
  <p:slideViewPr>
    <p:cSldViewPr snapToGrid="0">
      <p:cViewPr varScale="1">
        <p:scale>
          <a:sx n="82" d="100"/>
          <a:sy n="82" d="100"/>
        </p:scale>
        <p:origin x="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4EBF081C-EA36-468D-B075-0A58FC0366B2}"/>
    <pc:docChg chg="modSld">
      <pc:chgData name="Konstantin Glukhenkiy" userId="24b49d37-c936-4e44-8fab-4bfac34f62f4" providerId="ADAL" clId="{4EBF081C-EA36-468D-B075-0A58FC0366B2}" dt="2022-08-15T07:41:34.518" v="4" actId="20577"/>
      <pc:docMkLst>
        <pc:docMk/>
      </pc:docMkLst>
      <pc:sldChg chg="modSp mod">
        <pc:chgData name="Konstantin Glukhenkiy" userId="24b49d37-c936-4e44-8fab-4bfac34f62f4" providerId="ADAL" clId="{4EBF081C-EA36-468D-B075-0A58FC0366B2}" dt="2022-08-15T07:41:34.518" v="4" actId="20577"/>
        <pc:sldMkLst>
          <pc:docMk/>
          <pc:sldMk cId="1528423631" sldId="256"/>
        </pc:sldMkLst>
        <pc:spChg chg="mod">
          <ac:chgData name="Konstantin Glukhenkiy" userId="24b49d37-c936-4e44-8fab-4bfac34f62f4" providerId="ADAL" clId="{4EBF081C-EA36-468D-B075-0A58FC0366B2}" dt="2022-08-15T07:41:34.518" v="4" actId="20577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  <pc:docChgLst>
    <pc:chgData name="COLLOT Elodie" userId="7243eb13-6b8c-4f9b-a59b-0b133c7d1e11" providerId="ADAL" clId="{F717ADF2-2BBB-41DC-8C42-FB607534F842}"/>
    <pc:docChg chg="undo redo custSel addSld delSld modSld">
      <pc:chgData name="COLLOT Elodie" userId="7243eb13-6b8c-4f9b-a59b-0b133c7d1e11" providerId="ADAL" clId="{F717ADF2-2BBB-41DC-8C42-FB607534F842}" dt="2022-08-03T11:53:37.235" v="1096" actId="20577"/>
      <pc:docMkLst>
        <pc:docMk/>
      </pc:docMkLst>
      <pc:sldChg chg="modSp mod">
        <pc:chgData name="COLLOT Elodie" userId="7243eb13-6b8c-4f9b-a59b-0b133c7d1e11" providerId="ADAL" clId="{F717ADF2-2BBB-41DC-8C42-FB607534F842}" dt="2022-07-27T20:05:40.189" v="391" actId="6549"/>
        <pc:sldMkLst>
          <pc:docMk/>
          <pc:sldMk cId="1528423631" sldId="256"/>
        </pc:sldMkLst>
        <pc:spChg chg="mod">
          <ac:chgData name="COLLOT Elodie" userId="7243eb13-6b8c-4f9b-a59b-0b133c7d1e11" providerId="ADAL" clId="{F717ADF2-2BBB-41DC-8C42-FB607534F842}" dt="2022-07-27T20:05:40.189" v="391" actId="6549"/>
          <ac:spMkLst>
            <pc:docMk/>
            <pc:sldMk cId="1528423631" sldId="256"/>
            <ac:spMk id="4" creationId="{BAB367B3-9EAE-49DE-98FE-2AA30F854B36}"/>
          </ac:spMkLst>
        </pc:spChg>
      </pc:sldChg>
      <pc:sldChg chg="add del">
        <pc:chgData name="COLLOT Elodie" userId="7243eb13-6b8c-4f9b-a59b-0b133c7d1e11" providerId="ADAL" clId="{F717ADF2-2BBB-41DC-8C42-FB607534F842}" dt="2022-07-27T20:13:33.515" v="393" actId="47"/>
        <pc:sldMkLst>
          <pc:docMk/>
          <pc:sldMk cId="1785079533" sldId="257"/>
        </pc:sldMkLst>
      </pc:sldChg>
      <pc:sldChg chg="modSp mod">
        <pc:chgData name="COLLOT Elodie" userId="7243eb13-6b8c-4f9b-a59b-0b133c7d1e11" providerId="ADAL" clId="{F717ADF2-2BBB-41DC-8C42-FB607534F842}" dt="2022-08-03T11:49:54.760" v="1010" actId="20577"/>
        <pc:sldMkLst>
          <pc:docMk/>
          <pc:sldMk cId="3263592515" sldId="262"/>
        </pc:sldMkLst>
        <pc:spChg chg="mod">
          <ac:chgData name="COLLOT Elodie" userId="7243eb13-6b8c-4f9b-a59b-0b133c7d1e11" providerId="ADAL" clId="{F717ADF2-2BBB-41DC-8C42-FB607534F842}" dt="2022-08-03T11:49:54.760" v="1010" actId="20577"/>
          <ac:spMkLst>
            <pc:docMk/>
            <pc:sldMk cId="3263592515" sldId="262"/>
            <ac:spMk id="3" creationId="{E1A7C316-DEA3-4A13-9AD4-9BF00979970A}"/>
          </ac:spMkLst>
        </pc:spChg>
      </pc:sldChg>
      <pc:sldChg chg="addSp delSp modSp mod">
        <pc:chgData name="COLLOT Elodie" userId="7243eb13-6b8c-4f9b-a59b-0b133c7d1e11" providerId="ADAL" clId="{F717ADF2-2BBB-41DC-8C42-FB607534F842}" dt="2022-08-03T11:52:06.049" v="1036" actId="20577"/>
        <pc:sldMkLst>
          <pc:docMk/>
          <pc:sldMk cId="442634508" sldId="266"/>
        </pc:sldMkLst>
        <pc:spChg chg="mod">
          <ac:chgData name="COLLOT Elodie" userId="7243eb13-6b8c-4f9b-a59b-0b133c7d1e11" providerId="ADAL" clId="{F717ADF2-2BBB-41DC-8C42-FB607534F842}" dt="2022-07-27T07:52:17.208" v="200" actId="20577"/>
          <ac:spMkLst>
            <pc:docMk/>
            <pc:sldMk cId="442634508" sldId="266"/>
            <ac:spMk id="2" creationId="{AD3E7583-38F9-4162-A3DF-D10BA3DB3C76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3" creationId="{6F0EE3FC-888C-CEA5-2249-B4DBC544D3AB}"/>
          </ac:spMkLst>
        </pc:spChg>
        <pc:spChg chg="add mod">
          <ac:chgData name="COLLOT Elodie" userId="7243eb13-6b8c-4f9b-a59b-0b133c7d1e11" providerId="ADAL" clId="{F717ADF2-2BBB-41DC-8C42-FB607534F842}" dt="2022-07-27T20:26:16.390" v="772" actId="1037"/>
          <ac:spMkLst>
            <pc:docMk/>
            <pc:sldMk cId="442634508" sldId="266"/>
            <ac:spMk id="6" creationId="{6A02D20C-B4BB-5AAE-67F5-EB1C345F291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6" creationId="{22A403D9-1EBB-415D-ACE8-721F1A6C6CEE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7" creationId="{4625F727-86F7-41B4-822D-E099393326E8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8" creationId="{2A90DD78-9B28-48E1-B982-6E4BB106FA51}"/>
          </ac:spMkLst>
        </pc:spChg>
        <pc:spChg chg="del mod">
          <ac:chgData name="COLLOT Elodie" userId="7243eb13-6b8c-4f9b-a59b-0b133c7d1e11" providerId="ADAL" clId="{F717ADF2-2BBB-41DC-8C42-FB607534F842}" dt="2022-08-03T11:51:36.854" v="1031" actId="21"/>
          <ac:spMkLst>
            <pc:docMk/>
            <pc:sldMk cId="442634508" sldId="266"/>
            <ac:spMk id="19" creationId="{5DDBB3FA-A5F7-6FC6-2A1C-1384274FB325}"/>
          </ac:spMkLst>
        </pc:spChg>
        <pc:spChg chg="add 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0" creationId="{4E5BDEEA-2CD7-9CFC-0CD3-BE87A719ECC4}"/>
          </ac:spMkLst>
        </pc:spChg>
        <pc:spChg chg="mod">
          <ac:chgData name="COLLOT Elodie" userId="7243eb13-6b8c-4f9b-a59b-0b133c7d1e11" providerId="ADAL" clId="{F717ADF2-2BBB-41DC-8C42-FB607534F842}" dt="2022-08-03T11:50:05.495" v="1012" actId="20577"/>
          <ac:spMkLst>
            <pc:docMk/>
            <pc:sldMk cId="442634508" sldId="266"/>
            <ac:spMk id="21" creationId="{C51147D5-C9F1-4304-B283-591D603D683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2" creationId="{DFB12834-21E0-4F59-9840-DB29E01CD057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3" creationId="{11BF788A-38B1-4B33-9AAA-4783B7C45923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4" creationId="{9A8E972A-07D8-405E-892F-2FAB44E7D61B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5" creationId="{498CC714-2682-4815-BC70-3F05BF74AE4D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6" creationId="{5AD6F80F-26BA-4667-9D74-2F616BBC6ECF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7" creationId="{7D896834-CBEC-4A07-B9D9-15D0ED5CBB52}"/>
          </ac:spMkLst>
        </pc:spChg>
        <pc:spChg chg="add mod">
          <ac:chgData name="COLLOT Elodie" userId="7243eb13-6b8c-4f9b-a59b-0b133c7d1e11" providerId="ADAL" clId="{F717ADF2-2BBB-41DC-8C42-FB607534F842}" dt="2022-08-03T11:51:59.042" v="1034"/>
          <ac:spMkLst>
            <pc:docMk/>
            <pc:sldMk cId="442634508" sldId="266"/>
            <ac:spMk id="28" creationId="{6AF9CBBB-6BEB-32B5-62F9-BEF594FC719D}"/>
          </ac:spMkLst>
        </pc:spChg>
        <pc:graphicFrameChg chg="mod modGraphic">
          <ac:chgData name="COLLOT Elodie" userId="7243eb13-6b8c-4f9b-a59b-0b133c7d1e11" providerId="ADAL" clId="{F717ADF2-2BBB-41DC-8C42-FB607534F842}" dt="2022-08-03T11:51:57.725" v="1033" actId="20577"/>
          <ac:graphicFrameMkLst>
            <pc:docMk/>
            <pc:sldMk cId="442634508" sldId="266"/>
            <ac:graphicFrameMk id="12" creationId="{2981B2E5-79C2-418B-A0EF-C030AF045C2C}"/>
          </ac:graphicFrameMkLst>
        </pc:graphicFrameChg>
        <pc:graphicFrameChg chg="mod modGraphic">
          <ac:chgData name="COLLOT Elodie" userId="7243eb13-6b8c-4f9b-a59b-0b133c7d1e11" providerId="ADAL" clId="{F717ADF2-2BBB-41DC-8C42-FB607534F842}" dt="2022-08-03T11:52:06.049" v="1036" actId="20577"/>
          <ac:graphicFrameMkLst>
            <pc:docMk/>
            <pc:sldMk cId="442634508" sldId="266"/>
            <ac:graphicFrameMk id="14" creationId="{9C390757-D4D5-4B1D-B3A1-37FBCE876086}"/>
          </ac:graphicFrameMkLst>
        </pc:graphicFrameChg>
      </pc:sldChg>
      <pc:sldChg chg="modSp mod">
        <pc:chgData name="COLLOT Elodie" userId="7243eb13-6b8c-4f9b-a59b-0b133c7d1e11" providerId="ADAL" clId="{F717ADF2-2BBB-41DC-8C42-FB607534F842}" dt="2022-08-03T11:53:37.235" v="1096" actId="20577"/>
        <pc:sldMkLst>
          <pc:docMk/>
          <pc:sldMk cId="3377021968" sldId="269"/>
        </pc:sldMkLst>
        <pc:spChg chg="mod">
          <ac:chgData name="COLLOT Elodie" userId="7243eb13-6b8c-4f9b-a59b-0b133c7d1e11" providerId="ADAL" clId="{F717ADF2-2BBB-41DC-8C42-FB607534F842}" dt="2022-08-03T11:53:37.235" v="1096" actId="20577"/>
          <ac:spMkLst>
            <pc:docMk/>
            <pc:sldMk cId="3377021968" sldId="269"/>
            <ac:spMk id="3" creationId="{B8400F5F-021F-455E-A933-37E7D04B5B55}"/>
          </ac:spMkLst>
        </pc:spChg>
      </pc:sldChg>
      <pc:sldChg chg="addSp delSp modSp new mod">
        <pc:chgData name="COLLOT Elodie" userId="7243eb13-6b8c-4f9b-a59b-0b133c7d1e11" providerId="ADAL" clId="{F717ADF2-2BBB-41DC-8C42-FB607534F842}" dt="2022-08-03T11:52:26.263" v="1043" actId="20577"/>
        <pc:sldMkLst>
          <pc:docMk/>
          <pc:sldMk cId="751846528" sldId="270"/>
        </pc:sldMkLst>
        <pc:spChg chg="add del mod">
          <ac:chgData name="COLLOT Elodie" userId="7243eb13-6b8c-4f9b-a59b-0b133c7d1e11" providerId="ADAL" clId="{F717ADF2-2BBB-41DC-8C42-FB607534F842}" dt="2022-07-27T20:52:59.664" v="810" actId="478"/>
          <ac:spMkLst>
            <pc:docMk/>
            <pc:sldMk cId="751846528" sldId="270"/>
            <ac:spMk id="2" creationId="{9B092B6D-9F31-5FE4-0560-EE7D88E79B7B}"/>
          </ac:spMkLst>
        </pc:spChg>
        <pc:spChg chg="del">
          <ac:chgData name="COLLOT Elodie" userId="7243eb13-6b8c-4f9b-a59b-0b133c7d1e11" providerId="ADAL" clId="{F717ADF2-2BBB-41DC-8C42-FB607534F842}" dt="2022-07-27T20:53:01.627" v="811" actId="478"/>
          <ac:spMkLst>
            <pc:docMk/>
            <pc:sldMk cId="751846528" sldId="270"/>
            <ac:spMk id="3" creationId="{4259BECB-C709-5E70-B115-F63CFB9FC68B}"/>
          </ac:spMkLst>
        </pc:spChg>
        <pc:spChg chg="add del mod">
          <ac:chgData name="COLLOT Elodie" userId="7243eb13-6b8c-4f9b-a59b-0b133c7d1e11" providerId="ADAL" clId="{F717ADF2-2BBB-41DC-8C42-FB607534F842}" dt="2022-07-27T20:52:59.664" v="810" actId="478"/>
          <ac:spMkLst>
            <pc:docMk/>
            <pc:sldMk cId="751846528" sldId="270"/>
            <ac:spMk id="7" creationId="{49BA82AF-64E4-45D9-D890-956575F195DD}"/>
          </ac:spMkLst>
        </pc:spChg>
        <pc:spChg chg="add mod">
          <ac:chgData name="COLLOT Elodie" userId="7243eb13-6b8c-4f9b-a59b-0b133c7d1e11" providerId="ADAL" clId="{F717ADF2-2BBB-41DC-8C42-FB607534F842}" dt="2022-07-27T21:01:48.480" v="1005" actId="1076"/>
          <ac:spMkLst>
            <pc:docMk/>
            <pc:sldMk cId="751846528" sldId="270"/>
            <ac:spMk id="16" creationId="{4BC015BE-99B4-8925-7982-BDE96236FC4B}"/>
          </ac:spMkLst>
        </pc:spChg>
        <pc:spChg chg="add mod">
          <ac:chgData name="COLLOT Elodie" userId="7243eb13-6b8c-4f9b-a59b-0b133c7d1e11" providerId="ADAL" clId="{F717ADF2-2BBB-41DC-8C42-FB607534F842}" dt="2022-07-27T21:01:44.510" v="1004" actId="6549"/>
          <ac:spMkLst>
            <pc:docMk/>
            <pc:sldMk cId="751846528" sldId="270"/>
            <ac:spMk id="17" creationId="{03EF0BE5-4638-FD8E-D3A1-5AF37D2A71BE}"/>
          </ac:spMkLst>
        </pc:spChg>
        <pc:graphicFrameChg chg="add del mod">
          <ac:chgData name="COLLOT Elodie" userId="7243eb13-6b8c-4f9b-a59b-0b133c7d1e11" providerId="ADAL" clId="{F717ADF2-2BBB-41DC-8C42-FB607534F842}" dt="2022-07-27T20:53:14.416" v="815"/>
          <ac:graphicFrameMkLst>
            <pc:docMk/>
            <pc:sldMk cId="751846528" sldId="270"/>
            <ac:graphicFrameMk id="8" creationId="{E29E95CB-390C-CBE7-83DF-94AA93D57AF0}"/>
          </ac:graphicFrameMkLst>
        </pc:graphicFrameChg>
        <pc:graphicFrameChg chg="add del mod modGraphic">
          <ac:chgData name="COLLOT Elodie" userId="7243eb13-6b8c-4f9b-a59b-0b133c7d1e11" providerId="ADAL" clId="{F717ADF2-2BBB-41DC-8C42-FB607534F842}" dt="2022-07-27T20:53:21.944" v="819"/>
          <ac:graphicFrameMkLst>
            <pc:docMk/>
            <pc:sldMk cId="751846528" sldId="270"/>
            <ac:graphicFrameMk id="9" creationId="{AAD8D374-7270-6672-4399-73CE66E9FE14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4:26.723" v="823"/>
          <ac:graphicFrameMkLst>
            <pc:docMk/>
            <pc:sldMk cId="751846528" sldId="270"/>
            <ac:graphicFrameMk id="10" creationId="{41BC33B0-A492-6251-9FEC-9A2756D0E40F}"/>
          </ac:graphicFrameMkLst>
        </pc:graphicFrameChg>
        <pc:graphicFrameChg chg="add del mod modGraphic">
          <ac:chgData name="COLLOT Elodie" userId="7243eb13-6b8c-4f9b-a59b-0b133c7d1e11" providerId="ADAL" clId="{F717ADF2-2BBB-41DC-8C42-FB607534F842}" dt="2022-07-27T20:54:47.577" v="827" actId="478"/>
          <ac:graphicFrameMkLst>
            <pc:docMk/>
            <pc:sldMk cId="751846528" sldId="270"/>
            <ac:graphicFrameMk id="11" creationId="{29DEFEBB-0E30-1348-0DC1-430BEEABA8DC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5:06.666" v="833"/>
          <ac:graphicFrameMkLst>
            <pc:docMk/>
            <pc:sldMk cId="751846528" sldId="270"/>
            <ac:graphicFrameMk id="12" creationId="{D0203117-209D-B43D-F391-CCF8426C188D}"/>
          </ac:graphicFrameMkLst>
        </pc:graphicFrameChg>
        <pc:graphicFrameChg chg="add mod modGraphic">
          <ac:chgData name="COLLOT Elodie" userId="7243eb13-6b8c-4f9b-a59b-0b133c7d1e11" providerId="ADAL" clId="{F717ADF2-2BBB-41DC-8C42-FB607534F842}" dt="2022-08-03T11:52:26.263" v="1043" actId="20577"/>
          <ac:graphicFrameMkLst>
            <pc:docMk/>
            <pc:sldMk cId="751846528" sldId="270"/>
            <ac:graphicFrameMk id="13" creationId="{F52307D4-C0B9-B1F0-DEA1-336E78528A0C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6:26.455" v="842"/>
          <ac:graphicFrameMkLst>
            <pc:docMk/>
            <pc:sldMk cId="751846528" sldId="270"/>
            <ac:graphicFrameMk id="14" creationId="{E1FC3AF7-8766-45A5-A8CD-1A322E3A3AC6}"/>
          </ac:graphicFrameMkLst>
        </pc:graphicFrameChg>
        <pc:graphicFrameChg chg="add mod modGraphic">
          <ac:chgData name="COLLOT Elodie" userId="7243eb13-6b8c-4f9b-a59b-0b133c7d1e11" providerId="ADAL" clId="{F717ADF2-2BBB-41DC-8C42-FB607534F842}" dt="2022-07-27T20:56:43.836" v="847" actId="1076"/>
          <ac:graphicFrameMkLst>
            <pc:docMk/>
            <pc:sldMk cId="751846528" sldId="270"/>
            <ac:graphicFrameMk id="15" creationId="{D237E0F9-D77B-9BF5-7D2D-8E968822E68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15/08/2022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15/08/2022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15/08/2022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15/08/2022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15/08/2022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15/08/2022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15/08/2022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15/08/2022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15/08/2022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15/08/2022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15/08/2022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15/08/2022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76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(September 2022)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819084" y="106829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GRBP-76-06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(76th GRBP, September 5 - 7, 2022, </a:t>
            </a:r>
          </a:p>
          <a:p>
            <a:pPr algn="r"/>
            <a:r>
              <a:rPr lang="en-GB" dirty="0"/>
              <a:t>agenda item 4 (</a:t>
            </a:r>
            <a:r>
              <a:rPr lang="en-GB"/>
              <a:t>c))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C37DE37-0697-47FE-B0AB-2A35AF2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2122D-D990-4705-86F4-47080187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roles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5732F-584B-4857-AA2F-EC7619C6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6140" cy="4351338"/>
          </a:xfrm>
        </p:spPr>
        <p:txBody>
          <a:bodyPr>
            <a:normAutofit/>
          </a:bodyPr>
          <a:lstStyle/>
          <a:p>
            <a:r>
              <a:rPr lang="en-GB" dirty="0"/>
              <a:t>Roles</a:t>
            </a:r>
          </a:p>
          <a:p>
            <a:pPr lvl="1"/>
            <a:r>
              <a:rPr lang="en-GB" u="sng" dirty="0"/>
              <a:t>Chair</a:t>
            </a:r>
            <a:r>
              <a:rPr lang="en-GB" dirty="0"/>
              <a:t>: France</a:t>
            </a:r>
          </a:p>
          <a:p>
            <a:pPr lvl="1"/>
            <a:r>
              <a:rPr lang="en-GB" u="sng" dirty="0"/>
              <a:t>Co-chair</a:t>
            </a:r>
            <a:r>
              <a:rPr lang="en-GB" dirty="0"/>
              <a:t>: European Commission </a:t>
            </a:r>
          </a:p>
          <a:p>
            <a:pPr lvl="1"/>
            <a:r>
              <a:rPr lang="en-GB" u="sng" dirty="0"/>
              <a:t>Secretary</a:t>
            </a:r>
            <a:r>
              <a:rPr lang="en-GB" b="1" dirty="0"/>
              <a:t>: </a:t>
            </a:r>
            <a:r>
              <a:rPr lang="en-GB" dirty="0"/>
              <a:t>ETRTO</a:t>
            </a:r>
          </a:p>
          <a:p>
            <a:pPr lvl="1"/>
            <a:endParaRPr lang="en-GB" dirty="0"/>
          </a:p>
          <a:p>
            <a:r>
              <a:rPr lang="en-GB" dirty="0"/>
              <a:t>IWG WGWT webpage: </a:t>
            </a:r>
            <a:r>
              <a:rPr lang="en-GB" dirty="0">
                <a:hlinkClick r:id="rId2"/>
              </a:rPr>
              <a:t>https://wiki.unece.org/pages/viewpage.action?pageId=80380967</a:t>
            </a:r>
            <a:endParaRPr lang="en-GB" dirty="0"/>
          </a:p>
          <a:p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BF4327-2D96-443F-BE7E-177E7A31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7B6346-D21B-43A9-A368-95EC1C78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01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BFD0-571E-4DB5-B6B4-DE02235E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 and participants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43E90-9E55-44F9-B793-6117E0CE6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Meetings: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35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WGWT: 3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February 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Webconference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/>
              <a:t>36</a:t>
            </a:r>
            <a:r>
              <a:rPr lang="en-US" baseline="30000" dirty="0"/>
              <a:t>th</a:t>
            </a:r>
            <a:r>
              <a:rPr lang="en-US" dirty="0"/>
              <a:t> WGWT: 4</a:t>
            </a:r>
            <a:r>
              <a:rPr lang="en-US" baseline="30000" dirty="0"/>
              <a:t>th</a:t>
            </a:r>
            <a:r>
              <a:rPr lang="en-US" dirty="0"/>
              <a:t> March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37</a:t>
            </a:r>
            <a:r>
              <a:rPr lang="en-US" baseline="30000" dirty="0"/>
              <a:t>th</a:t>
            </a:r>
            <a:r>
              <a:rPr lang="en-US" dirty="0"/>
              <a:t> WGWT: 6</a:t>
            </a:r>
            <a:r>
              <a:rPr lang="en-US" baseline="30000" dirty="0"/>
              <a:t>th</a:t>
            </a:r>
            <a:r>
              <a:rPr lang="en-US" dirty="0"/>
              <a:t> April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37-bis WGWT: 20</a:t>
            </a:r>
            <a:r>
              <a:rPr lang="en-US" baseline="30000" dirty="0"/>
              <a:t>th</a:t>
            </a:r>
            <a:r>
              <a:rPr lang="en-US" dirty="0"/>
              <a:t> April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38</a:t>
            </a:r>
            <a:r>
              <a:rPr lang="en-US" baseline="30000" dirty="0"/>
              <a:t>th</a:t>
            </a:r>
            <a:r>
              <a:rPr lang="en-US" dirty="0"/>
              <a:t> WGWT: 28</a:t>
            </a:r>
            <a:r>
              <a:rPr lang="en-US" baseline="30000" dirty="0"/>
              <a:t>th</a:t>
            </a:r>
            <a:r>
              <a:rPr lang="en-US" dirty="0"/>
              <a:t> April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39</a:t>
            </a:r>
            <a:r>
              <a:rPr lang="en-US" baseline="30000" dirty="0"/>
              <a:t>th</a:t>
            </a:r>
            <a:r>
              <a:rPr lang="en-US" dirty="0"/>
              <a:t> WGWT: 13</a:t>
            </a:r>
            <a:r>
              <a:rPr lang="en-US" baseline="30000" dirty="0"/>
              <a:t>th</a:t>
            </a:r>
            <a:r>
              <a:rPr lang="en-US" dirty="0"/>
              <a:t> May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40</a:t>
            </a:r>
            <a:r>
              <a:rPr lang="en-US" baseline="30000" dirty="0"/>
              <a:t>th</a:t>
            </a:r>
            <a:r>
              <a:rPr lang="en-US" dirty="0"/>
              <a:t> WGWT: 25</a:t>
            </a:r>
            <a:r>
              <a:rPr lang="en-US" baseline="30000" dirty="0"/>
              <a:t>th</a:t>
            </a:r>
            <a:r>
              <a:rPr lang="en-US" dirty="0"/>
              <a:t> May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41</a:t>
            </a:r>
            <a:r>
              <a:rPr lang="en-US" baseline="30000" dirty="0"/>
              <a:t>st</a:t>
            </a:r>
            <a:r>
              <a:rPr lang="en-US" dirty="0"/>
              <a:t>  WGWT: 7</a:t>
            </a:r>
            <a:r>
              <a:rPr lang="en-US" baseline="30000" dirty="0"/>
              <a:t>th</a:t>
            </a:r>
            <a:r>
              <a:rPr lang="en-US" dirty="0"/>
              <a:t> June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42</a:t>
            </a:r>
            <a:r>
              <a:rPr lang="en-US" baseline="30000" dirty="0"/>
              <a:t>nd</a:t>
            </a:r>
            <a:r>
              <a:rPr lang="en-US" dirty="0"/>
              <a:t> WGWT: 10</a:t>
            </a:r>
            <a:r>
              <a:rPr lang="en-US" baseline="30000" dirty="0"/>
              <a:t>th</a:t>
            </a:r>
            <a:r>
              <a:rPr lang="en-US" dirty="0"/>
              <a:t> June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43</a:t>
            </a:r>
            <a:r>
              <a:rPr lang="en-US" baseline="30000" dirty="0"/>
              <a:t>rd</a:t>
            </a:r>
            <a:r>
              <a:rPr lang="en-US" dirty="0"/>
              <a:t> WGWT: 5</a:t>
            </a:r>
            <a:r>
              <a:rPr lang="en-US" baseline="30000" dirty="0"/>
              <a:t>th</a:t>
            </a:r>
            <a:r>
              <a:rPr lang="en-US" dirty="0"/>
              <a:t> July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44</a:t>
            </a:r>
            <a:r>
              <a:rPr lang="en-US" baseline="30000" dirty="0"/>
              <a:t>th</a:t>
            </a:r>
            <a:r>
              <a:rPr lang="en-US" dirty="0"/>
              <a:t> WGWT: 27</a:t>
            </a:r>
            <a:r>
              <a:rPr lang="en-US" baseline="30000" dirty="0"/>
              <a:t>th</a:t>
            </a:r>
            <a:r>
              <a:rPr lang="en-US" dirty="0"/>
              <a:t> July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Participants:</a:t>
            </a:r>
          </a:p>
          <a:p>
            <a:pPr lvl="1"/>
            <a:r>
              <a:rPr lang="en-US" dirty="0"/>
              <a:t>CP: China, European Commission, France, Germany, Netherlands, Japan, Spain.</a:t>
            </a:r>
          </a:p>
          <a:p>
            <a:pPr lvl="1"/>
            <a:r>
              <a:rPr lang="en-US" dirty="0"/>
              <a:t>NGOs: ETRTO, ITMA, JATMA, OICA, ITTAC, USTMA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GB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D1ABE8-4A3A-4C4A-9732-3333C037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C8C1E5-2D1D-4F9C-958C-4A439EFB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6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99B39-335B-481D-BDBB-03E30E73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progress since last GRBP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7C316-DEA3-4A13-9AD4-9BF00979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97"/>
            <a:ext cx="11084626" cy="478295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IWG work</a:t>
            </a:r>
          </a:p>
          <a:p>
            <a:pPr lvl="1"/>
            <a:r>
              <a:rPr lang="en-GB" dirty="0"/>
              <a:t>Finalise the second step approach for C1 clusters definitions and thresholds	</a:t>
            </a:r>
          </a:p>
          <a:p>
            <a:pPr lvl="1"/>
            <a:r>
              <a:rPr lang="en-GB" dirty="0"/>
              <a:t>Improve the stability of the reference tyre via a test campaign from April to June 2022 </a:t>
            </a:r>
          </a:p>
          <a:p>
            <a:pPr lvl="1"/>
            <a:r>
              <a:rPr lang="en-GB" dirty="0"/>
              <a:t>Then introduce moulded SRTT16 worn in the Regulation (03 and 04 series)</a:t>
            </a:r>
          </a:p>
          <a:p>
            <a:pPr lvl="1"/>
            <a:r>
              <a:rPr lang="en-GB" dirty="0"/>
              <a:t>Introduce C2 and C3 concept, as per GRBP-75-26-Rev.1,  in a new 04 series of amendments to R117</a:t>
            </a:r>
          </a:p>
          <a:p>
            <a:pPr marL="457200" lvl="1" indent="0">
              <a:buNone/>
            </a:pPr>
            <a:r>
              <a:rPr lang="en-GB" u="sng" dirty="0"/>
              <a:t>Then</a:t>
            </a:r>
            <a:r>
              <a:rPr lang="en-GB" b="1" dirty="0"/>
              <a:t> </a:t>
            </a:r>
          </a:p>
          <a:p>
            <a:pPr lvl="1"/>
            <a:r>
              <a:rPr lang="en-GB" dirty="0"/>
              <a:t>Submission for adoption at 76</a:t>
            </a:r>
            <a:r>
              <a:rPr lang="en-GB" baseline="30000" dirty="0"/>
              <a:t>th</a:t>
            </a:r>
            <a:r>
              <a:rPr lang="en-GB" dirty="0"/>
              <a:t> GRBP session and consideration at March 2023 WP29 of </a:t>
            </a:r>
          </a:p>
          <a:p>
            <a:pPr lvl="2"/>
            <a:r>
              <a:rPr lang="en-GB" dirty="0"/>
              <a:t>GRBP/2022/22 (R117, 03 series, supplement 1) and GRBP/2022/23 (R117, 04 series) </a:t>
            </a:r>
          </a:p>
          <a:p>
            <a:pPr lvl="2"/>
            <a:r>
              <a:rPr lang="en-GB" dirty="0"/>
              <a:t>Informal documents GRBP-76-</a:t>
            </a:r>
            <a:r>
              <a:rPr lang="en-GB" dirty="0">
                <a:solidFill>
                  <a:srgbClr val="FF0000"/>
                </a:solidFill>
              </a:rPr>
              <a:t>xx and xx</a:t>
            </a:r>
            <a:r>
              <a:rPr lang="en-GB" dirty="0"/>
              <a:t> to complete both working documents</a:t>
            </a:r>
          </a:p>
          <a:p>
            <a:pPr lvl="2"/>
            <a:endParaRPr lang="en-GB" dirty="0"/>
          </a:p>
          <a:p>
            <a:r>
              <a:rPr lang="en-GB" dirty="0"/>
              <a:t>Two subgroups:</a:t>
            </a:r>
          </a:p>
          <a:p>
            <a:pPr lvl="1"/>
            <a:r>
              <a:rPr lang="en-GB" dirty="0"/>
              <a:t>Post processing</a:t>
            </a:r>
          </a:p>
          <a:p>
            <a:pPr lvl="2"/>
            <a:r>
              <a:rPr lang="en-GB" dirty="0"/>
              <a:t>Assess the stability of the reference tyre with the statistical analysis of the test campaign on moulded and buffed SRTT16 worn </a:t>
            </a:r>
          </a:p>
          <a:p>
            <a:pPr lvl="1"/>
            <a:r>
              <a:rPr lang="en-GB" dirty="0"/>
              <a:t>Drafting	</a:t>
            </a:r>
          </a:p>
          <a:p>
            <a:pPr lvl="2"/>
            <a:r>
              <a:rPr lang="en-GB" dirty="0" err="1"/>
              <a:t>Peparation</a:t>
            </a:r>
            <a:r>
              <a:rPr lang="en-GB" dirty="0"/>
              <a:t> of the working documents GRBP/2022/22 and GRBP/2022/23 </a:t>
            </a:r>
          </a:p>
          <a:p>
            <a:pPr lvl="2"/>
            <a:r>
              <a:rPr lang="en-GB" dirty="0"/>
              <a:t>Preparation of informal documents to complete GRBP/2022/22 and 23 </a:t>
            </a:r>
          </a:p>
          <a:p>
            <a:pPr lvl="2"/>
            <a:endParaRPr lang="en-GB" dirty="0"/>
          </a:p>
          <a:p>
            <a:pPr lvl="2"/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86F4802-10FA-4342-808F-6285BD98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A4B6063-0DAF-4EA5-816D-29D67BC8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59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EFB31-BC8B-42CE-94DC-6653784E3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00F5F-021F-455E-A933-37E7D04B5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Introduce the ASTM standard reference for moulded SRTT16 worn</a:t>
            </a:r>
          </a:p>
          <a:p>
            <a:endParaRPr lang="en-GB" dirty="0"/>
          </a:p>
          <a:p>
            <a:r>
              <a:rPr lang="en-GB" dirty="0"/>
              <a:t>Additional assessment requested by the IWG</a:t>
            </a:r>
          </a:p>
          <a:p>
            <a:pPr lvl="1"/>
            <a:r>
              <a:rPr lang="en-GB" dirty="0"/>
              <a:t>Improve the test precision via a test campaign in 2023</a:t>
            </a:r>
          </a:p>
          <a:p>
            <a:pPr lvl="2"/>
            <a:r>
              <a:rPr lang="en-GB" dirty="0"/>
              <a:t>Workplan under discussion</a:t>
            </a:r>
          </a:p>
          <a:p>
            <a:pPr lvl="2"/>
            <a:r>
              <a:rPr lang="en-GB" dirty="0"/>
              <a:t>Budget to be confirmed</a:t>
            </a:r>
          </a:p>
          <a:p>
            <a:pPr lvl="1"/>
            <a:r>
              <a:rPr lang="en-GB" dirty="0"/>
              <a:t>Assess and include if needed the conclusions of the European Commission test campaign</a:t>
            </a:r>
          </a:p>
          <a:p>
            <a:pPr marL="457200" lvl="1" indent="0">
              <a:buNone/>
            </a:pPr>
            <a:r>
              <a:rPr lang="en-GB" u="sng" dirty="0"/>
              <a:t>Then</a:t>
            </a:r>
            <a:endParaRPr lang="en-US" u="sng" dirty="0"/>
          </a:p>
          <a:p>
            <a:pPr lvl="1"/>
            <a:r>
              <a:rPr lang="en-GB" dirty="0"/>
              <a:t>Prepare informal document(s) for 78</a:t>
            </a:r>
            <a:r>
              <a:rPr lang="en-GB" baseline="30000" dirty="0"/>
              <a:t>th</a:t>
            </a:r>
            <a:r>
              <a:rPr lang="en-GB" dirty="0"/>
              <a:t> GRBP session (September 2023)</a:t>
            </a:r>
          </a:p>
          <a:p>
            <a:pPr lvl="1"/>
            <a:r>
              <a:rPr lang="en-GB" dirty="0"/>
              <a:t>Prepare working document(s) for adoption at 79</a:t>
            </a:r>
            <a:r>
              <a:rPr lang="en-GB" baseline="30000" dirty="0"/>
              <a:t>th</a:t>
            </a:r>
            <a:r>
              <a:rPr lang="en-GB" dirty="0"/>
              <a:t> GRBP session (January 2024)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16BC8E-27A4-48C4-A3E5-DF228B5D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1C719B-E618-4C5A-839F-591DBA52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02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E7583-38F9-4162-A3DF-D10BA3DB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 timeline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30E9E0-DB4C-488A-AD08-A122829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BBD4C4-B8C5-4697-B308-029FA96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2981B2E5-79C2-418B-A0EF-C030AF045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778926"/>
              </p:ext>
            </p:extLst>
          </p:nvPr>
        </p:nvGraphicFramePr>
        <p:xfrm>
          <a:off x="353960" y="1373376"/>
          <a:ext cx="11838026" cy="3240829"/>
        </p:xfrm>
        <a:graphic>
          <a:graphicData uri="http://schemas.openxmlformats.org/drawingml/2006/table">
            <a:tbl>
              <a:tblPr/>
              <a:tblGrid>
                <a:gridCol w="5064478">
                  <a:extLst>
                    <a:ext uri="{9D8B030D-6E8A-4147-A177-3AD203B41FA5}">
                      <a16:colId xmlns:a16="http://schemas.microsoft.com/office/drawing/2014/main" val="3900286764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2490849957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464700564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1281625219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2903908719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420194010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413668359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4134006237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1454038746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587976268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2302873562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114832893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1341517747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958009325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900133215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1503434491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717706587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770760829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442147074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98238173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288210172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1182127880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4009518992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1529929105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443825556"/>
                    </a:ext>
                  </a:extLst>
                </a:gridCol>
                <a:gridCol w="293991">
                  <a:extLst>
                    <a:ext uri="{9D8B030D-6E8A-4147-A177-3AD203B41FA5}">
                      <a16:colId xmlns:a16="http://schemas.microsoft.com/office/drawing/2014/main" val="3940622537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3050198076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4064719686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426506164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658245430"/>
                    </a:ext>
                  </a:extLst>
                </a:gridCol>
                <a:gridCol w="223433">
                  <a:extLst>
                    <a:ext uri="{9D8B030D-6E8A-4147-A177-3AD203B41FA5}">
                      <a16:colId xmlns:a16="http://schemas.microsoft.com/office/drawing/2014/main" val="2198091113"/>
                    </a:ext>
                  </a:extLst>
                </a:gridCol>
              </a:tblGrid>
              <a:tr h="28807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99607"/>
                  </a:ext>
                </a:extLst>
              </a:tr>
              <a:tr h="28807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335938"/>
                  </a:ext>
                </a:extLst>
              </a:tr>
              <a:tr h="288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informal document supplementing WP29 for Feb. 2022 GRBP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96610"/>
                  </a:ext>
                </a:extLst>
              </a:tr>
              <a:tr h="30247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WP29 adoption working document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628144"/>
                  </a:ext>
                </a:extLst>
              </a:tr>
              <a:tr h="288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 SRTT16 worn assessment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559848"/>
                  </a:ext>
                </a:extLst>
              </a:tr>
              <a:tr h="28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as supplement 1 for Sept. 2022 GRBP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970878"/>
                  </a:ext>
                </a:extLst>
              </a:tr>
              <a:tr h="302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as supplement 1 for March 2023 WP29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554561"/>
                  </a:ext>
                </a:extLst>
              </a:tr>
              <a:tr h="288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precision improvement: test campaign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259290"/>
                  </a:ext>
                </a:extLst>
              </a:tr>
              <a:tr h="302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informal &amp; working documents for Sept. 2023 &amp; Jan. 2024 GRBP 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WD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553087"/>
                  </a:ext>
                </a:extLst>
              </a:tr>
              <a:tr h="302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 2 C1 (clusters definition and thresholds)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641607"/>
                  </a:ext>
                </a:extLst>
              </a:tr>
              <a:tr h="302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for 04 series (C2, C3 ) for Sept. 2022 GRBP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97946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C390757-D4D5-4B1D-B3A1-37FBCE876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8616"/>
              </p:ext>
            </p:extLst>
          </p:nvPr>
        </p:nvGraphicFramePr>
        <p:xfrm>
          <a:off x="8568395" y="4857311"/>
          <a:ext cx="3192196" cy="1413545"/>
        </p:xfrm>
        <a:graphic>
          <a:graphicData uri="http://schemas.openxmlformats.org/drawingml/2006/table">
            <a:tbl>
              <a:tblPr/>
              <a:tblGrid>
                <a:gridCol w="229848">
                  <a:extLst>
                    <a:ext uri="{9D8B030D-6E8A-4147-A177-3AD203B41FA5}">
                      <a16:colId xmlns:a16="http://schemas.microsoft.com/office/drawing/2014/main" val="203670307"/>
                    </a:ext>
                  </a:extLst>
                </a:gridCol>
                <a:gridCol w="2962348">
                  <a:extLst>
                    <a:ext uri="{9D8B030D-6E8A-4147-A177-3AD203B41FA5}">
                      <a16:colId xmlns:a16="http://schemas.microsoft.com/office/drawing/2014/main" val="3687391983"/>
                    </a:ext>
                  </a:extLst>
                </a:gridCol>
              </a:tblGrid>
              <a:tr h="22923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63" marR="2863" marT="2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submission timeline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617818"/>
                  </a:ext>
                </a:extLst>
              </a:tr>
              <a:tr h="261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63" marR="2863" marT="2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adoption timeline GRBP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3276"/>
                  </a:ext>
                </a:extLst>
              </a:tr>
              <a:tr h="261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63" marR="2863" marT="2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adoption timeline WP29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78039"/>
                  </a:ext>
                </a:extLst>
              </a:tr>
              <a:tr h="115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63" marR="2863" marT="2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entry into force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343746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63" marR="2863" marT="2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moulded SRTT16 worn assessment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497475"/>
                  </a:ext>
                </a:extLst>
              </a:tr>
              <a:tr h="230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63" marR="2863" marT="2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test campaign (test precision)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939539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22A403D9-1EBB-415D-ACE8-721F1A6C6CEE}"/>
              </a:ext>
            </a:extLst>
          </p:cNvPr>
          <p:cNvSpPr txBox="1"/>
          <p:nvPr/>
        </p:nvSpPr>
        <p:spPr>
          <a:xfrm>
            <a:off x="970671" y="4823637"/>
            <a:ext cx="3621248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New 03 series: C1 tyres in worn state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625F727-86F7-41B4-822D-E099393326E8}"/>
              </a:ext>
            </a:extLst>
          </p:cNvPr>
          <p:cNvSpPr txBox="1"/>
          <p:nvPr/>
        </p:nvSpPr>
        <p:spPr>
          <a:xfrm>
            <a:off x="970672" y="5227353"/>
            <a:ext cx="4446904" cy="36933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C1 tyres in worn state – second step (clusters)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A90DD78-9B28-48E1-B982-6E4BB106FA51}"/>
              </a:ext>
            </a:extLst>
          </p:cNvPr>
          <p:cNvSpPr txBox="1"/>
          <p:nvPr/>
        </p:nvSpPr>
        <p:spPr>
          <a:xfrm>
            <a:off x="970672" y="5631069"/>
            <a:ext cx="362124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04 series: C2-C3 tyres in worn state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51147D5-C9F1-4304-B283-591D603D6831}"/>
              </a:ext>
            </a:extLst>
          </p:cNvPr>
          <p:cNvSpPr txBox="1"/>
          <p:nvPr/>
        </p:nvSpPr>
        <p:spPr>
          <a:xfrm>
            <a:off x="970671" y="6049529"/>
            <a:ext cx="3192196" cy="3693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Update: moulded SRTT16 worn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12834-21E0-4F59-9840-DB29E01CD057}"/>
              </a:ext>
            </a:extLst>
          </p:cNvPr>
          <p:cNvSpPr/>
          <p:nvPr/>
        </p:nvSpPr>
        <p:spPr>
          <a:xfrm>
            <a:off x="353960" y="1943912"/>
            <a:ext cx="5058698" cy="595312"/>
          </a:xfrm>
          <a:prstGeom prst="rect">
            <a:avLst/>
          </a:prstGeom>
          <a:solidFill>
            <a:srgbClr val="FF0000">
              <a:alpha val="10196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BF788A-38B1-4B33-9AAA-4783B7C45923}"/>
              </a:ext>
            </a:extLst>
          </p:cNvPr>
          <p:cNvSpPr/>
          <p:nvPr/>
        </p:nvSpPr>
        <p:spPr>
          <a:xfrm>
            <a:off x="358877" y="3994958"/>
            <a:ext cx="5058698" cy="318983"/>
          </a:xfrm>
          <a:prstGeom prst="rect">
            <a:avLst/>
          </a:prstGeom>
          <a:solidFill>
            <a:srgbClr val="00B050">
              <a:alpha val="10196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8E972A-07D8-405E-892F-2FAB44E7D61B}"/>
              </a:ext>
            </a:extLst>
          </p:cNvPr>
          <p:cNvSpPr/>
          <p:nvPr/>
        </p:nvSpPr>
        <p:spPr>
          <a:xfrm>
            <a:off x="349044" y="2543674"/>
            <a:ext cx="5058698" cy="872543"/>
          </a:xfrm>
          <a:prstGeom prst="rect">
            <a:avLst/>
          </a:prstGeom>
          <a:solidFill>
            <a:srgbClr val="7030A0">
              <a:alpha val="10196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8CC714-2682-4815-BC70-3F05BF74AE4D}"/>
              </a:ext>
            </a:extLst>
          </p:cNvPr>
          <p:cNvSpPr/>
          <p:nvPr/>
        </p:nvSpPr>
        <p:spPr>
          <a:xfrm>
            <a:off x="353960" y="4319947"/>
            <a:ext cx="5058698" cy="294258"/>
          </a:xfrm>
          <a:prstGeom prst="rect">
            <a:avLst/>
          </a:prstGeom>
          <a:solidFill>
            <a:srgbClr val="0070C0">
              <a:alpha val="10196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AD6F80F-26BA-4667-9D74-2F616BBC6ECF}"/>
              </a:ext>
            </a:extLst>
          </p:cNvPr>
          <p:cNvSpPr txBox="1"/>
          <p:nvPr/>
        </p:nvSpPr>
        <p:spPr>
          <a:xfrm>
            <a:off x="975592" y="6452655"/>
            <a:ext cx="3616328" cy="36933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Update: test precision improvement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896834-CBEC-4A07-B9D9-15D0ED5CBB52}"/>
              </a:ext>
            </a:extLst>
          </p:cNvPr>
          <p:cNvSpPr/>
          <p:nvPr/>
        </p:nvSpPr>
        <p:spPr>
          <a:xfrm>
            <a:off x="353962" y="3418741"/>
            <a:ext cx="5058698" cy="570211"/>
          </a:xfrm>
          <a:prstGeom prst="rect">
            <a:avLst/>
          </a:prstGeom>
          <a:solidFill>
            <a:srgbClr val="FFC000">
              <a:alpha val="1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0EE3FC-888C-CEA5-2249-B4DBC544D3AB}"/>
              </a:ext>
            </a:extLst>
          </p:cNvPr>
          <p:cNvSpPr/>
          <p:nvPr/>
        </p:nvSpPr>
        <p:spPr>
          <a:xfrm>
            <a:off x="5407742" y="1364047"/>
            <a:ext cx="1780849" cy="3250158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5BDEEA-2CD7-9CFC-0CD3-BE87A719ECC4}"/>
              </a:ext>
            </a:extLst>
          </p:cNvPr>
          <p:cNvSpPr/>
          <p:nvPr/>
        </p:nvSpPr>
        <p:spPr>
          <a:xfrm>
            <a:off x="351612" y="4008047"/>
            <a:ext cx="5053782" cy="599082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‘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6A02D20C-B4BB-5AAE-67F5-EB1C345F2911}"/>
              </a:ext>
            </a:extLst>
          </p:cNvPr>
          <p:cNvSpPr/>
          <p:nvPr/>
        </p:nvSpPr>
        <p:spPr>
          <a:xfrm>
            <a:off x="-4235" y="3520238"/>
            <a:ext cx="349044" cy="4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F9CBBB-6BEB-32B5-62F9-BEF594FC719D}"/>
              </a:ext>
            </a:extLst>
          </p:cNvPr>
          <p:cNvSpPr/>
          <p:nvPr/>
        </p:nvSpPr>
        <p:spPr>
          <a:xfrm>
            <a:off x="353960" y="1943911"/>
            <a:ext cx="5053782" cy="1455735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6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568AD9-3CAE-415B-96FE-5E806EA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092B6D-9F31-5FE4-0560-EE7D88E7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APPENDIX: </a:t>
            </a:r>
            <a:r>
              <a:rPr lang="fr-FR" dirty="0" err="1"/>
              <a:t>transitional</a:t>
            </a:r>
            <a:r>
              <a:rPr lang="fr-FR" dirty="0"/>
              <a:t> provisions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1960C1-7D76-6F03-2918-AD0F8147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E73EEE-B55F-F235-7CA8-D6FE1FBA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F52307D4-C0B9-B1F0-DEA1-336E7852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53698"/>
              </p:ext>
            </p:extLst>
          </p:nvPr>
        </p:nvGraphicFramePr>
        <p:xfrm>
          <a:off x="-1" y="1417662"/>
          <a:ext cx="10930619" cy="4547047"/>
        </p:xfrm>
        <a:graphic>
          <a:graphicData uri="http://schemas.openxmlformats.org/drawingml/2006/table">
            <a:tbl>
              <a:tblPr/>
              <a:tblGrid>
                <a:gridCol w="557350">
                  <a:extLst>
                    <a:ext uri="{9D8B030D-6E8A-4147-A177-3AD203B41FA5}">
                      <a16:colId xmlns:a16="http://schemas.microsoft.com/office/drawing/2014/main" val="2289470991"/>
                    </a:ext>
                  </a:extLst>
                </a:gridCol>
                <a:gridCol w="911370">
                  <a:extLst>
                    <a:ext uri="{9D8B030D-6E8A-4147-A177-3AD203B41FA5}">
                      <a16:colId xmlns:a16="http://schemas.microsoft.com/office/drawing/2014/main" val="1852797623"/>
                    </a:ext>
                  </a:extLst>
                </a:gridCol>
                <a:gridCol w="669821">
                  <a:extLst>
                    <a:ext uri="{9D8B030D-6E8A-4147-A177-3AD203B41FA5}">
                      <a16:colId xmlns:a16="http://schemas.microsoft.com/office/drawing/2014/main" val="52020398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04229997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4722089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7176001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65241246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09451159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4682804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3398947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89730844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762493586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815217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8915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10715267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7340402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591493579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264558206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8342208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27463897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65888183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453041816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86854418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51653986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950028184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005042849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92246939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82601256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63202734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149134144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123637268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22409528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218184207"/>
                    </a:ext>
                  </a:extLst>
                </a:gridCol>
                <a:gridCol w="366950">
                  <a:extLst>
                    <a:ext uri="{9D8B030D-6E8A-4147-A177-3AD203B41FA5}">
                      <a16:colId xmlns:a16="http://schemas.microsoft.com/office/drawing/2014/main" val="102173576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79941457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33897966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16215109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869179114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898653138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228227162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714444894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293435648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030704582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99353635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72597093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1151588192"/>
                    </a:ext>
                  </a:extLst>
                </a:gridCol>
                <a:gridCol w="366308">
                  <a:extLst>
                    <a:ext uri="{9D8B030D-6E8A-4147-A177-3AD203B41FA5}">
                      <a16:colId xmlns:a16="http://schemas.microsoft.com/office/drawing/2014/main" val="4121511461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79963069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501135629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62462024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054176993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280068044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232277546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131925085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218198689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59532348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387954896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3057299410"/>
                    </a:ext>
                  </a:extLst>
                </a:gridCol>
                <a:gridCol w="146524">
                  <a:extLst>
                    <a:ext uri="{9D8B030D-6E8A-4147-A177-3AD203B41FA5}">
                      <a16:colId xmlns:a16="http://schemas.microsoft.com/office/drawing/2014/main" val="4290001671"/>
                    </a:ext>
                  </a:extLst>
                </a:gridCol>
              </a:tblGrid>
              <a:tr h="193904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0315"/>
                  </a:ext>
                </a:extLst>
              </a:tr>
              <a:tr h="20359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502254"/>
                  </a:ext>
                </a:extLst>
              </a:tr>
              <a:tr h="193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series</a:t>
                      </a:r>
                    </a:p>
                  </a:txBody>
                  <a:tcPr marL="9278" marR="9278" marT="92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09369"/>
                  </a:ext>
                </a:extLst>
              </a:tr>
              <a:tr h="203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8992162"/>
                  </a:ext>
                </a:extLst>
              </a:tr>
              <a:tr h="1939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series</a:t>
                      </a:r>
                    </a:p>
                  </a:txBody>
                  <a:tcPr marL="9278" marR="9278" marT="92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79866"/>
                  </a:ext>
                </a:extLst>
              </a:tr>
              <a:tr h="1939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856584"/>
                  </a:ext>
                </a:extLst>
              </a:tr>
              <a:tr h="203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SRTT16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031486"/>
                  </a:ext>
                </a:extLst>
              </a:tr>
              <a:tr h="1939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series</a:t>
                      </a:r>
                    </a:p>
                  </a:txBody>
                  <a:tcPr marL="9278" marR="9278" marT="92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S2W2R3B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28135"/>
                  </a:ext>
                </a:extLst>
              </a:tr>
              <a:tr h="1939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329718"/>
                  </a:ext>
                </a:extLst>
              </a:tr>
              <a:tr h="1939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S2W2R3B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447224"/>
                  </a:ext>
                </a:extLst>
              </a:tr>
              <a:tr h="203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SRTT16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11140"/>
                  </a:ext>
                </a:extLst>
              </a:tr>
              <a:tr h="20359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45499"/>
                  </a:ext>
                </a:extLst>
              </a:tr>
              <a:tr h="193904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083754"/>
                  </a:ext>
                </a:extLst>
              </a:tr>
              <a:tr h="20359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8253"/>
                  </a:ext>
                </a:extLst>
              </a:tr>
              <a:tr h="193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series</a:t>
                      </a:r>
                    </a:p>
                  </a:txBody>
                  <a:tcPr marL="9278" marR="9278" marT="92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1144940"/>
                  </a:ext>
                </a:extLst>
              </a:tr>
              <a:tr h="203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3992341"/>
                  </a:ext>
                </a:extLst>
              </a:tr>
              <a:tr h="1939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series</a:t>
                      </a:r>
                    </a:p>
                  </a:txBody>
                  <a:tcPr marL="9278" marR="9278" marT="92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3050147"/>
                  </a:ext>
                </a:extLst>
              </a:tr>
              <a:tr h="1939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170139"/>
                  </a:ext>
                </a:extLst>
              </a:tr>
              <a:tr h="203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SRTT16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6992405"/>
                  </a:ext>
                </a:extLst>
              </a:tr>
              <a:tr h="1939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series</a:t>
                      </a:r>
                    </a:p>
                  </a:txBody>
                  <a:tcPr marL="9278" marR="9278" marT="92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S2W2R3B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875856"/>
                  </a:ext>
                </a:extLst>
              </a:tr>
              <a:tr h="1939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S2WR2B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38239"/>
                  </a:ext>
                </a:extLst>
              </a:tr>
              <a:tr h="1939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,C3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S2W2R3B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55402"/>
                  </a:ext>
                </a:extLst>
              </a:tr>
              <a:tr h="2035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SRTT16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55053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D237E0F9-D77B-9BF5-7D2D-8E968822E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5056"/>
              </p:ext>
            </p:extLst>
          </p:nvPr>
        </p:nvGraphicFramePr>
        <p:xfrm>
          <a:off x="9275103" y="136525"/>
          <a:ext cx="2743200" cy="1116330"/>
        </p:xfrm>
        <a:graphic>
          <a:graphicData uri="http://schemas.openxmlformats.org/drawingml/2006/table">
            <a:tbl>
              <a:tblPr/>
              <a:tblGrid>
                <a:gridCol w="103797">
                  <a:extLst>
                    <a:ext uri="{9D8B030D-6E8A-4147-A177-3AD203B41FA5}">
                      <a16:colId xmlns:a16="http://schemas.microsoft.com/office/drawing/2014/main" val="1053311044"/>
                    </a:ext>
                  </a:extLst>
                </a:gridCol>
                <a:gridCol w="44484">
                  <a:extLst>
                    <a:ext uri="{9D8B030D-6E8A-4147-A177-3AD203B41FA5}">
                      <a16:colId xmlns:a16="http://schemas.microsoft.com/office/drawing/2014/main" val="249719490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36673885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7019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Possible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839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approval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653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Extension (+ new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2220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Extension if TA originally granted with this specific series of amendment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53677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4BC015BE-99B4-8925-7982-BDE96236FC4B}"/>
              </a:ext>
            </a:extLst>
          </p:cNvPr>
          <p:cNvSpPr txBox="1"/>
          <p:nvPr/>
        </p:nvSpPr>
        <p:spPr>
          <a:xfrm>
            <a:off x="11085607" y="2224926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Today</a:t>
            </a:r>
            <a:r>
              <a:rPr lang="fr-FR" sz="1400" dirty="0"/>
              <a:t> </a:t>
            </a:r>
            <a:br>
              <a:rPr lang="fr-FR" sz="1400" dirty="0"/>
            </a:br>
            <a:r>
              <a:rPr lang="fr-FR" sz="1400" dirty="0"/>
              <a:t>(June WP29)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3EF0BE5-4638-FD8E-D3A1-5AF37D2A71BE}"/>
              </a:ext>
            </a:extLst>
          </p:cNvPr>
          <p:cNvSpPr txBox="1"/>
          <p:nvPr/>
        </p:nvSpPr>
        <p:spPr>
          <a:xfrm>
            <a:off x="10930618" y="4129341"/>
            <a:ext cx="13289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In </a:t>
            </a:r>
            <a:r>
              <a:rPr lang="fr-FR" sz="1400" dirty="0" err="1"/>
              <a:t>October</a:t>
            </a:r>
            <a:r>
              <a:rPr lang="fr-FR" sz="1400" dirty="0"/>
              <a:t> 2023 (EIF of  supp 1 to 03  </a:t>
            </a:r>
            <a:r>
              <a:rPr lang="fr-FR" sz="1400" dirty="0" err="1"/>
              <a:t>series</a:t>
            </a:r>
            <a:r>
              <a:rPr lang="fr-FR" sz="1400" dirty="0"/>
              <a:t> and  04 </a:t>
            </a:r>
            <a:r>
              <a:rPr lang="fr-FR" sz="1400" dirty="0" err="1"/>
              <a:t>series</a:t>
            </a:r>
            <a:r>
              <a:rPr lang="fr-FR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1846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10F7E0-8A65-4330-96D7-BB59435A09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9655E7-47F0-4CD8-94C1-01B3056ED8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7728</TotalTime>
  <Words>2260</Words>
  <Application>Microsoft Office PowerPoint</Application>
  <PresentationFormat>Widescreen</PresentationFormat>
  <Paragraphs>1621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PowerPoint Presentation</vt:lpstr>
      <vt:lpstr>Background and roles</vt:lpstr>
      <vt:lpstr>Meetings and participants</vt:lpstr>
      <vt:lpstr>Work progress since last GRBP</vt:lpstr>
      <vt:lpstr>Next steps</vt:lpstr>
      <vt:lpstr>IWG WGWT timeline</vt:lpstr>
      <vt:lpstr>Thank you for your attention!</vt:lpstr>
      <vt:lpstr>APPENDIX: transitional provisions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</cp:lastModifiedBy>
  <cp:revision>90</cp:revision>
  <dcterms:created xsi:type="dcterms:W3CDTF">2019-09-06T13:35:01Z</dcterms:created>
  <dcterms:modified xsi:type="dcterms:W3CDTF">2022-08-15T07:41:40Z</dcterms:modified>
</cp:coreProperties>
</file>