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sldIdLst>
    <p:sldId id="256" r:id="rId5"/>
    <p:sldId id="281" r:id="rId6"/>
    <p:sldId id="285" r:id="rId7"/>
    <p:sldId id="288" r:id="rId8"/>
    <p:sldId id="283" r:id="rId9"/>
    <p:sldId id="265" r:id="rId10"/>
    <p:sldId id="280" r:id="rId11"/>
    <p:sldId id="282" r:id="rId12"/>
    <p:sldId id="28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  <a:srgbClr val="000000"/>
    <a:srgbClr val="4389C8"/>
    <a:srgbClr val="9DC3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174"/>
    <p:restoredTop sz="91760" autoAdjust="0"/>
  </p:normalViewPr>
  <p:slideViewPr>
    <p:cSldViewPr snapToGrid="0" snapToObjects="1">
      <p:cViewPr varScale="1">
        <p:scale>
          <a:sx n="98" d="100"/>
          <a:sy n="98" d="100"/>
        </p:scale>
        <p:origin x="2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5EDE8-5F81-0845-9EE6-7F21AF9DB00C}" type="datetimeFigureOut">
              <a:rPr lang="en-US" smtClean="0"/>
              <a:t>6/7/22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047C84-C6DD-7B41-8EC5-163F755D6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335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720-B4B2-B542-992A-9E9B56E705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3939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0BF3FE-0947-8043-AA85-0C7D84FF39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2567C9-F6FC-EE45-9B47-0E3C49287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4506F-52B7-BA44-A1E0-4E78639D5272}" type="datetimeFigureOut">
              <a:rPr lang="en-US" smtClean="0"/>
              <a:t>6/7/22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F7FFCF-32F5-DC49-B9EA-010749C0D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552FE-0BCB-D74B-B0D2-BBAE1D313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6F905-E7B6-9C42-A841-9E2CC2394345}" type="slidenum">
              <a:rPr lang="en-US" smtClean="0"/>
              <a:t>‹#›</a:t>
            </a:fld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E3217E7-E21A-4113-8A37-961061B996E3}"/>
              </a:ext>
            </a:extLst>
          </p:cNvPr>
          <p:cNvSpPr/>
          <p:nvPr userDrawn="1"/>
        </p:nvSpPr>
        <p:spPr>
          <a:xfrm>
            <a:off x="0" y="4850296"/>
            <a:ext cx="12190755" cy="2007705"/>
          </a:xfrm>
          <a:prstGeom prst="rect">
            <a:avLst/>
          </a:prstGeom>
          <a:gradFill>
            <a:gsLst>
              <a:gs pos="97000">
                <a:srgbClr val="E5E7EB"/>
              </a:gs>
              <a:gs pos="77000">
                <a:srgbClr val="F1F3E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55BBDD0-BAC4-4977-ACE0-1E82B1AF7D36}"/>
              </a:ext>
            </a:extLst>
          </p:cNvPr>
          <p:cNvGrpSpPr/>
          <p:nvPr userDrawn="1"/>
        </p:nvGrpSpPr>
        <p:grpSpPr>
          <a:xfrm>
            <a:off x="0" y="4557842"/>
            <a:ext cx="12192198" cy="584907"/>
            <a:chOff x="190910" y="3918298"/>
            <a:chExt cx="12001288" cy="584907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A62807A-04A5-41A4-A4C0-00C37455340F}"/>
                </a:ext>
              </a:extLst>
            </p:cNvPr>
            <p:cNvSpPr/>
            <p:nvPr/>
          </p:nvSpPr>
          <p:spPr>
            <a:xfrm flipV="1">
              <a:off x="11568105" y="3925801"/>
              <a:ext cx="624093" cy="577404"/>
            </a:xfrm>
            <a:prstGeom prst="rect">
              <a:avLst/>
            </a:prstGeom>
            <a:solidFill>
              <a:srgbClr val="1449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E160E8B1-98A1-4E39-A889-D022E2CEDDA3}"/>
                </a:ext>
              </a:extLst>
            </p:cNvPr>
            <p:cNvSpPr/>
            <p:nvPr/>
          </p:nvSpPr>
          <p:spPr>
            <a:xfrm flipV="1">
              <a:off x="190910" y="3918298"/>
              <a:ext cx="614342" cy="576727"/>
            </a:xfrm>
            <a:prstGeom prst="rect">
              <a:avLst/>
            </a:prstGeom>
            <a:solidFill>
              <a:srgbClr val="E822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0EA0D8E-A895-4C10-A195-7D88891937F9}"/>
                </a:ext>
              </a:extLst>
            </p:cNvPr>
            <p:cNvSpPr/>
            <p:nvPr/>
          </p:nvSpPr>
          <p:spPr>
            <a:xfrm flipV="1">
              <a:off x="903428" y="3918299"/>
              <a:ext cx="621245" cy="580137"/>
            </a:xfrm>
            <a:prstGeom prst="rect">
              <a:avLst/>
            </a:prstGeom>
            <a:solidFill>
              <a:srgbClr val="E4B5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A345F737-517A-4CC0-84D3-2798F36B1662}"/>
                </a:ext>
              </a:extLst>
            </p:cNvPr>
            <p:cNvSpPr/>
            <p:nvPr/>
          </p:nvSpPr>
          <p:spPr>
            <a:xfrm flipV="1">
              <a:off x="1619397" y="3921710"/>
              <a:ext cx="621245" cy="573319"/>
            </a:xfrm>
            <a:prstGeom prst="rect">
              <a:avLst/>
            </a:prstGeom>
            <a:solidFill>
              <a:srgbClr val="4BA0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0E47366-5527-4CCC-8989-3C336D6BEE17}"/>
                </a:ext>
              </a:extLst>
            </p:cNvPr>
            <p:cNvSpPr/>
            <p:nvPr/>
          </p:nvSpPr>
          <p:spPr>
            <a:xfrm flipV="1">
              <a:off x="2337005" y="3921710"/>
              <a:ext cx="617592" cy="573316"/>
            </a:xfrm>
            <a:prstGeom prst="rect">
              <a:avLst/>
            </a:prstGeom>
            <a:solidFill>
              <a:srgbClr val="C520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49361241-404B-46B7-945E-418B034174B3}"/>
                </a:ext>
              </a:extLst>
            </p:cNvPr>
            <p:cNvSpPr/>
            <p:nvPr/>
          </p:nvSpPr>
          <p:spPr>
            <a:xfrm flipV="1">
              <a:off x="3050626" y="3921711"/>
              <a:ext cx="614342" cy="573319"/>
            </a:xfrm>
            <a:prstGeom prst="rect">
              <a:avLst/>
            </a:prstGeom>
            <a:solidFill>
              <a:srgbClr val="EF4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5A0A3954-2765-4C91-B6C4-F99B960597FD}"/>
                </a:ext>
              </a:extLst>
            </p:cNvPr>
            <p:cNvSpPr/>
            <p:nvPr/>
          </p:nvSpPr>
          <p:spPr>
            <a:xfrm flipV="1">
              <a:off x="3762041" y="3921711"/>
              <a:ext cx="617592" cy="573319"/>
            </a:xfrm>
            <a:prstGeom prst="rect">
              <a:avLst/>
            </a:prstGeom>
            <a:solidFill>
              <a:srgbClr val="27BE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5B42F1B3-1A70-4F59-8081-AB6C1DF64652}"/>
                </a:ext>
              </a:extLst>
            </p:cNvPr>
            <p:cNvSpPr/>
            <p:nvPr/>
          </p:nvSpPr>
          <p:spPr>
            <a:xfrm flipV="1">
              <a:off x="4475662" y="3921712"/>
              <a:ext cx="617385" cy="573319"/>
            </a:xfrm>
            <a:prstGeom prst="rect">
              <a:avLst/>
            </a:prstGeom>
            <a:solidFill>
              <a:srgbClr val="FAC2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C6B6CC02-18C9-43F4-B8EF-3AE4BA68B598}"/>
                </a:ext>
              </a:extLst>
            </p:cNvPr>
            <p:cNvSpPr/>
            <p:nvPr/>
          </p:nvSpPr>
          <p:spPr>
            <a:xfrm flipV="1">
              <a:off x="5185134" y="3921714"/>
              <a:ext cx="614577" cy="573317"/>
            </a:xfrm>
            <a:prstGeom prst="rect">
              <a:avLst/>
            </a:prstGeom>
            <a:solidFill>
              <a:srgbClr val="A21C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1493F099-D87C-4419-8BA7-D46115107C1C}"/>
                </a:ext>
              </a:extLst>
            </p:cNvPr>
            <p:cNvSpPr/>
            <p:nvPr/>
          </p:nvSpPr>
          <p:spPr>
            <a:xfrm flipV="1">
              <a:off x="5885917" y="3925800"/>
              <a:ext cx="617385" cy="573318"/>
            </a:xfrm>
            <a:prstGeom prst="rect">
              <a:avLst/>
            </a:prstGeom>
            <a:solidFill>
              <a:srgbClr val="F26B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9C99F895-DD48-4F31-80D1-EB362AB0389C}"/>
                </a:ext>
              </a:extLst>
            </p:cNvPr>
            <p:cNvSpPr/>
            <p:nvPr/>
          </p:nvSpPr>
          <p:spPr>
            <a:xfrm flipV="1">
              <a:off x="6591807" y="3925801"/>
              <a:ext cx="624093" cy="573319"/>
            </a:xfrm>
            <a:prstGeom prst="rect">
              <a:avLst/>
            </a:prstGeom>
            <a:solidFill>
              <a:srgbClr val="DC17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83F55D9C-401F-4C6E-AAA4-5206D63A572E}"/>
                </a:ext>
              </a:extLst>
            </p:cNvPr>
            <p:cNvSpPr/>
            <p:nvPr/>
          </p:nvSpPr>
          <p:spPr>
            <a:xfrm flipV="1">
              <a:off x="7303378" y="3925801"/>
              <a:ext cx="624093" cy="573319"/>
            </a:xfrm>
            <a:prstGeom prst="rect">
              <a:avLst/>
            </a:prstGeom>
            <a:solidFill>
              <a:srgbClr val="F99F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4EBB8EE4-0034-4729-B8E7-BBA820888918}"/>
                </a:ext>
              </a:extLst>
            </p:cNvPr>
            <p:cNvSpPr/>
            <p:nvPr/>
          </p:nvSpPr>
          <p:spPr>
            <a:xfrm flipV="1">
              <a:off x="8016909" y="3925801"/>
              <a:ext cx="624093" cy="573319"/>
            </a:xfrm>
            <a:prstGeom prst="rect">
              <a:avLst/>
            </a:prstGeom>
            <a:solidFill>
              <a:srgbClr val="C698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A47C835-C3CB-41E5-8DF2-0FFECBE1271D}"/>
                </a:ext>
              </a:extLst>
            </p:cNvPr>
            <p:cNvSpPr/>
            <p:nvPr/>
          </p:nvSpPr>
          <p:spPr>
            <a:xfrm flipV="1">
              <a:off x="8729030" y="3926244"/>
              <a:ext cx="624093" cy="573319"/>
            </a:xfrm>
            <a:prstGeom prst="rect">
              <a:avLst/>
            </a:prstGeom>
            <a:solidFill>
              <a:srgbClr val="4080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CB81CAA2-6F04-482B-85A6-4C8113D3189D}"/>
                </a:ext>
              </a:extLst>
            </p:cNvPr>
            <p:cNvSpPr/>
            <p:nvPr/>
          </p:nvSpPr>
          <p:spPr>
            <a:xfrm flipV="1">
              <a:off x="9442011" y="3929565"/>
              <a:ext cx="624093" cy="573319"/>
            </a:xfrm>
            <a:prstGeom prst="rect">
              <a:avLst/>
            </a:prstGeom>
            <a:solidFill>
              <a:srgbClr val="1F9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819E4CB-7567-4643-9A18-78D1F24BACC7}"/>
                </a:ext>
              </a:extLst>
            </p:cNvPr>
            <p:cNvSpPr/>
            <p:nvPr/>
          </p:nvSpPr>
          <p:spPr>
            <a:xfrm flipV="1">
              <a:off x="10150709" y="3927845"/>
              <a:ext cx="624093" cy="575358"/>
            </a:xfrm>
            <a:prstGeom prst="rect">
              <a:avLst/>
            </a:prstGeom>
            <a:solidFill>
              <a:srgbClr val="5DBA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603E4B2C-01E9-4E98-832F-D539B71ADE19}"/>
                </a:ext>
              </a:extLst>
            </p:cNvPr>
            <p:cNvSpPr/>
            <p:nvPr/>
          </p:nvSpPr>
          <p:spPr>
            <a:xfrm flipV="1">
              <a:off x="10859407" y="3925801"/>
              <a:ext cx="624093" cy="577403"/>
            </a:xfrm>
            <a:prstGeom prst="rect">
              <a:avLst/>
            </a:prstGeom>
            <a:solidFill>
              <a:srgbClr val="136B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DDEA5992-D1B7-432D-B09F-808B51D995D0}"/>
              </a:ext>
            </a:extLst>
          </p:cNvPr>
          <p:cNvGrpSpPr/>
          <p:nvPr userDrawn="1"/>
        </p:nvGrpSpPr>
        <p:grpSpPr>
          <a:xfrm>
            <a:off x="752103" y="5554167"/>
            <a:ext cx="10707672" cy="1081685"/>
            <a:chOff x="1151680" y="5554167"/>
            <a:chExt cx="10707672" cy="1081685"/>
          </a:xfrm>
        </p:grpSpPr>
        <p:pic>
          <p:nvPicPr>
            <p:cNvPr id="32" name="Picture 31" descr="A screenshot of a computer&#10;&#10;Description automatically generated with low confidence">
              <a:extLst>
                <a:ext uri="{FF2B5EF4-FFF2-40B4-BE49-F238E27FC236}">
                  <a16:creationId xmlns:a16="http://schemas.microsoft.com/office/drawing/2014/main" id="{52C88A49-ACD3-4808-9A74-7FC72C9F4D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1680" y="5565735"/>
              <a:ext cx="4418172" cy="1070117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6185BE9-084C-4AF3-8F98-8E1A6CEFA5C1}"/>
                </a:ext>
              </a:extLst>
            </p:cNvPr>
            <p:cNvSpPr txBox="1"/>
            <p:nvPr userDrawn="1"/>
          </p:nvSpPr>
          <p:spPr>
            <a:xfrm>
              <a:off x="5937601" y="5554167"/>
              <a:ext cx="592175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800" b="1" i="0" u="none" strike="noStrike" baseline="0" dirty="0">
                  <a:solidFill>
                    <a:srgbClr val="4389C8"/>
                  </a:solidFill>
                  <a:latin typeface="Arial Narrow" panose="020B0606020202030204" pitchFamily="34" charset="0"/>
                </a:rPr>
                <a:t>75 YEARS </a:t>
              </a:r>
              <a:r>
                <a:rPr lang="en-US" sz="2800" b="1" i="0" u="none" strike="noStrike" baseline="0" dirty="0">
                  <a:solidFill>
                    <a:srgbClr val="4389C8"/>
                  </a:solidFill>
                  <a:latin typeface="Arial Narrow" panose="020B0606020202030204" pitchFamily="34" charset="0"/>
                </a:rPr>
                <a:t>OF ECONOMIC INTEGRATION</a:t>
              </a:r>
            </a:p>
            <a:p>
              <a:pPr algn="l"/>
              <a:r>
                <a:rPr lang="en-US" sz="2800" b="1" i="0" u="none" strike="noStrike" baseline="0" dirty="0">
                  <a:solidFill>
                    <a:srgbClr val="4389C8"/>
                  </a:solidFill>
                  <a:latin typeface="Arial Narrow" panose="020B0606020202030204" pitchFamily="34" charset="0"/>
                </a:rPr>
                <a:t>AND COOPERATION </a:t>
              </a:r>
              <a:r>
                <a:rPr lang="en-GB" sz="2800" b="1" i="0" u="none" strike="noStrike" baseline="0" dirty="0">
                  <a:solidFill>
                    <a:srgbClr val="4389C8"/>
                  </a:solidFill>
                  <a:latin typeface="Arial Narrow" panose="020B0606020202030204" pitchFamily="34" charset="0"/>
                </a:rPr>
                <a:t>IN THE REGION</a:t>
              </a:r>
              <a:endParaRPr lang="en-GB" sz="2800" dirty="0">
                <a:solidFill>
                  <a:srgbClr val="4389C8"/>
                </a:solidFill>
                <a:latin typeface="Arial Narrow" panose="020B0606020202030204" pitchFamily="34" charset="0"/>
              </a:endParaRPr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4D55C8FD-5A53-46A1-A74B-A5922082941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806504" y="5565735"/>
              <a:ext cx="0" cy="923306"/>
            </a:xfrm>
            <a:prstGeom prst="line">
              <a:avLst/>
            </a:prstGeom>
            <a:ln>
              <a:solidFill>
                <a:srgbClr val="4389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71860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7E0D2-11AC-6346-9E05-B26B9EED1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605614-5E27-984B-BF62-19BCF6261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D307E3-74E7-1B4D-AC8E-73577E212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4506F-52B7-BA44-A1E0-4E78639D5272}" type="datetimeFigureOut">
              <a:rPr lang="en-US" smtClean="0"/>
              <a:t>6/7/22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1B8077-53C6-6B41-BD8E-760973EE5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3E262-2190-604E-BEDE-5FFAFAF68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6F905-E7B6-9C42-A841-9E2CC2394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152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D2636A-B4F3-9F43-9025-B59F0AA983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EE0FF1-8A39-774E-906A-A2E00FF2F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A9A2E-5326-AD46-AE3F-47437D40B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4506F-52B7-BA44-A1E0-4E78639D5272}" type="datetimeFigureOut">
              <a:rPr lang="en-US" smtClean="0"/>
              <a:t>6/7/22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B5876-CD5E-8242-8401-566E7FE6F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3B7DB9-6FD6-B745-873F-CF246FC55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6F905-E7B6-9C42-A841-9E2CC2394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687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61C33-3348-534C-94A4-3EA01DC74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A691D4-0E38-314F-83B4-AAF4428DB4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1CE5C5-2A92-C84F-95E4-9B641C5DF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4506F-52B7-BA44-A1E0-4E78639D5272}" type="datetimeFigureOut">
              <a:rPr lang="en-US" smtClean="0"/>
              <a:t>6/7/22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88E4DC-DF33-0649-A2EC-2A8910CBC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EDC652-51DE-3841-8998-D83712345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6F905-E7B6-9C42-A841-9E2CC2394345}" type="slidenum">
              <a:rPr lang="en-US" smtClean="0"/>
              <a:t>‹#›</a:t>
            </a:fld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111AEC1-3BDE-4F63-B1EA-7E57E3FC8F39}"/>
              </a:ext>
            </a:extLst>
          </p:cNvPr>
          <p:cNvGrpSpPr/>
          <p:nvPr userDrawn="1"/>
        </p:nvGrpSpPr>
        <p:grpSpPr>
          <a:xfrm rot="10800000" flipV="1">
            <a:off x="2898019" y="1405404"/>
            <a:ext cx="8609798" cy="58494"/>
            <a:chOff x="0" y="1533803"/>
            <a:chExt cx="9601201" cy="14234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BED8EAB-D815-4BA6-BC62-5AD0E92B0EFC}"/>
                </a:ext>
              </a:extLst>
            </p:cNvPr>
            <p:cNvSpPr/>
            <p:nvPr/>
          </p:nvSpPr>
          <p:spPr>
            <a:xfrm>
              <a:off x="1" y="1540006"/>
              <a:ext cx="9601200" cy="1356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CCD9536A-6F4B-497E-8FC8-05B0B451CF07}"/>
                </a:ext>
              </a:extLst>
            </p:cNvPr>
            <p:cNvGrpSpPr/>
            <p:nvPr/>
          </p:nvGrpSpPr>
          <p:grpSpPr>
            <a:xfrm>
              <a:off x="0" y="1533803"/>
              <a:ext cx="9601200" cy="142344"/>
              <a:chOff x="-10048" y="1395274"/>
              <a:chExt cx="9611247" cy="142344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B767A3B0-793B-40BF-8DF4-2060E32D23B1}"/>
                  </a:ext>
                </a:extLst>
              </p:cNvPr>
              <p:cNvSpPr/>
              <p:nvPr/>
            </p:nvSpPr>
            <p:spPr>
              <a:xfrm>
                <a:off x="-10048" y="1402000"/>
                <a:ext cx="517013" cy="135618"/>
              </a:xfrm>
              <a:prstGeom prst="rect">
                <a:avLst/>
              </a:prstGeom>
              <a:solidFill>
                <a:srgbClr val="1449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31F2B9F5-4B0B-41AE-85F9-812CFFDF290F}"/>
                  </a:ext>
                </a:extLst>
              </p:cNvPr>
              <p:cNvSpPr/>
              <p:nvPr/>
            </p:nvSpPr>
            <p:spPr>
              <a:xfrm>
                <a:off x="599026" y="1399408"/>
                <a:ext cx="489986" cy="135618"/>
              </a:xfrm>
              <a:prstGeom prst="rect">
                <a:avLst/>
              </a:prstGeom>
              <a:solidFill>
                <a:srgbClr val="E822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C3C8A77F-3865-42EA-AFE6-00386947A8F4}"/>
                  </a:ext>
                </a:extLst>
              </p:cNvPr>
              <p:cNvSpPr/>
              <p:nvPr/>
            </p:nvSpPr>
            <p:spPr>
              <a:xfrm>
                <a:off x="1166753" y="1397808"/>
                <a:ext cx="489986" cy="135618"/>
              </a:xfrm>
              <a:prstGeom prst="rect">
                <a:avLst/>
              </a:prstGeom>
              <a:solidFill>
                <a:srgbClr val="E4B5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24B15EAF-7E1F-4986-A85E-61EDF16661E7}"/>
                  </a:ext>
                </a:extLst>
              </p:cNvPr>
              <p:cNvSpPr/>
              <p:nvPr/>
            </p:nvSpPr>
            <p:spPr>
              <a:xfrm>
                <a:off x="1744316" y="1397808"/>
                <a:ext cx="489986" cy="135618"/>
              </a:xfrm>
              <a:prstGeom prst="rect">
                <a:avLst/>
              </a:prstGeom>
              <a:solidFill>
                <a:srgbClr val="4BA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20D6621F-D0A2-4D78-A119-94C41466E4A2}"/>
                  </a:ext>
                </a:extLst>
              </p:cNvPr>
              <p:cNvSpPr/>
              <p:nvPr/>
            </p:nvSpPr>
            <p:spPr>
              <a:xfrm>
                <a:off x="2320550" y="1396592"/>
                <a:ext cx="489986" cy="135618"/>
              </a:xfrm>
              <a:prstGeom prst="rect">
                <a:avLst/>
              </a:prstGeom>
              <a:solidFill>
                <a:srgbClr val="C520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C07DAFFB-99A6-4B69-8D99-3ABD9F8B5DDD}"/>
                  </a:ext>
                </a:extLst>
              </p:cNvPr>
              <p:cNvSpPr/>
              <p:nvPr/>
            </p:nvSpPr>
            <p:spPr>
              <a:xfrm>
                <a:off x="2894090" y="1397808"/>
                <a:ext cx="489986" cy="135618"/>
              </a:xfrm>
              <a:prstGeom prst="rect">
                <a:avLst/>
              </a:prstGeom>
              <a:solidFill>
                <a:srgbClr val="EF40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5C7D7AA8-AEA5-4229-B9DB-9A03741CC89A}"/>
                  </a:ext>
                </a:extLst>
              </p:cNvPr>
              <p:cNvSpPr/>
              <p:nvPr/>
            </p:nvSpPr>
            <p:spPr>
              <a:xfrm>
                <a:off x="3467187" y="1397808"/>
                <a:ext cx="489986" cy="135618"/>
              </a:xfrm>
              <a:prstGeom prst="rect">
                <a:avLst/>
              </a:prstGeom>
              <a:solidFill>
                <a:srgbClr val="27BE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C59646BF-09ED-49EC-8E06-9D1AEAB5B983}"/>
                  </a:ext>
                </a:extLst>
              </p:cNvPr>
              <p:cNvSpPr/>
              <p:nvPr/>
            </p:nvSpPr>
            <p:spPr>
              <a:xfrm>
                <a:off x="4034914" y="1397808"/>
                <a:ext cx="489986" cy="135618"/>
              </a:xfrm>
              <a:prstGeom prst="rect">
                <a:avLst/>
              </a:prstGeom>
              <a:solidFill>
                <a:srgbClr val="FAC2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C40D1817-3FCE-4EA6-9B3C-DF48DCC41B71}"/>
                  </a:ext>
                </a:extLst>
              </p:cNvPr>
              <p:cNvSpPr/>
              <p:nvPr/>
            </p:nvSpPr>
            <p:spPr>
              <a:xfrm>
                <a:off x="4605679" y="1397808"/>
                <a:ext cx="489986" cy="135618"/>
              </a:xfrm>
              <a:prstGeom prst="rect">
                <a:avLst/>
              </a:prstGeom>
              <a:solidFill>
                <a:srgbClr val="A21C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B3424FC9-6080-4679-BC4F-F34F99B4E1F7}"/>
                  </a:ext>
                </a:extLst>
              </p:cNvPr>
              <p:cNvSpPr/>
              <p:nvPr/>
            </p:nvSpPr>
            <p:spPr>
              <a:xfrm>
                <a:off x="5170368" y="1396409"/>
                <a:ext cx="489986" cy="135618"/>
              </a:xfrm>
              <a:prstGeom prst="rect">
                <a:avLst/>
              </a:prstGeom>
              <a:solidFill>
                <a:srgbClr val="F26B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8430DC66-9B3A-427B-952D-6A119F883CCE}"/>
                  </a:ext>
                </a:extLst>
              </p:cNvPr>
              <p:cNvSpPr/>
              <p:nvPr/>
            </p:nvSpPr>
            <p:spPr>
              <a:xfrm>
                <a:off x="5735057" y="1397808"/>
                <a:ext cx="489986" cy="135618"/>
              </a:xfrm>
              <a:prstGeom prst="rect">
                <a:avLst/>
              </a:prstGeom>
              <a:solidFill>
                <a:srgbClr val="DC17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F2E92788-6F63-4E73-A4BB-71BC34CA2B04}"/>
                  </a:ext>
                </a:extLst>
              </p:cNvPr>
              <p:cNvSpPr/>
              <p:nvPr/>
            </p:nvSpPr>
            <p:spPr>
              <a:xfrm>
                <a:off x="6299746" y="1397808"/>
                <a:ext cx="489986" cy="135618"/>
              </a:xfrm>
              <a:prstGeom prst="rect">
                <a:avLst/>
              </a:prstGeom>
              <a:solidFill>
                <a:srgbClr val="F99F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39B9A71A-4707-4630-8CD6-6746885CD048}"/>
                  </a:ext>
                </a:extLst>
              </p:cNvPr>
              <p:cNvSpPr/>
              <p:nvPr/>
            </p:nvSpPr>
            <p:spPr>
              <a:xfrm>
                <a:off x="6859519" y="1398202"/>
                <a:ext cx="489986" cy="135618"/>
              </a:xfrm>
              <a:prstGeom prst="rect">
                <a:avLst/>
              </a:prstGeom>
              <a:solidFill>
                <a:srgbClr val="C698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919EE25B-5311-4F17-A82F-F8386AEAAD0A}"/>
                  </a:ext>
                </a:extLst>
              </p:cNvPr>
              <p:cNvSpPr/>
              <p:nvPr/>
            </p:nvSpPr>
            <p:spPr>
              <a:xfrm>
                <a:off x="7419292" y="1397808"/>
                <a:ext cx="489986" cy="135618"/>
              </a:xfrm>
              <a:prstGeom prst="rect">
                <a:avLst/>
              </a:prstGeom>
              <a:solidFill>
                <a:srgbClr val="408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1C4308CB-593A-4554-8AD3-E754986D1657}"/>
                  </a:ext>
                </a:extLst>
              </p:cNvPr>
              <p:cNvSpPr/>
              <p:nvPr/>
            </p:nvSpPr>
            <p:spPr>
              <a:xfrm>
                <a:off x="7971818" y="1395274"/>
                <a:ext cx="489986" cy="135618"/>
              </a:xfrm>
              <a:prstGeom prst="rect">
                <a:avLst/>
              </a:prstGeom>
              <a:solidFill>
                <a:srgbClr val="1F9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A817404E-B030-44FF-AA93-3DCE83B96E5D}"/>
                  </a:ext>
                </a:extLst>
              </p:cNvPr>
              <p:cNvSpPr/>
              <p:nvPr/>
            </p:nvSpPr>
            <p:spPr>
              <a:xfrm>
                <a:off x="8531591" y="1395274"/>
                <a:ext cx="489986" cy="135618"/>
              </a:xfrm>
              <a:prstGeom prst="rect">
                <a:avLst/>
              </a:prstGeom>
              <a:solidFill>
                <a:srgbClr val="5DBA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D21FA24F-C6D2-4496-BA9A-7DF912F31A06}"/>
                  </a:ext>
                </a:extLst>
              </p:cNvPr>
              <p:cNvSpPr/>
              <p:nvPr/>
            </p:nvSpPr>
            <p:spPr>
              <a:xfrm>
                <a:off x="9087074" y="1395274"/>
                <a:ext cx="514125" cy="135618"/>
              </a:xfrm>
              <a:prstGeom prst="rect">
                <a:avLst/>
              </a:prstGeom>
              <a:solidFill>
                <a:srgbClr val="136B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49" name="Picture 48">
            <a:extLst>
              <a:ext uri="{FF2B5EF4-FFF2-40B4-BE49-F238E27FC236}">
                <a16:creationId xmlns:a16="http://schemas.microsoft.com/office/drawing/2014/main" id="{DEEB30F4-3C9C-4800-A9FE-E9DFD4AE47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4183" y="1167395"/>
            <a:ext cx="2083847" cy="504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176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B0ACB-74AA-9845-8321-44AE70EAB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CAC5B0-DF18-C04A-A9D5-F3E7C9232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05717E-3134-7C41-B9B4-40D0E469F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4506F-52B7-BA44-A1E0-4E78639D5272}" type="datetimeFigureOut">
              <a:rPr lang="en-US" smtClean="0"/>
              <a:t>6/7/22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E734C3-0918-F343-8214-DDAD7F134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77A2DE-AF88-E549-A8A2-19A67B5B9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6F905-E7B6-9C42-A841-9E2CC239434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D785D7B-7576-DF47-80D9-99345E45D227}"/>
              </a:ext>
            </a:extLst>
          </p:cNvPr>
          <p:cNvGrpSpPr/>
          <p:nvPr userDrawn="1"/>
        </p:nvGrpSpPr>
        <p:grpSpPr>
          <a:xfrm>
            <a:off x="715219" y="1595368"/>
            <a:ext cx="10623079" cy="269106"/>
            <a:chOff x="669983" y="1412560"/>
            <a:chExt cx="10837834" cy="33087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F746A3C-EF54-904A-812D-561E37A832E1}"/>
                </a:ext>
              </a:extLst>
            </p:cNvPr>
            <p:cNvGrpSpPr/>
            <p:nvPr/>
          </p:nvGrpSpPr>
          <p:grpSpPr>
            <a:xfrm rot="10800000" flipV="1">
              <a:off x="1843728" y="1468498"/>
              <a:ext cx="9664089" cy="224269"/>
              <a:chOff x="0" y="1472506"/>
              <a:chExt cx="9601200" cy="257953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FD4383C-2170-294F-A6C0-50485767144C}"/>
                  </a:ext>
                </a:extLst>
              </p:cNvPr>
              <p:cNvSpPr/>
              <p:nvPr/>
            </p:nvSpPr>
            <p:spPr>
              <a:xfrm>
                <a:off x="0" y="1472506"/>
                <a:ext cx="9601200" cy="2579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E7D3D669-DC57-7E45-9D2B-B634E87A429D}"/>
                  </a:ext>
                </a:extLst>
              </p:cNvPr>
              <p:cNvGrpSpPr/>
              <p:nvPr/>
            </p:nvGrpSpPr>
            <p:grpSpPr>
              <a:xfrm>
                <a:off x="0" y="1533803"/>
                <a:ext cx="9601200" cy="142344"/>
                <a:chOff x="-10048" y="1395274"/>
                <a:chExt cx="9611247" cy="142344"/>
              </a:xfrm>
            </p:grpSpPr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3A525722-74A8-CF4C-BE13-299FC700C7BC}"/>
                    </a:ext>
                  </a:extLst>
                </p:cNvPr>
                <p:cNvSpPr/>
                <p:nvPr/>
              </p:nvSpPr>
              <p:spPr>
                <a:xfrm>
                  <a:off x="-10048" y="1402000"/>
                  <a:ext cx="517013" cy="135618"/>
                </a:xfrm>
                <a:prstGeom prst="rect">
                  <a:avLst/>
                </a:prstGeom>
                <a:solidFill>
                  <a:srgbClr val="14496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C626CB3F-E296-B04D-9C67-83CAD06EB48C}"/>
                    </a:ext>
                  </a:extLst>
                </p:cNvPr>
                <p:cNvSpPr/>
                <p:nvPr/>
              </p:nvSpPr>
              <p:spPr>
                <a:xfrm>
                  <a:off x="599026" y="1399408"/>
                  <a:ext cx="489986" cy="135618"/>
                </a:xfrm>
                <a:prstGeom prst="rect">
                  <a:avLst/>
                </a:prstGeom>
                <a:solidFill>
                  <a:srgbClr val="E8223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AE4420A9-9D66-6540-AB91-40E614265571}"/>
                    </a:ext>
                  </a:extLst>
                </p:cNvPr>
                <p:cNvSpPr/>
                <p:nvPr/>
              </p:nvSpPr>
              <p:spPr>
                <a:xfrm>
                  <a:off x="1166753" y="1397808"/>
                  <a:ext cx="489986" cy="135618"/>
                </a:xfrm>
                <a:prstGeom prst="rect">
                  <a:avLst/>
                </a:prstGeom>
                <a:solidFill>
                  <a:srgbClr val="E4B5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99C68974-EF67-5243-8787-377A9DA90E3B}"/>
                    </a:ext>
                  </a:extLst>
                </p:cNvPr>
                <p:cNvSpPr/>
                <p:nvPr/>
              </p:nvSpPr>
              <p:spPr>
                <a:xfrm>
                  <a:off x="1744316" y="1397808"/>
                  <a:ext cx="489986" cy="135618"/>
                </a:xfrm>
                <a:prstGeom prst="rect">
                  <a:avLst/>
                </a:prstGeom>
                <a:solidFill>
                  <a:srgbClr val="4BA04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669358C0-6C69-6045-83A2-7709A37E817D}"/>
                    </a:ext>
                  </a:extLst>
                </p:cNvPr>
                <p:cNvSpPr/>
                <p:nvPr/>
              </p:nvSpPr>
              <p:spPr>
                <a:xfrm>
                  <a:off x="2320550" y="1396592"/>
                  <a:ext cx="489986" cy="135618"/>
                </a:xfrm>
                <a:prstGeom prst="rect">
                  <a:avLst/>
                </a:prstGeom>
                <a:solidFill>
                  <a:srgbClr val="C5202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A23791A3-7FA5-E045-B8A8-F6DDFDDE1648}"/>
                    </a:ext>
                  </a:extLst>
                </p:cNvPr>
                <p:cNvSpPr/>
                <p:nvPr/>
              </p:nvSpPr>
              <p:spPr>
                <a:xfrm>
                  <a:off x="2894090" y="1397808"/>
                  <a:ext cx="489986" cy="135618"/>
                </a:xfrm>
                <a:prstGeom prst="rect">
                  <a:avLst/>
                </a:prstGeom>
                <a:solidFill>
                  <a:srgbClr val="EF40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4B6E8105-0F5C-A04B-AA51-8EF7C8B644F7}"/>
                    </a:ext>
                  </a:extLst>
                </p:cNvPr>
                <p:cNvSpPr/>
                <p:nvPr/>
              </p:nvSpPr>
              <p:spPr>
                <a:xfrm>
                  <a:off x="3467187" y="1397808"/>
                  <a:ext cx="489986" cy="135618"/>
                </a:xfrm>
                <a:prstGeom prst="rect">
                  <a:avLst/>
                </a:prstGeom>
                <a:solidFill>
                  <a:srgbClr val="27BEE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F40C7FE2-B9B6-6049-948A-A775B77B372E}"/>
                    </a:ext>
                  </a:extLst>
                </p:cNvPr>
                <p:cNvSpPr/>
                <p:nvPr/>
              </p:nvSpPr>
              <p:spPr>
                <a:xfrm>
                  <a:off x="4034914" y="1397808"/>
                  <a:ext cx="489986" cy="135618"/>
                </a:xfrm>
                <a:prstGeom prst="rect">
                  <a:avLst/>
                </a:prstGeom>
                <a:solidFill>
                  <a:srgbClr val="FAC21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3DB7950F-D12B-2248-B0FC-2F63693FA4C5}"/>
                    </a:ext>
                  </a:extLst>
                </p:cNvPr>
                <p:cNvSpPr/>
                <p:nvPr/>
              </p:nvSpPr>
              <p:spPr>
                <a:xfrm>
                  <a:off x="4605679" y="1397808"/>
                  <a:ext cx="489986" cy="135618"/>
                </a:xfrm>
                <a:prstGeom prst="rect">
                  <a:avLst/>
                </a:prstGeom>
                <a:solidFill>
                  <a:srgbClr val="A21C4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832ABE86-96E9-2F4E-A356-DA99600CC3EC}"/>
                    </a:ext>
                  </a:extLst>
                </p:cNvPr>
                <p:cNvSpPr/>
                <p:nvPr/>
              </p:nvSpPr>
              <p:spPr>
                <a:xfrm>
                  <a:off x="5170368" y="1396409"/>
                  <a:ext cx="489986" cy="135618"/>
                </a:xfrm>
                <a:prstGeom prst="rect">
                  <a:avLst/>
                </a:prstGeom>
                <a:solidFill>
                  <a:srgbClr val="F26B2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466DDB5E-1891-AC4C-95E5-565214B721F6}"/>
                    </a:ext>
                  </a:extLst>
                </p:cNvPr>
                <p:cNvSpPr/>
                <p:nvPr/>
              </p:nvSpPr>
              <p:spPr>
                <a:xfrm>
                  <a:off x="5735057" y="1397808"/>
                  <a:ext cx="489986" cy="135618"/>
                </a:xfrm>
                <a:prstGeom prst="rect">
                  <a:avLst/>
                </a:prstGeom>
                <a:solidFill>
                  <a:srgbClr val="DC176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0930EF22-379C-344F-BA37-2BDD8496230B}"/>
                    </a:ext>
                  </a:extLst>
                </p:cNvPr>
                <p:cNvSpPr/>
                <p:nvPr/>
              </p:nvSpPr>
              <p:spPr>
                <a:xfrm>
                  <a:off x="6299746" y="1397808"/>
                  <a:ext cx="489986" cy="135618"/>
                </a:xfrm>
                <a:prstGeom prst="rect">
                  <a:avLst/>
                </a:prstGeom>
                <a:solidFill>
                  <a:srgbClr val="F99F2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A388DC8E-8766-6E4F-97A0-BB3A24264513}"/>
                    </a:ext>
                  </a:extLst>
                </p:cNvPr>
                <p:cNvSpPr/>
                <p:nvPr/>
              </p:nvSpPr>
              <p:spPr>
                <a:xfrm>
                  <a:off x="6859519" y="1398202"/>
                  <a:ext cx="489986" cy="135618"/>
                </a:xfrm>
                <a:prstGeom prst="rect">
                  <a:avLst/>
                </a:prstGeom>
                <a:solidFill>
                  <a:srgbClr val="C6982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425F0BCA-ECE1-0B48-9A12-410CC8EECB13}"/>
                    </a:ext>
                  </a:extLst>
                </p:cNvPr>
                <p:cNvSpPr/>
                <p:nvPr/>
              </p:nvSpPr>
              <p:spPr>
                <a:xfrm>
                  <a:off x="7419292" y="1397808"/>
                  <a:ext cx="489986" cy="135618"/>
                </a:xfrm>
                <a:prstGeom prst="rect">
                  <a:avLst/>
                </a:prstGeom>
                <a:solidFill>
                  <a:srgbClr val="40804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76D0CA13-6664-2F45-B1F1-1C23B5A6C8E4}"/>
                    </a:ext>
                  </a:extLst>
                </p:cNvPr>
                <p:cNvSpPr/>
                <p:nvPr/>
              </p:nvSpPr>
              <p:spPr>
                <a:xfrm>
                  <a:off x="7971818" y="1395274"/>
                  <a:ext cx="489986" cy="135618"/>
                </a:xfrm>
                <a:prstGeom prst="rect">
                  <a:avLst/>
                </a:prstGeom>
                <a:solidFill>
                  <a:srgbClr val="1F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F08CDA41-CA38-5E4E-A57A-91CB8114E4D3}"/>
                    </a:ext>
                  </a:extLst>
                </p:cNvPr>
                <p:cNvSpPr/>
                <p:nvPr/>
              </p:nvSpPr>
              <p:spPr>
                <a:xfrm>
                  <a:off x="8531591" y="1395274"/>
                  <a:ext cx="489986" cy="135618"/>
                </a:xfrm>
                <a:prstGeom prst="rect">
                  <a:avLst/>
                </a:prstGeom>
                <a:solidFill>
                  <a:srgbClr val="5DBA4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B350CC3C-7515-EE45-ADD3-008A9B18DD8B}"/>
                    </a:ext>
                  </a:extLst>
                </p:cNvPr>
                <p:cNvSpPr/>
                <p:nvPr/>
              </p:nvSpPr>
              <p:spPr>
                <a:xfrm>
                  <a:off x="9087074" y="1395274"/>
                  <a:ext cx="514125" cy="135618"/>
                </a:xfrm>
                <a:prstGeom prst="rect">
                  <a:avLst/>
                </a:prstGeom>
                <a:solidFill>
                  <a:srgbClr val="136B9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D015BD3-4EE1-1C43-97D3-93D1CAA4FD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983" y="1412560"/>
              <a:ext cx="1077698" cy="3308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56763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DEA0DA-F6E7-1941-90F7-34FB6F842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4506F-52B7-BA44-A1E0-4E78639D5272}" type="datetimeFigureOut">
              <a:rPr lang="en-US" smtClean="0"/>
              <a:t>6/7/22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D44D58-2C65-1049-AD5B-423799611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B9DF3B-CAF5-7C4A-8003-49A0D4146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6F905-E7B6-9C42-A841-9E2CC2394345}" type="slidenum">
              <a:rPr lang="en-US" smtClean="0"/>
              <a:t>‹#›</a:t>
            </a:fld>
            <a:endParaRPr lang="en-US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BF184BE-CA25-4D85-9ADA-C262FE080EB0}"/>
              </a:ext>
            </a:extLst>
          </p:cNvPr>
          <p:cNvGrpSpPr/>
          <p:nvPr userDrawn="1"/>
        </p:nvGrpSpPr>
        <p:grpSpPr>
          <a:xfrm rot="10800000" flipV="1">
            <a:off x="2898019" y="6383804"/>
            <a:ext cx="8609798" cy="58494"/>
            <a:chOff x="0" y="1533803"/>
            <a:chExt cx="9601201" cy="142344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0F4A898-3EF4-4421-B824-F63F7623F450}"/>
                </a:ext>
              </a:extLst>
            </p:cNvPr>
            <p:cNvSpPr/>
            <p:nvPr/>
          </p:nvSpPr>
          <p:spPr>
            <a:xfrm>
              <a:off x="1" y="1540006"/>
              <a:ext cx="9601200" cy="1356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42870C43-D83D-4D1D-BC72-B5D88E8F55FA}"/>
                </a:ext>
              </a:extLst>
            </p:cNvPr>
            <p:cNvGrpSpPr/>
            <p:nvPr/>
          </p:nvGrpSpPr>
          <p:grpSpPr>
            <a:xfrm>
              <a:off x="0" y="1533803"/>
              <a:ext cx="9601200" cy="142344"/>
              <a:chOff x="-10048" y="1395274"/>
              <a:chExt cx="9611247" cy="142344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499D7110-B1DB-4218-B6D0-FE67F42F538B}"/>
                  </a:ext>
                </a:extLst>
              </p:cNvPr>
              <p:cNvSpPr/>
              <p:nvPr/>
            </p:nvSpPr>
            <p:spPr>
              <a:xfrm>
                <a:off x="-10048" y="1402000"/>
                <a:ext cx="517013" cy="135618"/>
              </a:xfrm>
              <a:prstGeom prst="rect">
                <a:avLst/>
              </a:prstGeom>
              <a:solidFill>
                <a:srgbClr val="1449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94133C0D-0AC0-4A33-A072-2DED939A4249}"/>
                  </a:ext>
                </a:extLst>
              </p:cNvPr>
              <p:cNvSpPr/>
              <p:nvPr/>
            </p:nvSpPr>
            <p:spPr>
              <a:xfrm>
                <a:off x="599026" y="1399408"/>
                <a:ext cx="489986" cy="135618"/>
              </a:xfrm>
              <a:prstGeom prst="rect">
                <a:avLst/>
              </a:prstGeom>
              <a:solidFill>
                <a:srgbClr val="E822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322187D9-BD1E-4FD7-BBA5-20C4EE16C507}"/>
                  </a:ext>
                </a:extLst>
              </p:cNvPr>
              <p:cNvSpPr/>
              <p:nvPr/>
            </p:nvSpPr>
            <p:spPr>
              <a:xfrm>
                <a:off x="1166753" y="1397808"/>
                <a:ext cx="489986" cy="135618"/>
              </a:xfrm>
              <a:prstGeom prst="rect">
                <a:avLst/>
              </a:prstGeom>
              <a:solidFill>
                <a:srgbClr val="E4B5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E153183B-16A6-4091-9227-2E386DB9823E}"/>
                  </a:ext>
                </a:extLst>
              </p:cNvPr>
              <p:cNvSpPr/>
              <p:nvPr/>
            </p:nvSpPr>
            <p:spPr>
              <a:xfrm>
                <a:off x="1744316" y="1397808"/>
                <a:ext cx="489986" cy="135618"/>
              </a:xfrm>
              <a:prstGeom prst="rect">
                <a:avLst/>
              </a:prstGeom>
              <a:solidFill>
                <a:srgbClr val="4BA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A30DAF76-6D78-4BA9-AAA7-3C25DEBDAEAB}"/>
                  </a:ext>
                </a:extLst>
              </p:cNvPr>
              <p:cNvSpPr/>
              <p:nvPr/>
            </p:nvSpPr>
            <p:spPr>
              <a:xfrm>
                <a:off x="2320550" y="1396592"/>
                <a:ext cx="489986" cy="135618"/>
              </a:xfrm>
              <a:prstGeom prst="rect">
                <a:avLst/>
              </a:prstGeom>
              <a:solidFill>
                <a:srgbClr val="C520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C4B18446-BB13-4E28-9EF6-0516DBEFD84F}"/>
                  </a:ext>
                </a:extLst>
              </p:cNvPr>
              <p:cNvSpPr/>
              <p:nvPr/>
            </p:nvSpPr>
            <p:spPr>
              <a:xfrm>
                <a:off x="2894090" y="1397808"/>
                <a:ext cx="489986" cy="135618"/>
              </a:xfrm>
              <a:prstGeom prst="rect">
                <a:avLst/>
              </a:prstGeom>
              <a:solidFill>
                <a:srgbClr val="EF40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62C925D4-0E5A-4E9E-A79F-C4C9012B7708}"/>
                  </a:ext>
                </a:extLst>
              </p:cNvPr>
              <p:cNvSpPr/>
              <p:nvPr/>
            </p:nvSpPr>
            <p:spPr>
              <a:xfrm>
                <a:off x="3467187" y="1397808"/>
                <a:ext cx="489986" cy="135618"/>
              </a:xfrm>
              <a:prstGeom prst="rect">
                <a:avLst/>
              </a:prstGeom>
              <a:solidFill>
                <a:srgbClr val="27BE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78E5273B-DAEB-4E62-84D7-C8AEF0889A0F}"/>
                  </a:ext>
                </a:extLst>
              </p:cNvPr>
              <p:cNvSpPr/>
              <p:nvPr/>
            </p:nvSpPr>
            <p:spPr>
              <a:xfrm>
                <a:off x="4034914" y="1397808"/>
                <a:ext cx="489986" cy="135618"/>
              </a:xfrm>
              <a:prstGeom prst="rect">
                <a:avLst/>
              </a:prstGeom>
              <a:solidFill>
                <a:srgbClr val="FAC2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7DBD14BA-ED2F-48A3-89A7-34B0ED58D7C4}"/>
                  </a:ext>
                </a:extLst>
              </p:cNvPr>
              <p:cNvSpPr/>
              <p:nvPr/>
            </p:nvSpPr>
            <p:spPr>
              <a:xfrm>
                <a:off x="4605679" y="1397808"/>
                <a:ext cx="489986" cy="135618"/>
              </a:xfrm>
              <a:prstGeom prst="rect">
                <a:avLst/>
              </a:prstGeom>
              <a:solidFill>
                <a:srgbClr val="A21C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7466E075-3ED5-4C0E-9038-52D2375437BA}"/>
                  </a:ext>
                </a:extLst>
              </p:cNvPr>
              <p:cNvSpPr/>
              <p:nvPr/>
            </p:nvSpPr>
            <p:spPr>
              <a:xfrm>
                <a:off x="5170368" y="1396409"/>
                <a:ext cx="489986" cy="135618"/>
              </a:xfrm>
              <a:prstGeom prst="rect">
                <a:avLst/>
              </a:prstGeom>
              <a:solidFill>
                <a:srgbClr val="F26B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1ED484FF-EB58-4A69-87AB-8A35FA8A0B83}"/>
                  </a:ext>
                </a:extLst>
              </p:cNvPr>
              <p:cNvSpPr/>
              <p:nvPr/>
            </p:nvSpPr>
            <p:spPr>
              <a:xfrm>
                <a:off x="5735057" y="1397808"/>
                <a:ext cx="489986" cy="135618"/>
              </a:xfrm>
              <a:prstGeom prst="rect">
                <a:avLst/>
              </a:prstGeom>
              <a:solidFill>
                <a:srgbClr val="DC17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3A37F577-8474-4D5A-898E-C5D10F7E604D}"/>
                  </a:ext>
                </a:extLst>
              </p:cNvPr>
              <p:cNvSpPr/>
              <p:nvPr/>
            </p:nvSpPr>
            <p:spPr>
              <a:xfrm>
                <a:off x="6299746" y="1397808"/>
                <a:ext cx="489986" cy="135618"/>
              </a:xfrm>
              <a:prstGeom prst="rect">
                <a:avLst/>
              </a:prstGeom>
              <a:solidFill>
                <a:srgbClr val="F99F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0729AF3B-934A-4893-B903-C4B8E7CBFB04}"/>
                  </a:ext>
                </a:extLst>
              </p:cNvPr>
              <p:cNvSpPr/>
              <p:nvPr/>
            </p:nvSpPr>
            <p:spPr>
              <a:xfrm>
                <a:off x="6859519" y="1398202"/>
                <a:ext cx="489986" cy="135618"/>
              </a:xfrm>
              <a:prstGeom prst="rect">
                <a:avLst/>
              </a:prstGeom>
              <a:solidFill>
                <a:srgbClr val="C698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F9A49DF3-E0FB-42A5-9665-91E7EE87D788}"/>
                  </a:ext>
                </a:extLst>
              </p:cNvPr>
              <p:cNvSpPr/>
              <p:nvPr/>
            </p:nvSpPr>
            <p:spPr>
              <a:xfrm>
                <a:off x="7419292" y="1397808"/>
                <a:ext cx="489986" cy="135618"/>
              </a:xfrm>
              <a:prstGeom prst="rect">
                <a:avLst/>
              </a:prstGeom>
              <a:solidFill>
                <a:srgbClr val="408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AF7B7E89-96A0-4A4C-8100-FD84C1445891}"/>
                  </a:ext>
                </a:extLst>
              </p:cNvPr>
              <p:cNvSpPr/>
              <p:nvPr/>
            </p:nvSpPr>
            <p:spPr>
              <a:xfrm>
                <a:off x="7971818" y="1395274"/>
                <a:ext cx="489986" cy="135618"/>
              </a:xfrm>
              <a:prstGeom prst="rect">
                <a:avLst/>
              </a:prstGeom>
              <a:solidFill>
                <a:srgbClr val="1F9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A4A73CC0-AEA1-4BAB-ADDF-A89D3893065A}"/>
                  </a:ext>
                </a:extLst>
              </p:cNvPr>
              <p:cNvSpPr/>
              <p:nvPr/>
            </p:nvSpPr>
            <p:spPr>
              <a:xfrm>
                <a:off x="8531591" y="1395274"/>
                <a:ext cx="489986" cy="135618"/>
              </a:xfrm>
              <a:prstGeom prst="rect">
                <a:avLst/>
              </a:prstGeom>
              <a:solidFill>
                <a:srgbClr val="5DBA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CBCAE0FF-0B61-4839-9B0E-F63F28A593A0}"/>
                  </a:ext>
                </a:extLst>
              </p:cNvPr>
              <p:cNvSpPr/>
              <p:nvPr/>
            </p:nvSpPr>
            <p:spPr>
              <a:xfrm>
                <a:off x="9087074" y="1395274"/>
                <a:ext cx="514125" cy="135618"/>
              </a:xfrm>
              <a:prstGeom prst="rect">
                <a:avLst/>
              </a:prstGeom>
              <a:solidFill>
                <a:srgbClr val="136B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72" name="Picture 71">
            <a:extLst>
              <a:ext uri="{FF2B5EF4-FFF2-40B4-BE49-F238E27FC236}">
                <a16:creationId xmlns:a16="http://schemas.microsoft.com/office/drawing/2014/main" id="{C129DCA3-2847-4A40-A3C8-4B2AD08248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4183" y="6145795"/>
            <a:ext cx="2083847" cy="504724"/>
          </a:xfrm>
          <a:prstGeom prst="rect">
            <a:avLst/>
          </a:prstGeom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0B9F4CF4-CA40-46A5-B840-A2A0A6565719}"/>
              </a:ext>
            </a:extLst>
          </p:cNvPr>
          <p:cNvSpPr/>
          <p:nvPr userDrawn="1"/>
        </p:nvSpPr>
        <p:spPr>
          <a:xfrm>
            <a:off x="684182" y="723900"/>
            <a:ext cx="10823633" cy="5295206"/>
          </a:xfrm>
          <a:prstGeom prst="rect">
            <a:avLst/>
          </a:prstGeom>
          <a:solidFill>
            <a:srgbClr val="9DC3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62987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776033-9F53-4347-B754-6874D432C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4506F-52B7-BA44-A1E0-4E78639D5272}" type="datetimeFigureOut">
              <a:rPr lang="en-US" smtClean="0"/>
              <a:t>6/7/22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F886380-4898-E24F-BBC4-D205B14A3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F4DD06-856B-6047-BBE1-95788489A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6F905-E7B6-9C42-A841-9E2CC2394345}" type="slidenum">
              <a:rPr lang="en-US" smtClean="0"/>
              <a:t>‹#›</a:t>
            </a:fld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C4ADAC-CD6E-4C28-A893-ADA49118FB74}"/>
              </a:ext>
            </a:extLst>
          </p:cNvPr>
          <p:cNvGrpSpPr/>
          <p:nvPr userDrawn="1"/>
        </p:nvGrpSpPr>
        <p:grpSpPr>
          <a:xfrm rot="10800000" flipV="1">
            <a:off x="2898019" y="6383804"/>
            <a:ext cx="8609798" cy="58494"/>
            <a:chOff x="0" y="1533803"/>
            <a:chExt cx="9601201" cy="14234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CDE5C72-A905-4916-9310-3250BC8803D2}"/>
                </a:ext>
              </a:extLst>
            </p:cNvPr>
            <p:cNvSpPr/>
            <p:nvPr/>
          </p:nvSpPr>
          <p:spPr>
            <a:xfrm>
              <a:off x="1" y="1540006"/>
              <a:ext cx="9601200" cy="1356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75043091-A079-4BD3-92A3-5F20E42FF7E0}"/>
                </a:ext>
              </a:extLst>
            </p:cNvPr>
            <p:cNvGrpSpPr/>
            <p:nvPr/>
          </p:nvGrpSpPr>
          <p:grpSpPr>
            <a:xfrm>
              <a:off x="0" y="1533803"/>
              <a:ext cx="9601200" cy="142344"/>
              <a:chOff x="-10048" y="1395274"/>
              <a:chExt cx="9611247" cy="142344"/>
            </a:xfrm>
          </p:grpSpPr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06D5F256-E4F1-4E34-BADC-404C5D8BE8F4}"/>
                  </a:ext>
                </a:extLst>
              </p:cNvPr>
              <p:cNvSpPr/>
              <p:nvPr/>
            </p:nvSpPr>
            <p:spPr>
              <a:xfrm>
                <a:off x="-10048" y="1402000"/>
                <a:ext cx="517013" cy="135618"/>
              </a:xfrm>
              <a:prstGeom prst="rect">
                <a:avLst/>
              </a:prstGeom>
              <a:solidFill>
                <a:srgbClr val="1449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EAEC2220-B11F-4F32-9A7D-01FBCE35597B}"/>
                  </a:ext>
                </a:extLst>
              </p:cNvPr>
              <p:cNvSpPr/>
              <p:nvPr/>
            </p:nvSpPr>
            <p:spPr>
              <a:xfrm>
                <a:off x="599026" y="1399408"/>
                <a:ext cx="489986" cy="135618"/>
              </a:xfrm>
              <a:prstGeom prst="rect">
                <a:avLst/>
              </a:prstGeom>
              <a:solidFill>
                <a:srgbClr val="E822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CEE638CE-57C2-4E6C-92CF-CAAB50506DB5}"/>
                  </a:ext>
                </a:extLst>
              </p:cNvPr>
              <p:cNvSpPr/>
              <p:nvPr/>
            </p:nvSpPr>
            <p:spPr>
              <a:xfrm>
                <a:off x="1166753" y="1397808"/>
                <a:ext cx="489986" cy="135618"/>
              </a:xfrm>
              <a:prstGeom prst="rect">
                <a:avLst/>
              </a:prstGeom>
              <a:solidFill>
                <a:srgbClr val="E4B5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A6E6680C-B178-48C6-8E94-623E3C87053B}"/>
                  </a:ext>
                </a:extLst>
              </p:cNvPr>
              <p:cNvSpPr/>
              <p:nvPr/>
            </p:nvSpPr>
            <p:spPr>
              <a:xfrm>
                <a:off x="1744316" y="1397808"/>
                <a:ext cx="489986" cy="135618"/>
              </a:xfrm>
              <a:prstGeom prst="rect">
                <a:avLst/>
              </a:prstGeom>
              <a:solidFill>
                <a:srgbClr val="4BA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D3058067-BB16-4147-A066-4DE85B3BE31C}"/>
                  </a:ext>
                </a:extLst>
              </p:cNvPr>
              <p:cNvSpPr/>
              <p:nvPr/>
            </p:nvSpPr>
            <p:spPr>
              <a:xfrm>
                <a:off x="2320550" y="1396592"/>
                <a:ext cx="489986" cy="135618"/>
              </a:xfrm>
              <a:prstGeom prst="rect">
                <a:avLst/>
              </a:prstGeom>
              <a:solidFill>
                <a:srgbClr val="C520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A5420F63-5413-4E2D-B1CD-B62B1175CB6E}"/>
                  </a:ext>
                </a:extLst>
              </p:cNvPr>
              <p:cNvSpPr/>
              <p:nvPr/>
            </p:nvSpPr>
            <p:spPr>
              <a:xfrm>
                <a:off x="2894090" y="1397808"/>
                <a:ext cx="489986" cy="135618"/>
              </a:xfrm>
              <a:prstGeom prst="rect">
                <a:avLst/>
              </a:prstGeom>
              <a:solidFill>
                <a:srgbClr val="EF40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6DA64FDF-C0CD-4E8A-8401-2A9450296637}"/>
                  </a:ext>
                </a:extLst>
              </p:cNvPr>
              <p:cNvSpPr/>
              <p:nvPr/>
            </p:nvSpPr>
            <p:spPr>
              <a:xfrm>
                <a:off x="3467187" y="1397808"/>
                <a:ext cx="489986" cy="135618"/>
              </a:xfrm>
              <a:prstGeom prst="rect">
                <a:avLst/>
              </a:prstGeom>
              <a:solidFill>
                <a:srgbClr val="27BE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6F7072AC-5F95-44B5-8479-7B89FD893C5F}"/>
                  </a:ext>
                </a:extLst>
              </p:cNvPr>
              <p:cNvSpPr/>
              <p:nvPr/>
            </p:nvSpPr>
            <p:spPr>
              <a:xfrm>
                <a:off x="4034914" y="1397808"/>
                <a:ext cx="489986" cy="135618"/>
              </a:xfrm>
              <a:prstGeom prst="rect">
                <a:avLst/>
              </a:prstGeom>
              <a:solidFill>
                <a:srgbClr val="FAC2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CA571742-12CC-451E-9670-BCD61FD607BF}"/>
                  </a:ext>
                </a:extLst>
              </p:cNvPr>
              <p:cNvSpPr/>
              <p:nvPr/>
            </p:nvSpPr>
            <p:spPr>
              <a:xfrm>
                <a:off x="4605679" y="1397808"/>
                <a:ext cx="489986" cy="135618"/>
              </a:xfrm>
              <a:prstGeom prst="rect">
                <a:avLst/>
              </a:prstGeom>
              <a:solidFill>
                <a:srgbClr val="A21C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1A6F7661-84F7-4975-AFD9-0C54139D3BEB}"/>
                  </a:ext>
                </a:extLst>
              </p:cNvPr>
              <p:cNvSpPr/>
              <p:nvPr/>
            </p:nvSpPr>
            <p:spPr>
              <a:xfrm>
                <a:off x="5170368" y="1396409"/>
                <a:ext cx="489986" cy="135618"/>
              </a:xfrm>
              <a:prstGeom prst="rect">
                <a:avLst/>
              </a:prstGeom>
              <a:solidFill>
                <a:srgbClr val="F26B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EC46D505-9792-481F-A50C-C46C47340439}"/>
                  </a:ext>
                </a:extLst>
              </p:cNvPr>
              <p:cNvSpPr/>
              <p:nvPr/>
            </p:nvSpPr>
            <p:spPr>
              <a:xfrm>
                <a:off x="5735057" y="1397808"/>
                <a:ext cx="489986" cy="135618"/>
              </a:xfrm>
              <a:prstGeom prst="rect">
                <a:avLst/>
              </a:prstGeom>
              <a:solidFill>
                <a:srgbClr val="DC17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38FAA8B3-E8B9-44C3-BB60-3B60959D8988}"/>
                  </a:ext>
                </a:extLst>
              </p:cNvPr>
              <p:cNvSpPr/>
              <p:nvPr/>
            </p:nvSpPr>
            <p:spPr>
              <a:xfrm>
                <a:off x="6299746" y="1397808"/>
                <a:ext cx="489986" cy="135618"/>
              </a:xfrm>
              <a:prstGeom prst="rect">
                <a:avLst/>
              </a:prstGeom>
              <a:solidFill>
                <a:srgbClr val="F99F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22CAFF86-1246-4E96-B0C7-C4A7D4EBDF90}"/>
                  </a:ext>
                </a:extLst>
              </p:cNvPr>
              <p:cNvSpPr/>
              <p:nvPr/>
            </p:nvSpPr>
            <p:spPr>
              <a:xfrm>
                <a:off x="6859519" y="1398202"/>
                <a:ext cx="489986" cy="135618"/>
              </a:xfrm>
              <a:prstGeom prst="rect">
                <a:avLst/>
              </a:prstGeom>
              <a:solidFill>
                <a:srgbClr val="C698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8DAAD7DF-D219-45F7-AF98-6995A50D313D}"/>
                  </a:ext>
                </a:extLst>
              </p:cNvPr>
              <p:cNvSpPr/>
              <p:nvPr/>
            </p:nvSpPr>
            <p:spPr>
              <a:xfrm>
                <a:off x="7419292" y="1397808"/>
                <a:ext cx="489986" cy="135618"/>
              </a:xfrm>
              <a:prstGeom prst="rect">
                <a:avLst/>
              </a:prstGeom>
              <a:solidFill>
                <a:srgbClr val="408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B4C6DCB1-768B-4BFF-8E51-3542C76D6EA3}"/>
                  </a:ext>
                </a:extLst>
              </p:cNvPr>
              <p:cNvSpPr/>
              <p:nvPr/>
            </p:nvSpPr>
            <p:spPr>
              <a:xfrm>
                <a:off x="7971818" y="1395274"/>
                <a:ext cx="489986" cy="135618"/>
              </a:xfrm>
              <a:prstGeom prst="rect">
                <a:avLst/>
              </a:prstGeom>
              <a:solidFill>
                <a:srgbClr val="1F9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C43BC78D-C0BF-4772-9FBC-6EA23818AD0E}"/>
                  </a:ext>
                </a:extLst>
              </p:cNvPr>
              <p:cNvSpPr/>
              <p:nvPr/>
            </p:nvSpPr>
            <p:spPr>
              <a:xfrm>
                <a:off x="8531591" y="1395274"/>
                <a:ext cx="489986" cy="135618"/>
              </a:xfrm>
              <a:prstGeom prst="rect">
                <a:avLst/>
              </a:prstGeom>
              <a:solidFill>
                <a:srgbClr val="5DBA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E79BA452-AC49-4A0D-AF41-9AA4551FBA9F}"/>
                  </a:ext>
                </a:extLst>
              </p:cNvPr>
              <p:cNvSpPr/>
              <p:nvPr/>
            </p:nvSpPr>
            <p:spPr>
              <a:xfrm>
                <a:off x="9087074" y="1395274"/>
                <a:ext cx="514125" cy="135618"/>
              </a:xfrm>
              <a:prstGeom prst="rect">
                <a:avLst/>
              </a:prstGeom>
              <a:solidFill>
                <a:srgbClr val="136B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52" name="Picture 51">
            <a:extLst>
              <a:ext uri="{FF2B5EF4-FFF2-40B4-BE49-F238E27FC236}">
                <a16:creationId xmlns:a16="http://schemas.microsoft.com/office/drawing/2014/main" id="{F3B3E297-C7C0-4CE4-B045-487176B56D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4183" y="6145795"/>
            <a:ext cx="2083847" cy="504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168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10AE4-8329-7F4C-9485-FE482FC09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1135AC-3F71-5B4A-90DA-E2DAC9B4B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4506F-52B7-BA44-A1E0-4E78639D5272}" type="datetimeFigureOut">
              <a:rPr lang="en-US" smtClean="0"/>
              <a:t>6/7/22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D4644A-C546-C24F-BFE7-8249B6392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8DB8CE-8E82-4847-8B2B-28EF6DBA0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6F905-E7B6-9C42-A841-9E2CC2394345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92C4AF7-C497-7048-B22A-67B3FB6F7599}"/>
              </a:ext>
            </a:extLst>
          </p:cNvPr>
          <p:cNvGrpSpPr/>
          <p:nvPr userDrawn="1"/>
        </p:nvGrpSpPr>
        <p:grpSpPr>
          <a:xfrm>
            <a:off x="715219" y="1595368"/>
            <a:ext cx="10623079" cy="269106"/>
            <a:chOff x="669983" y="1412560"/>
            <a:chExt cx="10837834" cy="33087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180EB56-D163-CC44-B0D8-5BE2226F2707}"/>
                </a:ext>
              </a:extLst>
            </p:cNvPr>
            <p:cNvGrpSpPr/>
            <p:nvPr/>
          </p:nvGrpSpPr>
          <p:grpSpPr>
            <a:xfrm rot="10800000" flipV="1">
              <a:off x="1843728" y="1468498"/>
              <a:ext cx="9664089" cy="224269"/>
              <a:chOff x="0" y="1472506"/>
              <a:chExt cx="9601200" cy="257953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3932DB3B-0B7B-7547-9F0A-9F10D1739DED}"/>
                  </a:ext>
                </a:extLst>
              </p:cNvPr>
              <p:cNvSpPr/>
              <p:nvPr/>
            </p:nvSpPr>
            <p:spPr>
              <a:xfrm>
                <a:off x="0" y="1472506"/>
                <a:ext cx="9601200" cy="2579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87370F23-0B8F-6148-8A43-857F70444CCD}"/>
                  </a:ext>
                </a:extLst>
              </p:cNvPr>
              <p:cNvGrpSpPr/>
              <p:nvPr/>
            </p:nvGrpSpPr>
            <p:grpSpPr>
              <a:xfrm>
                <a:off x="0" y="1533803"/>
                <a:ext cx="9601200" cy="142344"/>
                <a:chOff x="-10048" y="1395274"/>
                <a:chExt cx="9611247" cy="142344"/>
              </a:xfrm>
            </p:grpSpPr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1EDE2258-5994-2B46-A0C4-D1963403B1E6}"/>
                    </a:ext>
                  </a:extLst>
                </p:cNvPr>
                <p:cNvSpPr/>
                <p:nvPr/>
              </p:nvSpPr>
              <p:spPr>
                <a:xfrm>
                  <a:off x="-10048" y="1402000"/>
                  <a:ext cx="517013" cy="135618"/>
                </a:xfrm>
                <a:prstGeom prst="rect">
                  <a:avLst/>
                </a:prstGeom>
                <a:solidFill>
                  <a:srgbClr val="14496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21388EA9-15A7-8041-B9FF-EB947C11B5FE}"/>
                    </a:ext>
                  </a:extLst>
                </p:cNvPr>
                <p:cNvSpPr/>
                <p:nvPr/>
              </p:nvSpPr>
              <p:spPr>
                <a:xfrm>
                  <a:off x="599026" y="1399408"/>
                  <a:ext cx="489986" cy="135618"/>
                </a:xfrm>
                <a:prstGeom prst="rect">
                  <a:avLst/>
                </a:prstGeom>
                <a:solidFill>
                  <a:srgbClr val="E8223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A31E97EB-39C3-D64A-A732-BBB86B342528}"/>
                    </a:ext>
                  </a:extLst>
                </p:cNvPr>
                <p:cNvSpPr/>
                <p:nvPr/>
              </p:nvSpPr>
              <p:spPr>
                <a:xfrm>
                  <a:off x="1166753" y="1397808"/>
                  <a:ext cx="489986" cy="135618"/>
                </a:xfrm>
                <a:prstGeom prst="rect">
                  <a:avLst/>
                </a:prstGeom>
                <a:solidFill>
                  <a:srgbClr val="E4B5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A37482A4-FF81-5445-801E-A96A44E9321A}"/>
                    </a:ext>
                  </a:extLst>
                </p:cNvPr>
                <p:cNvSpPr/>
                <p:nvPr/>
              </p:nvSpPr>
              <p:spPr>
                <a:xfrm>
                  <a:off x="1744316" y="1397808"/>
                  <a:ext cx="489986" cy="135618"/>
                </a:xfrm>
                <a:prstGeom prst="rect">
                  <a:avLst/>
                </a:prstGeom>
                <a:solidFill>
                  <a:srgbClr val="4BA04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E9868B6C-C56B-9B4C-9543-63F974948992}"/>
                    </a:ext>
                  </a:extLst>
                </p:cNvPr>
                <p:cNvSpPr/>
                <p:nvPr/>
              </p:nvSpPr>
              <p:spPr>
                <a:xfrm>
                  <a:off x="2320550" y="1396592"/>
                  <a:ext cx="489986" cy="135618"/>
                </a:xfrm>
                <a:prstGeom prst="rect">
                  <a:avLst/>
                </a:prstGeom>
                <a:solidFill>
                  <a:srgbClr val="C5202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7495F4C0-C8DF-BA4B-995C-1164C8C75B6D}"/>
                    </a:ext>
                  </a:extLst>
                </p:cNvPr>
                <p:cNvSpPr/>
                <p:nvPr/>
              </p:nvSpPr>
              <p:spPr>
                <a:xfrm>
                  <a:off x="2894090" y="1397808"/>
                  <a:ext cx="489986" cy="135618"/>
                </a:xfrm>
                <a:prstGeom prst="rect">
                  <a:avLst/>
                </a:prstGeom>
                <a:solidFill>
                  <a:srgbClr val="EF40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F4E3EFFE-E87D-0E49-BB73-21BD3781D9CA}"/>
                    </a:ext>
                  </a:extLst>
                </p:cNvPr>
                <p:cNvSpPr/>
                <p:nvPr/>
              </p:nvSpPr>
              <p:spPr>
                <a:xfrm>
                  <a:off x="3467187" y="1397808"/>
                  <a:ext cx="489986" cy="135618"/>
                </a:xfrm>
                <a:prstGeom prst="rect">
                  <a:avLst/>
                </a:prstGeom>
                <a:solidFill>
                  <a:srgbClr val="27BEE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A8C6E69F-F0A5-8143-847C-2029214DF194}"/>
                    </a:ext>
                  </a:extLst>
                </p:cNvPr>
                <p:cNvSpPr/>
                <p:nvPr/>
              </p:nvSpPr>
              <p:spPr>
                <a:xfrm>
                  <a:off x="4034914" y="1397808"/>
                  <a:ext cx="489986" cy="135618"/>
                </a:xfrm>
                <a:prstGeom prst="rect">
                  <a:avLst/>
                </a:prstGeom>
                <a:solidFill>
                  <a:srgbClr val="FAC21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48E0A8F9-258E-494B-B4D6-B23D1FAD997B}"/>
                    </a:ext>
                  </a:extLst>
                </p:cNvPr>
                <p:cNvSpPr/>
                <p:nvPr/>
              </p:nvSpPr>
              <p:spPr>
                <a:xfrm>
                  <a:off x="4605679" y="1397808"/>
                  <a:ext cx="489986" cy="135618"/>
                </a:xfrm>
                <a:prstGeom prst="rect">
                  <a:avLst/>
                </a:prstGeom>
                <a:solidFill>
                  <a:srgbClr val="A21C4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AD766036-A396-E04B-BE7A-ADA852EFB4D8}"/>
                    </a:ext>
                  </a:extLst>
                </p:cNvPr>
                <p:cNvSpPr/>
                <p:nvPr/>
              </p:nvSpPr>
              <p:spPr>
                <a:xfrm>
                  <a:off x="5170368" y="1396409"/>
                  <a:ext cx="489986" cy="135618"/>
                </a:xfrm>
                <a:prstGeom prst="rect">
                  <a:avLst/>
                </a:prstGeom>
                <a:solidFill>
                  <a:srgbClr val="F26B2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16C621FC-C772-C441-B6FB-70398C04A096}"/>
                    </a:ext>
                  </a:extLst>
                </p:cNvPr>
                <p:cNvSpPr/>
                <p:nvPr/>
              </p:nvSpPr>
              <p:spPr>
                <a:xfrm>
                  <a:off x="5735057" y="1397808"/>
                  <a:ext cx="489986" cy="135618"/>
                </a:xfrm>
                <a:prstGeom prst="rect">
                  <a:avLst/>
                </a:prstGeom>
                <a:solidFill>
                  <a:srgbClr val="DC176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282B45DB-0EC3-DB4E-81B1-8805E06F6365}"/>
                    </a:ext>
                  </a:extLst>
                </p:cNvPr>
                <p:cNvSpPr/>
                <p:nvPr/>
              </p:nvSpPr>
              <p:spPr>
                <a:xfrm>
                  <a:off x="6299746" y="1397808"/>
                  <a:ext cx="489986" cy="135618"/>
                </a:xfrm>
                <a:prstGeom prst="rect">
                  <a:avLst/>
                </a:prstGeom>
                <a:solidFill>
                  <a:srgbClr val="F99F2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B802DB0D-6F31-B74F-BF70-AD48B348C83D}"/>
                    </a:ext>
                  </a:extLst>
                </p:cNvPr>
                <p:cNvSpPr/>
                <p:nvPr/>
              </p:nvSpPr>
              <p:spPr>
                <a:xfrm>
                  <a:off x="6859519" y="1398202"/>
                  <a:ext cx="489986" cy="135618"/>
                </a:xfrm>
                <a:prstGeom prst="rect">
                  <a:avLst/>
                </a:prstGeom>
                <a:solidFill>
                  <a:srgbClr val="C6982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1E918181-976F-494D-A9A2-7E1A99279732}"/>
                    </a:ext>
                  </a:extLst>
                </p:cNvPr>
                <p:cNvSpPr/>
                <p:nvPr/>
              </p:nvSpPr>
              <p:spPr>
                <a:xfrm>
                  <a:off x="7419292" y="1397808"/>
                  <a:ext cx="489986" cy="135618"/>
                </a:xfrm>
                <a:prstGeom prst="rect">
                  <a:avLst/>
                </a:prstGeom>
                <a:solidFill>
                  <a:srgbClr val="40804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3EEF4508-A445-354E-B11A-8EF1A7FE4C23}"/>
                    </a:ext>
                  </a:extLst>
                </p:cNvPr>
                <p:cNvSpPr/>
                <p:nvPr/>
              </p:nvSpPr>
              <p:spPr>
                <a:xfrm>
                  <a:off x="7971818" y="1395274"/>
                  <a:ext cx="489986" cy="135618"/>
                </a:xfrm>
                <a:prstGeom prst="rect">
                  <a:avLst/>
                </a:prstGeom>
                <a:solidFill>
                  <a:srgbClr val="1F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6A7E7DF8-DC33-314F-AA20-A6C8F610937C}"/>
                    </a:ext>
                  </a:extLst>
                </p:cNvPr>
                <p:cNvSpPr/>
                <p:nvPr/>
              </p:nvSpPr>
              <p:spPr>
                <a:xfrm>
                  <a:off x="8531591" y="1395274"/>
                  <a:ext cx="489986" cy="135618"/>
                </a:xfrm>
                <a:prstGeom prst="rect">
                  <a:avLst/>
                </a:prstGeom>
                <a:solidFill>
                  <a:srgbClr val="5DBA4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FD3DC3D7-0830-5D43-A5E4-D0627EF83FD4}"/>
                    </a:ext>
                  </a:extLst>
                </p:cNvPr>
                <p:cNvSpPr/>
                <p:nvPr/>
              </p:nvSpPr>
              <p:spPr>
                <a:xfrm>
                  <a:off x="9087074" y="1395274"/>
                  <a:ext cx="514125" cy="135618"/>
                </a:xfrm>
                <a:prstGeom prst="rect">
                  <a:avLst/>
                </a:prstGeom>
                <a:solidFill>
                  <a:srgbClr val="136B9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</p:grp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5954205-36E3-C447-B77E-0805363169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983" y="1412560"/>
              <a:ext cx="1077698" cy="3308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3233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69">
            <a:extLst>
              <a:ext uri="{FF2B5EF4-FFF2-40B4-BE49-F238E27FC236}">
                <a16:creationId xmlns:a16="http://schemas.microsoft.com/office/drawing/2014/main" id="{1AB9CEC6-4CDD-412A-A77A-518663F92CD1}"/>
              </a:ext>
            </a:extLst>
          </p:cNvPr>
          <p:cNvSpPr/>
          <p:nvPr userDrawn="1"/>
        </p:nvSpPr>
        <p:spPr>
          <a:xfrm>
            <a:off x="0" y="235"/>
            <a:ext cx="5137322" cy="685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9098C4-49B5-5543-8091-9FDC0CA4E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4506F-52B7-BA44-A1E0-4E78639D5272}" type="datetimeFigureOut">
              <a:rPr lang="en-US" smtClean="0"/>
              <a:t>6/7/22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4DF94D-F3DB-D945-B46D-E8A8EA6E8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22FA71-7715-B04C-8E2A-37892172B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6F905-E7B6-9C42-A841-9E2CC2394345}" type="slidenum">
              <a:rPr lang="en-US" smtClean="0"/>
              <a:t>‹#›</a:t>
            </a:fld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0EA7C52-B7F0-4A4C-9BC0-144A92A8D8BE}"/>
              </a:ext>
            </a:extLst>
          </p:cNvPr>
          <p:cNvGrpSpPr/>
          <p:nvPr userDrawn="1"/>
        </p:nvGrpSpPr>
        <p:grpSpPr>
          <a:xfrm rot="10800000" flipV="1">
            <a:off x="2898019" y="6383804"/>
            <a:ext cx="8609798" cy="58494"/>
            <a:chOff x="0" y="1533803"/>
            <a:chExt cx="9601201" cy="142344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4792167-E331-4668-86A1-39270C9DC8D5}"/>
                </a:ext>
              </a:extLst>
            </p:cNvPr>
            <p:cNvSpPr/>
            <p:nvPr/>
          </p:nvSpPr>
          <p:spPr>
            <a:xfrm>
              <a:off x="1" y="1540006"/>
              <a:ext cx="9601200" cy="1356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C7566305-F054-422A-BFE3-8AA32A856C2A}"/>
                </a:ext>
              </a:extLst>
            </p:cNvPr>
            <p:cNvGrpSpPr/>
            <p:nvPr/>
          </p:nvGrpSpPr>
          <p:grpSpPr>
            <a:xfrm>
              <a:off x="0" y="1533803"/>
              <a:ext cx="9601200" cy="142344"/>
              <a:chOff x="-10048" y="1395274"/>
              <a:chExt cx="9611247" cy="142344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ECE291CE-1DA3-4010-A5AF-3E0A25971D9E}"/>
                  </a:ext>
                </a:extLst>
              </p:cNvPr>
              <p:cNvSpPr/>
              <p:nvPr/>
            </p:nvSpPr>
            <p:spPr>
              <a:xfrm>
                <a:off x="-10048" y="1402000"/>
                <a:ext cx="517013" cy="135618"/>
              </a:xfrm>
              <a:prstGeom prst="rect">
                <a:avLst/>
              </a:prstGeom>
              <a:solidFill>
                <a:srgbClr val="1449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44BAC845-EE47-4AA4-AE5C-FF2DEA73873F}"/>
                  </a:ext>
                </a:extLst>
              </p:cNvPr>
              <p:cNvSpPr/>
              <p:nvPr/>
            </p:nvSpPr>
            <p:spPr>
              <a:xfrm>
                <a:off x="599026" y="1399408"/>
                <a:ext cx="489986" cy="135618"/>
              </a:xfrm>
              <a:prstGeom prst="rect">
                <a:avLst/>
              </a:prstGeom>
              <a:solidFill>
                <a:srgbClr val="E822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E6E6FE1D-0736-417E-AC99-3570F52F77FF}"/>
                  </a:ext>
                </a:extLst>
              </p:cNvPr>
              <p:cNvSpPr/>
              <p:nvPr/>
            </p:nvSpPr>
            <p:spPr>
              <a:xfrm>
                <a:off x="1166753" y="1397808"/>
                <a:ext cx="489986" cy="135618"/>
              </a:xfrm>
              <a:prstGeom prst="rect">
                <a:avLst/>
              </a:prstGeom>
              <a:solidFill>
                <a:srgbClr val="E4B5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6B47F996-3304-44CA-9E16-D087AD1C374B}"/>
                  </a:ext>
                </a:extLst>
              </p:cNvPr>
              <p:cNvSpPr/>
              <p:nvPr/>
            </p:nvSpPr>
            <p:spPr>
              <a:xfrm>
                <a:off x="1744316" y="1397808"/>
                <a:ext cx="489986" cy="135618"/>
              </a:xfrm>
              <a:prstGeom prst="rect">
                <a:avLst/>
              </a:prstGeom>
              <a:solidFill>
                <a:srgbClr val="4BA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D8784AB1-3FDA-403F-AD82-DFE0BFB4DB89}"/>
                  </a:ext>
                </a:extLst>
              </p:cNvPr>
              <p:cNvSpPr/>
              <p:nvPr/>
            </p:nvSpPr>
            <p:spPr>
              <a:xfrm>
                <a:off x="2320550" y="1396592"/>
                <a:ext cx="489986" cy="135618"/>
              </a:xfrm>
              <a:prstGeom prst="rect">
                <a:avLst/>
              </a:prstGeom>
              <a:solidFill>
                <a:srgbClr val="C520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FD2AFC74-5505-45E2-BE92-BB794D192C49}"/>
                  </a:ext>
                </a:extLst>
              </p:cNvPr>
              <p:cNvSpPr/>
              <p:nvPr/>
            </p:nvSpPr>
            <p:spPr>
              <a:xfrm>
                <a:off x="2894090" y="1397808"/>
                <a:ext cx="489986" cy="135618"/>
              </a:xfrm>
              <a:prstGeom prst="rect">
                <a:avLst/>
              </a:prstGeom>
              <a:solidFill>
                <a:srgbClr val="EF40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7ED9BB9B-2A7D-41EB-9CBD-5467588C7B8C}"/>
                  </a:ext>
                </a:extLst>
              </p:cNvPr>
              <p:cNvSpPr/>
              <p:nvPr/>
            </p:nvSpPr>
            <p:spPr>
              <a:xfrm>
                <a:off x="3467187" y="1397808"/>
                <a:ext cx="489986" cy="135618"/>
              </a:xfrm>
              <a:prstGeom prst="rect">
                <a:avLst/>
              </a:prstGeom>
              <a:solidFill>
                <a:srgbClr val="27BE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86F108ED-5DBE-47EB-9CA3-F8678E0C6F4E}"/>
                  </a:ext>
                </a:extLst>
              </p:cNvPr>
              <p:cNvSpPr/>
              <p:nvPr/>
            </p:nvSpPr>
            <p:spPr>
              <a:xfrm>
                <a:off x="4034914" y="1397808"/>
                <a:ext cx="489986" cy="135618"/>
              </a:xfrm>
              <a:prstGeom prst="rect">
                <a:avLst/>
              </a:prstGeom>
              <a:solidFill>
                <a:srgbClr val="FAC2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DE1E4E03-BB31-4B2B-A368-7BDAF80D1AF7}"/>
                  </a:ext>
                </a:extLst>
              </p:cNvPr>
              <p:cNvSpPr/>
              <p:nvPr/>
            </p:nvSpPr>
            <p:spPr>
              <a:xfrm>
                <a:off x="4605679" y="1397808"/>
                <a:ext cx="489986" cy="135618"/>
              </a:xfrm>
              <a:prstGeom prst="rect">
                <a:avLst/>
              </a:prstGeom>
              <a:solidFill>
                <a:srgbClr val="A21C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87DC56F4-6F72-4915-B1D8-67B70F118E2B}"/>
                  </a:ext>
                </a:extLst>
              </p:cNvPr>
              <p:cNvSpPr/>
              <p:nvPr/>
            </p:nvSpPr>
            <p:spPr>
              <a:xfrm>
                <a:off x="5170368" y="1396409"/>
                <a:ext cx="489986" cy="135618"/>
              </a:xfrm>
              <a:prstGeom prst="rect">
                <a:avLst/>
              </a:prstGeom>
              <a:solidFill>
                <a:srgbClr val="F26B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C2D38184-AB12-4289-A1E4-E1ABE96F2C5F}"/>
                  </a:ext>
                </a:extLst>
              </p:cNvPr>
              <p:cNvSpPr/>
              <p:nvPr/>
            </p:nvSpPr>
            <p:spPr>
              <a:xfrm>
                <a:off x="5735057" y="1397808"/>
                <a:ext cx="489986" cy="135618"/>
              </a:xfrm>
              <a:prstGeom prst="rect">
                <a:avLst/>
              </a:prstGeom>
              <a:solidFill>
                <a:srgbClr val="DC17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28EFE7F1-2226-4075-ABA9-023997409B19}"/>
                  </a:ext>
                </a:extLst>
              </p:cNvPr>
              <p:cNvSpPr/>
              <p:nvPr/>
            </p:nvSpPr>
            <p:spPr>
              <a:xfrm>
                <a:off x="6299746" y="1397808"/>
                <a:ext cx="489986" cy="135618"/>
              </a:xfrm>
              <a:prstGeom prst="rect">
                <a:avLst/>
              </a:prstGeom>
              <a:solidFill>
                <a:srgbClr val="F99F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424A54CF-43AC-4197-98C3-BF29275341DB}"/>
                  </a:ext>
                </a:extLst>
              </p:cNvPr>
              <p:cNvSpPr/>
              <p:nvPr/>
            </p:nvSpPr>
            <p:spPr>
              <a:xfrm>
                <a:off x="6859519" y="1398202"/>
                <a:ext cx="489986" cy="135618"/>
              </a:xfrm>
              <a:prstGeom prst="rect">
                <a:avLst/>
              </a:prstGeom>
              <a:solidFill>
                <a:srgbClr val="C698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E7724FA3-4A86-4A37-A668-F2AD0648439D}"/>
                  </a:ext>
                </a:extLst>
              </p:cNvPr>
              <p:cNvSpPr/>
              <p:nvPr/>
            </p:nvSpPr>
            <p:spPr>
              <a:xfrm>
                <a:off x="7419292" y="1397808"/>
                <a:ext cx="489986" cy="135618"/>
              </a:xfrm>
              <a:prstGeom prst="rect">
                <a:avLst/>
              </a:prstGeom>
              <a:solidFill>
                <a:srgbClr val="408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A6BDCD94-4F22-46BE-9DB1-704DF6C7684E}"/>
                  </a:ext>
                </a:extLst>
              </p:cNvPr>
              <p:cNvSpPr/>
              <p:nvPr/>
            </p:nvSpPr>
            <p:spPr>
              <a:xfrm>
                <a:off x="7971818" y="1395274"/>
                <a:ext cx="489986" cy="135618"/>
              </a:xfrm>
              <a:prstGeom prst="rect">
                <a:avLst/>
              </a:prstGeom>
              <a:solidFill>
                <a:srgbClr val="1F9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562C78BE-0DA9-4C10-BFA1-D7E19CB2A0F5}"/>
                  </a:ext>
                </a:extLst>
              </p:cNvPr>
              <p:cNvSpPr/>
              <p:nvPr/>
            </p:nvSpPr>
            <p:spPr>
              <a:xfrm>
                <a:off x="8531591" y="1395274"/>
                <a:ext cx="489986" cy="135618"/>
              </a:xfrm>
              <a:prstGeom prst="rect">
                <a:avLst/>
              </a:prstGeom>
              <a:solidFill>
                <a:srgbClr val="5DBA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E2DF3147-0647-401C-94F5-9E505FE18F28}"/>
                  </a:ext>
                </a:extLst>
              </p:cNvPr>
              <p:cNvSpPr/>
              <p:nvPr/>
            </p:nvSpPr>
            <p:spPr>
              <a:xfrm>
                <a:off x="9087074" y="1395274"/>
                <a:ext cx="514125" cy="135618"/>
              </a:xfrm>
              <a:prstGeom prst="rect">
                <a:avLst/>
              </a:prstGeom>
              <a:solidFill>
                <a:srgbClr val="136B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69" name="Picture 68">
            <a:extLst>
              <a:ext uri="{FF2B5EF4-FFF2-40B4-BE49-F238E27FC236}">
                <a16:creationId xmlns:a16="http://schemas.microsoft.com/office/drawing/2014/main" id="{F002B9F4-DFA3-4832-84FE-B576D8D6F2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4183" y="6145795"/>
            <a:ext cx="2083847" cy="504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564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EBC38-E92A-D847-933A-BC717479F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E95DC-3147-E54A-9CD3-42D907B8A5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70DC1A-EF58-124D-92B4-E4499497FF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73DD22-74FB-7C4B-96F5-7695E66F7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4506F-52B7-BA44-A1E0-4E78639D5272}" type="datetimeFigureOut">
              <a:rPr lang="en-US" smtClean="0"/>
              <a:t>6/7/22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E44E46-1A26-DD48-88E7-A1CD9F8C4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34894-E5D0-4C4B-AEA9-71F824E02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6F905-E7B6-9C42-A841-9E2CC2394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117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C07E1-EE04-AB47-903B-47C093817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CAEA8A-0128-B745-9F72-78C719A48C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A7FB63-5EBB-4E4D-8A12-1518B28522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5B7085-4F38-CB45-984C-B479EA65A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4506F-52B7-BA44-A1E0-4E78639D5272}" type="datetimeFigureOut">
              <a:rPr lang="en-US" smtClean="0"/>
              <a:t>6/7/22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E25378-F171-724A-8952-24C844B57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C8C4EA-EE9D-394D-843E-44455B88F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6F905-E7B6-9C42-A841-9E2CC2394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854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582721-F7A4-5445-8687-161BE48C0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9D6638-563B-954F-81F7-E35E9ED56F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EA678E-B5A7-8B4D-BEE2-19A7756E36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4506F-52B7-BA44-A1E0-4E78639D5272}" type="datetimeFigureOut">
              <a:rPr lang="en-US" smtClean="0"/>
              <a:t>6/7/22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FF369-C4BC-314B-AEDE-8E46678FE7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578976-4A24-A84F-B6AE-86EB901BA1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6F905-E7B6-9C42-A841-9E2CC2394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498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unece.org/sites/default/files/2022-05/SMEs%20Paper-forwebsite.pdf" TargetMode="External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Relationship Id="rId9" Type="http://schemas.openxmlformats.org/officeDocument/2006/relationships/image" Target="../media/image20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CA48189-4C6C-4841-AFCF-3C743BD246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52651" y="3213464"/>
            <a:ext cx="6387738" cy="940526"/>
          </a:xfrm>
        </p:spPr>
        <p:txBody>
          <a:bodyPr>
            <a:normAutofit fontScale="92500" lnSpcReduction="10000"/>
          </a:bodyPr>
          <a:lstStyle/>
          <a:p>
            <a:r>
              <a:rPr lang="en-US" sz="2000" b="1" i="1" dirty="0">
                <a:latin typeface="+mj-lt"/>
                <a:ea typeface="Roboto" pitchFamily="2" charset="0"/>
              </a:rPr>
              <a:t>Dr. </a:t>
            </a:r>
            <a:r>
              <a:rPr lang="en-US" sz="2000" b="1" i="1" dirty="0" err="1">
                <a:latin typeface="+mj-lt"/>
                <a:ea typeface="Roboto" pitchFamily="2" charset="0"/>
              </a:rPr>
              <a:t>Yulia</a:t>
            </a:r>
            <a:r>
              <a:rPr lang="en-US" sz="2000" b="1" i="1" dirty="0">
                <a:latin typeface="+mj-lt"/>
                <a:ea typeface="Roboto" pitchFamily="2" charset="0"/>
              </a:rPr>
              <a:t> </a:t>
            </a:r>
            <a:r>
              <a:rPr lang="en-US" sz="2000" b="1" i="1" dirty="0" err="1">
                <a:latin typeface="+mj-lt"/>
                <a:ea typeface="Roboto" pitchFamily="2" charset="0"/>
              </a:rPr>
              <a:t>Levashova</a:t>
            </a:r>
            <a:r>
              <a:rPr lang="en-US" sz="2000" b="1" i="1" dirty="0">
                <a:latin typeface="+mj-lt"/>
                <a:ea typeface="Roboto" pitchFamily="2" charset="0"/>
              </a:rPr>
              <a:t>, Assistant Professor, </a:t>
            </a:r>
            <a:r>
              <a:rPr lang="en-US" sz="2000" b="1" i="1" dirty="0" err="1">
                <a:latin typeface="+mj-lt"/>
                <a:ea typeface="Roboto" pitchFamily="2" charset="0"/>
              </a:rPr>
              <a:t>Nyenrode</a:t>
            </a:r>
            <a:r>
              <a:rPr lang="en-US" sz="2000" b="1" i="1" dirty="0">
                <a:latin typeface="+mj-lt"/>
                <a:ea typeface="Roboto" pitchFamily="2" charset="0"/>
              </a:rPr>
              <a:t> Business University, the Netherlands</a:t>
            </a:r>
          </a:p>
          <a:p>
            <a:r>
              <a:rPr lang="en-US" sz="2000" b="1" i="1" dirty="0" err="1">
                <a:latin typeface="+mj-lt"/>
                <a:ea typeface="Roboto" pitchFamily="2" charset="0"/>
              </a:rPr>
              <a:t>j.levashova@nyenrode.nl</a:t>
            </a:r>
            <a:r>
              <a:rPr lang="en-US" sz="2000" b="1" i="1" dirty="0">
                <a:latin typeface="+mj-lt"/>
                <a:ea typeface="Roboto" pitchFamily="2" charset="0"/>
              </a:rPr>
              <a:t> </a:t>
            </a:r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EBBF4903-C9B5-4D91-A3EC-62832EAC69CD}"/>
              </a:ext>
            </a:extLst>
          </p:cNvPr>
          <p:cNvSpPr txBox="1">
            <a:spLocks/>
          </p:cNvSpPr>
          <p:nvPr/>
        </p:nvSpPr>
        <p:spPr>
          <a:xfrm>
            <a:off x="1632858" y="1177177"/>
            <a:ext cx="8926285" cy="262956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200" b="1" spc="50" dirty="0">
                <a:solidFill>
                  <a:srgbClr val="1F4E79"/>
                </a:solidFill>
                <a:ea typeface="Roboto" pitchFamily="2" charset="0"/>
                <a:cs typeface="Arial" panose="020B0604020202020204" pitchFamily="34" charset="0"/>
              </a:rPr>
              <a:t>SMEs in SPECA Countries: Challenges, Opportunities and UNECE Tools </a:t>
            </a:r>
          </a:p>
        </p:txBody>
      </p:sp>
    </p:spTree>
    <p:extLst>
      <p:ext uri="{BB962C8B-B14F-4D97-AF65-F5344CB8AC3E}">
        <p14:creationId xmlns:p14="http://schemas.microsoft.com/office/powerpoint/2010/main" val="3175721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111EDD9-256E-4A41-B9F0-50E4B0AA4A42}"/>
              </a:ext>
            </a:extLst>
          </p:cNvPr>
          <p:cNvGrpSpPr/>
          <p:nvPr/>
        </p:nvGrpSpPr>
        <p:grpSpPr>
          <a:xfrm>
            <a:off x="659006" y="1453983"/>
            <a:ext cx="10873987" cy="4139087"/>
            <a:chOff x="665168" y="1767491"/>
            <a:chExt cx="10873987" cy="4139087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31B7D372-BCD1-409D-B248-19D1C09764E0}"/>
                </a:ext>
              </a:extLst>
            </p:cNvPr>
            <p:cNvSpPr/>
            <p:nvPr/>
          </p:nvSpPr>
          <p:spPr>
            <a:xfrm>
              <a:off x="8806284" y="2302618"/>
              <a:ext cx="2732871" cy="3593644"/>
            </a:xfrm>
            <a:prstGeom prst="roundRect">
              <a:avLst>
                <a:gd name="adj" fmla="val 7665"/>
              </a:avLst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CBA12AC-1845-4915-B9B5-FD51839EF3B3}"/>
                </a:ext>
              </a:extLst>
            </p:cNvPr>
            <p:cNvSpPr/>
            <p:nvPr/>
          </p:nvSpPr>
          <p:spPr>
            <a:xfrm>
              <a:off x="9715519" y="1959591"/>
              <a:ext cx="9144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E96BB484-A8BA-46E6-AA54-BE9B9CC79C0F}"/>
                </a:ext>
              </a:extLst>
            </p:cNvPr>
            <p:cNvSpPr/>
            <p:nvPr/>
          </p:nvSpPr>
          <p:spPr>
            <a:xfrm>
              <a:off x="4203305" y="2312934"/>
              <a:ext cx="4413250" cy="3593644"/>
            </a:xfrm>
            <a:prstGeom prst="roundRect">
              <a:avLst>
                <a:gd name="adj" fmla="val 7665"/>
              </a:avLst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FCFCECF-4C69-4673-AAE6-32BA94D14258}"/>
                </a:ext>
              </a:extLst>
            </p:cNvPr>
            <p:cNvSpPr/>
            <p:nvPr/>
          </p:nvSpPr>
          <p:spPr>
            <a:xfrm>
              <a:off x="5952730" y="1959591"/>
              <a:ext cx="9144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5460ACAB-D223-4E30-A65D-219EA96F6464}"/>
                </a:ext>
              </a:extLst>
            </p:cNvPr>
            <p:cNvSpPr/>
            <p:nvPr/>
          </p:nvSpPr>
          <p:spPr>
            <a:xfrm>
              <a:off x="665168" y="2314551"/>
              <a:ext cx="3221032" cy="3581711"/>
            </a:xfrm>
            <a:prstGeom prst="roundRect">
              <a:avLst>
                <a:gd name="adj" fmla="val 7665"/>
              </a:avLst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F5BA772-341A-4C24-B772-7ECCBACA9462}"/>
                </a:ext>
              </a:extLst>
            </p:cNvPr>
            <p:cNvSpPr/>
            <p:nvPr/>
          </p:nvSpPr>
          <p:spPr>
            <a:xfrm>
              <a:off x="1818484" y="1767491"/>
              <a:ext cx="9144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7A679A0-8411-4272-8E6E-E348FD63F11B}"/>
                </a:ext>
              </a:extLst>
            </p:cNvPr>
            <p:cNvSpPr txBox="1"/>
            <p:nvPr/>
          </p:nvSpPr>
          <p:spPr>
            <a:xfrm>
              <a:off x="8892006" y="2732456"/>
              <a:ext cx="2561427" cy="21698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ctr">
                <a:buNone/>
              </a:pPr>
              <a:r>
                <a:rPr lang="en-US" sz="2000" b="1" dirty="0">
                  <a:solidFill>
                    <a:schemeClr val="accent5">
                      <a:lumMod val="50000"/>
                    </a:schemeClr>
                  </a:solidFill>
                </a:rPr>
                <a:t>Approach</a:t>
              </a:r>
            </a:p>
            <a:p>
              <a:pPr marL="0" indent="0">
                <a:buNone/>
              </a:pPr>
              <a:endParaRPr lang="en-US" sz="2000" b="1" dirty="0"/>
            </a:p>
            <a:p>
              <a:pPr marL="228600" indent="-228600">
                <a:buFont typeface="Arial" panose="020B0604020202020204" pitchFamily="34" charset="0"/>
                <a:buChar char="•"/>
              </a:pPr>
              <a:r>
                <a:rPr lang="en-US" dirty="0"/>
                <a:t>Desk research based on articles and public policy documents</a:t>
              </a:r>
            </a:p>
            <a:p>
              <a:endParaRPr lang="en-US" sz="1900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4CBA2A3-D84C-4841-AAF4-302C74115B59}"/>
                </a:ext>
              </a:extLst>
            </p:cNvPr>
            <p:cNvSpPr txBox="1"/>
            <p:nvPr/>
          </p:nvSpPr>
          <p:spPr>
            <a:xfrm>
              <a:off x="4279506" y="2732456"/>
              <a:ext cx="4260848" cy="24006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5">
                      <a:lumMod val="50000"/>
                    </a:schemeClr>
                  </a:solidFill>
                </a:rPr>
                <a:t>Key questions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US" sz="2000" dirty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1900" dirty="0"/>
                <a:t>What are the key challenges for </a:t>
              </a:r>
              <a:r>
                <a:rPr lang="en-GB" dirty="0"/>
                <a:t>SMEs in SPECA countries? </a:t>
              </a:r>
              <a:endParaRPr lang="en-US" sz="1900" dirty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US" sz="19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How to support SMEs in SPECA countries, including through the use of UNECE tools?</a:t>
              </a:r>
              <a:endParaRPr lang="en-GB" sz="2000" dirty="0">
                <a:effectLst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EAFD804-CC3D-42ED-B314-22A8044ADDE0}"/>
                </a:ext>
              </a:extLst>
            </p:cNvPr>
            <p:cNvSpPr txBox="1"/>
            <p:nvPr/>
          </p:nvSpPr>
          <p:spPr>
            <a:xfrm>
              <a:off x="792960" y="2744389"/>
              <a:ext cx="2965448" cy="26468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ctr">
                <a:buNone/>
              </a:pPr>
              <a:r>
                <a:rPr lang="en-US" sz="2000" b="1" dirty="0">
                  <a:solidFill>
                    <a:schemeClr val="accent5">
                      <a:lumMod val="50000"/>
                    </a:schemeClr>
                  </a:solidFill>
                </a:rPr>
                <a:t>Objective</a:t>
              </a:r>
            </a:p>
            <a:p>
              <a:pPr marL="0" indent="0">
                <a:buNone/>
              </a:pPr>
              <a:endParaRPr lang="en-US" sz="2000" b="1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Provide a general overview of SMEs in SPECA countries.</a:t>
              </a:r>
            </a:p>
            <a:p>
              <a:endParaRPr lang="en-GB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Outline challenges for SMEs and supporting UNECE tools. </a:t>
              </a:r>
              <a:endParaRPr lang="en-GB" sz="2000" dirty="0">
                <a:effectLst/>
              </a:endParaRPr>
            </a:p>
          </p:txBody>
        </p:sp>
        <p:pic>
          <p:nvPicPr>
            <p:cNvPr id="14" name="Graphic 13" descr="Bullseye with solid fill">
              <a:extLst>
                <a:ext uri="{FF2B5EF4-FFF2-40B4-BE49-F238E27FC236}">
                  <a16:creationId xmlns:a16="http://schemas.microsoft.com/office/drawing/2014/main" id="{1A4FB4A3-AB07-477B-910A-E61002B0C3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818484" y="1826494"/>
              <a:ext cx="914400" cy="914400"/>
            </a:xfrm>
            <a:prstGeom prst="rect">
              <a:avLst/>
            </a:prstGeom>
          </p:spPr>
        </p:pic>
        <p:pic>
          <p:nvPicPr>
            <p:cNvPr id="18" name="Graphic 17" descr="Books with solid fill">
              <a:extLst>
                <a:ext uri="{FF2B5EF4-FFF2-40B4-BE49-F238E27FC236}">
                  <a16:creationId xmlns:a16="http://schemas.microsoft.com/office/drawing/2014/main" id="{1374E0BC-AF34-4AF5-BFE4-D29ACCC1F3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715519" y="1838228"/>
              <a:ext cx="914400" cy="914400"/>
            </a:xfrm>
            <a:prstGeom prst="rect">
              <a:avLst/>
            </a:prstGeom>
          </p:spPr>
        </p:pic>
        <p:pic>
          <p:nvPicPr>
            <p:cNvPr id="16" name="Graphic 15" descr="Badge Question Mark with solid fill">
              <a:extLst>
                <a:ext uri="{FF2B5EF4-FFF2-40B4-BE49-F238E27FC236}">
                  <a16:creationId xmlns:a16="http://schemas.microsoft.com/office/drawing/2014/main" id="{1884FDF1-1B6F-4B80-857E-9BCD708B1C5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952730" y="1794853"/>
              <a:ext cx="914400" cy="914400"/>
            </a:xfrm>
            <a:prstGeom prst="rect">
              <a:avLst/>
            </a:prstGeom>
          </p:spPr>
        </p:pic>
      </p:grpSp>
      <p:sp>
        <p:nvSpPr>
          <p:cNvPr id="4" name="Title 1">
            <a:extLst>
              <a:ext uri="{FF2B5EF4-FFF2-40B4-BE49-F238E27FC236}">
                <a16:creationId xmlns:a16="http://schemas.microsoft.com/office/drawing/2014/main" id="{93901AAB-EAE3-4DA7-8926-4E4EEAB50B59}"/>
              </a:ext>
            </a:extLst>
          </p:cNvPr>
          <p:cNvSpPr txBox="1">
            <a:spLocks/>
          </p:cNvSpPr>
          <p:nvPr/>
        </p:nvSpPr>
        <p:spPr>
          <a:xfrm>
            <a:off x="846463" y="243123"/>
            <a:ext cx="10499075" cy="15517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00" b="1" dirty="0">
                <a:solidFill>
                  <a:schemeClr val="accent5">
                    <a:lumMod val="50000"/>
                  </a:schemeClr>
                </a:solidFill>
                <a:ea typeface="Roboto" pitchFamily="2" charset="0"/>
              </a:rPr>
              <a:t>This research paper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4C88E1-6A07-7079-7A65-87DE4236DD47}"/>
              </a:ext>
            </a:extLst>
          </p:cNvPr>
          <p:cNvSpPr txBox="1"/>
          <p:nvPr/>
        </p:nvSpPr>
        <p:spPr>
          <a:xfrm>
            <a:off x="1933303" y="5827926"/>
            <a:ext cx="85554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hlinkClick r:id="rId8"/>
              </a:rPr>
              <a:t>https://unece.org/sites/default/files/2022-05/SMEs%20Paper-forwebsite.pdf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9635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5F879AC3-D4CE-493C-ADC7-06205677F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736F0DFD-0954-464F-BF12-DD2E6F6E0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983504" cy="6858000"/>
          </a:xfrm>
          <a:custGeom>
            <a:avLst/>
            <a:gdLst>
              <a:gd name="connsiteX0" fmla="*/ 0 w 1983504"/>
              <a:gd name="connsiteY0" fmla="*/ 0 h 6858000"/>
              <a:gd name="connsiteX1" fmla="*/ 1376658 w 1983504"/>
              <a:gd name="connsiteY1" fmla="*/ 0 h 6858000"/>
              <a:gd name="connsiteX2" fmla="*/ 1690650 w 1983504"/>
              <a:gd name="connsiteY2" fmla="*/ 110269 h 6858000"/>
              <a:gd name="connsiteX3" fmla="*/ 1645361 w 1983504"/>
              <a:gd name="connsiteY3" fmla="*/ 135168 h 6858000"/>
              <a:gd name="connsiteX4" fmla="*/ 1373640 w 1983504"/>
              <a:gd name="connsiteY4" fmla="*/ 71141 h 6858000"/>
              <a:gd name="connsiteX5" fmla="*/ 1319295 w 1983504"/>
              <a:gd name="connsiteY5" fmla="*/ 88927 h 6858000"/>
              <a:gd name="connsiteX6" fmla="*/ 1346468 w 1983504"/>
              <a:gd name="connsiteY6" fmla="*/ 163625 h 6858000"/>
              <a:gd name="connsiteX7" fmla="*/ 1464213 w 1983504"/>
              <a:gd name="connsiteY7" fmla="*/ 192082 h 6858000"/>
              <a:gd name="connsiteX8" fmla="*/ 1648381 w 1983504"/>
              <a:gd name="connsiteY8" fmla="*/ 373491 h 6858000"/>
              <a:gd name="connsiteX9" fmla="*/ 1370620 w 1983504"/>
              <a:gd name="connsiteY9" fmla="*/ 352148 h 6858000"/>
              <a:gd name="connsiteX10" fmla="*/ 1322314 w 1983504"/>
              <a:gd name="connsiteY10" fmla="*/ 394834 h 6858000"/>
              <a:gd name="connsiteX11" fmla="*/ 1304199 w 1983504"/>
              <a:gd name="connsiteY11" fmla="*/ 451747 h 6858000"/>
              <a:gd name="connsiteX12" fmla="*/ 1222682 w 1983504"/>
              <a:gd name="connsiteY12" fmla="*/ 359262 h 6858000"/>
              <a:gd name="connsiteX13" fmla="*/ 1153242 w 1983504"/>
              <a:gd name="connsiteY13" fmla="*/ 334364 h 6858000"/>
              <a:gd name="connsiteX14" fmla="*/ 1132108 w 1983504"/>
              <a:gd name="connsiteY14" fmla="*/ 416176 h 6858000"/>
              <a:gd name="connsiteX15" fmla="*/ 1195509 w 1983504"/>
              <a:gd name="connsiteY15" fmla="*/ 505101 h 6858000"/>
              <a:gd name="connsiteX16" fmla="*/ 1364582 w 1983504"/>
              <a:gd name="connsiteY16" fmla="*/ 558458 h 6858000"/>
              <a:gd name="connsiteX17" fmla="*/ 1183434 w 1983504"/>
              <a:gd name="connsiteY17" fmla="*/ 558458 h 6858000"/>
              <a:gd name="connsiteX18" fmla="*/ 975114 w 1983504"/>
              <a:gd name="connsiteY18" fmla="*/ 522887 h 6858000"/>
              <a:gd name="connsiteX19" fmla="*/ 754716 w 1983504"/>
              <a:gd name="connsiteY19" fmla="*/ 533558 h 6858000"/>
              <a:gd name="connsiteX20" fmla="*/ 546395 w 1983504"/>
              <a:gd name="connsiteY20" fmla="*/ 462417 h 6858000"/>
              <a:gd name="connsiteX21" fmla="*/ 335056 w 1983504"/>
              <a:gd name="connsiteY21" fmla="*/ 465975 h 6858000"/>
              <a:gd name="connsiteX22" fmla="*/ 1270988 w 1983504"/>
              <a:gd name="connsiteY22" fmla="*/ 910606 h 6858000"/>
              <a:gd name="connsiteX23" fmla="*/ 1225701 w 1983504"/>
              <a:gd name="connsiteY23" fmla="*/ 921277 h 6858000"/>
              <a:gd name="connsiteX24" fmla="*/ 1165318 w 1983504"/>
              <a:gd name="connsiteY24" fmla="*/ 949734 h 6858000"/>
              <a:gd name="connsiteX25" fmla="*/ 1210606 w 1983504"/>
              <a:gd name="connsiteY25" fmla="*/ 1006647 h 6858000"/>
              <a:gd name="connsiteX26" fmla="*/ 1455156 w 1983504"/>
              <a:gd name="connsiteY26" fmla="*/ 1113358 h 6858000"/>
              <a:gd name="connsiteX27" fmla="*/ 1515538 w 1983504"/>
              <a:gd name="connsiteY27" fmla="*/ 1220069 h 6858000"/>
              <a:gd name="connsiteX28" fmla="*/ 1440060 w 1983504"/>
              <a:gd name="connsiteY28" fmla="*/ 1209399 h 6858000"/>
              <a:gd name="connsiteX29" fmla="*/ 1373640 w 1983504"/>
              <a:gd name="connsiteY29" fmla="*/ 1230741 h 6858000"/>
              <a:gd name="connsiteX30" fmla="*/ 1400810 w 1983504"/>
              <a:gd name="connsiteY30" fmla="*/ 1365909 h 6858000"/>
              <a:gd name="connsiteX31" fmla="*/ 1748012 w 1983504"/>
              <a:gd name="connsiteY31" fmla="*/ 1540204 h 6858000"/>
              <a:gd name="connsiteX32" fmla="*/ 1778203 w 1983504"/>
              <a:gd name="connsiteY32" fmla="*/ 1597117 h 6858000"/>
              <a:gd name="connsiteX33" fmla="*/ 1735936 w 1983504"/>
              <a:gd name="connsiteY33" fmla="*/ 1636245 h 6858000"/>
              <a:gd name="connsiteX34" fmla="*/ 1624228 w 1983504"/>
              <a:gd name="connsiteY34" fmla="*/ 1657587 h 6858000"/>
              <a:gd name="connsiteX35" fmla="*/ 1781223 w 1983504"/>
              <a:gd name="connsiteY35" fmla="*/ 1849668 h 6858000"/>
              <a:gd name="connsiteX36" fmla="*/ 1838587 w 1983504"/>
              <a:gd name="connsiteY36" fmla="*/ 1903025 h 6858000"/>
              <a:gd name="connsiteX37" fmla="*/ 1938218 w 1983504"/>
              <a:gd name="connsiteY37" fmla="*/ 1984836 h 6858000"/>
              <a:gd name="connsiteX38" fmla="*/ 1938218 w 1983504"/>
              <a:gd name="connsiteY38" fmla="*/ 2013292 h 6858000"/>
              <a:gd name="connsiteX39" fmla="*/ 1805376 w 1983504"/>
              <a:gd name="connsiteY39" fmla="*/ 2102219 h 6858000"/>
              <a:gd name="connsiteX40" fmla="*/ 1563844 w 1983504"/>
              <a:gd name="connsiteY40" fmla="*/ 2077320 h 6858000"/>
              <a:gd name="connsiteX41" fmla="*/ 1920104 w 1983504"/>
              <a:gd name="connsiteY41" fmla="*/ 2208931 h 6858000"/>
              <a:gd name="connsiteX42" fmla="*/ 766792 w 1983504"/>
              <a:gd name="connsiteY42" fmla="*/ 1892353 h 6858000"/>
              <a:gd name="connsiteX43" fmla="*/ 839252 w 1983504"/>
              <a:gd name="connsiteY43" fmla="*/ 1974165 h 6858000"/>
              <a:gd name="connsiteX44" fmla="*/ 1243816 w 1983504"/>
              <a:gd name="connsiteY44" fmla="*/ 2191146 h 6858000"/>
              <a:gd name="connsiteX45" fmla="*/ 1358543 w 1983504"/>
              <a:gd name="connsiteY45" fmla="*/ 2326314 h 6858000"/>
              <a:gd name="connsiteX46" fmla="*/ 1479310 w 1983504"/>
              <a:gd name="connsiteY46" fmla="*/ 2401012 h 6858000"/>
              <a:gd name="connsiteX47" fmla="*/ 1648381 w 1983504"/>
              <a:gd name="connsiteY47" fmla="*/ 2401012 h 6858000"/>
              <a:gd name="connsiteX48" fmla="*/ 1769146 w 1983504"/>
              <a:gd name="connsiteY48" fmla="*/ 2518395 h 6858000"/>
              <a:gd name="connsiteX49" fmla="*/ 1645361 w 1983504"/>
              <a:gd name="connsiteY49" fmla="*/ 2543294 h 6858000"/>
              <a:gd name="connsiteX50" fmla="*/ 1500444 w 1983504"/>
              <a:gd name="connsiteY50" fmla="*/ 2525509 h 6858000"/>
              <a:gd name="connsiteX51" fmla="*/ 1337410 w 1983504"/>
              <a:gd name="connsiteY51" fmla="*/ 2564636 h 6858000"/>
              <a:gd name="connsiteX52" fmla="*/ 1186452 w 1983504"/>
              <a:gd name="connsiteY52" fmla="*/ 2532623 h 6858000"/>
              <a:gd name="connsiteX53" fmla="*/ 1005304 w 1983504"/>
              <a:gd name="connsiteY53" fmla="*/ 2553965 h 6858000"/>
              <a:gd name="connsiteX54" fmla="*/ 947940 w 1983504"/>
              <a:gd name="connsiteY54" fmla="*/ 2692689 h 6858000"/>
              <a:gd name="connsiteX55" fmla="*/ 929826 w 1983504"/>
              <a:gd name="connsiteY55" fmla="*/ 2703362 h 6858000"/>
              <a:gd name="connsiteX56" fmla="*/ 594701 w 1983504"/>
              <a:gd name="connsiteY56" fmla="*/ 2923898 h 6858000"/>
              <a:gd name="connsiteX57" fmla="*/ 501108 w 1983504"/>
              <a:gd name="connsiteY57" fmla="*/ 2941684 h 6858000"/>
              <a:gd name="connsiteX58" fmla="*/ 1053610 w 1983504"/>
              <a:gd name="connsiteY58" fmla="*/ 3329402 h 6858000"/>
              <a:gd name="connsiteX59" fmla="*/ 682256 w 1983504"/>
              <a:gd name="connsiteY59" fmla="*/ 3229805 h 6858000"/>
              <a:gd name="connsiteX60" fmla="*/ 630932 w 1983504"/>
              <a:gd name="connsiteY60" fmla="*/ 3393429 h 6858000"/>
              <a:gd name="connsiteX61" fmla="*/ 806041 w 1983504"/>
              <a:gd name="connsiteY61" fmla="*/ 3539269 h 6858000"/>
              <a:gd name="connsiteX62" fmla="*/ 869444 w 1983504"/>
              <a:gd name="connsiteY62" fmla="*/ 3827390 h 6858000"/>
              <a:gd name="connsiteX63" fmla="*/ 839252 w 1983504"/>
              <a:gd name="connsiteY63" fmla="*/ 4090612 h 6858000"/>
              <a:gd name="connsiteX64" fmla="*/ 763774 w 1983504"/>
              <a:gd name="connsiteY64" fmla="*/ 4172424 h 6858000"/>
              <a:gd name="connsiteX65" fmla="*/ 655085 w 1983504"/>
              <a:gd name="connsiteY65" fmla="*/ 4321821 h 6858000"/>
              <a:gd name="connsiteX66" fmla="*/ 588662 w 1983504"/>
              <a:gd name="connsiteY66" fmla="*/ 4414305 h 6858000"/>
              <a:gd name="connsiteX67" fmla="*/ 356189 w 1983504"/>
              <a:gd name="connsiteY67" fmla="*/ 4378734 h 6858000"/>
              <a:gd name="connsiteX68" fmla="*/ 667160 w 1983504"/>
              <a:gd name="connsiteY68" fmla="*/ 4613499 h 6858000"/>
              <a:gd name="connsiteX69" fmla="*/ 416573 w 1983504"/>
              <a:gd name="connsiteY69" fmla="*/ 4585042 h 6858000"/>
              <a:gd name="connsiteX70" fmla="*/ 335056 w 1983504"/>
              <a:gd name="connsiteY70" fmla="*/ 4602828 h 6858000"/>
              <a:gd name="connsiteX71" fmla="*/ 380342 w 1983504"/>
              <a:gd name="connsiteY71" fmla="*/ 4677526 h 6858000"/>
              <a:gd name="connsiteX72" fmla="*/ 564510 w 1983504"/>
              <a:gd name="connsiteY72" fmla="*/ 4805580 h 6858000"/>
              <a:gd name="connsiteX73" fmla="*/ 944922 w 1983504"/>
              <a:gd name="connsiteY73" fmla="*/ 5154171 h 6858000"/>
              <a:gd name="connsiteX74" fmla="*/ 576586 w 1983504"/>
              <a:gd name="connsiteY74" fmla="*/ 4994104 h 6858000"/>
              <a:gd name="connsiteX75" fmla="*/ 963036 w 1983504"/>
              <a:gd name="connsiteY75" fmla="*/ 5353367 h 6858000"/>
              <a:gd name="connsiteX76" fmla="*/ 1047572 w 1983504"/>
              <a:gd name="connsiteY76" fmla="*/ 5474306 h 6858000"/>
              <a:gd name="connsiteX77" fmla="*/ 1222682 w 1983504"/>
              <a:gd name="connsiteY77" fmla="*/ 5769542 h 6858000"/>
              <a:gd name="connsiteX78" fmla="*/ 1213626 w 1983504"/>
              <a:gd name="connsiteY78" fmla="*/ 5801555 h 6858000"/>
              <a:gd name="connsiteX79" fmla="*/ 1014361 w 1983504"/>
              <a:gd name="connsiteY79" fmla="*/ 5755314 h 6858000"/>
              <a:gd name="connsiteX80" fmla="*/ 1274008 w 1983504"/>
              <a:gd name="connsiteY80" fmla="*/ 6004307 h 6858000"/>
              <a:gd name="connsiteX81" fmla="*/ 1542711 w 1983504"/>
              <a:gd name="connsiteY81" fmla="*/ 6196388 h 6858000"/>
              <a:gd name="connsiteX82" fmla="*/ 1352504 w 1983504"/>
              <a:gd name="connsiteY82" fmla="*/ 6167932 h 6858000"/>
              <a:gd name="connsiteX83" fmla="*/ 1089840 w 1983504"/>
              <a:gd name="connsiteY83" fmla="*/ 6057663 h 6858000"/>
              <a:gd name="connsiteX84" fmla="*/ 999266 w 1983504"/>
              <a:gd name="connsiteY84" fmla="*/ 6100347 h 6858000"/>
              <a:gd name="connsiteX85" fmla="*/ 1246836 w 1983504"/>
              <a:gd name="connsiteY85" fmla="*/ 6281757 h 6858000"/>
              <a:gd name="connsiteX86" fmla="*/ 1388735 w 1983504"/>
              <a:gd name="connsiteY86" fmla="*/ 6367127 h 6858000"/>
              <a:gd name="connsiteX87" fmla="*/ 1446099 w 1983504"/>
              <a:gd name="connsiteY87" fmla="*/ 6431153 h 6858000"/>
              <a:gd name="connsiteX88" fmla="*/ 1609132 w 1983504"/>
              <a:gd name="connsiteY88" fmla="*/ 6658805 h 6858000"/>
              <a:gd name="connsiteX89" fmla="*/ 1983504 w 1983504"/>
              <a:gd name="connsiteY89" fmla="*/ 6858000 h 6858000"/>
              <a:gd name="connsiteX90" fmla="*/ 0 w 1983504"/>
              <a:gd name="connsiteY9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1983504" h="6858000">
                <a:moveTo>
                  <a:pt x="0" y="0"/>
                </a:moveTo>
                <a:lnTo>
                  <a:pt x="1376658" y="0"/>
                </a:lnTo>
                <a:cubicBezTo>
                  <a:pt x="1482328" y="35571"/>
                  <a:pt x="1584980" y="78255"/>
                  <a:pt x="1690650" y="110269"/>
                </a:cubicBezTo>
                <a:cubicBezTo>
                  <a:pt x="1675553" y="145839"/>
                  <a:pt x="1660458" y="138725"/>
                  <a:pt x="1645361" y="135168"/>
                </a:cubicBezTo>
                <a:cubicBezTo>
                  <a:pt x="1554788" y="120941"/>
                  <a:pt x="1461194" y="110269"/>
                  <a:pt x="1373640" y="71141"/>
                </a:cubicBezTo>
                <a:cubicBezTo>
                  <a:pt x="1352504" y="64027"/>
                  <a:pt x="1328352" y="64027"/>
                  <a:pt x="1319295" y="88927"/>
                </a:cubicBezTo>
                <a:cubicBezTo>
                  <a:pt x="1304199" y="124497"/>
                  <a:pt x="1325332" y="145839"/>
                  <a:pt x="1346468" y="163625"/>
                </a:cubicBezTo>
                <a:cubicBezTo>
                  <a:pt x="1382696" y="195638"/>
                  <a:pt x="1424964" y="188525"/>
                  <a:pt x="1464213" y="192082"/>
                </a:cubicBezTo>
                <a:cubicBezTo>
                  <a:pt x="1572902" y="209867"/>
                  <a:pt x="1624228" y="259665"/>
                  <a:pt x="1648381" y="373491"/>
                </a:cubicBezTo>
                <a:cubicBezTo>
                  <a:pt x="1554788" y="327250"/>
                  <a:pt x="1461194" y="384162"/>
                  <a:pt x="1370620" y="352148"/>
                </a:cubicBezTo>
                <a:cubicBezTo>
                  <a:pt x="1346468" y="345034"/>
                  <a:pt x="1310237" y="355706"/>
                  <a:pt x="1322314" y="394834"/>
                </a:cubicBezTo>
                <a:cubicBezTo>
                  <a:pt x="1334390" y="430405"/>
                  <a:pt x="1373640" y="458860"/>
                  <a:pt x="1304199" y="451747"/>
                </a:cubicBezTo>
                <a:cubicBezTo>
                  <a:pt x="1252873" y="448189"/>
                  <a:pt x="1237778" y="405504"/>
                  <a:pt x="1222682" y="359262"/>
                </a:cubicBezTo>
                <a:cubicBezTo>
                  <a:pt x="1210606" y="334364"/>
                  <a:pt x="1177395" y="320135"/>
                  <a:pt x="1153242" y="334364"/>
                </a:cubicBezTo>
                <a:cubicBezTo>
                  <a:pt x="1123051" y="348592"/>
                  <a:pt x="1132108" y="387720"/>
                  <a:pt x="1132108" y="416176"/>
                </a:cubicBezTo>
                <a:cubicBezTo>
                  <a:pt x="1129088" y="469532"/>
                  <a:pt x="1153242" y="494431"/>
                  <a:pt x="1195509" y="505101"/>
                </a:cubicBezTo>
                <a:cubicBezTo>
                  <a:pt x="1246836" y="519330"/>
                  <a:pt x="1298160" y="537116"/>
                  <a:pt x="1364582" y="558458"/>
                </a:cubicBezTo>
                <a:cubicBezTo>
                  <a:pt x="1292122" y="594028"/>
                  <a:pt x="1237778" y="586915"/>
                  <a:pt x="1183434" y="558458"/>
                </a:cubicBezTo>
                <a:cubicBezTo>
                  <a:pt x="1117012" y="526444"/>
                  <a:pt x="1029458" y="483759"/>
                  <a:pt x="975114" y="522887"/>
                </a:cubicBezTo>
                <a:cubicBezTo>
                  <a:pt x="893597" y="579800"/>
                  <a:pt x="827176" y="544229"/>
                  <a:pt x="754716" y="533558"/>
                </a:cubicBezTo>
                <a:cubicBezTo>
                  <a:pt x="603758" y="512216"/>
                  <a:pt x="697352" y="480203"/>
                  <a:pt x="546395" y="462417"/>
                </a:cubicBezTo>
                <a:cubicBezTo>
                  <a:pt x="486012" y="455303"/>
                  <a:pt x="422610" y="426847"/>
                  <a:pt x="335056" y="465975"/>
                </a:cubicBezTo>
                <a:cubicBezTo>
                  <a:pt x="730563" y="672284"/>
                  <a:pt x="917750" y="658055"/>
                  <a:pt x="1270988" y="910606"/>
                </a:cubicBezTo>
                <a:cubicBezTo>
                  <a:pt x="1255893" y="935506"/>
                  <a:pt x="1240798" y="924835"/>
                  <a:pt x="1225701" y="921277"/>
                </a:cubicBezTo>
                <a:cubicBezTo>
                  <a:pt x="1201548" y="917720"/>
                  <a:pt x="1171356" y="903491"/>
                  <a:pt x="1165318" y="949734"/>
                </a:cubicBezTo>
                <a:cubicBezTo>
                  <a:pt x="1162298" y="985305"/>
                  <a:pt x="1180415" y="1003089"/>
                  <a:pt x="1210606" y="1006647"/>
                </a:cubicBezTo>
                <a:cubicBezTo>
                  <a:pt x="1298160" y="1020875"/>
                  <a:pt x="1376658" y="1070674"/>
                  <a:pt x="1455156" y="1113358"/>
                </a:cubicBezTo>
                <a:cubicBezTo>
                  <a:pt x="1491385" y="1131144"/>
                  <a:pt x="1530634" y="1156043"/>
                  <a:pt x="1515538" y="1220069"/>
                </a:cubicBezTo>
                <a:cubicBezTo>
                  <a:pt x="1485348" y="1237855"/>
                  <a:pt x="1464213" y="1212955"/>
                  <a:pt x="1440060" y="1209399"/>
                </a:cubicBezTo>
                <a:cubicBezTo>
                  <a:pt x="1415907" y="1205842"/>
                  <a:pt x="1358543" y="1220069"/>
                  <a:pt x="1373640" y="1230741"/>
                </a:cubicBezTo>
                <a:cubicBezTo>
                  <a:pt x="1443080" y="1269868"/>
                  <a:pt x="1316276" y="1365909"/>
                  <a:pt x="1400810" y="1365909"/>
                </a:cubicBezTo>
                <a:cubicBezTo>
                  <a:pt x="1539691" y="1365909"/>
                  <a:pt x="1615170" y="1536647"/>
                  <a:pt x="1748012" y="1540204"/>
                </a:cubicBezTo>
                <a:cubicBezTo>
                  <a:pt x="1769146" y="1540204"/>
                  <a:pt x="1778203" y="1572219"/>
                  <a:pt x="1778203" y="1597117"/>
                </a:cubicBezTo>
                <a:cubicBezTo>
                  <a:pt x="1778203" y="1629132"/>
                  <a:pt x="1757070" y="1632688"/>
                  <a:pt x="1735936" y="1636245"/>
                </a:cubicBezTo>
                <a:cubicBezTo>
                  <a:pt x="1702725" y="1639802"/>
                  <a:pt x="1666496" y="1597117"/>
                  <a:pt x="1624228" y="1657587"/>
                </a:cubicBezTo>
                <a:cubicBezTo>
                  <a:pt x="1702725" y="1693158"/>
                  <a:pt x="1784242" y="1728729"/>
                  <a:pt x="1781223" y="1849668"/>
                </a:cubicBezTo>
                <a:cubicBezTo>
                  <a:pt x="1781223" y="1881683"/>
                  <a:pt x="1814434" y="1895910"/>
                  <a:pt x="1838587" y="1903025"/>
                </a:cubicBezTo>
                <a:cubicBezTo>
                  <a:pt x="1880854" y="1917252"/>
                  <a:pt x="1914065" y="1938595"/>
                  <a:pt x="1938218" y="1984836"/>
                </a:cubicBezTo>
                <a:cubicBezTo>
                  <a:pt x="1938218" y="1995507"/>
                  <a:pt x="1938218" y="2002622"/>
                  <a:pt x="1938218" y="2013292"/>
                </a:cubicBezTo>
                <a:cubicBezTo>
                  <a:pt x="1932180" y="2123562"/>
                  <a:pt x="1871798" y="2120004"/>
                  <a:pt x="1805376" y="2102219"/>
                </a:cubicBezTo>
                <a:cubicBezTo>
                  <a:pt x="1726878" y="2080877"/>
                  <a:pt x="1648381" y="2038192"/>
                  <a:pt x="1563844" y="2077320"/>
                </a:cubicBezTo>
                <a:cubicBezTo>
                  <a:pt x="1681592" y="2130676"/>
                  <a:pt x="1811414" y="2134233"/>
                  <a:pt x="1920104" y="2208931"/>
                </a:cubicBezTo>
                <a:cubicBezTo>
                  <a:pt x="1515538" y="2223159"/>
                  <a:pt x="1159280" y="1984836"/>
                  <a:pt x="766792" y="1892353"/>
                </a:cubicBezTo>
                <a:cubicBezTo>
                  <a:pt x="778869" y="1952823"/>
                  <a:pt x="812080" y="1967051"/>
                  <a:pt x="839252" y="1974165"/>
                </a:cubicBezTo>
                <a:cubicBezTo>
                  <a:pt x="984170" y="2020407"/>
                  <a:pt x="1110974" y="2112891"/>
                  <a:pt x="1243816" y="2191146"/>
                </a:cubicBezTo>
                <a:cubicBezTo>
                  <a:pt x="1298160" y="2223159"/>
                  <a:pt x="1337410" y="2258731"/>
                  <a:pt x="1358543" y="2326314"/>
                </a:cubicBezTo>
                <a:cubicBezTo>
                  <a:pt x="1376658" y="2390340"/>
                  <a:pt x="1412888" y="2418796"/>
                  <a:pt x="1479310" y="2401012"/>
                </a:cubicBezTo>
                <a:cubicBezTo>
                  <a:pt x="1533654" y="2386784"/>
                  <a:pt x="1591018" y="2393898"/>
                  <a:pt x="1648381" y="2401012"/>
                </a:cubicBezTo>
                <a:cubicBezTo>
                  <a:pt x="1711782" y="2408126"/>
                  <a:pt x="1784242" y="2479267"/>
                  <a:pt x="1769146" y="2518395"/>
                </a:cubicBezTo>
                <a:cubicBezTo>
                  <a:pt x="1738956" y="2582422"/>
                  <a:pt x="1687630" y="2550408"/>
                  <a:pt x="1645361" y="2543294"/>
                </a:cubicBezTo>
                <a:cubicBezTo>
                  <a:pt x="1594036" y="2536181"/>
                  <a:pt x="1500444" y="2518395"/>
                  <a:pt x="1500444" y="2525509"/>
                </a:cubicBezTo>
                <a:cubicBezTo>
                  <a:pt x="1467232" y="2685576"/>
                  <a:pt x="1391754" y="2564636"/>
                  <a:pt x="1337410" y="2564636"/>
                </a:cubicBezTo>
                <a:cubicBezTo>
                  <a:pt x="1286084" y="2564636"/>
                  <a:pt x="1234759" y="2546851"/>
                  <a:pt x="1186452" y="2532623"/>
                </a:cubicBezTo>
                <a:cubicBezTo>
                  <a:pt x="1123051" y="2514837"/>
                  <a:pt x="1065688" y="2546851"/>
                  <a:pt x="1005304" y="2553965"/>
                </a:cubicBezTo>
                <a:cubicBezTo>
                  <a:pt x="950960" y="2561080"/>
                  <a:pt x="981150" y="2653563"/>
                  <a:pt x="947940" y="2692689"/>
                </a:cubicBezTo>
                <a:cubicBezTo>
                  <a:pt x="941903" y="2703362"/>
                  <a:pt x="935864" y="2703362"/>
                  <a:pt x="929826" y="2703362"/>
                </a:cubicBezTo>
                <a:cubicBezTo>
                  <a:pt x="911711" y="2980812"/>
                  <a:pt x="594701" y="2913227"/>
                  <a:pt x="594701" y="2923898"/>
                </a:cubicBezTo>
                <a:cubicBezTo>
                  <a:pt x="567529" y="2941684"/>
                  <a:pt x="534318" y="2899000"/>
                  <a:pt x="501108" y="2941684"/>
                </a:cubicBezTo>
                <a:cubicBezTo>
                  <a:pt x="643007" y="3137322"/>
                  <a:pt x="860386" y="3183563"/>
                  <a:pt x="1053610" y="3329402"/>
                </a:cubicBezTo>
                <a:cubicBezTo>
                  <a:pt x="893597" y="3379202"/>
                  <a:pt x="800002" y="3208463"/>
                  <a:pt x="682256" y="3229805"/>
                </a:cubicBezTo>
                <a:cubicBezTo>
                  <a:pt x="624893" y="3283162"/>
                  <a:pt x="796984" y="3368530"/>
                  <a:pt x="630932" y="3393429"/>
                </a:cubicBezTo>
                <a:cubicBezTo>
                  <a:pt x="703390" y="3439672"/>
                  <a:pt x="754716" y="3485914"/>
                  <a:pt x="806041" y="3539269"/>
                </a:cubicBezTo>
                <a:cubicBezTo>
                  <a:pt x="893597" y="3635309"/>
                  <a:pt x="911711" y="3699337"/>
                  <a:pt x="869444" y="3827390"/>
                </a:cubicBezTo>
                <a:cubicBezTo>
                  <a:pt x="842270" y="3912759"/>
                  <a:pt x="803022" y="3991015"/>
                  <a:pt x="839252" y="4090612"/>
                </a:cubicBezTo>
                <a:cubicBezTo>
                  <a:pt x="863405" y="4158196"/>
                  <a:pt x="854347" y="4204438"/>
                  <a:pt x="763774" y="4172424"/>
                </a:cubicBezTo>
                <a:cubicBezTo>
                  <a:pt x="667160" y="4140411"/>
                  <a:pt x="630932" y="4200882"/>
                  <a:pt x="655085" y="4321821"/>
                </a:cubicBezTo>
                <a:cubicBezTo>
                  <a:pt x="670179" y="4400076"/>
                  <a:pt x="655085" y="4424975"/>
                  <a:pt x="588662" y="4414305"/>
                </a:cubicBezTo>
                <a:cubicBezTo>
                  <a:pt x="516204" y="4403633"/>
                  <a:pt x="446764" y="4353835"/>
                  <a:pt x="356189" y="4378734"/>
                </a:cubicBezTo>
                <a:cubicBezTo>
                  <a:pt x="428648" y="4521016"/>
                  <a:pt x="582626" y="4478331"/>
                  <a:pt x="667160" y="4613499"/>
                </a:cubicBezTo>
                <a:cubicBezTo>
                  <a:pt x="567529" y="4613499"/>
                  <a:pt x="489031" y="4613499"/>
                  <a:pt x="416573" y="4585042"/>
                </a:cubicBezTo>
                <a:cubicBezTo>
                  <a:pt x="386381" y="4574373"/>
                  <a:pt x="353170" y="4560144"/>
                  <a:pt x="335056" y="4602828"/>
                </a:cubicBezTo>
                <a:cubicBezTo>
                  <a:pt x="313920" y="4652628"/>
                  <a:pt x="356189" y="4670412"/>
                  <a:pt x="380342" y="4677526"/>
                </a:cubicBezTo>
                <a:cubicBezTo>
                  <a:pt x="449784" y="4702425"/>
                  <a:pt x="504126" y="4759339"/>
                  <a:pt x="564510" y="4805580"/>
                </a:cubicBezTo>
                <a:cubicBezTo>
                  <a:pt x="694332" y="4905177"/>
                  <a:pt x="836233" y="4990547"/>
                  <a:pt x="944922" y="5154171"/>
                </a:cubicBezTo>
                <a:cubicBezTo>
                  <a:pt x="809060" y="5111487"/>
                  <a:pt x="706410" y="5011889"/>
                  <a:pt x="576586" y="4994104"/>
                </a:cubicBezTo>
                <a:cubicBezTo>
                  <a:pt x="688296" y="5143500"/>
                  <a:pt x="830194" y="5243097"/>
                  <a:pt x="963036" y="5353367"/>
                </a:cubicBezTo>
                <a:cubicBezTo>
                  <a:pt x="1002286" y="5385379"/>
                  <a:pt x="1041534" y="5406721"/>
                  <a:pt x="1047572" y="5474306"/>
                </a:cubicBezTo>
                <a:cubicBezTo>
                  <a:pt x="1065688" y="5605917"/>
                  <a:pt x="1113992" y="5712629"/>
                  <a:pt x="1222682" y="5769542"/>
                </a:cubicBezTo>
                <a:cubicBezTo>
                  <a:pt x="1222682" y="5769542"/>
                  <a:pt x="1216644" y="5790884"/>
                  <a:pt x="1213626" y="5801555"/>
                </a:cubicBezTo>
                <a:cubicBezTo>
                  <a:pt x="1147203" y="5805112"/>
                  <a:pt x="1095878" y="5726858"/>
                  <a:pt x="1014361" y="5755314"/>
                </a:cubicBezTo>
                <a:cubicBezTo>
                  <a:pt x="1095878" y="5862025"/>
                  <a:pt x="1162298" y="5954508"/>
                  <a:pt x="1274008" y="6004307"/>
                </a:cubicBezTo>
                <a:cubicBezTo>
                  <a:pt x="1364582" y="6043434"/>
                  <a:pt x="1476290" y="6068335"/>
                  <a:pt x="1542711" y="6196388"/>
                </a:cubicBezTo>
                <a:cubicBezTo>
                  <a:pt x="1467232" y="6221287"/>
                  <a:pt x="1409868" y="6189274"/>
                  <a:pt x="1352504" y="6167932"/>
                </a:cubicBezTo>
                <a:cubicBezTo>
                  <a:pt x="1264950" y="6132361"/>
                  <a:pt x="1177395" y="6093234"/>
                  <a:pt x="1089840" y="6057663"/>
                </a:cubicBezTo>
                <a:cubicBezTo>
                  <a:pt x="1056628" y="6043434"/>
                  <a:pt x="1020400" y="6036320"/>
                  <a:pt x="999266" y="6100347"/>
                </a:cubicBezTo>
                <a:cubicBezTo>
                  <a:pt x="1110974" y="6114575"/>
                  <a:pt x="1177395" y="6199945"/>
                  <a:pt x="1246836" y="6281757"/>
                </a:cubicBezTo>
                <a:cubicBezTo>
                  <a:pt x="1286084" y="6327999"/>
                  <a:pt x="1319295" y="6388469"/>
                  <a:pt x="1388735" y="6367127"/>
                </a:cubicBezTo>
                <a:cubicBezTo>
                  <a:pt x="1424964" y="6356456"/>
                  <a:pt x="1449118" y="6388469"/>
                  <a:pt x="1446099" y="6431153"/>
                </a:cubicBezTo>
                <a:cubicBezTo>
                  <a:pt x="1431002" y="6580550"/>
                  <a:pt x="1518558" y="6630349"/>
                  <a:pt x="1609132" y="6658805"/>
                </a:cubicBezTo>
                <a:cubicBezTo>
                  <a:pt x="1741974" y="6701489"/>
                  <a:pt x="1859720" y="6786859"/>
                  <a:pt x="1983504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CFFF10C5-D195-B8DD-BF04-620E9CCC2E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53243" y="0"/>
            <a:ext cx="8164286" cy="688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83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DA066E9-BCB6-FA2F-A0AD-9B993F009408}"/>
              </a:ext>
            </a:extLst>
          </p:cNvPr>
          <p:cNvSpPr txBox="1"/>
          <p:nvPr/>
        </p:nvSpPr>
        <p:spPr>
          <a:xfrm>
            <a:off x="495300" y="324612"/>
            <a:ext cx="11201400" cy="1106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Figure 1: Percentage of GDP derived from SMEs</a:t>
            </a:r>
            <a:endParaRPr lang="en-GB" sz="2800" dirty="0"/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800" kern="1200" dirty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BEC7AF-1305-5C31-4592-2555FA92604C}"/>
              </a:ext>
            </a:extLst>
          </p:cNvPr>
          <p:cNvSpPr txBox="1"/>
          <p:nvPr/>
        </p:nvSpPr>
        <p:spPr>
          <a:xfrm>
            <a:off x="7707086" y="2020824"/>
            <a:ext cx="3686763" cy="39593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dirty="0">
                <a:effectLst/>
              </a:rPr>
              <a:t>Source: </a:t>
            </a:r>
            <a:r>
              <a:rPr lang="en-US" sz="1600" i="1" dirty="0">
                <a:effectLst/>
              </a:rPr>
              <a:t>UNECE based on OECD, Asian Development Bank Institute, European Bank for Reconstruction and Development, Albanian statistical report </a:t>
            </a:r>
            <a:r>
              <a:rPr lang="en-US" sz="1600" i="1" dirty="0"/>
              <a:t>and Report of the Commissioner for the Protection of the Rights of Entrepreneurs concerning SMEs in the Russian Federation. </a:t>
            </a:r>
            <a:r>
              <a:rPr lang="en-US" sz="1600" i="1" dirty="0">
                <a:solidFill>
                  <a:schemeClr val="accent2">
                    <a:lumMod val="50000"/>
                  </a:schemeClr>
                </a:solidFill>
              </a:rPr>
              <a:t>Data are not available for Turkmenistan  SMEs.</a:t>
            </a:r>
            <a:endParaRPr lang="en-US" sz="1600" i="1" dirty="0"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DED49338-8B62-2B12-4930-4A6EF174A1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5300" y="1824831"/>
            <a:ext cx="691509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071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4" name="Rectangle 133">
            <a:extLst>
              <a:ext uri="{FF2B5EF4-FFF2-40B4-BE49-F238E27FC236}">
                <a16:creationId xmlns:a16="http://schemas.microsoft.com/office/drawing/2014/main" id="{92468898-5A6E-4D55-85EC-308E785EE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A066E9-BCB6-FA2F-A0AD-9B993F009408}"/>
              </a:ext>
            </a:extLst>
          </p:cNvPr>
          <p:cNvSpPr txBox="1"/>
          <p:nvPr/>
        </p:nvSpPr>
        <p:spPr>
          <a:xfrm>
            <a:off x="429768" y="411480"/>
            <a:ext cx="11201400" cy="1106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b="1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Figure 2: </a:t>
            </a:r>
            <a:r>
              <a:rPr lang="en-US" sz="28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Percentage of employment in the SME sector</a:t>
            </a:r>
            <a:endParaRPr lang="en-US" sz="2800" kern="1200" dirty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3E23A947-2D45-4208-AE2B-64948C87A3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9845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38" name="Rectangle 137">
            <a:extLst>
              <a:ext uri="{FF2B5EF4-FFF2-40B4-BE49-F238E27FC236}">
                <a16:creationId xmlns:a16="http://schemas.microsoft.com/office/drawing/2014/main" id="{E5BBB0F9-6A59-4D02-A9C7-A2D6516684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1721922"/>
            <a:ext cx="4218432" cy="4520560"/>
          </a:xfrm>
          <a:prstGeom prst="rect">
            <a:avLst/>
          </a:prstGeom>
          <a:ln w="9525">
            <a:solidFill>
              <a:srgbClr val="DEDEDE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BEC7AF-1305-5C31-4592-2555FA92604C}"/>
              </a:ext>
            </a:extLst>
          </p:cNvPr>
          <p:cNvSpPr txBox="1"/>
          <p:nvPr/>
        </p:nvSpPr>
        <p:spPr>
          <a:xfrm>
            <a:off x="7707086" y="2020824"/>
            <a:ext cx="3686763" cy="39593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dirty="0">
                <a:effectLst/>
              </a:rPr>
              <a:t>Source: </a:t>
            </a:r>
            <a:r>
              <a:rPr lang="en-US" sz="1600" i="1" dirty="0">
                <a:effectLst/>
              </a:rPr>
              <a:t>UNECE based on OECD, Asian Development Bank Institute, European Bank for Reconstruction and Development, Albanian statistical report </a:t>
            </a:r>
            <a:r>
              <a:rPr lang="en-US" sz="1600" i="1" dirty="0"/>
              <a:t>and Report of the Commissioner for the Protection of the Rights of Entrepreneurs concerning SMEs in the Russian Federation. </a:t>
            </a:r>
            <a:r>
              <a:rPr lang="en-US" sz="1600" i="1" dirty="0">
                <a:solidFill>
                  <a:schemeClr val="accent2">
                    <a:lumMod val="50000"/>
                  </a:schemeClr>
                </a:solidFill>
              </a:rPr>
              <a:t>Data are not available for Turkmenistan  SMEs.</a:t>
            </a:r>
            <a:endParaRPr lang="en-US" sz="1600" i="1" dirty="0"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9B805CF-3A16-0318-F0EF-7BA282303A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6155" y="1841556"/>
            <a:ext cx="722764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387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9">
            <a:extLst>
              <a:ext uri="{FF2B5EF4-FFF2-40B4-BE49-F238E27FC236}">
                <a16:creationId xmlns:a16="http://schemas.microsoft.com/office/drawing/2014/main" id="{BA79A7CF-01AF-4178-9369-94E0C90EB0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278601-068A-67E6-B334-15E674D9BB09}"/>
              </a:ext>
            </a:extLst>
          </p:cNvPr>
          <p:cNvSpPr txBox="1"/>
          <p:nvPr/>
        </p:nvSpPr>
        <p:spPr>
          <a:xfrm>
            <a:off x="9267909" y="2023110"/>
            <a:ext cx="2924090" cy="28460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b="1" kern="1200" dirty="0">
                <a:solidFill>
                  <a:srgbClr val="1F4E79"/>
                </a:solidFill>
                <a:latin typeface="+mj-lt"/>
                <a:ea typeface="+mj-ea"/>
                <a:cs typeface="+mj-cs"/>
              </a:rPr>
              <a:t>Key challenges for SMEs </a:t>
            </a:r>
            <a:endParaRPr lang="en-US" sz="3700" kern="1200" dirty="0">
              <a:solidFill>
                <a:srgbClr val="1F4E79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" name="Rectangle 11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13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1" descr="page7image21156736">
            <a:extLst>
              <a:ext uri="{FF2B5EF4-FFF2-40B4-BE49-F238E27FC236}">
                <a16:creationId xmlns:a16="http://schemas.microsoft.com/office/drawing/2014/main" id="{2EA3222E-8880-A9C6-62BC-E1A1C31B46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09688" y="858525"/>
            <a:ext cx="6279404" cy="5211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0F533E9-6690-41A8-A372-4C6C622D0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675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52E21AD-978E-9A40-A9EB-FC6742D752DE}"/>
              </a:ext>
            </a:extLst>
          </p:cNvPr>
          <p:cNvSpPr/>
          <p:nvPr/>
        </p:nvSpPr>
        <p:spPr>
          <a:xfrm>
            <a:off x="5757794" y="1749330"/>
            <a:ext cx="5537199" cy="435133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773CD0-1E6F-894B-ACF9-CB56348E7C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2109867"/>
            <a:ext cx="4917439" cy="36302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Human capital</a:t>
            </a:r>
          </a:p>
          <a:p>
            <a:pPr marL="0" indent="0">
              <a:buNone/>
            </a:pPr>
            <a:endParaRPr lang="en-US" sz="500" dirty="0"/>
          </a:p>
          <a:p>
            <a:r>
              <a:rPr lang="en-US" sz="2000" dirty="0"/>
              <a:t>Human capital is central for innovation and economic modernization of SMEs</a:t>
            </a:r>
          </a:p>
          <a:p>
            <a:r>
              <a:rPr lang="en-US" sz="2000" dirty="0"/>
              <a:t> Specific challenges for SPECA:</a:t>
            </a:r>
          </a:p>
          <a:p>
            <a:pPr lvl="1">
              <a:buFont typeface="Wingdings" pitchFamily="2" charset="2"/>
              <a:buChar char="§"/>
            </a:pPr>
            <a:r>
              <a:rPr lang="en-US" sz="1900" dirty="0"/>
              <a:t>Emotional challenges (fear of failure)</a:t>
            </a:r>
          </a:p>
          <a:p>
            <a:pPr lvl="1">
              <a:buFont typeface="Wingdings" pitchFamily="2" charset="2"/>
              <a:buChar char="§"/>
            </a:pPr>
            <a:r>
              <a:rPr lang="en-US" sz="1900" dirty="0"/>
              <a:t>Less attractive than ‘traditional’ employment </a:t>
            </a:r>
          </a:p>
          <a:p>
            <a:pPr lvl="1">
              <a:buFont typeface="Wingdings" pitchFamily="2" charset="2"/>
              <a:buChar char="§"/>
            </a:pPr>
            <a:r>
              <a:rPr lang="en-US" sz="1900" dirty="0"/>
              <a:t>A dominant role of SOEs (Azerbaijan; Kazakhstan)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3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C39A0D75-BBBA-234E-A904-E8083D60F862}"/>
              </a:ext>
            </a:extLst>
          </p:cNvPr>
          <p:cNvSpPr/>
          <p:nvPr/>
        </p:nvSpPr>
        <p:spPr>
          <a:xfrm>
            <a:off x="187569" y="2103126"/>
            <a:ext cx="5911336" cy="3892614"/>
          </a:xfrm>
          <a:prstGeom prst="homePlate">
            <a:avLst>
              <a:gd name="adj" fmla="val 26227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F8BCC69-DCF6-7F40-BB27-FAB30480C881}"/>
              </a:ext>
            </a:extLst>
          </p:cNvPr>
          <p:cNvSpPr txBox="1">
            <a:spLocks/>
          </p:cNvSpPr>
          <p:nvPr/>
        </p:nvSpPr>
        <p:spPr>
          <a:xfrm>
            <a:off x="1357374" y="2287778"/>
            <a:ext cx="3715003" cy="607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/>
              <a:t>Actions</a:t>
            </a:r>
            <a:endParaRPr lang="en-US" sz="24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D7C430C-45DE-43E5-968B-B55ED4C78C81}"/>
              </a:ext>
            </a:extLst>
          </p:cNvPr>
          <p:cNvSpPr txBox="1">
            <a:spLocks/>
          </p:cNvSpPr>
          <p:nvPr/>
        </p:nvSpPr>
        <p:spPr>
          <a:xfrm>
            <a:off x="187568" y="221508"/>
            <a:ext cx="11776750" cy="9982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00" b="1" dirty="0">
                <a:solidFill>
                  <a:schemeClr val="accent5">
                    <a:lumMod val="50000"/>
                  </a:schemeClr>
                </a:solidFill>
                <a:ea typeface="Roboto" pitchFamily="2" charset="0"/>
              </a:rPr>
              <a:t>Challenges and opportunities: human capital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57126B-201F-47AE-844B-12796CB9A1C2}"/>
              </a:ext>
            </a:extLst>
          </p:cNvPr>
          <p:cNvSpPr txBox="1"/>
          <p:nvPr/>
        </p:nvSpPr>
        <p:spPr>
          <a:xfrm>
            <a:off x="1178561" y="3885758"/>
            <a:ext cx="438950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Promotion of skills development and entrepreneurial learning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D9317C-D625-4CB3-AED4-DFB211D9CBC0}"/>
              </a:ext>
            </a:extLst>
          </p:cNvPr>
          <p:cNvSpPr txBox="1"/>
          <p:nvPr/>
        </p:nvSpPr>
        <p:spPr>
          <a:xfrm>
            <a:off x="1226710" y="4965169"/>
            <a:ext cx="38456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Business and financial literacy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75F82C-4455-4342-B41C-937A36A2B793}"/>
              </a:ext>
            </a:extLst>
          </p:cNvPr>
          <p:cNvSpPr txBox="1"/>
          <p:nvPr/>
        </p:nvSpPr>
        <p:spPr>
          <a:xfrm>
            <a:off x="1110246" y="3026406"/>
            <a:ext cx="47428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Support of women’s entrepreneurship</a:t>
            </a:r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1AF8B19-6149-4B60-BE0B-5BF0B55A0104}"/>
              </a:ext>
            </a:extLst>
          </p:cNvPr>
          <p:cNvSpPr/>
          <p:nvPr/>
        </p:nvSpPr>
        <p:spPr>
          <a:xfrm>
            <a:off x="561705" y="3026406"/>
            <a:ext cx="548640" cy="548641"/>
          </a:xfrm>
          <a:prstGeom prst="ellipse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32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1</a:t>
            </a:r>
            <a:endParaRPr lang="en-GB" sz="32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34EBF94-7A94-455E-B990-004CE137A7AE}"/>
              </a:ext>
            </a:extLst>
          </p:cNvPr>
          <p:cNvSpPr/>
          <p:nvPr/>
        </p:nvSpPr>
        <p:spPr>
          <a:xfrm>
            <a:off x="561606" y="3938388"/>
            <a:ext cx="548640" cy="548640"/>
          </a:xfrm>
          <a:prstGeom prst="ellipse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32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2</a:t>
            </a:r>
            <a:endParaRPr lang="en-GB" sz="32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3E4774C-558F-44EE-BC27-077293933875}"/>
              </a:ext>
            </a:extLst>
          </p:cNvPr>
          <p:cNvSpPr/>
          <p:nvPr/>
        </p:nvSpPr>
        <p:spPr>
          <a:xfrm>
            <a:off x="561606" y="4922057"/>
            <a:ext cx="548640" cy="517077"/>
          </a:xfrm>
          <a:prstGeom prst="ellipse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32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3</a:t>
            </a:r>
            <a:endParaRPr lang="en-GB" sz="32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724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BBAFC2ED-0E68-4787-B6C4-F31E1B87C691}"/>
              </a:ext>
            </a:extLst>
          </p:cNvPr>
          <p:cNvSpPr txBox="1">
            <a:spLocks/>
          </p:cNvSpPr>
          <p:nvPr/>
        </p:nvSpPr>
        <p:spPr>
          <a:xfrm>
            <a:off x="1523798" y="944125"/>
            <a:ext cx="8970044" cy="701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00" b="1" dirty="0">
                <a:solidFill>
                  <a:schemeClr val="accent5">
                    <a:lumMod val="50000"/>
                  </a:schemeClr>
                </a:solidFill>
                <a:ea typeface="Roboto" pitchFamily="2" charset="0"/>
              </a:rPr>
              <a:t>UNECE tools to address the key challenges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81EF0EA-50B2-4BAC-BA53-C09E28CC8A54}"/>
              </a:ext>
            </a:extLst>
          </p:cNvPr>
          <p:cNvSpPr txBox="1">
            <a:spLocks/>
          </p:cNvSpPr>
          <p:nvPr/>
        </p:nvSpPr>
        <p:spPr>
          <a:xfrm>
            <a:off x="1028768" y="2003960"/>
            <a:ext cx="6911713" cy="46999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en-US" sz="2400" b="1" dirty="0"/>
              <a:t>Specific attention to challenges and further research: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6280196-3496-4979-9453-D96CBE1F01C0}"/>
              </a:ext>
            </a:extLst>
          </p:cNvPr>
          <p:cNvCxnSpPr>
            <a:cxnSpLocks/>
          </p:cNvCxnSpPr>
          <p:nvPr/>
        </p:nvCxnSpPr>
        <p:spPr>
          <a:xfrm>
            <a:off x="4251519" y="1674054"/>
            <a:ext cx="36889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E10F324-3052-41F8-BFD7-AE815A218C76}"/>
              </a:ext>
            </a:extLst>
          </p:cNvPr>
          <p:cNvGrpSpPr/>
          <p:nvPr/>
        </p:nvGrpSpPr>
        <p:grpSpPr>
          <a:xfrm>
            <a:off x="4762614" y="2447686"/>
            <a:ext cx="2479887" cy="2878451"/>
            <a:chOff x="1185869" y="2832098"/>
            <a:chExt cx="4355007" cy="2878451"/>
          </a:xfrm>
        </p:grpSpPr>
        <p:sp>
          <p:nvSpPr>
            <p:cNvPr id="11" name="Content Placeholder 2">
              <a:extLst>
                <a:ext uri="{FF2B5EF4-FFF2-40B4-BE49-F238E27FC236}">
                  <a16:creationId xmlns:a16="http://schemas.microsoft.com/office/drawing/2014/main" id="{19ECA81B-BBD4-436A-ADA1-2B0FE5CB994F}"/>
                </a:ext>
              </a:extLst>
            </p:cNvPr>
            <p:cNvSpPr txBox="1">
              <a:spLocks/>
            </p:cNvSpPr>
            <p:nvPr/>
          </p:nvSpPr>
          <p:spPr>
            <a:xfrm>
              <a:off x="1185869" y="4433918"/>
              <a:ext cx="4355007" cy="127663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dirty="0"/>
                <a:t>Agricultural sector</a:t>
              </a:r>
            </a:p>
            <a:p>
              <a:pPr marL="0" indent="0">
                <a:buNone/>
              </a:pPr>
              <a:r>
                <a:rPr lang="en-US" sz="2000" dirty="0">
                  <a:solidFill>
                    <a:srgbClr val="C00000"/>
                  </a:solidFill>
                </a:rPr>
                <a:t>UNECE hosts over 100 agricultural quality standards  </a:t>
              </a: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51E182F-EFBB-4CCA-8521-61641EC01DA3}"/>
                </a:ext>
              </a:extLst>
            </p:cNvPr>
            <p:cNvSpPr/>
            <p:nvPr/>
          </p:nvSpPr>
          <p:spPr>
            <a:xfrm>
              <a:off x="1895648" y="2832098"/>
              <a:ext cx="2248127" cy="1276631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6633949-DAF2-4285-BBA5-AAA082DFCED7}"/>
              </a:ext>
            </a:extLst>
          </p:cNvPr>
          <p:cNvGrpSpPr/>
          <p:nvPr/>
        </p:nvGrpSpPr>
        <p:grpSpPr>
          <a:xfrm>
            <a:off x="860654" y="2564098"/>
            <a:ext cx="3394162" cy="3062948"/>
            <a:chOff x="974659" y="2850470"/>
            <a:chExt cx="3394162" cy="306294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5564701-3087-458A-875B-AAA05170CB50}"/>
                </a:ext>
              </a:extLst>
            </p:cNvPr>
            <p:cNvSpPr txBox="1"/>
            <p:nvPr/>
          </p:nvSpPr>
          <p:spPr>
            <a:xfrm flipH="1">
              <a:off x="974659" y="4282202"/>
              <a:ext cx="3394162" cy="16312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/>
                <a:t>     Entrepreneurial spirit and female-owned SMEs </a:t>
              </a:r>
            </a:p>
            <a:p>
              <a:pPr algn="ctr"/>
              <a:r>
                <a:rPr lang="en-US" sz="2000" dirty="0">
                  <a:solidFill>
                    <a:srgbClr val="C00000"/>
                  </a:solidFill>
                </a:rPr>
                <a:t>UNECE inter-agency trainings</a:t>
              </a:r>
            </a:p>
            <a:p>
              <a:pPr algn="ctr"/>
              <a:endParaRPr lang="en-US" sz="2000" dirty="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D0A8609-0711-4A85-8DC3-693308E1D506}"/>
                </a:ext>
              </a:extLst>
            </p:cNvPr>
            <p:cNvSpPr/>
            <p:nvPr/>
          </p:nvSpPr>
          <p:spPr>
            <a:xfrm>
              <a:off x="1897551" y="2850470"/>
              <a:ext cx="1280160" cy="1276631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4" name="Graphic 23" descr="Female Profile outline">
              <a:extLst>
                <a:ext uri="{FF2B5EF4-FFF2-40B4-BE49-F238E27FC236}">
                  <a16:creationId xmlns:a16="http://schemas.microsoft.com/office/drawing/2014/main" id="{F0F38A2A-D9E2-4064-857E-0D18FF9108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2405349" y="3123316"/>
              <a:ext cx="657350" cy="657350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9785183-A1F4-4BB4-9004-8AAE252D4406}"/>
              </a:ext>
            </a:extLst>
          </p:cNvPr>
          <p:cNvGrpSpPr/>
          <p:nvPr/>
        </p:nvGrpSpPr>
        <p:grpSpPr>
          <a:xfrm>
            <a:off x="7750299" y="2530973"/>
            <a:ext cx="3656509" cy="3063927"/>
            <a:chOff x="4349287" y="2711024"/>
            <a:chExt cx="3656509" cy="3063927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9A4B5DB-518F-4604-85C2-383A729FE58F}"/>
                </a:ext>
              </a:extLst>
            </p:cNvPr>
            <p:cNvSpPr txBox="1"/>
            <p:nvPr/>
          </p:nvSpPr>
          <p:spPr>
            <a:xfrm flipH="1">
              <a:off x="4349287" y="4143735"/>
              <a:ext cx="3656509" cy="16312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dirty="0"/>
                <a:t>Supporting the green agenda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000" dirty="0">
                  <a:solidFill>
                    <a:srgbClr val="C00000"/>
                  </a:solidFill>
                </a:rPr>
                <a:t>Role of circular economy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000" dirty="0">
                  <a:solidFill>
                    <a:srgbClr val="C00000"/>
                  </a:solidFill>
                </a:rPr>
                <a:t>Climate change mitigation policies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US" sz="2000" dirty="0">
                <a:solidFill>
                  <a:srgbClr val="C00000"/>
                </a:solidFill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3540B2E-F1F4-46AA-B224-47AA0D69736D}"/>
                </a:ext>
              </a:extLst>
            </p:cNvPr>
            <p:cNvSpPr/>
            <p:nvPr/>
          </p:nvSpPr>
          <p:spPr>
            <a:xfrm>
              <a:off x="5149014" y="2711024"/>
              <a:ext cx="1280160" cy="1276631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5" name="Graphic 24" descr="Open hand with plant with solid fill">
              <a:extLst>
                <a:ext uri="{FF2B5EF4-FFF2-40B4-BE49-F238E27FC236}">
                  <a16:creationId xmlns:a16="http://schemas.microsoft.com/office/drawing/2014/main" id="{56A99FD3-51A1-4E2B-ACF9-ABD7732935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360857" y="2888470"/>
              <a:ext cx="914400" cy="914400"/>
            </a:xfrm>
            <a:prstGeom prst="rect">
              <a:avLst/>
            </a:prstGeom>
          </p:spPr>
        </p:pic>
      </p:grpSp>
      <p:pic>
        <p:nvPicPr>
          <p:cNvPr id="23" name="Graphic 22" descr="Aspiration outline">
            <a:extLst>
              <a:ext uri="{FF2B5EF4-FFF2-40B4-BE49-F238E27FC236}">
                <a16:creationId xmlns:a16="http://schemas.microsoft.com/office/drawing/2014/main" id="{1F9FA330-66BF-DFCD-22AA-A0D5E69B7D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736841" y="2745465"/>
            <a:ext cx="868862" cy="978852"/>
          </a:xfrm>
          <a:prstGeom prst="rect">
            <a:avLst/>
          </a:prstGeom>
        </p:spPr>
      </p:pic>
      <p:pic>
        <p:nvPicPr>
          <p:cNvPr id="27" name="Graphic 26" descr="Crops with solid fill">
            <a:extLst>
              <a:ext uri="{FF2B5EF4-FFF2-40B4-BE49-F238E27FC236}">
                <a16:creationId xmlns:a16="http://schemas.microsoft.com/office/drawing/2014/main" id="{F9D83CC2-7112-305E-026F-1D72C924E05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5349665" y="2641934"/>
            <a:ext cx="914400" cy="9144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D60A8E5-3EA8-398E-262B-8D8BE503F7E1}"/>
              </a:ext>
            </a:extLst>
          </p:cNvPr>
          <p:cNvSpPr txBox="1"/>
          <p:nvPr/>
        </p:nvSpPr>
        <p:spPr>
          <a:xfrm>
            <a:off x="2171272" y="5426835"/>
            <a:ext cx="7458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7030A0"/>
                </a:solidFill>
              </a:rPr>
              <a:t>UNECE - Business incubators for sustainable development in the SPECA subregion</a:t>
            </a:r>
            <a:endParaRPr 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726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CB773C8-4293-AF4F-93BA-EEDA26CC68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7337" y="0"/>
            <a:ext cx="7673764" cy="6580253"/>
          </a:xfrm>
          <a:prstGeom prst="rect">
            <a:avLst/>
          </a:prstGeom>
          <a:ln>
            <a:noFill/>
          </a:ln>
        </p:spPr>
      </p:pic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321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x006d_012 xmlns="247b320a-10fd-4c85-93bc-332cc366a8d9">
      <UserInfo>
        <DisplayName/>
        <AccountId xsi:nil="true"/>
        <AccountType/>
      </UserInfo>
    </_x006d_012>
    <_x0064_ze0 xmlns="247b320a-10fd-4c85-93bc-332cc366a8d9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4F13A7AAB71FF4E96650CFAE4CB3C00" ma:contentTypeVersion="15" ma:contentTypeDescription="Create a new document." ma:contentTypeScope="" ma:versionID="f8aabc6fc544fa9b967b4f08381bcd8c">
  <xsd:schema xmlns:xsd="http://www.w3.org/2001/XMLSchema" xmlns:xs="http://www.w3.org/2001/XMLSchema" xmlns:p="http://schemas.microsoft.com/office/2006/metadata/properties" xmlns:ns2="247b320a-10fd-4c85-93bc-332cc366a8d9" xmlns:ns3="66073966-ae8e-4b5b-b7e0-a4f858c07b7b" targetNamespace="http://schemas.microsoft.com/office/2006/metadata/properties" ma:root="true" ma:fieldsID="7f382f83320c7216eb78cec0ee8dfc2b" ns2:_="" ns3:_="">
    <xsd:import namespace="247b320a-10fd-4c85-93bc-332cc366a8d9"/>
    <xsd:import namespace="66073966-ae8e-4b5b-b7e0-a4f858c07b7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_x0064_ze0" minOccurs="0"/>
                <xsd:element ref="ns2:_x006d_012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7b320a-10fd-4c85-93bc-332cc366a8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_x0064_ze0" ma:index="15" nillable="true" ma:displayName="Date and time" ma:internalName="_x0064_ze0">
      <xsd:simpleType>
        <xsd:restriction base="dms:DateTime"/>
      </xsd:simpleType>
    </xsd:element>
    <xsd:element name="_x006d_012" ma:index="16" nillable="true" ma:displayName="Person or Group" ma:list="UserInfo" ma:internalName="_x006d_012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073966-ae8e-4b5b-b7e0-a4f858c07b7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436A2E5-46B9-40E2-8A76-6567C1412F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7910B00-9B99-4144-94DB-FBA380D6799D}">
  <ds:schemaRefs>
    <ds:schemaRef ds:uri="http://www.w3.org/XML/1998/namespace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66073966-ae8e-4b5b-b7e0-a4f858c07b7b"/>
    <ds:schemaRef ds:uri="http://schemas.microsoft.com/office/2006/metadata/properties"/>
    <ds:schemaRef ds:uri="http://schemas.openxmlformats.org/package/2006/metadata/core-properties"/>
    <ds:schemaRef ds:uri="247b320a-10fd-4c85-93bc-332cc366a8d9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DE111379-59BE-415A-BB38-242B269EBB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47b320a-10fd-4c85-93bc-332cc366a8d9"/>
    <ds:schemaRef ds:uri="66073966-ae8e-4b5b-b7e0-a4f858c07b7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19014</TotalTime>
  <Words>360</Words>
  <Application>Microsoft Macintosh PowerPoint</Application>
  <PresentationFormat>Widescreen</PresentationFormat>
  <Paragraphs>49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Arial Narrow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Institutional arrangements for circular economy</dc:title>
  <dc:creator>Ella Jamsin - IO</dc:creator>
  <cp:lastModifiedBy>Levashova, Yulia</cp:lastModifiedBy>
  <cp:revision>62</cp:revision>
  <dcterms:created xsi:type="dcterms:W3CDTF">2022-03-22T09:30:00Z</dcterms:created>
  <dcterms:modified xsi:type="dcterms:W3CDTF">2022-06-07T06:25:29Z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0x01010024F13A7AAB71FF4E96650CFAE4CB3C00</vt:lpwstr>
  </property>
</Properties>
</file>