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1E2F0-008C-4CE3-A3B9-7440DE6E990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790634-8F4E-4D5E-BA1F-33B1D8F6D01D}">
      <dgm:prSet/>
      <dgm:spPr/>
      <dgm:t>
        <a:bodyPr/>
        <a:lstStyle/>
        <a:p>
          <a:r>
            <a:rPr lang="en-US"/>
            <a:t>17 Articles – approx. 90 Pages</a:t>
          </a:r>
        </a:p>
      </dgm:t>
    </dgm:pt>
    <dgm:pt modelId="{D73BB4AB-6D94-422F-926D-ADE105170A46}" type="parTrans" cxnId="{DC0671F1-97BD-4AAE-87DE-3A73F9791901}">
      <dgm:prSet/>
      <dgm:spPr/>
      <dgm:t>
        <a:bodyPr/>
        <a:lstStyle/>
        <a:p>
          <a:endParaRPr lang="en-US"/>
        </a:p>
      </dgm:t>
    </dgm:pt>
    <dgm:pt modelId="{4D56E6FA-51FD-434D-B125-8A26B5CF18F7}" type="sibTrans" cxnId="{DC0671F1-97BD-4AAE-87DE-3A73F9791901}">
      <dgm:prSet/>
      <dgm:spPr/>
      <dgm:t>
        <a:bodyPr/>
        <a:lstStyle/>
        <a:p>
          <a:endParaRPr lang="en-US"/>
        </a:p>
      </dgm:t>
    </dgm:pt>
    <dgm:pt modelId="{EC290FB3-DEB0-45E8-832E-51A3A0A83E37}">
      <dgm:prSet/>
      <dgm:spPr/>
      <dgm:t>
        <a:bodyPr/>
        <a:lstStyle/>
        <a:p>
          <a:r>
            <a:rPr lang="en-US" dirty="0"/>
            <a:t>From various countries in Europe and C.A., no N.A. contributions</a:t>
          </a:r>
        </a:p>
      </dgm:t>
    </dgm:pt>
    <dgm:pt modelId="{38B20EC1-F0EF-4B07-9E1F-6978583B5BBF}" type="parTrans" cxnId="{717AD990-95BA-4C0D-A222-B7C774E3D1B5}">
      <dgm:prSet/>
      <dgm:spPr/>
      <dgm:t>
        <a:bodyPr/>
        <a:lstStyle/>
        <a:p>
          <a:endParaRPr lang="en-US"/>
        </a:p>
      </dgm:t>
    </dgm:pt>
    <dgm:pt modelId="{649AF093-3034-4494-8D3A-BD0EB789D6D7}" type="sibTrans" cxnId="{717AD990-95BA-4C0D-A222-B7C774E3D1B5}">
      <dgm:prSet/>
      <dgm:spPr/>
      <dgm:t>
        <a:bodyPr/>
        <a:lstStyle/>
        <a:p>
          <a:endParaRPr lang="en-US"/>
        </a:p>
      </dgm:t>
    </dgm:pt>
    <dgm:pt modelId="{471644DA-C91D-4663-BF5F-6471A2B7A3F4}">
      <dgm:prSet/>
      <dgm:spPr/>
      <dgm:t>
        <a:bodyPr/>
        <a:lstStyle/>
        <a:p>
          <a:r>
            <a:rPr lang="en-US" dirty="0"/>
            <a:t>Currently being reviewed for publication [in kind contribution by Cyprus]</a:t>
          </a:r>
        </a:p>
      </dgm:t>
    </dgm:pt>
    <dgm:pt modelId="{89E47494-AA9B-481D-B4C9-A22E0A92DFF3}" type="parTrans" cxnId="{0B5A254D-1867-44BB-9338-899DAE988133}">
      <dgm:prSet/>
      <dgm:spPr/>
      <dgm:t>
        <a:bodyPr/>
        <a:lstStyle/>
        <a:p>
          <a:endParaRPr lang="en-US"/>
        </a:p>
      </dgm:t>
    </dgm:pt>
    <dgm:pt modelId="{DD10A0FA-B32C-42C9-BB10-A8C740F03511}" type="sibTrans" cxnId="{0B5A254D-1867-44BB-9338-899DAE988133}">
      <dgm:prSet/>
      <dgm:spPr/>
      <dgm:t>
        <a:bodyPr/>
        <a:lstStyle/>
        <a:p>
          <a:endParaRPr lang="en-US"/>
        </a:p>
      </dgm:t>
    </dgm:pt>
    <dgm:pt modelId="{C82F1D07-3DBC-4D45-AC6D-926A4127548C}">
      <dgm:prSet/>
      <dgm:spPr/>
      <dgm:t>
        <a:bodyPr/>
        <a:lstStyle/>
        <a:p>
          <a:r>
            <a:rPr lang="en-US"/>
            <a:t>Still needs to be translated following editing</a:t>
          </a:r>
        </a:p>
      </dgm:t>
    </dgm:pt>
    <dgm:pt modelId="{43A4BABD-1CEE-4254-AA70-5A344D39DA1E}" type="parTrans" cxnId="{44A27325-4E71-4500-8547-9C021DEBF694}">
      <dgm:prSet/>
      <dgm:spPr/>
      <dgm:t>
        <a:bodyPr/>
        <a:lstStyle/>
        <a:p>
          <a:endParaRPr lang="en-US"/>
        </a:p>
      </dgm:t>
    </dgm:pt>
    <dgm:pt modelId="{1E5F778E-7EB1-40DA-90F4-133CFA23C489}" type="sibTrans" cxnId="{44A27325-4E71-4500-8547-9C021DEBF694}">
      <dgm:prSet/>
      <dgm:spPr/>
      <dgm:t>
        <a:bodyPr/>
        <a:lstStyle/>
        <a:p>
          <a:endParaRPr lang="en-US"/>
        </a:p>
      </dgm:t>
    </dgm:pt>
    <dgm:pt modelId="{9D13F705-2066-41BD-8A00-AF74F3028375}">
      <dgm:prSet/>
      <dgm:spPr/>
      <dgm:t>
        <a:bodyPr/>
        <a:lstStyle/>
        <a:p>
          <a:r>
            <a:rPr lang="en-US"/>
            <a:t>Expected launch: Sep 2022 – possibly as a side event at the Ministerial</a:t>
          </a:r>
        </a:p>
      </dgm:t>
    </dgm:pt>
    <dgm:pt modelId="{4E2FAE46-D53D-493A-8C44-30CDE78E0669}" type="parTrans" cxnId="{01F3E3CB-A875-4F04-BF7B-AEC874E437B9}">
      <dgm:prSet/>
      <dgm:spPr/>
      <dgm:t>
        <a:bodyPr/>
        <a:lstStyle/>
        <a:p>
          <a:endParaRPr lang="en-US"/>
        </a:p>
      </dgm:t>
    </dgm:pt>
    <dgm:pt modelId="{0DF6CC87-F2D1-4712-ADBA-772E8065D3B8}" type="sibTrans" cxnId="{01F3E3CB-A875-4F04-BF7B-AEC874E437B9}">
      <dgm:prSet/>
      <dgm:spPr/>
      <dgm:t>
        <a:bodyPr/>
        <a:lstStyle/>
        <a:p>
          <a:endParaRPr lang="en-US"/>
        </a:p>
      </dgm:t>
    </dgm:pt>
    <dgm:pt modelId="{5E5D82E3-5D54-A84F-9F56-36010C2A97C8}" type="pres">
      <dgm:prSet presAssocID="{1151E2F0-008C-4CE3-A3B9-7440DE6E9905}" presName="linear" presStyleCnt="0">
        <dgm:presLayoutVars>
          <dgm:animLvl val="lvl"/>
          <dgm:resizeHandles val="exact"/>
        </dgm:presLayoutVars>
      </dgm:prSet>
      <dgm:spPr/>
    </dgm:pt>
    <dgm:pt modelId="{C0A65DC0-78EB-2D40-8547-1C43C27A7960}" type="pres">
      <dgm:prSet presAssocID="{62790634-8F4E-4D5E-BA1F-33B1D8F6D01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76F089F-2DD1-9A47-A057-DA9F1A9C742A}" type="pres">
      <dgm:prSet presAssocID="{4D56E6FA-51FD-434D-B125-8A26B5CF18F7}" presName="spacer" presStyleCnt="0"/>
      <dgm:spPr/>
    </dgm:pt>
    <dgm:pt modelId="{B1147AE7-3754-EE46-8500-7C0D1BD04930}" type="pres">
      <dgm:prSet presAssocID="{EC290FB3-DEB0-45E8-832E-51A3A0A83E3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BD9C906-393F-0249-B505-267A7B4797D5}" type="pres">
      <dgm:prSet presAssocID="{649AF093-3034-4494-8D3A-BD0EB789D6D7}" presName="spacer" presStyleCnt="0"/>
      <dgm:spPr/>
    </dgm:pt>
    <dgm:pt modelId="{6444DFFA-ADD8-264F-9D32-6E63B492F017}" type="pres">
      <dgm:prSet presAssocID="{471644DA-C91D-4663-BF5F-6471A2B7A3F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C8E828-FAC0-F244-9409-BC7907E75EFB}" type="pres">
      <dgm:prSet presAssocID="{DD10A0FA-B32C-42C9-BB10-A8C740F03511}" presName="spacer" presStyleCnt="0"/>
      <dgm:spPr/>
    </dgm:pt>
    <dgm:pt modelId="{9A315EE1-8A3D-9749-9EE1-8C979BD39532}" type="pres">
      <dgm:prSet presAssocID="{C82F1D07-3DBC-4D45-AC6D-926A4127548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23D7979-9A8E-2D42-94C0-E94B4FC7D908}" type="pres">
      <dgm:prSet presAssocID="{1E5F778E-7EB1-40DA-90F4-133CFA23C489}" presName="spacer" presStyleCnt="0"/>
      <dgm:spPr/>
    </dgm:pt>
    <dgm:pt modelId="{40D1F1A8-EB12-584C-80AA-2687634702AA}" type="pres">
      <dgm:prSet presAssocID="{9D13F705-2066-41BD-8A00-AF74F302837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4A27325-4E71-4500-8547-9C021DEBF694}" srcId="{1151E2F0-008C-4CE3-A3B9-7440DE6E9905}" destId="{C82F1D07-3DBC-4D45-AC6D-926A4127548C}" srcOrd="3" destOrd="0" parTransId="{43A4BABD-1CEE-4254-AA70-5A344D39DA1E}" sibTransId="{1E5F778E-7EB1-40DA-90F4-133CFA23C489}"/>
    <dgm:cxn modelId="{3F34BC3C-3431-5D4A-A032-4F96EDB5419E}" type="presOf" srcId="{9D13F705-2066-41BD-8A00-AF74F3028375}" destId="{40D1F1A8-EB12-584C-80AA-2687634702AA}" srcOrd="0" destOrd="0" presId="urn:microsoft.com/office/officeart/2005/8/layout/vList2"/>
    <dgm:cxn modelId="{0B5A254D-1867-44BB-9338-899DAE988133}" srcId="{1151E2F0-008C-4CE3-A3B9-7440DE6E9905}" destId="{471644DA-C91D-4663-BF5F-6471A2B7A3F4}" srcOrd="2" destOrd="0" parTransId="{89E47494-AA9B-481D-B4C9-A22E0A92DFF3}" sibTransId="{DD10A0FA-B32C-42C9-BB10-A8C740F03511}"/>
    <dgm:cxn modelId="{813C6662-670E-114B-B90E-F2FF59A2D371}" type="presOf" srcId="{C82F1D07-3DBC-4D45-AC6D-926A4127548C}" destId="{9A315EE1-8A3D-9749-9EE1-8C979BD39532}" srcOrd="0" destOrd="0" presId="urn:microsoft.com/office/officeart/2005/8/layout/vList2"/>
    <dgm:cxn modelId="{59CEB27A-9247-E64A-8DA2-6A01A12EB614}" type="presOf" srcId="{62790634-8F4E-4D5E-BA1F-33B1D8F6D01D}" destId="{C0A65DC0-78EB-2D40-8547-1C43C27A7960}" srcOrd="0" destOrd="0" presId="urn:microsoft.com/office/officeart/2005/8/layout/vList2"/>
    <dgm:cxn modelId="{717AD990-95BA-4C0D-A222-B7C774E3D1B5}" srcId="{1151E2F0-008C-4CE3-A3B9-7440DE6E9905}" destId="{EC290FB3-DEB0-45E8-832E-51A3A0A83E37}" srcOrd="1" destOrd="0" parTransId="{38B20EC1-F0EF-4B07-9E1F-6978583B5BBF}" sibTransId="{649AF093-3034-4494-8D3A-BD0EB789D6D7}"/>
    <dgm:cxn modelId="{82A32F99-AA6A-5C42-8CD1-784537D25C09}" type="presOf" srcId="{EC290FB3-DEB0-45E8-832E-51A3A0A83E37}" destId="{B1147AE7-3754-EE46-8500-7C0D1BD04930}" srcOrd="0" destOrd="0" presId="urn:microsoft.com/office/officeart/2005/8/layout/vList2"/>
    <dgm:cxn modelId="{8FC9BCBF-D6F0-E545-A054-0AF4FA5168AA}" type="presOf" srcId="{1151E2F0-008C-4CE3-A3B9-7440DE6E9905}" destId="{5E5D82E3-5D54-A84F-9F56-36010C2A97C8}" srcOrd="0" destOrd="0" presId="urn:microsoft.com/office/officeart/2005/8/layout/vList2"/>
    <dgm:cxn modelId="{01F3E3CB-A875-4F04-BF7B-AEC874E437B9}" srcId="{1151E2F0-008C-4CE3-A3B9-7440DE6E9905}" destId="{9D13F705-2066-41BD-8A00-AF74F3028375}" srcOrd="4" destOrd="0" parTransId="{4E2FAE46-D53D-493A-8C44-30CDE78E0669}" sibTransId="{0DF6CC87-F2D1-4712-ADBA-772E8065D3B8}"/>
    <dgm:cxn modelId="{704DECE2-86AA-ED45-9DD8-29BDFED9F458}" type="presOf" srcId="{471644DA-C91D-4663-BF5F-6471A2B7A3F4}" destId="{6444DFFA-ADD8-264F-9D32-6E63B492F017}" srcOrd="0" destOrd="0" presId="urn:microsoft.com/office/officeart/2005/8/layout/vList2"/>
    <dgm:cxn modelId="{DC0671F1-97BD-4AAE-87DE-3A73F9791901}" srcId="{1151E2F0-008C-4CE3-A3B9-7440DE6E9905}" destId="{62790634-8F4E-4D5E-BA1F-33B1D8F6D01D}" srcOrd="0" destOrd="0" parTransId="{D73BB4AB-6D94-422F-926D-ADE105170A46}" sibTransId="{4D56E6FA-51FD-434D-B125-8A26B5CF18F7}"/>
    <dgm:cxn modelId="{C34FC82D-8596-A74D-B587-A2C4630FE6CE}" type="presParOf" srcId="{5E5D82E3-5D54-A84F-9F56-36010C2A97C8}" destId="{C0A65DC0-78EB-2D40-8547-1C43C27A7960}" srcOrd="0" destOrd="0" presId="urn:microsoft.com/office/officeart/2005/8/layout/vList2"/>
    <dgm:cxn modelId="{14426721-4647-3F4C-BEB1-CD088BB6D6B8}" type="presParOf" srcId="{5E5D82E3-5D54-A84F-9F56-36010C2A97C8}" destId="{376F089F-2DD1-9A47-A057-DA9F1A9C742A}" srcOrd="1" destOrd="0" presId="urn:microsoft.com/office/officeart/2005/8/layout/vList2"/>
    <dgm:cxn modelId="{2D01A7FA-D6BA-984F-B1E2-7E03D459837E}" type="presParOf" srcId="{5E5D82E3-5D54-A84F-9F56-36010C2A97C8}" destId="{B1147AE7-3754-EE46-8500-7C0D1BD04930}" srcOrd="2" destOrd="0" presId="urn:microsoft.com/office/officeart/2005/8/layout/vList2"/>
    <dgm:cxn modelId="{ED2EC221-90BD-CB44-9CCC-E533025820F3}" type="presParOf" srcId="{5E5D82E3-5D54-A84F-9F56-36010C2A97C8}" destId="{DBD9C906-393F-0249-B505-267A7B4797D5}" srcOrd="3" destOrd="0" presId="urn:microsoft.com/office/officeart/2005/8/layout/vList2"/>
    <dgm:cxn modelId="{DF456044-9C72-9847-8258-445EC695B849}" type="presParOf" srcId="{5E5D82E3-5D54-A84F-9F56-36010C2A97C8}" destId="{6444DFFA-ADD8-264F-9D32-6E63B492F017}" srcOrd="4" destOrd="0" presId="urn:microsoft.com/office/officeart/2005/8/layout/vList2"/>
    <dgm:cxn modelId="{F08660A1-73BA-3545-989B-08843977B77E}" type="presParOf" srcId="{5E5D82E3-5D54-A84F-9F56-36010C2A97C8}" destId="{F3C8E828-FAC0-F244-9409-BC7907E75EFB}" srcOrd="5" destOrd="0" presId="urn:microsoft.com/office/officeart/2005/8/layout/vList2"/>
    <dgm:cxn modelId="{61A3B137-1C4E-0B4C-A2CC-3328049E8C7B}" type="presParOf" srcId="{5E5D82E3-5D54-A84F-9F56-36010C2A97C8}" destId="{9A315EE1-8A3D-9749-9EE1-8C979BD39532}" srcOrd="6" destOrd="0" presId="urn:microsoft.com/office/officeart/2005/8/layout/vList2"/>
    <dgm:cxn modelId="{EE97FA4B-1C32-214F-B038-27202E779EBE}" type="presParOf" srcId="{5E5D82E3-5D54-A84F-9F56-36010C2A97C8}" destId="{323D7979-9A8E-2D42-94C0-E94B4FC7D908}" srcOrd="7" destOrd="0" presId="urn:microsoft.com/office/officeart/2005/8/layout/vList2"/>
    <dgm:cxn modelId="{BE9A5C62-9C8D-1D47-9ADD-5F59A863B73F}" type="presParOf" srcId="{5E5D82E3-5D54-A84F-9F56-36010C2A97C8}" destId="{40D1F1A8-EB12-584C-80AA-2687634702A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65DC0-78EB-2D40-8547-1C43C27A7960}">
      <dsp:nvSpPr>
        <dsp:cNvPr id="0" name=""/>
        <dsp:cNvSpPr/>
      </dsp:nvSpPr>
      <dsp:spPr>
        <a:xfrm>
          <a:off x="0" y="50474"/>
          <a:ext cx="5914209" cy="96963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17 Articles – approx. 90 Pages</a:t>
          </a:r>
        </a:p>
      </dsp:txBody>
      <dsp:txXfrm>
        <a:off x="47334" y="97808"/>
        <a:ext cx="5819541" cy="874969"/>
      </dsp:txXfrm>
    </dsp:sp>
    <dsp:sp modelId="{B1147AE7-3754-EE46-8500-7C0D1BD04930}">
      <dsp:nvSpPr>
        <dsp:cNvPr id="0" name=""/>
        <dsp:cNvSpPr/>
      </dsp:nvSpPr>
      <dsp:spPr>
        <a:xfrm>
          <a:off x="0" y="1094992"/>
          <a:ext cx="5914209" cy="96963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840789"/>
                <a:satOff val="-893"/>
                <a:lumOff val="686"/>
                <a:alphaOff val="0"/>
                <a:shade val="74000"/>
                <a:satMod val="130000"/>
                <a:lumMod val="90000"/>
              </a:schemeClr>
              <a:schemeClr val="accent2">
                <a:hueOff val="840789"/>
                <a:satOff val="-893"/>
                <a:lumOff val="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From various countries in Europe and C.A., no N.A. contributions</a:t>
          </a:r>
        </a:p>
      </dsp:txBody>
      <dsp:txXfrm>
        <a:off x="47334" y="1142326"/>
        <a:ext cx="5819541" cy="874969"/>
      </dsp:txXfrm>
    </dsp:sp>
    <dsp:sp modelId="{6444DFFA-ADD8-264F-9D32-6E63B492F017}">
      <dsp:nvSpPr>
        <dsp:cNvPr id="0" name=""/>
        <dsp:cNvSpPr/>
      </dsp:nvSpPr>
      <dsp:spPr>
        <a:xfrm>
          <a:off x="0" y="2139509"/>
          <a:ext cx="5914209" cy="96963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681577"/>
                <a:satOff val="-1786"/>
                <a:lumOff val="1372"/>
                <a:alphaOff val="0"/>
                <a:shade val="74000"/>
                <a:satMod val="130000"/>
                <a:lumMod val="90000"/>
              </a:schemeClr>
              <a:schemeClr val="accent2">
                <a:hueOff val="1681577"/>
                <a:satOff val="-1786"/>
                <a:lumOff val="137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Currently being reviewed for publication [in kind contribution by Cyprus]</a:t>
          </a:r>
        </a:p>
      </dsp:txBody>
      <dsp:txXfrm>
        <a:off x="47334" y="2186843"/>
        <a:ext cx="5819541" cy="874969"/>
      </dsp:txXfrm>
    </dsp:sp>
    <dsp:sp modelId="{9A315EE1-8A3D-9749-9EE1-8C979BD39532}">
      <dsp:nvSpPr>
        <dsp:cNvPr id="0" name=""/>
        <dsp:cNvSpPr/>
      </dsp:nvSpPr>
      <dsp:spPr>
        <a:xfrm>
          <a:off x="0" y="3184027"/>
          <a:ext cx="5914209" cy="96963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522366"/>
                <a:satOff val="-2679"/>
                <a:lumOff val="2059"/>
                <a:alphaOff val="0"/>
                <a:shade val="74000"/>
                <a:satMod val="130000"/>
                <a:lumMod val="90000"/>
              </a:schemeClr>
              <a:schemeClr val="accent2">
                <a:hueOff val="2522366"/>
                <a:satOff val="-2679"/>
                <a:lumOff val="205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Still needs to be translated following editing</a:t>
          </a:r>
        </a:p>
      </dsp:txBody>
      <dsp:txXfrm>
        <a:off x="47334" y="3231361"/>
        <a:ext cx="5819541" cy="874969"/>
      </dsp:txXfrm>
    </dsp:sp>
    <dsp:sp modelId="{40D1F1A8-EB12-584C-80AA-2687634702AA}">
      <dsp:nvSpPr>
        <dsp:cNvPr id="0" name=""/>
        <dsp:cNvSpPr/>
      </dsp:nvSpPr>
      <dsp:spPr>
        <a:xfrm>
          <a:off x="0" y="4228544"/>
          <a:ext cx="5914209" cy="96963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Expected launch: Sep 2022 – possibly as a side event at the Ministerial</a:t>
          </a:r>
        </a:p>
      </dsp:txBody>
      <dsp:txXfrm>
        <a:off x="47334" y="4275878"/>
        <a:ext cx="5819541" cy="874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6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68769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70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153407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6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982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9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51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23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732652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766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44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49811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120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62837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077503-E7A3-CB48-8801-C1A8A2BFEE9E}" type="datetimeFigureOut">
              <a:rPr lang="en-EC" smtClean="0"/>
              <a:t>24/5/22</a:t>
            </a:fld>
            <a:endParaRPr lang="en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779C05-A51C-C44B-8B4E-67E19161ED21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22699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E73D-61E1-21B8-6DE0-564F0281A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966" y="1913467"/>
            <a:ext cx="7984067" cy="1515533"/>
          </a:xfrm>
        </p:spPr>
        <p:txBody>
          <a:bodyPr>
            <a:normAutofit fontScale="90000"/>
          </a:bodyPr>
          <a:lstStyle/>
          <a:p>
            <a:r>
              <a:rPr lang="en-EC" b="1" dirty="0"/>
              <a:t>Activities of the UNECE ESD Youth Platform</a:t>
            </a:r>
            <a:endParaRPr lang="en-EC" dirty="0"/>
          </a:p>
        </p:txBody>
      </p:sp>
    </p:spTree>
    <p:extLst>
      <p:ext uri="{BB962C8B-B14F-4D97-AF65-F5344CB8AC3E}">
        <p14:creationId xmlns:p14="http://schemas.microsoft.com/office/powerpoint/2010/main" val="408312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4F331-0657-3B30-60A2-8DB5127D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EC" sz="4100">
                <a:solidFill>
                  <a:srgbClr val="262626"/>
                </a:solidFill>
              </a:rPr>
              <a:t>Publication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BC2922-F1EB-9824-BFC9-FB7DAD0FE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88140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190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E6D1-8522-2515-06B5-55B6C525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EC" dirty="0"/>
              <a:t>Strategy for the Youth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3E663-9EF8-452C-7C4E-342CCB992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243668"/>
          </a:xfrm>
        </p:spPr>
        <p:txBody>
          <a:bodyPr/>
          <a:lstStyle/>
          <a:p>
            <a:r>
              <a:rPr lang="en-EC" dirty="0"/>
              <a:t>Background:</a:t>
            </a:r>
          </a:p>
          <a:p>
            <a:pPr lvl="1"/>
            <a:r>
              <a:rPr lang="en-EC" dirty="0"/>
              <a:t>Recurring problems [engagement, understanding of the youth platform and its role]</a:t>
            </a:r>
          </a:p>
          <a:p>
            <a:pPr lvl="1"/>
            <a:r>
              <a:rPr lang="en-EC" dirty="0"/>
              <a:t>New UNECE ESD Strategy</a:t>
            </a:r>
          </a:p>
          <a:p>
            <a:pPr lvl="1"/>
            <a:r>
              <a:rPr lang="en-EC" dirty="0"/>
              <a:t>Momentum: EU Year of youth, Ministerial Conference, end of Covid-19 Restrictions</a:t>
            </a:r>
          </a:p>
        </p:txBody>
      </p:sp>
    </p:spTree>
    <p:extLst>
      <p:ext uri="{BB962C8B-B14F-4D97-AF65-F5344CB8AC3E}">
        <p14:creationId xmlns:p14="http://schemas.microsoft.com/office/powerpoint/2010/main" val="246019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92E6D1-8522-2515-06B5-55B6C525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262626"/>
                </a:solidFill>
              </a:rPr>
              <a:t>Strategy for the Youth Platform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BFF62F-173F-9A38-A7DF-258972473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89780"/>
              </p:ext>
            </p:extLst>
          </p:nvPr>
        </p:nvGraphicFramePr>
        <p:xfrm>
          <a:off x="5418668" y="2139948"/>
          <a:ext cx="5469466" cy="2578104"/>
        </p:xfrm>
        <a:graphic>
          <a:graphicData uri="http://schemas.openxmlformats.org/drawingml/2006/table">
            <a:tbl>
              <a:tblPr firstRow="1" firstCol="1" bandRow="1"/>
              <a:tblGrid>
                <a:gridCol w="5469466">
                  <a:extLst>
                    <a:ext uri="{9D8B030D-6E8A-4147-A177-3AD203B41FA5}">
                      <a16:colId xmlns:a16="http://schemas.microsoft.com/office/drawing/2014/main" val="1885470646"/>
                    </a:ext>
                  </a:extLst>
                </a:gridCol>
              </a:tblGrid>
              <a:tr h="22730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Vision: </a:t>
                      </a:r>
                      <a:endParaRPr lang="en-GB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9" marR="71739" marT="99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64877"/>
                  </a:ext>
                </a:extLst>
              </a:tr>
              <a:tr h="40639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Young people in the UNECE shape and implement ESD initiatives in the region and actively contribute to a sustainable future.</a:t>
                      </a:r>
                      <a:endParaRPr lang="en-GB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9" marR="71739" marT="99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997"/>
                  </a:ext>
                </a:extLst>
              </a:tr>
              <a:tr h="126248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Mission:</a:t>
                      </a:r>
                      <a:endParaRPr lang="en-GB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amplify the voice of young people in the UNECE Region on ESD and enable them to build a sustainable future </a:t>
                      </a:r>
                      <a:endParaRPr lang="en-GB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9" marR="71739" marT="99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980005"/>
                  </a:ext>
                </a:extLst>
              </a:tr>
              <a:tr h="22730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9" marR="71739" marT="99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507893"/>
                  </a:ext>
                </a:extLst>
              </a:tr>
              <a:tr h="22730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Values:</a:t>
                      </a:r>
                      <a:endParaRPr lang="en-GB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9" marR="71739" marT="99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3494"/>
                  </a:ext>
                </a:extLst>
              </a:tr>
              <a:tr h="22730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Equity, Solidarity, Diversity Respect, Inclusion, Freedom and Activism</a:t>
                      </a:r>
                      <a:endParaRPr lang="en-GB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739" marR="71739" marT="99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55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13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4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4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8975BAD-34A0-E6D7-CD25-13048AE3F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84506"/>
              </p:ext>
            </p:extLst>
          </p:nvPr>
        </p:nvGraphicFramePr>
        <p:xfrm>
          <a:off x="1461321" y="1149305"/>
          <a:ext cx="9250447" cy="4615481"/>
        </p:xfrm>
        <a:graphic>
          <a:graphicData uri="http://schemas.openxmlformats.org/drawingml/2006/table">
            <a:tbl>
              <a:tblPr firstRow="1" firstCol="1" bandRow="1"/>
              <a:tblGrid>
                <a:gridCol w="9250447">
                  <a:extLst>
                    <a:ext uri="{9D8B030D-6E8A-4147-A177-3AD203B41FA5}">
                      <a16:colId xmlns:a16="http://schemas.microsoft.com/office/drawing/2014/main" val="1885470646"/>
                    </a:ext>
                  </a:extLst>
                </a:gridCol>
              </a:tblGrid>
              <a:tr h="1259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u="sng">
                          <a:effectLst/>
                        </a:rPr>
                        <a:t>Outcome 1:</a:t>
                      </a:r>
                      <a:endParaRPr lang="en-EC" sz="13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6775" algn="l"/>
                        </a:tabLst>
                      </a:pPr>
                      <a:r>
                        <a:rPr lang="en-GB" sz="1000" b="1">
                          <a:effectLst/>
                        </a:rPr>
                        <a:t>Governments implement policies that increase young people’s decision making power on ESD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6775" algn="l"/>
                        </a:tabLst>
                      </a:pPr>
                      <a:r>
                        <a:rPr lang="en-GB" sz="1000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Objectives: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66775" algn="l"/>
                        </a:tabLst>
                        <a:defRPr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Build strategic partnerships, including with non-ESD organizations to jointly advocate for ESD and youth friendly policies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66775" algn="l"/>
                        </a:tabLst>
                        <a:defRPr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Engage decision makers regarding young people’s need for ESD </a:t>
                      </a:r>
                    </a:p>
                  </a:txBody>
                  <a:tcPr marL="67351" marR="67351" marT="935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997"/>
                  </a:ext>
                </a:extLst>
              </a:tr>
              <a:tr h="158463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3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100" b="1" u="sng" dirty="0">
                          <a:effectLst/>
                        </a:rPr>
                        <a:t>Outcome 2:</a:t>
                      </a:r>
                      <a:endParaRPr lang="en-EC" sz="13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6775" algn="l"/>
                        </a:tabLst>
                      </a:pPr>
                      <a:r>
                        <a:rPr lang="en-GB" sz="1000" b="1" dirty="0">
                          <a:effectLst/>
                        </a:rPr>
                        <a:t>Young people are able to implement actions related to ESD</a:t>
                      </a:r>
                      <a:endParaRPr lang="en-EC" sz="1000" b="1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6775" algn="l"/>
                        </a:tabLst>
                      </a:pPr>
                      <a:r>
                        <a:rPr lang="en-EC" sz="1000" u="sng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Objectives: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66775" algn="l"/>
                        </a:tabLst>
                        <a:defRPr/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Reach an increasing number of young people through a variety of online methods with evidence-based information on ESD.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66775" algn="l"/>
                        </a:tabLst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Build capacity of young people in the region to advocate and educate on ESD. </a:t>
                      </a:r>
                      <a:endParaRPr lang="en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351" marR="67351" marT="935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980005"/>
                  </a:ext>
                </a:extLst>
              </a:tr>
              <a:tr h="1771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u="sng" dirty="0">
                          <a:effectLst/>
                        </a:rPr>
                        <a:t>Outcome 3:</a:t>
                      </a:r>
                      <a:endParaRPr lang="en-EC" sz="13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6775" algn="l"/>
                        </a:tabLst>
                      </a:pPr>
                      <a:r>
                        <a:rPr lang="en-GB" sz="900" b="1" dirty="0">
                          <a:effectLst/>
                        </a:rPr>
                        <a:t>The UNECE ESD Youth Platform is an established, well-functioning, recognizable and inclusive youth network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66775" algn="l"/>
                        </a:tabLst>
                      </a:pPr>
                      <a:r>
                        <a:rPr lang="en-EC" sz="1000" u="sng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Objectives: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66775" algn="l"/>
                        </a:tabLst>
                        <a:defRPr/>
                      </a:pPr>
                      <a:r>
                        <a:rPr lang="en-GB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 the number of partners in the network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66775" algn="l"/>
                        </a:tabLst>
                        <a:defRPr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Strengthen the operational effectiveness and sustainability of the UNECE ESD Youth Platform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66775" algn="l"/>
                        </a:tabLst>
                        <a:defRPr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Mainstream Youth in the work of the UNECE ESD Steering Committee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66775" algn="l"/>
                        </a:tabLst>
                        <a:defRPr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Build capacity of young people in the region to advocate and educate on ESD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351" marR="67351" marT="935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3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97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A3061-A95A-AC14-3D3D-C09CBAD14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lvl="1"/>
            <a:r>
              <a:rPr lang="en-EC" dirty="0"/>
              <a:t>Programmatic</a:t>
            </a:r>
          </a:p>
          <a:p>
            <a:pPr lvl="1"/>
            <a:r>
              <a:rPr lang="en-EC" dirty="0"/>
              <a:t>Fundraising</a:t>
            </a:r>
          </a:p>
          <a:p>
            <a:pPr lvl="1"/>
            <a:r>
              <a:rPr lang="en-EC" dirty="0"/>
              <a:t>Strengthening our own network</a:t>
            </a:r>
          </a:p>
          <a:p>
            <a:pPr lvl="1"/>
            <a:r>
              <a:rPr lang="en-EC" dirty="0"/>
              <a:t>Communication / Advocacy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7CBEC7-82ED-0889-BEEB-7CD0C36112C9}"/>
              </a:ext>
            </a:extLst>
          </p:cNvPr>
          <p:cNvSpPr/>
          <p:nvPr/>
        </p:nvSpPr>
        <p:spPr>
          <a:xfrm>
            <a:off x="1483042" y="1768495"/>
            <a:ext cx="3715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C" dirty="0"/>
              <a:t>Four strands / topic areas for Activities</a:t>
            </a:r>
          </a:p>
        </p:txBody>
      </p:sp>
    </p:spTree>
    <p:extLst>
      <p:ext uri="{BB962C8B-B14F-4D97-AF65-F5344CB8AC3E}">
        <p14:creationId xmlns:p14="http://schemas.microsoft.com/office/powerpoint/2010/main" val="389955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B56F-07F6-8869-370F-F496FA4F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C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D6F83-054B-ED12-93FE-899E29BAD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Holding engagement initiatives and dissemination activities with decision makers at different levels;</a:t>
            </a:r>
            <a:endParaRPr lang="en-EC" dirty="0"/>
          </a:p>
          <a:p>
            <a:r>
              <a:rPr lang="en-GB" dirty="0"/>
              <a:t>Contribute to regional and global policy initiatives;</a:t>
            </a:r>
          </a:p>
          <a:p>
            <a:r>
              <a:rPr lang="en-GB" dirty="0"/>
              <a:t>Development of a funding strategy, including a needs – assessment;</a:t>
            </a:r>
            <a:endParaRPr lang="en-EC" dirty="0"/>
          </a:p>
          <a:p>
            <a:pPr lvl="0"/>
            <a:r>
              <a:rPr lang="en-GB" dirty="0"/>
              <a:t>The establishment of strategic partnerships to jointly advocate and implement ESD initiatives in the UNECE Region;</a:t>
            </a:r>
            <a:endParaRPr lang="en-EC" dirty="0"/>
          </a:p>
          <a:p>
            <a:pPr lvl="0"/>
            <a:r>
              <a:rPr lang="en-GB" dirty="0"/>
              <a:t>Strengthening the operational effectiveness of the network with clear roles and responsibilities; </a:t>
            </a:r>
            <a:endParaRPr lang="en-EC" dirty="0"/>
          </a:p>
          <a:p>
            <a:pPr lvl="0"/>
            <a:endParaRPr lang="en-EC" dirty="0"/>
          </a:p>
          <a:p>
            <a:endParaRPr lang="en-EC" dirty="0"/>
          </a:p>
        </p:txBody>
      </p:sp>
    </p:spTree>
    <p:extLst>
      <p:ext uri="{BB962C8B-B14F-4D97-AF65-F5344CB8AC3E}">
        <p14:creationId xmlns:p14="http://schemas.microsoft.com/office/powerpoint/2010/main" val="63036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0155-FDDD-4B4D-A723-3F82332B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C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98F4-81E6-6B42-8E90-86DA6E2C2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C" dirty="0"/>
              <a:t>Working Groups on each topic / strand</a:t>
            </a:r>
          </a:p>
          <a:p>
            <a:pPr lvl="1"/>
            <a:r>
              <a:rPr lang="en-EC" dirty="0"/>
              <a:t>Work plan and clear tasks / people responsible</a:t>
            </a:r>
          </a:p>
          <a:p>
            <a:r>
              <a:rPr lang="en-EC" dirty="0"/>
              <a:t>Launch of Publication: Side event at Ministerial? </a:t>
            </a:r>
          </a:p>
          <a:p>
            <a:r>
              <a:rPr lang="en-EC" dirty="0"/>
              <a:t>Legal Aspects [i.e. formal / informal registration – location, etc]</a:t>
            </a:r>
          </a:p>
        </p:txBody>
      </p:sp>
    </p:spTree>
    <p:extLst>
      <p:ext uri="{BB962C8B-B14F-4D97-AF65-F5344CB8AC3E}">
        <p14:creationId xmlns:p14="http://schemas.microsoft.com/office/powerpoint/2010/main" val="2731272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2F79B5BE87D40B73359BB004DC9B5" ma:contentTypeVersion="17" ma:contentTypeDescription="Create a new document." ma:contentTypeScope="" ma:versionID="df91b42384f9acd0dc9c7b2b0ca5a4fb">
  <xsd:schema xmlns:xsd="http://www.w3.org/2001/XMLSchema" xmlns:xs="http://www.w3.org/2001/XMLSchema" xmlns:p="http://schemas.microsoft.com/office/2006/metadata/properties" xmlns:ns2="99a2c2c3-fdcf-4e63-9c12-39b3de610a76" xmlns:ns3="a20aa909-956d-4941-9e8e-d4bf2c5fe97e" xmlns:ns4="985ec44e-1bab-4c0b-9df0-6ba128686fc9" targetNamespace="http://schemas.microsoft.com/office/2006/metadata/properties" ma:root="true" ma:fieldsID="5bdeaf74bd075ed71d0bb4235c38229e" ns2:_="" ns3:_="" ns4:_="">
    <xsd:import namespace="99a2c2c3-fdcf-4e63-9c12-39b3de610a76"/>
    <xsd:import namespace="a20aa909-956d-4941-9e8e-d4bf2c5fe97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2c2c3-fdcf-4e63-9c12-39b3de610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aa909-956d-4941-9e8e-d4bf2c5fe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577e23-b539-4cbb-a753-31a04c3d9a02}" ma:internalName="TaxCatchAll" ma:showField="CatchAllData" ma:web="a20aa909-956d-4941-9e8e-d4bf2c5fe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99a2c2c3-fdcf-4e63-9c12-39b3de610a76" xsi:nil="true"/>
    <TaxCatchAll xmlns="985ec44e-1bab-4c0b-9df0-6ba128686fc9" xsi:nil="true"/>
    <lcf76f155ced4ddcb4097134ff3c332f xmlns="99a2c2c3-fdcf-4e63-9c12-39b3de610a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BB7A78-7E91-44D4-8D65-67F77CDED1BE}"/>
</file>

<file path=customXml/itemProps2.xml><?xml version="1.0" encoding="utf-8"?>
<ds:datastoreItem xmlns:ds="http://schemas.openxmlformats.org/officeDocument/2006/customXml" ds:itemID="{CCA75AA2-34C2-4909-8082-C8533DC92983}"/>
</file>

<file path=customXml/itemProps3.xml><?xml version="1.0" encoding="utf-8"?>
<ds:datastoreItem xmlns:ds="http://schemas.openxmlformats.org/officeDocument/2006/customXml" ds:itemID="{4DECEF7D-31B1-485B-B087-BB0F8AE3CEEE}"/>
</file>

<file path=docProps/app.xml><?xml version="1.0" encoding="utf-8"?>
<Properties xmlns="http://schemas.openxmlformats.org/officeDocument/2006/extended-properties" xmlns:vt="http://schemas.openxmlformats.org/officeDocument/2006/docPropsVTypes">
  <Template>{8BF48FC0-9677-0546-B113-32903E4DC910}tf10001064</Template>
  <TotalTime>369</TotalTime>
  <Words>453</Words>
  <Application>Microsoft Macintosh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Activities of the UNECE ESD Youth Platform</vt:lpstr>
      <vt:lpstr>Publication</vt:lpstr>
      <vt:lpstr>Strategy for the Youth Platform</vt:lpstr>
      <vt:lpstr>Strategy for the Youth Platform</vt:lpstr>
      <vt:lpstr>PowerPoint Presentation</vt:lpstr>
      <vt:lpstr>PowerPoint Presentation</vt:lpstr>
      <vt:lpstr>Activities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of the UNECE ESD Youth Platform</dc:title>
  <dc:creator>Simon HERTELEER</dc:creator>
  <cp:lastModifiedBy>Simon HERTELEER</cp:lastModifiedBy>
  <cp:revision>2</cp:revision>
  <dcterms:created xsi:type="dcterms:W3CDTF">2022-05-23T23:07:29Z</dcterms:created>
  <dcterms:modified xsi:type="dcterms:W3CDTF">2022-05-24T16:06:53Z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0x010100B302F79B5BE87D40B73359BB004DC9B5</vt:lpwstr>
  </property>
</Properties>
</file>