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81" r:id="rId6"/>
    <p:sldId id="285" r:id="rId7"/>
    <p:sldId id="288" r:id="rId8"/>
    <p:sldId id="283" r:id="rId9"/>
    <p:sldId id="265" r:id="rId10"/>
    <p:sldId id="280" r:id="rId11"/>
    <p:sldId id="282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0000"/>
    <a:srgbClr val="4389C8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74"/>
    <p:restoredTop sz="91760" autoAdjust="0"/>
  </p:normalViewPr>
  <p:slideViewPr>
    <p:cSldViewPr snapToGrid="0" snapToObjects="1">
      <p:cViewPr varScale="1">
        <p:scale>
          <a:sx n="98" d="100"/>
          <a:sy n="98" d="100"/>
        </p:scale>
        <p:origin x="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5EDE8-5F81-0845-9EE6-7F21AF9DB00C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47C84-C6DD-7B41-8EC5-163F755D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3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E720-B4B2-B542-992A-9E9B56E70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939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BF3FE-0947-8043-AA85-0C7D84FF3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567C9-F6FC-EE45-9B47-0E3C4928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506F-52B7-BA44-A1E0-4E78639D5272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FFCF-32F5-DC49-B9EA-010749C0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552FE-0BCB-D74B-B0D2-BBAE1D31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F905-E7B6-9C42-A841-9E2CC2394345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3217E7-E21A-4113-8A37-961061B996E3}"/>
              </a:ext>
            </a:extLst>
          </p:cNvPr>
          <p:cNvSpPr/>
          <p:nvPr userDrawn="1"/>
        </p:nvSpPr>
        <p:spPr>
          <a:xfrm>
            <a:off x="0" y="4850296"/>
            <a:ext cx="12190755" cy="2007705"/>
          </a:xfrm>
          <a:prstGeom prst="rect">
            <a:avLst/>
          </a:prstGeom>
          <a:gradFill>
            <a:gsLst>
              <a:gs pos="97000">
                <a:srgbClr val="E5E7EB"/>
              </a:gs>
              <a:gs pos="77000">
                <a:srgbClr val="F1F3E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55BBDD0-BAC4-4977-ACE0-1E82B1AF7D36}"/>
              </a:ext>
            </a:extLst>
          </p:cNvPr>
          <p:cNvGrpSpPr/>
          <p:nvPr userDrawn="1"/>
        </p:nvGrpSpPr>
        <p:grpSpPr>
          <a:xfrm>
            <a:off x="0" y="4557842"/>
            <a:ext cx="12192198" cy="584907"/>
            <a:chOff x="190910" y="3918298"/>
            <a:chExt cx="12001288" cy="58490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62807A-04A5-41A4-A4C0-00C37455340F}"/>
                </a:ext>
              </a:extLst>
            </p:cNvPr>
            <p:cNvSpPr/>
            <p:nvPr/>
          </p:nvSpPr>
          <p:spPr>
            <a:xfrm flipV="1">
              <a:off x="11568105" y="3925801"/>
              <a:ext cx="624093" cy="577404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160E8B1-98A1-4E39-A889-D022E2CEDDA3}"/>
                </a:ext>
              </a:extLst>
            </p:cNvPr>
            <p:cNvSpPr/>
            <p:nvPr/>
          </p:nvSpPr>
          <p:spPr>
            <a:xfrm flipV="1">
              <a:off x="190910" y="3918298"/>
              <a:ext cx="614342" cy="576727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0EA0D8E-A895-4C10-A195-7D88891937F9}"/>
                </a:ext>
              </a:extLst>
            </p:cNvPr>
            <p:cNvSpPr/>
            <p:nvPr/>
          </p:nvSpPr>
          <p:spPr>
            <a:xfrm flipV="1">
              <a:off x="903428" y="3918299"/>
              <a:ext cx="621245" cy="580137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345F737-517A-4CC0-84D3-2798F36B1662}"/>
                </a:ext>
              </a:extLst>
            </p:cNvPr>
            <p:cNvSpPr/>
            <p:nvPr/>
          </p:nvSpPr>
          <p:spPr>
            <a:xfrm flipV="1">
              <a:off x="1619397" y="3921710"/>
              <a:ext cx="621245" cy="573319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0E47366-5527-4CCC-8989-3C336D6BEE17}"/>
                </a:ext>
              </a:extLst>
            </p:cNvPr>
            <p:cNvSpPr/>
            <p:nvPr/>
          </p:nvSpPr>
          <p:spPr>
            <a:xfrm flipV="1">
              <a:off x="2337005" y="3921710"/>
              <a:ext cx="617592" cy="573316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9361241-404B-46B7-945E-418B034174B3}"/>
                </a:ext>
              </a:extLst>
            </p:cNvPr>
            <p:cNvSpPr/>
            <p:nvPr/>
          </p:nvSpPr>
          <p:spPr>
            <a:xfrm flipV="1">
              <a:off x="3050626" y="3921711"/>
              <a:ext cx="614342" cy="573319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A0A3954-2765-4C91-B6C4-F99B960597FD}"/>
                </a:ext>
              </a:extLst>
            </p:cNvPr>
            <p:cNvSpPr/>
            <p:nvPr/>
          </p:nvSpPr>
          <p:spPr>
            <a:xfrm flipV="1">
              <a:off x="3762041" y="3921711"/>
              <a:ext cx="617592" cy="573319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B42F1B3-1A70-4F59-8081-AB6C1DF64652}"/>
                </a:ext>
              </a:extLst>
            </p:cNvPr>
            <p:cNvSpPr/>
            <p:nvPr/>
          </p:nvSpPr>
          <p:spPr>
            <a:xfrm flipV="1">
              <a:off x="4475662" y="3921712"/>
              <a:ext cx="617385" cy="573319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6B6CC02-18C9-43F4-B8EF-3AE4BA68B598}"/>
                </a:ext>
              </a:extLst>
            </p:cNvPr>
            <p:cNvSpPr/>
            <p:nvPr/>
          </p:nvSpPr>
          <p:spPr>
            <a:xfrm flipV="1">
              <a:off x="5185134" y="3921714"/>
              <a:ext cx="614577" cy="573317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493F099-D87C-4419-8BA7-D46115107C1C}"/>
                </a:ext>
              </a:extLst>
            </p:cNvPr>
            <p:cNvSpPr/>
            <p:nvPr/>
          </p:nvSpPr>
          <p:spPr>
            <a:xfrm flipV="1">
              <a:off x="5885917" y="3925800"/>
              <a:ext cx="617385" cy="5733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C99F895-DD48-4F31-80D1-EB362AB0389C}"/>
                </a:ext>
              </a:extLst>
            </p:cNvPr>
            <p:cNvSpPr/>
            <p:nvPr/>
          </p:nvSpPr>
          <p:spPr>
            <a:xfrm flipV="1">
              <a:off x="6591807" y="3925801"/>
              <a:ext cx="624093" cy="573319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3F55D9C-401F-4C6E-AAA4-5206D63A572E}"/>
                </a:ext>
              </a:extLst>
            </p:cNvPr>
            <p:cNvSpPr/>
            <p:nvPr/>
          </p:nvSpPr>
          <p:spPr>
            <a:xfrm flipV="1">
              <a:off x="7303378" y="3925801"/>
              <a:ext cx="624093" cy="573319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EBB8EE4-0034-4729-B8E7-BBA820888918}"/>
                </a:ext>
              </a:extLst>
            </p:cNvPr>
            <p:cNvSpPr/>
            <p:nvPr/>
          </p:nvSpPr>
          <p:spPr>
            <a:xfrm flipV="1">
              <a:off x="8016909" y="3925801"/>
              <a:ext cx="624093" cy="573319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A47C835-C3CB-41E5-8DF2-0FFECBE1271D}"/>
                </a:ext>
              </a:extLst>
            </p:cNvPr>
            <p:cNvSpPr/>
            <p:nvPr/>
          </p:nvSpPr>
          <p:spPr>
            <a:xfrm flipV="1">
              <a:off x="8729030" y="3926244"/>
              <a:ext cx="624093" cy="573319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B81CAA2-6F04-482B-85A6-4C8113D3189D}"/>
                </a:ext>
              </a:extLst>
            </p:cNvPr>
            <p:cNvSpPr/>
            <p:nvPr/>
          </p:nvSpPr>
          <p:spPr>
            <a:xfrm flipV="1">
              <a:off x="9442011" y="3929565"/>
              <a:ext cx="624093" cy="573319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819E4CB-7567-4643-9A18-78D1F24BACC7}"/>
                </a:ext>
              </a:extLst>
            </p:cNvPr>
            <p:cNvSpPr/>
            <p:nvPr/>
          </p:nvSpPr>
          <p:spPr>
            <a:xfrm flipV="1">
              <a:off x="10150709" y="3927845"/>
              <a:ext cx="624093" cy="57535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03E4B2C-01E9-4E98-832F-D539B71ADE19}"/>
                </a:ext>
              </a:extLst>
            </p:cNvPr>
            <p:cNvSpPr/>
            <p:nvPr/>
          </p:nvSpPr>
          <p:spPr>
            <a:xfrm flipV="1">
              <a:off x="10859407" y="3925801"/>
              <a:ext cx="624093" cy="577403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EA5992-D1B7-432D-B09F-808B51D995D0}"/>
              </a:ext>
            </a:extLst>
          </p:cNvPr>
          <p:cNvGrpSpPr/>
          <p:nvPr userDrawn="1"/>
        </p:nvGrpSpPr>
        <p:grpSpPr>
          <a:xfrm>
            <a:off x="752103" y="5554167"/>
            <a:ext cx="10707672" cy="1081685"/>
            <a:chOff x="1151680" y="5554167"/>
            <a:chExt cx="10707672" cy="1081685"/>
          </a:xfrm>
        </p:grpSpPr>
        <p:pic>
          <p:nvPicPr>
            <p:cNvPr id="32" name="Picture 31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52C88A49-ACD3-4808-9A74-7FC72C9F4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680" y="5565735"/>
              <a:ext cx="4418172" cy="107011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185BE9-084C-4AF3-8F98-8E1A6CEFA5C1}"/>
                </a:ext>
              </a:extLst>
            </p:cNvPr>
            <p:cNvSpPr txBox="1"/>
            <p:nvPr userDrawn="1"/>
          </p:nvSpPr>
          <p:spPr>
            <a:xfrm>
              <a:off x="5937601" y="5554167"/>
              <a:ext cx="59217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b="1" i="0" u="none" strike="noStrike" baseline="0" dirty="0">
                  <a:solidFill>
                    <a:srgbClr val="4389C8"/>
                  </a:solidFill>
                  <a:latin typeface="Arial Narrow" panose="020B0606020202030204" pitchFamily="34" charset="0"/>
                </a:rPr>
                <a:t>75 YEARS </a:t>
              </a:r>
              <a:r>
                <a:rPr lang="en-US" sz="2800" b="1" i="0" u="none" strike="noStrike" baseline="0" dirty="0">
                  <a:solidFill>
                    <a:srgbClr val="4389C8"/>
                  </a:solidFill>
                  <a:latin typeface="Arial Narrow" panose="020B0606020202030204" pitchFamily="34" charset="0"/>
                </a:rPr>
                <a:t>OF ECONOMIC INTEGRATION</a:t>
              </a:r>
            </a:p>
            <a:p>
              <a:pPr algn="l"/>
              <a:r>
                <a:rPr lang="en-US" sz="2800" b="1" i="0" u="none" strike="noStrike" baseline="0" dirty="0">
                  <a:solidFill>
                    <a:srgbClr val="4389C8"/>
                  </a:solidFill>
                  <a:latin typeface="Arial Narrow" panose="020B0606020202030204" pitchFamily="34" charset="0"/>
                </a:rPr>
                <a:t>AND COOPERATION </a:t>
              </a:r>
              <a:r>
                <a:rPr lang="en-GB" sz="2800" b="1" i="0" u="none" strike="noStrike" baseline="0" dirty="0">
                  <a:solidFill>
                    <a:srgbClr val="4389C8"/>
                  </a:solidFill>
                  <a:latin typeface="Arial Narrow" panose="020B0606020202030204" pitchFamily="34" charset="0"/>
                </a:rPr>
                <a:t>IN THE REGION</a:t>
              </a:r>
              <a:endParaRPr lang="en-GB" sz="2800" dirty="0">
                <a:solidFill>
                  <a:srgbClr val="4389C8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D55C8FD-5A53-46A1-A74B-A592208294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06504" y="5565735"/>
              <a:ext cx="0" cy="923306"/>
            </a:xfrm>
            <a:prstGeom prst="line">
              <a:avLst/>
            </a:prstGeom>
            <a:ln>
              <a:solidFill>
                <a:srgbClr val="4389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186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E0D2-11AC-6346-9E05-B26B9EED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05614-5E27-984B-BF62-19BCF6261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307E3-74E7-1B4D-AC8E-73577E21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506F-52B7-BA44-A1E0-4E78639D5272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B8077-53C6-6B41-BD8E-760973EE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3E262-2190-604E-BEDE-5FFAFAF6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F905-E7B6-9C42-A841-9E2CC239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5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D2636A-B4F3-9F43-9025-B59F0AA98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E0FF1-8A39-774E-906A-A2E00FF2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A9A2E-5326-AD46-AE3F-47437D40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506F-52B7-BA44-A1E0-4E78639D5272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B5876-CD5E-8242-8401-566E7FE6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B7DB9-6FD6-B745-873F-CF246FC5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F905-E7B6-9C42-A841-9E2CC239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8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1C33-3348-534C-94A4-3EA01DC7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91D4-0E38-314F-83B4-AAF4428DB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CE5C5-2A92-C84F-95E4-9B641C5D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506F-52B7-BA44-A1E0-4E78639D5272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8E4DC-DF33-0649-A2EC-2A8910CB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DC652-51DE-3841-8998-D8371234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F905-E7B6-9C42-A841-9E2CC2394345}" type="slidenum">
              <a:rPr lang="en-US" smtClean="0"/>
              <a:t>‹#›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11AEC1-3BDE-4F63-B1EA-7E57E3FC8F39}"/>
              </a:ext>
            </a:extLst>
          </p:cNvPr>
          <p:cNvGrpSpPr/>
          <p:nvPr userDrawn="1"/>
        </p:nvGrpSpPr>
        <p:grpSpPr>
          <a:xfrm rot="10800000" flipV="1">
            <a:off x="2898019" y="1405404"/>
            <a:ext cx="8609798" cy="58494"/>
            <a:chOff x="0" y="1533803"/>
            <a:chExt cx="9601201" cy="14234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BED8EAB-D815-4BA6-BC62-5AD0E92B0EFC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D9536A-6F4B-497E-8FC8-05B0B451CF07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767A3B0-793B-40BF-8DF4-2060E32D23B1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1F2B9F5-4B0B-41AE-85F9-812CFFDF290F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3C8A77F-3865-42EA-AFE6-00386947A8F4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4B15EAF-7E1F-4986-A85E-61EDF16661E7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0D6621F-D0A2-4D78-A119-94C41466E4A2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7DAFFB-99A6-4B69-8D99-3ABD9F8B5DDD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C7D7AA8-AEA5-4229-B9DB-9A03741CC89A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59646BF-09ED-49EC-8E06-9D1AEAB5B983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40D1817-3FCE-4EA6-9B3C-DF48DCC41B71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3424FC9-6080-4679-BC4F-F34F99B4E1F7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430DC66-9B3A-427B-952D-6A119F883CCE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2E92788-6F63-4E73-A4BB-71BC34CA2B04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B9A71A-4707-4630-8CD6-6746885CD048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19EE25B-5311-4F17-A82F-F8386AEAAD0A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C4308CB-593A-4554-8AD3-E754986D1657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817404E-B030-44FF-AA93-3DCE83B96E5D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21FA24F-C6D2-4496-BA9A-7DF912F31A06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EEB30F4-3C9C-4800-A9FE-E9DFD4AE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83" y="1167395"/>
            <a:ext cx="2083847" cy="5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7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0ACB-74AA-9845-8321-44AE70EA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AC5B0-DF18-C04A-A9D5-F3E7C9232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5717E-3134-7C41-B9B4-40D0E469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506F-52B7-BA44-A1E0-4E78639D5272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734C3-0918-F343-8214-DDAD7F13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7A2DE-AF88-E549-A8A2-19A67B5B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F905-E7B6-9C42-A841-9E2CC239434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785D7B-7576-DF47-80D9-99345E45D227}"/>
              </a:ext>
            </a:extLst>
          </p:cNvPr>
          <p:cNvGrpSpPr/>
          <p:nvPr userDrawn="1"/>
        </p:nvGrpSpPr>
        <p:grpSpPr>
          <a:xfrm>
            <a:off x="715219" y="1595368"/>
            <a:ext cx="10623079" cy="269106"/>
            <a:chOff x="669983" y="1412560"/>
            <a:chExt cx="10837834" cy="3308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F746A3C-EF54-904A-812D-561E37A832E1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D4383C-2170-294F-A6C0-50485767144C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7D3D669-DC57-7E45-9D2B-B634E87A429D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A525722-74A8-CF4C-BE13-299FC700C7B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626CB3F-E296-B04D-9C67-83CAD06EB48C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E4420A9-9D66-6540-AB91-40E614265571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C68974-EF67-5243-8787-377A9DA90E3B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69358C0-6C69-6045-83A2-7709A37E817D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23791A3-7FA5-E045-B8A8-F6DDFDDE1648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B6E8105-0F5C-A04B-AA51-8EF7C8B644F7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40C7FE2-B9B6-6049-948A-A775B77B372E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DB7950F-D12B-2248-B0FC-2F63693FA4C5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32ABE86-96E9-2F4E-A356-DA99600CC3EC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66DDB5E-1891-AC4C-95E5-565214B721F6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930EF22-379C-344F-BA37-2BDD8496230B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388DC8E-8766-6E4F-97A0-BB3A24264513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25F0BCA-ECE1-0B48-9A12-410CC8EECB13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6D0CA13-6664-2F45-B1F1-1C23B5A6C8E4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08CDA41-CA38-5E4E-A57A-91CB8114E4D3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350CC3C-7515-EE45-ADD3-008A9B18DD8B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015BD3-4EE1-1C43-97D3-93D1CAA4F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7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EA0DA-F6E7-1941-90F7-34FB6F84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506F-52B7-BA44-A1E0-4E78639D5272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44D58-2C65-1049-AD5B-42379961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9DF3B-CAF5-7C4A-8003-49A0D414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F905-E7B6-9C42-A841-9E2CC2394345}" type="slidenum">
              <a:rPr lang="en-US" smtClean="0"/>
              <a:t>‹#›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BF184BE-CA25-4D85-9ADA-C262FE080EB0}"/>
              </a:ext>
            </a:extLst>
          </p:cNvPr>
          <p:cNvGrpSpPr/>
          <p:nvPr userDrawn="1"/>
        </p:nvGrpSpPr>
        <p:grpSpPr>
          <a:xfrm rot="10800000" flipV="1">
            <a:off x="2898019" y="6383804"/>
            <a:ext cx="8609798" cy="58494"/>
            <a:chOff x="0" y="1533803"/>
            <a:chExt cx="9601201" cy="14234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0F4A898-3EF4-4421-B824-F63F7623F450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2870C43-D83D-4D1D-BC72-B5D88E8F55FA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99D7110-B1DB-4218-B6D0-FE67F42F538B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4133C0D-0AC0-4A33-A072-2DED939A4249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22187D9-BD1E-4FD7-BBA5-20C4EE16C507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153183B-16A6-4091-9227-2E386DB9823E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30DAF76-6D78-4BA9-AAA7-3C25DEBDAEAB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4B18446-BB13-4E28-9EF6-0516DBEFD84F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2C925D4-0E5A-4E9E-A79F-C4C9012B7708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8E5273B-DAEB-4E62-84D7-C8AEF0889A0F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DBD14BA-ED2F-48A3-89A7-34B0ED58D7C4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466E075-3ED5-4C0E-9038-52D2375437BA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ED484FF-EB58-4A69-87AB-8A35FA8A0B83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A37F577-8474-4D5A-898E-C5D10F7E604D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729AF3B-934A-4893-B903-C4B8E7CBFB04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9A49DF3-E0FB-42A5-9665-91E7EE87D788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F7B7E89-96A0-4A4C-8100-FD84C1445891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4A73CC0-AEA1-4BAB-ADDF-A89D3893065A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BCAE0FF-0B61-4839-9B0E-F63F28A593A0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C129DCA3-2847-4A40-A3C8-4B2AD0824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83" y="6145795"/>
            <a:ext cx="2083847" cy="50472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B9F4CF4-CA40-46A5-B840-A2A0A6565719}"/>
              </a:ext>
            </a:extLst>
          </p:cNvPr>
          <p:cNvSpPr/>
          <p:nvPr userDrawn="1"/>
        </p:nvSpPr>
        <p:spPr>
          <a:xfrm>
            <a:off x="684182" y="723900"/>
            <a:ext cx="10823633" cy="5295206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6298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76033-9F53-4347-B754-6874D432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506F-52B7-BA44-A1E0-4E78639D5272}" type="datetimeFigureOut">
              <a:rPr lang="en-US" smtClean="0"/>
              <a:t>6/7/22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86380-4898-E24F-BBC4-D205B14A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F4DD06-856B-6047-BBE1-95788489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F905-E7B6-9C42-A841-9E2CC2394345}" type="slidenum">
              <a:rPr lang="en-US" smtClean="0"/>
              <a:t>‹#›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C4ADAC-CD6E-4C28-A893-ADA49118FB74}"/>
              </a:ext>
            </a:extLst>
          </p:cNvPr>
          <p:cNvGrpSpPr/>
          <p:nvPr userDrawn="1"/>
        </p:nvGrpSpPr>
        <p:grpSpPr>
          <a:xfrm rot="10800000" flipV="1">
            <a:off x="2898019" y="6383804"/>
            <a:ext cx="8609798" cy="58494"/>
            <a:chOff x="0" y="1533803"/>
            <a:chExt cx="9601201" cy="14234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DE5C72-A905-4916-9310-3250BC8803D2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5043091-A079-4BD3-92A3-5F20E42FF7E0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D5F256-E4F1-4E34-BADC-404C5D8BE8F4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AEC2220-B11F-4F32-9A7D-01FBCE35597B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EE638CE-57C2-4E6C-92CF-CAAB50506DB5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E6680C-B178-48C6-8E94-623E3C87053B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3058067-BB16-4147-A066-4DE85B3BE31C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5420F63-5413-4E2D-B1CD-B62B1175CB6E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DA64FDF-C0CD-4E8A-8401-2A9450296637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F7072AC-5F95-44B5-8479-7B89FD893C5F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A571742-12CC-451E-9670-BCD61FD607BF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A6F7661-84F7-4975-AFD9-0C54139D3BEB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C46D505-9792-481F-A50C-C46C47340439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8FAA8B3-E8B9-44C3-BB60-3B60959D8988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2CAFF86-1246-4E96-B0C7-C4A7D4EBDF90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DAAD7DF-D219-45F7-AF98-6995A50D313D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4C6DCB1-768B-4BFF-8E51-3542C76D6EA3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3BC78D-C0BF-4772-9FBC-6EA23818AD0E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79BA452-AC49-4A0D-AF41-9AA4551FBA9F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F3B3E297-C7C0-4CE4-B045-487176B56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83" y="6145795"/>
            <a:ext cx="2083847" cy="5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6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0AE4-8329-7F4C-9485-FE482FC0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135AC-3F71-5B4A-90DA-E2DAC9B4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506F-52B7-BA44-A1E0-4E78639D5272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4644A-C546-C24F-BFE7-8249B639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DB8CE-8E82-4847-8B2B-28EF6DBA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F905-E7B6-9C42-A841-9E2CC239434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2C4AF7-C497-7048-B22A-67B3FB6F7599}"/>
              </a:ext>
            </a:extLst>
          </p:cNvPr>
          <p:cNvGrpSpPr/>
          <p:nvPr userDrawn="1"/>
        </p:nvGrpSpPr>
        <p:grpSpPr>
          <a:xfrm>
            <a:off x="715219" y="1595368"/>
            <a:ext cx="10623079" cy="269106"/>
            <a:chOff x="669983" y="1412560"/>
            <a:chExt cx="10837834" cy="3308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80EB56-D163-CC44-B0D8-5BE2226F2707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932DB3B-0B7B-7547-9F0A-9F10D1739DED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7370F23-0B8F-6148-8A43-857F70444CCD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EDE2258-5994-2B46-A0C4-D1963403B1E6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1388EA9-15A7-8041-B9FF-EB947C11B5FE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31E97EB-39C3-D64A-A732-BBB86B342528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37482A4-FF81-5445-801E-A96A44E9321A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9868B6C-C56B-9B4C-9543-63F974948992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495F4C0-C8DF-BA4B-995C-1164C8C75B6D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4E3EFFE-E87D-0E49-BB73-21BD3781D9CA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8C6E69F-F0A5-8143-847C-2029214DF194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8E0A8F9-258E-494B-B4D6-B23D1FAD997B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D766036-A396-E04B-BE7A-ADA852EFB4D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6C621FC-C772-C441-B6FB-70398C04A096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82B45DB-0EC3-DB4E-81B1-8805E06F6365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802DB0D-6F31-B74F-BF70-AD48B348C83D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E918181-976F-494D-A9A2-7E1A99279732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EEF4508-A445-354E-B11A-8EF1A7FE4C23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A7E7DF8-DC33-314F-AA20-A6C8F610937C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D3DC3D7-0830-5D43-A5E4-D0627EF83FD4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954205-36E3-C447-B77E-080536316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23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1AB9CEC6-4CDD-412A-A77A-518663F92CD1}"/>
              </a:ext>
            </a:extLst>
          </p:cNvPr>
          <p:cNvSpPr/>
          <p:nvPr userDrawn="1"/>
        </p:nvSpPr>
        <p:spPr>
          <a:xfrm>
            <a:off x="0" y="235"/>
            <a:ext cx="5137322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098C4-49B5-5543-8091-9FDC0CA4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506F-52B7-BA44-A1E0-4E78639D5272}" type="datetimeFigureOut">
              <a:rPr lang="en-US" smtClean="0"/>
              <a:t>6/7/22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DF94D-F3DB-D945-B46D-E8A8EA6E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2FA71-7715-B04C-8E2A-37892172B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F905-E7B6-9C42-A841-9E2CC2394345}" type="slidenum">
              <a:rPr lang="en-US" smtClean="0"/>
              <a:t>‹#›</a:t>
            </a:fld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0EA7C52-B7F0-4A4C-9BC0-144A92A8D8BE}"/>
              </a:ext>
            </a:extLst>
          </p:cNvPr>
          <p:cNvGrpSpPr/>
          <p:nvPr userDrawn="1"/>
        </p:nvGrpSpPr>
        <p:grpSpPr>
          <a:xfrm rot="10800000" flipV="1">
            <a:off x="2898019" y="6383804"/>
            <a:ext cx="8609798" cy="58494"/>
            <a:chOff x="0" y="1533803"/>
            <a:chExt cx="9601201" cy="14234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4792167-E331-4668-86A1-39270C9DC8D5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7566305-F054-422A-BFE3-8AA32A856C2A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CE291CE-1DA3-4010-A5AF-3E0A25971D9E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BAC845-EE47-4AA4-AE5C-FF2DEA73873F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6E6FE1D-0736-417E-AC99-3570F52F77FF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B47F996-3304-44CA-9E16-D087AD1C374B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8784AB1-3FDA-403F-AD82-DFE0BFB4DB89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D2AFC74-5505-45E2-BE92-BB794D192C49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ED9BB9B-2A7D-41EB-9CBD-5467588C7B8C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6F108ED-5DBE-47EB-9CA3-F8678E0C6F4E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E1E4E03-BB31-4B2B-A368-7BDAF80D1AF7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7DC56F4-6F72-4915-B1D8-67B70F118E2B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D38184-AB12-4289-A1E4-E1ABE96F2C5F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8EFE7F1-2226-4075-ABA9-023997409B19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24A54CF-43AC-4197-98C3-BF29275341DB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7724FA3-4A86-4A37-A668-F2AD0648439D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6BDCD94-4F22-46BE-9DB1-704DF6C7684E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62C78BE-0DA9-4C10-BFA1-D7E19CB2A0F5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2DF3147-0647-401C-94F5-9E505FE18F28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F002B9F4-DFA3-4832-84FE-B576D8D6F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83" y="6145795"/>
            <a:ext cx="2083847" cy="5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BC38-E92A-D847-933A-BC717479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E95DC-3147-E54A-9CD3-42D907B8A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0DC1A-EF58-124D-92B4-E4499497F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3DD22-74FB-7C4B-96F5-7695E66F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506F-52B7-BA44-A1E0-4E78639D5272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44E46-1A26-DD48-88E7-A1CD9F8C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34894-E5D0-4C4B-AEA9-71F824E0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F905-E7B6-9C42-A841-9E2CC239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07E1-EE04-AB47-903B-47C09381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AEA8A-0128-B745-9F72-78C719A48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7FB63-5EBB-4E4D-8A12-1518B2852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B7085-4F38-CB45-984C-B479EA65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506F-52B7-BA44-A1E0-4E78639D5272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25378-F171-724A-8952-24C844B5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8C4EA-EE9D-394D-843E-44455B88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F905-E7B6-9C42-A841-9E2CC239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5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82721-F7A4-5445-8687-161BE48C0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D6638-563B-954F-81F7-E35E9ED56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A678E-B5A7-8B4D-BEE2-19A7756E3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506F-52B7-BA44-A1E0-4E78639D5272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F369-C4BC-314B-AEDE-8E46678FE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78976-4A24-A84F-B6AE-86EB901BA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F905-E7B6-9C42-A841-9E2CC239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9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nece.org/sites/default/files/2022-05/SMEs%20Paper-forwebsite.pdf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A48189-4C6C-4841-AFCF-3C743BD24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2651" y="3213464"/>
            <a:ext cx="6387738" cy="940526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i="1" dirty="0">
                <a:latin typeface="+mj-lt"/>
                <a:ea typeface="Roboto" pitchFamily="2" charset="0"/>
              </a:rPr>
              <a:t>Dr. </a:t>
            </a:r>
            <a:r>
              <a:rPr lang="en-US" sz="2000" b="1" i="1" dirty="0" err="1">
                <a:latin typeface="+mj-lt"/>
                <a:ea typeface="Roboto" pitchFamily="2" charset="0"/>
              </a:rPr>
              <a:t>Yulia</a:t>
            </a:r>
            <a:r>
              <a:rPr lang="en-US" sz="2000" b="1" i="1" dirty="0">
                <a:latin typeface="+mj-lt"/>
                <a:ea typeface="Roboto" pitchFamily="2" charset="0"/>
              </a:rPr>
              <a:t> </a:t>
            </a:r>
            <a:r>
              <a:rPr lang="en-US" sz="2000" b="1" i="1" dirty="0" err="1">
                <a:latin typeface="+mj-lt"/>
                <a:ea typeface="Roboto" pitchFamily="2" charset="0"/>
              </a:rPr>
              <a:t>Levashova</a:t>
            </a:r>
            <a:r>
              <a:rPr lang="en-US" sz="2000" b="1" i="1" dirty="0">
                <a:latin typeface="+mj-lt"/>
                <a:ea typeface="Roboto" pitchFamily="2" charset="0"/>
              </a:rPr>
              <a:t>, Assistant Professor, </a:t>
            </a:r>
            <a:r>
              <a:rPr lang="en-US" sz="2000" b="1" i="1" dirty="0" err="1">
                <a:latin typeface="+mj-lt"/>
                <a:ea typeface="Roboto" pitchFamily="2" charset="0"/>
              </a:rPr>
              <a:t>Nyenrode</a:t>
            </a:r>
            <a:r>
              <a:rPr lang="en-US" sz="2000" b="1" i="1" dirty="0">
                <a:latin typeface="+mj-lt"/>
                <a:ea typeface="Roboto" pitchFamily="2" charset="0"/>
              </a:rPr>
              <a:t> Business University, the Netherlands</a:t>
            </a:r>
          </a:p>
          <a:p>
            <a:r>
              <a:rPr lang="en-US" sz="2000" b="1" i="1" dirty="0" err="1">
                <a:latin typeface="+mj-lt"/>
                <a:ea typeface="Roboto" pitchFamily="2" charset="0"/>
              </a:rPr>
              <a:t>j.levashova@nyenrode.nl</a:t>
            </a:r>
            <a:r>
              <a:rPr lang="en-US" sz="2000" b="1" i="1" dirty="0">
                <a:latin typeface="+mj-lt"/>
                <a:ea typeface="Roboto" pitchFamily="2" charset="0"/>
              </a:rPr>
              <a:t> 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BBF4903-C9B5-4D91-A3EC-62832EAC69CD}"/>
              </a:ext>
            </a:extLst>
          </p:cNvPr>
          <p:cNvSpPr txBox="1">
            <a:spLocks/>
          </p:cNvSpPr>
          <p:nvPr/>
        </p:nvSpPr>
        <p:spPr>
          <a:xfrm>
            <a:off x="1632858" y="1177177"/>
            <a:ext cx="8926285" cy="26295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spc="50" dirty="0">
                <a:solidFill>
                  <a:srgbClr val="1F4E79"/>
                </a:solidFill>
                <a:ea typeface="Roboto" pitchFamily="2" charset="0"/>
                <a:cs typeface="Arial" panose="020B0604020202020204" pitchFamily="34" charset="0"/>
              </a:rPr>
              <a:t>SMEs in SPECA Countries: Challenges, Opportunities and UNECE Tools </a:t>
            </a:r>
          </a:p>
        </p:txBody>
      </p:sp>
    </p:spTree>
    <p:extLst>
      <p:ext uri="{BB962C8B-B14F-4D97-AF65-F5344CB8AC3E}">
        <p14:creationId xmlns:p14="http://schemas.microsoft.com/office/powerpoint/2010/main" val="317572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111EDD9-256E-4A41-B9F0-50E4B0AA4A42}"/>
              </a:ext>
            </a:extLst>
          </p:cNvPr>
          <p:cNvGrpSpPr/>
          <p:nvPr/>
        </p:nvGrpSpPr>
        <p:grpSpPr>
          <a:xfrm>
            <a:off x="659006" y="1453983"/>
            <a:ext cx="10873987" cy="4139087"/>
            <a:chOff x="665168" y="1767491"/>
            <a:chExt cx="10873987" cy="413908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1B7D372-BCD1-409D-B248-19D1C09764E0}"/>
                </a:ext>
              </a:extLst>
            </p:cNvPr>
            <p:cNvSpPr/>
            <p:nvPr/>
          </p:nvSpPr>
          <p:spPr>
            <a:xfrm>
              <a:off x="8806284" y="2302618"/>
              <a:ext cx="2732871" cy="3593644"/>
            </a:xfrm>
            <a:prstGeom prst="roundRect">
              <a:avLst>
                <a:gd name="adj" fmla="val 7665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CBA12AC-1845-4915-B9B5-FD51839EF3B3}"/>
                </a:ext>
              </a:extLst>
            </p:cNvPr>
            <p:cNvSpPr/>
            <p:nvPr/>
          </p:nvSpPr>
          <p:spPr>
            <a:xfrm>
              <a:off x="9715519" y="1959591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96BB484-A8BA-46E6-AA54-BE9B9CC79C0F}"/>
                </a:ext>
              </a:extLst>
            </p:cNvPr>
            <p:cNvSpPr/>
            <p:nvPr/>
          </p:nvSpPr>
          <p:spPr>
            <a:xfrm>
              <a:off x="4203305" y="2312934"/>
              <a:ext cx="4413250" cy="3593644"/>
            </a:xfrm>
            <a:prstGeom prst="roundRect">
              <a:avLst>
                <a:gd name="adj" fmla="val 7665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CFCECF-4C69-4673-AAE6-32BA94D14258}"/>
                </a:ext>
              </a:extLst>
            </p:cNvPr>
            <p:cNvSpPr/>
            <p:nvPr/>
          </p:nvSpPr>
          <p:spPr>
            <a:xfrm>
              <a:off x="5952730" y="1959591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460ACAB-D223-4E30-A65D-219EA96F6464}"/>
                </a:ext>
              </a:extLst>
            </p:cNvPr>
            <p:cNvSpPr/>
            <p:nvPr/>
          </p:nvSpPr>
          <p:spPr>
            <a:xfrm>
              <a:off x="665168" y="2314551"/>
              <a:ext cx="3221032" cy="3581711"/>
            </a:xfrm>
            <a:prstGeom prst="roundRect">
              <a:avLst>
                <a:gd name="adj" fmla="val 7665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5BA772-341A-4C24-B772-7ECCBACA9462}"/>
                </a:ext>
              </a:extLst>
            </p:cNvPr>
            <p:cNvSpPr/>
            <p:nvPr/>
          </p:nvSpPr>
          <p:spPr>
            <a:xfrm>
              <a:off x="1818484" y="1767491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A679A0-8411-4272-8E6E-E348FD63F11B}"/>
                </a:ext>
              </a:extLst>
            </p:cNvPr>
            <p:cNvSpPr txBox="1"/>
            <p:nvPr/>
          </p:nvSpPr>
          <p:spPr>
            <a:xfrm>
              <a:off x="8892006" y="2732456"/>
              <a:ext cx="2561427" cy="21698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</a:rPr>
                <a:t>Approach</a:t>
              </a:r>
            </a:p>
            <a:p>
              <a:pPr marL="0" indent="0">
                <a:buNone/>
              </a:pPr>
              <a:endParaRPr lang="en-US" sz="2000" b="1" dirty="0"/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dirty="0"/>
                <a:t>Desk research based on articles and public policy documents</a:t>
              </a:r>
            </a:p>
            <a:p>
              <a:endParaRPr lang="en-US" sz="19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CBA2A3-D84C-4841-AAF4-302C74115B59}"/>
                </a:ext>
              </a:extLst>
            </p:cNvPr>
            <p:cNvSpPr txBox="1"/>
            <p:nvPr/>
          </p:nvSpPr>
          <p:spPr>
            <a:xfrm>
              <a:off x="4279506" y="2732456"/>
              <a:ext cx="4260848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</a:rPr>
                <a:t>Key questions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dirty="0"/>
                <a:t>What are the key challenges for </a:t>
              </a:r>
              <a:r>
                <a:rPr lang="en-GB" dirty="0"/>
                <a:t>SMEs in SPECA countries? </a:t>
              </a:r>
              <a:endParaRPr lang="en-US" sz="19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9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How to support SMEs in SPECA countries, including through the use of UNECE tools?</a:t>
              </a:r>
              <a:endParaRPr lang="en-GB" sz="2000" dirty="0">
                <a:effectLst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AFD804-CC3D-42ED-B314-22A8044ADDE0}"/>
                </a:ext>
              </a:extLst>
            </p:cNvPr>
            <p:cNvSpPr txBox="1"/>
            <p:nvPr/>
          </p:nvSpPr>
          <p:spPr>
            <a:xfrm>
              <a:off x="792960" y="2744389"/>
              <a:ext cx="2965448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</a:rPr>
                <a:t>Objective</a:t>
              </a:r>
            </a:p>
            <a:p>
              <a:pPr marL="0" indent="0">
                <a:buNone/>
              </a:pPr>
              <a:endParaRPr lang="en-US" sz="20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Provide a general overview of SMEs in SPECA countries.</a:t>
              </a:r>
            </a:p>
            <a:p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Outline challenges for SMEs and supporting UNECE tools. </a:t>
              </a:r>
              <a:endParaRPr lang="en-GB" sz="2000" dirty="0">
                <a:effectLst/>
              </a:endParaRPr>
            </a:p>
          </p:txBody>
        </p:sp>
        <p:pic>
          <p:nvPicPr>
            <p:cNvPr id="14" name="Graphic 13" descr="Bullseye with solid fill">
              <a:extLst>
                <a:ext uri="{FF2B5EF4-FFF2-40B4-BE49-F238E27FC236}">
                  <a16:creationId xmlns:a16="http://schemas.microsoft.com/office/drawing/2014/main" id="{1A4FB4A3-AB07-477B-910A-E61002B0C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18484" y="1826494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Books with solid fill">
              <a:extLst>
                <a:ext uri="{FF2B5EF4-FFF2-40B4-BE49-F238E27FC236}">
                  <a16:creationId xmlns:a16="http://schemas.microsoft.com/office/drawing/2014/main" id="{1374E0BC-AF34-4AF5-BFE4-D29ACCC1F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5519" y="1838228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Badge Question Mark with solid fill">
              <a:extLst>
                <a:ext uri="{FF2B5EF4-FFF2-40B4-BE49-F238E27FC236}">
                  <a16:creationId xmlns:a16="http://schemas.microsoft.com/office/drawing/2014/main" id="{1884FDF1-1B6F-4B80-857E-9BCD708B1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52730" y="1794853"/>
              <a:ext cx="914400" cy="914400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3901AAB-EAE3-4DA7-8926-4E4EEAB50B59}"/>
              </a:ext>
            </a:extLst>
          </p:cNvPr>
          <p:cNvSpPr txBox="1">
            <a:spLocks/>
          </p:cNvSpPr>
          <p:nvPr/>
        </p:nvSpPr>
        <p:spPr>
          <a:xfrm>
            <a:off x="846463" y="243123"/>
            <a:ext cx="10499075" cy="1551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ea typeface="Roboto" pitchFamily="2" charset="0"/>
              </a:rPr>
              <a:t>This research paper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4C88E1-6A07-7079-7A65-87DE4236DD47}"/>
              </a:ext>
            </a:extLst>
          </p:cNvPr>
          <p:cNvSpPr txBox="1"/>
          <p:nvPr/>
        </p:nvSpPr>
        <p:spPr>
          <a:xfrm>
            <a:off x="1933303" y="5827926"/>
            <a:ext cx="855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8"/>
              </a:rPr>
              <a:t>https://unece.org/sites/default/files/2022-05/SMEs%20Paper-forwebsite.pdf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63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FFF10C5-D195-B8DD-BF04-620E9CCC2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243" y="0"/>
            <a:ext cx="8164286" cy="68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DA066E9-BCB6-FA2F-A0AD-9B993F009408}"/>
              </a:ext>
            </a:extLst>
          </p:cNvPr>
          <p:cNvSpPr txBox="1"/>
          <p:nvPr/>
        </p:nvSpPr>
        <p:spPr>
          <a:xfrm>
            <a:off x="495300" y="324612"/>
            <a:ext cx="11201400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Figure 1: Percentage of GDP derived from SMEs</a:t>
            </a:r>
            <a:endParaRPr lang="en-GB" sz="28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BEC7AF-1305-5C31-4592-2555FA92604C}"/>
              </a:ext>
            </a:extLst>
          </p:cNvPr>
          <p:cNvSpPr txBox="1"/>
          <p:nvPr/>
        </p:nvSpPr>
        <p:spPr>
          <a:xfrm>
            <a:off x="7707086" y="2020824"/>
            <a:ext cx="3686763" cy="395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effectLst/>
              </a:rPr>
              <a:t>Source: </a:t>
            </a:r>
            <a:r>
              <a:rPr lang="en-US" sz="1600" i="1" dirty="0">
                <a:effectLst/>
              </a:rPr>
              <a:t>UNECE based on OECD, Asian Development Bank Institute, European Bank for Reconstruction and Development, Albanian statistical report </a:t>
            </a:r>
            <a:r>
              <a:rPr lang="en-US" sz="1600" i="1" dirty="0"/>
              <a:t>and Report of the Commissioner for the Protection of the Rights of Entrepreneurs concerning SMEs in the Russian Federation. 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Data are not available for Turkmenistan  SMEs.</a:t>
            </a:r>
            <a:endParaRPr lang="en-US" sz="1600" i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ED49338-8B62-2B12-4930-4A6EF174A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824831"/>
            <a:ext cx="69150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7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066E9-BCB6-FA2F-A0AD-9B993F009408}"/>
              </a:ext>
            </a:extLst>
          </p:cNvPr>
          <p:cNvSpPr txBox="1"/>
          <p:nvPr/>
        </p:nvSpPr>
        <p:spPr>
          <a:xfrm>
            <a:off x="429768" y="411480"/>
            <a:ext cx="11201400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Figure 2: 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Percentage of employment in the SME sector</a:t>
            </a:r>
            <a:endParaRPr lang="en-US" sz="28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BEC7AF-1305-5C31-4592-2555FA92604C}"/>
              </a:ext>
            </a:extLst>
          </p:cNvPr>
          <p:cNvSpPr txBox="1"/>
          <p:nvPr/>
        </p:nvSpPr>
        <p:spPr>
          <a:xfrm>
            <a:off x="7707086" y="2020824"/>
            <a:ext cx="3686763" cy="395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effectLst/>
              </a:rPr>
              <a:t>Source: </a:t>
            </a:r>
            <a:r>
              <a:rPr lang="en-US" sz="1600" i="1" dirty="0">
                <a:effectLst/>
              </a:rPr>
              <a:t>UNECE based on OECD, Asian Development Bank Institute, European Bank for Reconstruction and Development, Albanian statistical report </a:t>
            </a:r>
            <a:r>
              <a:rPr lang="en-US" sz="1600" i="1" dirty="0"/>
              <a:t>and Report of the Commissioner for the Protection of the Rights of Entrepreneurs concerning SMEs in the Russian Federation. 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Data are not available for Turkmenistan  SMEs.</a:t>
            </a:r>
            <a:endParaRPr lang="en-US" sz="1600" i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9B805CF-3A16-0318-F0EF-7BA282303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155" y="1841556"/>
            <a:ext cx="72276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8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78601-068A-67E6-B334-15E674D9BB09}"/>
              </a:ext>
            </a:extLst>
          </p:cNvPr>
          <p:cNvSpPr txBox="1"/>
          <p:nvPr/>
        </p:nvSpPr>
        <p:spPr>
          <a:xfrm>
            <a:off x="9267909" y="2023110"/>
            <a:ext cx="2924090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Key challenges for SMEs </a:t>
            </a:r>
            <a:endParaRPr lang="en-US" sz="3700" kern="1200" dirty="0">
              <a:solidFill>
                <a:srgbClr val="1F4E7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 descr="page7image21156736">
            <a:extLst>
              <a:ext uri="{FF2B5EF4-FFF2-40B4-BE49-F238E27FC236}">
                <a16:creationId xmlns:a16="http://schemas.microsoft.com/office/drawing/2014/main" id="{2EA3222E-8880-A9C6-62BC-E1A1C31B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688" y="858525"/>
            <a:ext cx="62794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2E21AD-978E-9A40-A9EB-FC6742D752DE}"/>
              </a:ext>
            </a:extLst>
          </p:cNvPr>
          <p:cNvSpPr/>
          <p:nvPr/>
        </p:nvSpPr>
        <p:spPr>
          <a:xfrm>
            <a:off x="5757794" y="1749330"/>
            <a:ext cx="5537199" cy="43513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73CD0-1E6F-894B-ACF9-CB56348E7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09867"/>
            <a:ext cx="4917439" cy="363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Human capital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sz="2000" dirty="0"/>
              <a:t>Human capital is central for innovation and economic modernization of SMEs</a:t>
            </a:r>
          </a:p>
          <a:p>
            <a:r>
              <a:rPr lang="en-US" sz="2000" dirty="0"/>
              <a:t> Specific challenges for SPECA:</a:t>
            </a:r>
          </a:p>
          <a:p>
            <a:pPr lvl="1">
              <a:buFont typeface="Wingdings" pitchFamily="2" charset="2"/>
              <a:buChar char="§"/>
            </a:pPr>
            <a:r>
              <a:rPr lang="en-US" sz="1900" dirty="0"/>
              <a:t>Emotional challenges (fear of failure)</a:t>
            </a:r>
          </a:p>
          <a:p>
            <a:pPr lvl="1">
              <a:buFont typeface="Wingdings" pitchFamily="2" charset="2"/>
              <a:buChar char="§"/>
            </a:pPr>
            <a:r>
              <a:rPr lang="en-US" sz="1900" dirty="0"/>
              <a:t>Less attractive than ‘traditional’ employment </a:t>
            </a:r>
          </a:p>
          <a:p>
            <a:pPr lvl="1">
              <a:buFont typeface="Wingdings" pitchFamily="2" charset="2"/>
              <a:buChar char="§"/>
            </a:pPr>
            <a:r>
              <a:rPr lang="en-US" sz="1900" dirty="0"/>
              <a:t>A dominant role of SOEs (Azerbaijan; Kazakhstan)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3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C39A0D75-BBBA-234E-A904-E8083D60F862}"/>
              </a:ext>
            </a:extLst>
          </p:cNvPr>
          <p:cNvSpPr/>
          <p:nvPr/>
        </p:nvSpPr>
        <p:spPr>
          <a:xfrm>
            <a:off x="187569" y="2103126"/>
            <a:ext cx="5911336" cy="3892614"/>
          </a:xfrm>
          <a:prstGeom prst="homePlate">
            <a:avLst>
              <a:gd name="adj" fmla="val 2622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8BCC69-DCF6-7F40-BB27-FAB30480C881}"/>
              </a:ext>
            </a:extLst>
          </p:cNvPr>
          <p:cNvSpPr txBox="1">
            <a:spLocks/>
          </p:cNvSpPr>
          <p:nvPr/>
        </p:nvSpPr>
        <p:spPr>
          <a:xfrm>
            <a:off x="1357374" y="2287778"/>
            <a:ext cx="3715003" cy="607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Actions</a:t>
            </a: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7C430C-45DE-43E5-968B-B55ED4C78C81}"/>
              </a:ext>
            </a:extLst>
          </p:cNvPr>
          <p:cNvSpPr txBox="1">
            <a:spLocks/>
          </p:cNvSpPr>
          <p:nvPr/>
        </p:nvSpPr>
        <p:spPr>
          <a:xfrm>
            <a:off x="187568" y="221508"/>
            <a:ext cx="11776750" cy="99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ea typeface="Roboto" pitchFamily="2" charset="0"/>
              </a:rPr>
              <a:t>Challenges and opportunities: human capital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7126B-201F-47AE-844B-12796CB9A1C2}"/>
              </a:ext>
            </a:extLst>
          </p:cNvPr>
          <p:cNvSpPr txBox="1"/>
          <p:nvPr/>
        </p:nvSpPr>
        <p:spPr>
          <a:xfrm>
            <a:off x="1178561" y="3885758"/>
            <a:ext cx="43895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Promotion of skills development and entrepreneurial learning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D9317C-D625-4CB3-AED4-DFB211D9CBC0}"/>
              </a:ext>
            </a:extLst>
          </p:cNvPr>
          <p:cNvSpPr txBox="1"/>
          <p:nvPr/>
        </p:nvSpPr>
        <p:spPr>
          <a:xfrm>
            <a:off x="1226710" y="4965169"/>
            <a:ext cx="38456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Business and financial literacy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75F82C-4455-4342-B41C-937A36A2B793}"/>
              </a:ext>
            </a:extLst>
          </p:cNvPr>
          <p:cNvSpPr txBox="1"/>
          <p:nvPr/>
        </p:nvSpPr>
        <p:spPr>
          <a:xfrm>
            <a:off x="1110246" y="3026406"/>
            <a:ext cx="4742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Support of women’s entrepreneurship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AF8B19-6149-4B60-BE0B-5BF0B55A0104}"/>
              </a:ext>
            </a:extLst>
          </p:cNvPr>
          <p:cNvSpPr/>
          <p:nvPr/>
        </p:nvSpPr>
        <p:spPr>
          <a:xfrm>
            <a:off x="561705" y="3026406"/>
            <a:ext cx="548640" cy="548641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endParaRPr lang="en-GB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34EBF94-7A94-455E-B990-004CE137A7AE}"/>
              </a:ext>
            </a:extLst>
          </p:cNvPr>
          <p:cNvSpPr/>
          <p:nvPr/>
        </p:nvSpPr>
        <p:spPr>
          <a:xfrm>
            <a:off x="561606" y="3938388"/>
            <a:ext cx="548640" cy="548640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endParaRPr lang="en-GB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E4774C-558F-44EE-BC27-077293933875}"/>
              </a:ext>
            </a:extLst>
          </p:cNvPr>
          <p:cNvSpPr/>
          <p:nvPr/>
        </p:nvSpPr>
        <p:spPr>
          <a:xfrm>
            <a:off x="561606" y="4922057"/>
            <a:ext cx="548640" cy="517077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</a:t>
            </a:r>
            <a:endParaRPr lang="en-GB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2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AFC2ED-0E68-4787-B6C4-F31E1B87C691}"/>
              </a:ext>
            </a:extLst>
          </p:cNvPr>
          <p:cNvSpPr txBox="1">
            <a:spLocks/>
          </p:cNvSpPr>
          <p:nvPr/>
        </p:nvSpPr>
        <p:spPr>
          <a:xfrm>
            <a:off x="1523798" y="944125"/>
            <a:ext cx="8970044" cy="70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ea typeface="Roboto" pitchFamily="2" charset="0"/>
              </a:rPr>
              <a:t>UNECE tools to address the key challenges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1EF0EA-50B2-4BAC-BA53-C09E28CC8A54}"/>
              </a:ext>
            </a:extLst>
          </p:cNvPr>
          <p:cNvSpPr txBox="1">
            <a:spLocks/>
          </p:cNvSpPr>
          <p:nvPr/>
        </p:nvSpPr>
        <p:spPr>
          <a:xfrm>
            <a:off x="1028768" y="2003960"/>
            <a:ext cx="6911713" cy="4699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2400" b="1" dirty="0"/>
              <a:t>Specific attention to challenges and further research: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280196-3496-4979-9453-D96CBE1F01C0}"/>
              </a:ext>
            </a:extLst>
          </p:cNvPr>
          <p:cNvCxnSpPr>
            <a:cxnSpLocks/>
          </p:cNvCxnSpPr>
          <p:nvPr/>
        </p:nvCxnSpPr>
        <p:spPr>
          <a:xfrm>
            <a:off x="4251519" y="1674054"/>
            <a:ext cx="3688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10F324-3052-41F8-BFD7-AE815A218C76}"/>
              </a:ext>
            </a:extLst>
          </p:cNvPr>
          <p:cNvGrpSpPr/>
          <p:nvPr/>
        </p:nvGrpSpPr>
        <p:grpSpPr>
          <a:xfrm>
            <a:off x="4762614" y="2447686"/>
            <a:ext cx="2479887" cy="2878451"/>
            <a:chOff x="1185869" y="2832098"/>
            <a:chExt cx="4355007" cy="2878451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19ECA81B-BBD4-436A-ADA1-2B0FE5CB994F}"/>
                </a:ext>
              </a:extLst>
            </p:cNvPr>
            <p:cNvSpPr txBox="1">
              <a:spLocks/>
            </p:cNvSpPr>
            <p:nvPr/>
          </p:nvSpPr>
          <p:spPr>
            <a:xfrm>
              <a:off x="1185869" y="4433918"/>
              <a:ext cx="4355007" cy="127663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Agricultural sector</a:t>
              </a:r>
            </a:p>
            <a:p>
              <a:pPr marL="0" indent="0">
                <a:buNone/>
              </a:pPr>
              <a:r>
                <a:rPr lang="en-US" sz="2000" dirty="0">
                  <a:solidFill>
                    <a:srgbClr val="C00000"/>
                  </a:solidFill>
                </a:rPr>
                <a:t>UNECE hosts over 100 agricultural quality standards 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1E182F-EFBB-4CCA-8521-61641EC01DA3}"/>
                </a:ext>
              </a:extLst>
            </p:cNvPr>
            <p:cNvSpPr/>
            <p:nvPr/>
          </p:nvSpPr>
          <p:spPr>
            <a:xfrm>
              <a:off x="1895648" y="2832098"/>
              <a:ext cx="2248127" cy="127663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633949-DAF2-4285-BBA5-AAA082DFCED7}"/>
              </a:ext>
            </a:extLst>
          </p:cNvPr>
          <p:cNvGrpSpPr/>
          <p:nvPr/>
        </p:nvGrpSpPr>
        <p:grpSpPr>
          <a:xfrm>
            <a:off x="860654" y="2564098"/>
            <a:ext cx="3394162" cy="3062948"/>
            <a:chOff x="974659" y="2850470"/>
            <a:chExt cx="3394162" cy="30629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564701-3087-458A-875B-AAA05170CB50}"/>
                </a:ext>
              </a:extLst>
            </p:cNvPr>
            <p:cNvSpPr txBox="1"/>
            <p:nvPr/>
          </p:nvSpPr>
          <p:spPr>
            <a:xfrm flipH="1">
              <a:off x="974659" y="4282202"/>
              <a:ext cx="3394162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     Entrepreneurial spirit and female-owned SMEs 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UNECE inter-agency trainings</a:t>
              </a:r>
            </a:p>
            <a:p>
              <a:pPr algn="ctr"/>
              <a:endParaRPr lang="en-US" sz="20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D0A8609-0711-4A85-8DC3-693308E1D506}"/>
                </a:ext>
              </a:extLst>
            </p:cNvPr>
            <p:cNvSpPr/>
            <p:nvPr/>
          </p:nvSpPr>
          <p:spPr>
            <a:xfrm>
              <a:off x="1897551" y="2850470"/>
              <a:ext cx="1280160" cy="127663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4" name="Graphic 23" descr="Female Profile outline">
              <a:extLst>
                <a:ext uri="{FF2B5EF4-FFF2-40B4-BE49-F238E27FC236}">
                  <a16:creationId xmlns:a16="http://schemas.microsoft.com/office/drawing/2014/main" id="{F0F38A2A-D9E2-4064-857E-0D18FF910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405349" y="3123316"/>
              <a:ext cx="657350" cy="65735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785183-A1F4-4BB4-9004-8AAE252D4406}"/>
              </a:ext>
            </a:extLst>
          </p:cNvPr>
          <p:cNvGrpSpPr/>
          <p:nvPr/>
        </p:nvGrpSpPr>
        <p:grpSpPr>
          <a:xfrm>
            <a:off x="7750299" y="2530973"/>
            <a:ext cx="3656509" cy="3063927"/>
            <a:chOff x="4349287" y="2711024"/>
            <a:chExt cx="3656509" cy="306392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A4B5DB-518F-4604-85C2-383A729FE58F}"/>
                </a:ext>
              </a:extLst>
            </p:cNvPr>
            <p:cNvSpPr txBox="1"/>
            <p:nvPr/>
          </p:nvSpPr>
          <p:spPr>
            <a:xfrm flipH="1">
              <a:off x="4349287" y="4143735"/>
              <a:ext cx="3656509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Supporting the green agenda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C00000"/>
                  </a:solidFill>
                </a:rPr>
                <a:t>Role of circular economy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C00000"/>
                  </a:solidFill>
                </a:rPr>
                <a:t>Climate change mitigation policies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3540B2E-F1F4-46AA-B224-47AA0D69736D}"/>
                </a:ext>
              </a:extLst>
            </p:cNvPr>
            <p:cNvSpPr/>
            <p:nvPr/>
          </p:nvSpPr>
          <p:spPr>
            <a:xfrm>
              <a:off x="5149014" y="2711024"/>
              <a:ext cx="1280160" cy="127663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Graphic 24" descr="Open hand with plant with solid fill">
              <a:extLst>
                <a:ext uri="{FF2B5EF4-FFF2-40B4-BE49-F238E27FC236}">
                  <a16:creationId xmlns:a16="http://schemas.microsoft.com/office/drawing/2014/main" id="{56A99FD3-51A1-4E2B-ACF9-ABD773293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60857" y="2888470"/>
              <a:ext cx="914400" cy="914400"/>
            </a:xfrm>
            <a:prstGeom prst="rect">
              <a:avLst/>
            </a:prstGeom>
          </p:spPr>
        </p:pic>
      </p:grpSp>
      <p:pic>
        <p:nvPicPr>
          <p:cNvPr id="23" name="Graphic 22" descr="Aspiration outline">
            <a:extLst>
              <a:ext uri="{FF2B5EF4-FFF2-40B4-BE49-F238E27FC236}">
                <a16:creationId xmlns:a16="http://schemas.microsoft.com/office/drawing/2014/main" id="{1F9FA330-66BF-DFCD-22AA-A0D5E69B7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736841" y="2745465"/>
            <a:ext cx="868862" cy="978852"/>
          </a:xfrm>
          <a:prstGeom prst="rect">
            <a:avLst/>
          </a:prstGeom>
        </p:spPr>
      </p:pic>
      <p:pic>
        <p:nvPicPr>
          <p:cNvPr id="27" name="Graphic 26" descr="Crops with solid fill">
            <a:extLst>
              <a:ext uri="{FF2B5EF4-FFF2-40B4-BE49-F238E27FC236}">
                <a16:creationId xmlns:a16="http://schemas.microsoft.com/office/drawing/2014/main" id="{F9D83CC2-7112-305E-026F-1D72C924E0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349665" y="2641934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60A8E5-3EA8-398E-262B-8D8BE503F7E1}"/>
              </a:ext>
            </a:extLst>
          </p:cNvPr>
          <p:cNvSpPr txBox="1"/>
          <p:nvPr/>
        </p:nvSpPr>
        <p:spPr>
          <a:xfrm>
            <a:off x="2171272" y="5426835"/>
            <a:ext cx="745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UNECE - Business incubators for sustainable development in the SPECA subregion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2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B773C8-4293-AF4F-93BA-EEDA26CC6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37" y="0"/>
            <a:ext cx="7673764" cy="658025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21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d_012 xmlns="247b320a-10fd-4c85-93bc-332cc366a8d9">
      <UserInfo>
        <DisplayName/>
        <AccountId xsi:nil="true"/>
        <AccountType/>
      </UserInfo>
    </_x006d_012>
    <_x0064_ze0 xmlns="247b320a-10fd-4c85-93bc-332cc366a8d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F13A7AAB71FF4E96650CFAE4CB3C00" ma:contentTypeVersion="15" ma:contentTypeDescription="Create a new document." ma:contentTypeScope="" ma:versionID="f8aabc6fc544fa9b967b4f08381bcd8c">
  <xsd:schema xmlns:xsd="http://www.w3.org/2001/XMLSchema" xmlns:xs="http://www.w3.org/2001/XMLSchema" xmlns:p="http://schemas.microsoft.com/office/2006/metadata/properties" xmlns:ns2="247b320a-10fd-4c85-93bc-332cc366a8d9" xmlns:ns3="66073966-ae8e-4b5b-b7e0-a4f858c07b7b" targetNamespace="http://schemas.microsoft.com/office/2006/metadata/properties" ma:root="true" ma:fieldsID="7f382f83320c7216eb78cec0ee8dfc2b" ns2:_="" ns3:_="">
    <xsd:import namespace="247b320a-10fd-4c85-93bc-332cc366a8d9"/>
    <xsd:import namespace="66073966-ae8e-4b5b-b7e0-a4f858c07b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_x0064_ze0" minOccurs="0"/>
                <xsd:element ref="ns2:_x006d_012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b320a-10fd-4c85-93bc-332cc366a8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x0064_ze0" ma:index="15" nillable="true" ma:displayName="Date and time" ma:internalName="_x0064_ze0">
      <xsd:simpleType>
        <xsd:restriction base="dms:DateTime"/>
      </xsd:simpleType>
    </xsd:element>
    <xsd:element name="_x006d_012" ma:index="16" nillable="true" ma:displayName="Person or Group" ma:list="UserInfo" ma:internalName="_x006d_012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73966-ae8e-4b5b-b7e0-a4f858c07b7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36A2E5-46B9-40E2-8A76-6567C1412F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910B00-9B99-4144-94DB-FBA380D6799D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66073966-ae8e-4b5b-b7e0-a4f858c07b7b"/>
    <ds:schemaRef ds:uri="http://schemas.microsoft.com/office/2006/metadata/properties"/>
    <ds:schemaRef ds:uri="http://schemas.openxmlformats.org/package/2006/metadata/core-properties"/>
    <ds:schemaRef ds:uri="247b320a-10fd-4c85-93bc-332cc366a8d9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E111379-59BE-415A-BB38-242B269EBB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7b320a-10fd-4c85-93bc-332cc366a8d9"/>
    <ds:schemaRef ds:uri="66073966-ae8e-4b5b-b7e0-a4f858c07b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19014</TotalTime>
  <Words>360</Words>
  <Application>Microsoft Macintosh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arrangements for circular economy</dc:title>
  <dc:creator>Ella Jamsin - IO</dc:creator>
  <cp:lastModifiedBy>Levashova, Yulia</cp:lastModifiedBy>
  <cp:revision>62</cp:revision>
  <dcterms:created xsi:type="dcterms:W3CDTF">2022-03-22T09:30:00Z</dcterms:created>
  <dcterms:modified xsi:type="dcterms:W3CDTF">2022-06-07T06:25:29Z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0x01010024F13A7AAB71FF4E96650CFAE4CB3C00</vt:lpwstr>
  </property>
</Properties>
</file>