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1321" r:id="rId2"/>
    <p:sldId id="1327" r:id="rId3"/>
    <p:sldId id="258" r:id="rId4"/>
    <p:sldId id="1330" r:id="rId5"/>
    <p:sldId id="1324" r:id="rId6"/>
    <p:sldId id="1325" r:id="rId7"/>
    <p:sldId id="1331" r:id="rId8"/>
    <p:sldId id="1326" r:id="rId9"/>
    <p:sldId id="1318" r:id="rId10"/>
    <p:sldId id="1329" r:id="rId11"/>
    <p:sldId id="1328" r:id="rId12"/>
    <p:sldId id="1320" r:id="rId13"/>
    <p:sldId id="1319" r:id="rId14"/>
    <p:sldId id="260" r:id="rId15"/>
    <p:sldId id="1332" r:id="rId16"/>
  </p:sldIdLst>
  <p:sldSz cx="12192000" cy="6858000"/>
  <p:notesSz cx="6797675" cy="9926638"/>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30" autoAdjust="0"/>
    <p:restoredTop sz="94660"/>
  </p:normalViewPr>
  <p:slideViewPr>
    <p:cSldViewPr snapToGrid="0">
      <p:cViewPr varScale="1">
        <p:scale>
          <a:sx n="76" d="100"/>
          <a:sy n="76" d="100"/>
        </p:scale>
        <p:origin x="438" y="54"/>
      </p:cViewPr>
      <p:guideLst>
        <p:guide orient="horz" pos="2160"/>
        <p:guide pos="3840"/>
      </p:guideLst>
    </p:cSldViewPr>
  </p:slideViewPr>
  <p:notesTextViewPr>
    <p:cViewPr>
      <p:scale>
        <a:sx n="1" d="1"/>
        <a:sy n="1" d="1"/>
      </p:scale>
      <p:origin x="0" y="0"/>
    </p:cViewPr>
  </p:notesTextViewPr>
  <p:sorterViewPr>
    <p:cViewPr>
      <p:scale>
        <a:sx n="112" d="100"/>
        <a:sy n="11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14ECE9A-E3E3-4331-A4AD-4DB4DD26F9AE}" type="datetimeFigureOut">
              <a:rPr lang="el-GR" smtClean="0"/>
              <a:t>27/5/2022</a:t>
            </a:fld>
            <a:endParaRPr lang="el-GR"/>
          </a:p>
        </p:txBody>
      </p:sp>
      <p:sp>
        <p:nvSpPr>
          <p:cNvPr id="4" name="Θέση εικόνας διαφάνειας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6" name="Θέση υποσέλιδου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2F385C22-6A7E-43AA-B141-415F41030AC9}" type="slidenum">
              <a:rPr lang="el-GR" smtClean="0"/>
              <a:t>‹#›</a:t>
            </a:fld>
            <a:endParaRPr lang="el-GR"/>
          </a:p>
        </p:txBody>
      </p:sp>
    </p:spTree>
    <p:extLst>
      <p:ext uri="{BB962C8B-B14F-4D97-AF65-F5344CB8AC3E}">
        <p14:creationId xmlns:p14="http://schemas.microsoft.com/office/powerpoint/2010/main" val="3053443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l-GR" altLang="en-US"/>
          </a:p>
        </p:txBody>
      </p:sp>
      <p:sp>
        <p:nvSpPr>
          <p:cNvPr id="4" name="Slide Number Placeholder 3">
            <a:extLst>
              <a:ext uri="{FF2B5EF4-FFF2-40B4-BE49-F238E27FC236}">
                <a16:creationId xmlns:a16="http://schemas.microsoft.com/office/drawing/2014/main" id="{6A441E2F-DA54-446E-B9EA-1F27B7F22536}"/>
              </a:ext>
            </a:extLst>
          </p:cNvPr>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0C2E3624-2B6C-4DA6-8A18-31CC14267AC0}" type="slidenum">
              <a:rPr lang="el-GR" altLang="el-GR"/>
              <a:pPr/>
              <a:t>2</a:t>
            </a:fld>
            <a:endParaRPr lang="el-GR" alt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l-GR" altLang="el-GR"/>
          </a:p>
        </p:txBody>
      </p:sp>
      <p:sp>
        <p:nvSpPr>
          <p:cNvPr id="4" name="Slide Number Placeholder 3">
            <a:extLst>
              <a:ext uri="{FF2B5EF4-FFF2-40B4-BE49-F238E27FC236}">
                <a16:creationId xmlns:a16="http://schemas.microsoft.com/office/drawing/2014/main" id="{0925FC02-BCFD-4A29-91AB-B4B4644CD7ED}"/>
              </a:ext>
            </a:extLst>
          </p:cNvPr>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fld id="{318F2AED-3ADB-428C-BC04-7A10FBA4E63E}" type="slidenum">
              <a:rPr lang="el-GR" altLang="el-GR"/>
              <a:pPr/>
              <a:t>10</a:t>
            </a:fld>
            <a:endParaRPr lang="el-GR" alt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38791-0AA9-450A-9650-536D5668C14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l-GR"/>
          </a:p>
        </p:txBody>
      </p:sp>
      <p:sp>
        <p:nvSpPr>
          <p:cNvPr id="3" name="Subtitle 2">
            <a:extLst>
              <a:ext uri="{FF2B5EF4-FFF2-40B4-BE49-F238E27FC236}">
                <a16:creationId xmlns:a16="http://schemas.microsoft.com/office/drawing/2014/main" id="{69CB89CA-669F-42B5-862A-DBB3E0984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l-GR"/>
          </a:p>
        </p:txBody>
      </p:sp>
      <p:sp>
        <p:nvSpPr>
          <p:cNvPr id="4" name="Date Placeholder 3">
            <a:extLst>
              <a:ext uri="{FF2B5EF4-FFF2-40B4-BE49-F238E27FC236}">
                <a16:creationId xmlns:a16="http://schemas.microsoft.com/office/drawing/2014/main" id="{186930B6-7258-437D-B005-4B627F445BC6}"/>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5" name="Footer Placeholder 4">
            <a:extLst>
              <a:ext uri="{FF2B5EF4-FFF2-40B4-BE49-F238E27FC236}">
                <a16:creationId xmlns:a16="http://schemas.microsoft.com/office/drawing/2014/main" id="{90957C32-4575-4787-A2CD-8CC3676625B0}"/>
              </a:ext>
            </a:extLst>
          </p:cNvPr>
          <p:cNvSpPr>
            <a:spLocks noGrp="1"/>
          </p:cNvSpPr>
          <p:nvPr>
            <p:ph type="ftr" sz="quarter" idx="11"/>
          </p:nvPr>
        </p:nvSpPr>
        <p:spPr/>
        <p:txBody>
          <a:bodyPr/>
          <a:lstStyle/>
          <a:p>
            <a:endParaRPr lang="el-GR"/>
          </a:p>
        </p:txBody>
      </p:sp>
      <p:sp>
        <p:nvSpPr>
          <p:cNvPr id="6" name="Slide Number Placeholder 5">
            <a:extLst>
              <a:ext uri="{FF2B5EF4-FFF2-40B4-BE49-F238E27FC236}">
                <a16:creationId xmlns:a16="http://schemas.microsoft.com/office/drawing/2014/main" id="{AF544DF9-9EDE-46D2-B4F0-3279082C139C}"/>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268389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F408A-EE33-4E2D-8BB5-EAD328CD314C}"/>
              </a:ext>
            </a:extLst>
          </p:cNvPr>
          <p:cNvSpPr>
            <a:spLocks noGrp="1"/>
          </p:cNvSpPr>
          <p:nvPr>
            <p:ph type="title"/>
          </p:nvPr>
        </p:nvSpPr>
        <p:spPr/>
        <p:txBody>
          <a:bodyPr/>
          <a:lstStyle/>
          <a:p>
            <a:r>
              <a:rPr lang="en-US"/>
              <a:t>Click to edit Master title style</a:t>
            </a:r>
            <a:endParaRPr lang="el-GR"/>
          </a:p>
        </p:txBody>
      </p:sp>
      <p:sp>
        <p:nvSpPr>
          <p:cNvPr id="3" name="Vertical Text Placeholder 2">
            <a:extLst>
              <a:ext uri="{FF2B5EF4-FFF2-40B4-BE49-F238E27FC236}">
                <a16:creationId xmlns:a16="http://schemas.microsoft.com/office/drawing/2014/main" id="{DD92252D-3974-4603-8AE9-2E066DF7C42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a:extLst>
              <a:ext uri="{FF2B5EF4-FFF2-40B4-BE49-F238E27FC236}">
                <a16:creationId xmlns:a16="http://schemas.microsoft.com/office/drawing/2014/main" id="{15D52ACB-98DD-43C8-990B-9AD94D117DA6}"/>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5" name="Footer Placeholder 4">
            <a:extLst>
              <a:ext uri="{FF2B5EF4-FFF2-40B4-BE49-F238E27FC236}">
                <a16:creationId xmlns:a16="http://schemas.microsoft.com/office/drawing/2014/main" id="{AAB9309C-9F91-4948-8EF1-455471259B31}"/>
              </a:ext>
            </a:extLst>
          </p:cNvPr>
          <p:cNvSpPr>
            <a:spLocks noGrp="1"/>
          </p:cNvSpPr>
          <p:nvPr>
            <p:ph type="ftr" sz="quarter" idx="11"/>
          </p:nvPr>
        </p:nvSpPr>
        <p:spPr/>
        <p:txBody>
          <a:bodyPr/>
          <a:lstStyle/>
          <a:p>
            <a:endParaRPr lang="el-GR"/>
          </a:p>
        </p:txBody>
      </p:sp>
      <p:sp>
        <p:nvSpPr>
          <p:cNvPr id="6" name="Slide Number Placeholder 5">
            <a:extLst>
              <a:ext uri="{FF2B5EF4-FFF2-40B4-BE49-F238E27FC236}">
                <a16:creationId xmlns:a16="http://schemas.microsoft.com/office/drawing/2014/main" id="{AC4B103B-4183-4FE0-AAE8-32A651864A76}"/>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489074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E03F57-EB7B-44EC-BC9A-C06924A1EAA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l-GR"/>
          </a:p>
        </p:txBody>
      </p:sp>
      <p:sp>
        <p:nvSpPr>
          <p:cNvPr id="3" name="Vertical Text Placeholder 2">
            <a:extLst>
              <a:ext uri="{FF2B5EF4-FFF2-40B4-BE49-F238E27FC236}">
                <a16:creationId xmlns:a16="http://schemas.microsoft.com/office/drawing/2014/main" id="{15A8D90D-584A-42B4-A9B1-C4639B354E6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a:extLst>
              <a:ext uri="{FF2B5EF4-FFF2-40B4-BE49-F238E27FC236}">
                <a16:creationId xmlns:a16="http://schemas.microsoft.com/office/drawing/2014/main" id="{D235B12D-1BD1-4B4E-9664-A59285C5A04D}"/>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5" name="Footer Placeholder 4">
            <a:extLst>
              <a:ext uri="{FF2B5EF4-FFF2-40B4-BE49-F238E27FC236}">
                <a16:creationId xmlns:a16="http://schemas.microsoft.com/office/drawing/2014/main" id="{7C9FFF5A-47CE-42F4-A24F-E00A20C0AA46}"/>
              </a:ext>
            </a:extLst>
          </p:cNvPr>
          <p:cNvSpPr>
            <a:spLocks noGrp="1"/>
          </p:cNvSpPr>
          <p:nvPr>
            <p:ph type="ftr" sz="quarter" idx="11"/>
          </p:nvPr>
        </p:nvSpPr>
        <p:spPr/>
        <p:txBody>
          <a:bodyPr/>
          <a:lstStyle/>
          <a:p>
            <a:endParaRPr lang="el-GR"/>
          </a:p>
        </p:txBody>
      </p:sp>
      <p:sp>
        <p:nvSpPr>
          <p:cNvPr id="6" name="Slide Number Placeholder 5">
            <a:extLst>
              <a:ext uri="{FF2B5EF4-FFF2-40B4-BE49-F238E27FC236}">
                <a16:creationId xmlns:a16="http://schemas.microsoft.com/office/drawing/2014/main" id="{81883CB5-4E62-44FF-AA58-36E28C81C518}"/>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401206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053-B2B8-448B-A83F-57E182C85165}"/>
              </a:ext>
            </a:extLst>
          </p:cNvPr>
          <p:cNvSpPr>
            <a:spLocks noGrp="1"/>
          </p:cNvSpPr>
          <p:nvPr>
            <p:ph type="title"/>
          </p:nvPr>
        </p:nvSpPr>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id="{F116D03C-6045-4D7D-836D-9C89181E89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a:extLst>
              <a:ext uri="{FF2B5EF4-FFF2-40B4-BE49-F238E27FC236}">
                <a16:creationId xmlns:a16="http://schemas.microsoft.com/office/drawing/2014/main" id="{B4D906B9-BC25-4018-9488-D96C921E3A35}"/>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5" name="Footer Placeholder 4">
            <a:extLst>
              <a:ext uri="{FF2B5EF4-FFF2-40B4-BE49-F238E27FC236}">
                <a16:creationId xmlns:a16="http://schemas.microsoft.com/office/drawing/2014/main" id="{336AB1D2-E5A2-4F3E-B1DB-C538E3BFB445}"/>
              </a:ext>
            </a:extLst>
          </p:cNvPr>
          <p:cNvSpPr>
            <a:spLocks noGrp="1"/>
          </p:cNvSpPr>
          <p:nvPr>
            <p:ph type="ftr" sz="quarter" idx="11"/>
          </p:nvPr>
        </p:nvSpPr>
        <p:spPr/>
        <p:txBody>
          <a:bodyPr/>
          <a:lstStyle/>
          <a:p>
            <a:endParaRPr lang="el-GR"/>
          </a:p>
        </p:txBody>
      </p:sp>
      <p:sp>
        <p:nvSpPr>
          <p:cNvPr id="6" name="Slide Number Placeholder 5">
            <a:extLst>
              <a:ext uri="{FF2B5EF4-FFF2-40B4-BE49-F238E27FC236}">
                <a16:creationId xmlns:a16="http://schemas.microsoft.com/office/drawing/2014/main" id="{7897F5FD-3F2B-4A18-8BF3-33579D46786A}"/>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3686045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34486-2119-4965-ADE6-9198FEF9A2E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l-GR"/>
          </a:p>
        </p:txBody>
      </p:sp>
      <p:sp>
        <p:nvSpPr>
          <p:cNvPr id="3" name="Text Placeholder 2">
            <a:extLst>
              <a:ext uri="{FF2B5EF4-FFF2-40B4-BE49-F238E27FC236}">
                <a16:creationId xmlns:a16="http://schemas.microsoft.com/office/drawing/2014/main" id="{495208D7-69A3-40E1-8EE5-C7422D2599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5E4200A-EAB2-47B4-84B1-FF18BDE9349A}"/>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5" name="Footer Placeholder 4">
            <a:extLst>
              <a:ext uri="{FF2B5EF4-FFF2-40B4-BE49-F238E27FC236}">
                <a16:creationId xmlns:a16="http://schemas.microsoft.com/office/drawing/2014/main" id="{43E803D4-4AC3-4933-8986-1EE256BE470A}"/>
              </a:ext>
            </a:extLst>
          </p:cNvPr>
          <p:cNvSpPr>
            <a:spLocks noGrp="1"/>
          </p:cNvSpPr>
          <p:nvPr>
            <p:ph type="ftr" sz="quarter" idx="11"/>
          </p:nvPr>
        </p:nvSpPr>
        <p:spPr/>
        <p:txBody>
          <a:bodyPr/>
          <a:lstStyle/>
          <a:p>
            <a:endParaRPr lang="el-GR"/>
          </a:p>
        </p:txBody>
      </p:sp>
      <p:sp>
        <p:nvSpPr>
          <p:cNvPr id="6" name="Slide Number Placeholder 5">
            <a:extLst>
              <a:ext uri="{FF2B5EF4-FFF2-40B4-BE49-F238E27FC236}">
                <a16:creationId xmlns:a16="http://schemas.microsoft.com/office/drawing/2014/main" id="{1F06647E-BF48-4043-89A9-6B62A4A62B3F}"/>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436449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580DC-CD02-41DE-9365-4DBAE10131F0}"/>
              </a:ext>
            </a:extLst>
          </p:cNvPr>
          <p:cNvSpPr>
            <a:spLocks noGrp="1"/>
          </p:cNvSpPr>
          <p:nvPr>
            <p:ph type="title"/>
          </p:nvPr>
        </p:nvSpPr>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id="{A06D7491-07D9-4BF8-89A1-FAFF2E78BA3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Content Placeholder 3">
            <a:extLst>
              <a:ext uri="{FF2B5EF4-FFF2-40B4-BE49-F238E27FC236}">
                <a16:creationId xmlns:a16="http://schemas.microsoft.com/office/drawing/2014/main" id="{7527F0F1-5FF1-4CB2-BC5B-596950C6D8F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Date Placeholder 4">
            <a:extLst>
              <a:ext uri="{FF2B5EF4-FFF2-40B4-BE49-F238E27FC236}">
                <a16:creationId xmlns:a16="http://schemas.microsoft.com/office/drawing/2014/main" id="{38E147F6-D3B7-4CC0-AF88-C0D111020152}"/>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6" name="Footer Placeholder 5">
            <a:extLst>
              <a:ext uri="{FF2B5EF4-FFF2-40B4-BE49-F238E27FC236}">
                <a16:creationId xmlns:a16="http://schemas.microsoft.com/office/drawing/2014/main" id="{8438D46B-6889-4E6E-852B-2A2C670C0486}"/>
              </a:ext>
            </a:extLst>
          </p:cNvPr>
          <p:cNvSpPr>
            <a:spLocks noGrp="1"/>
          </p:cNvSpPr>
          <p:nvPr>
            <p:ph type="ftr" sz="quarter" idx="11"/>
          </p:nvPr>
        </p:nvSpPr>
        <p:spPr/>
        <p:txBody>
          <a:bodyPr/>
          <a:lstStyle/>
          <a:p>
            <a:endParaRPr lang="el-GR"/>
          </a:p>
        </p:txBody>
      </p:sp>
      <p:sp>
        <p:nvSpPr>
          <p:cNvPr id="7" name="Slide Number Placeholder 6">
            <a:extLst>
              <a:ext uri="{FF2B5EF4-FFF2-40B4-BE49-F238E27FC236}">
                <a16:creationId xmlns:a16="http://schemas.microsoft.com/office/drawing/2014/main" id="{40C5299D-40EF-4F7D-A38C-9F43A4F59E18}"/>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884788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2BA7D-04CF-4B22-A23F-791FA28FC10A}"/>
              </a:ext>
            </a:extLst>
          </p:cNvPr>
          <p:cNvSpPr>
            <a:spLocks noGrp="1"/>
          </p:cNvSpPr>
          <p:nvPr>
            <p:ph type="title"/>
          </p:nvPr>
        </p:nvSpPr>
        <p:spPr>
          <a:xfrm>
            <a:off x="839788" y="365125"/>
            <a:ext cx="10515600" cy="1325563"/>
          </a:xfrm>
        </p:spPr>
        <p:txBody>
          <a:bodyPr/>
          <a:lstStyle/>
          <a:p>
            <a:r>
              <a:rPr lang="en-US"/>
              <a:t>Click to edit Master title style</a:t>
            </a:r>
            <a:endParaRPr lang="el-GR"/>
          </a:p>
        </p:txBody>
      </p:sp>
      <p:sp>
        <p:nvSpPr>
          <p:cNvPr id="3" name="Text Placeholder 2">
            <a:extLst>
              <a:ext uri="{FF2B5EF4-FFF2-40B4-BE49-F238E27FC236}">
                <a16:creationId xmlns:a16="http://schemas.microsoft.com/office/drawing/2014/main" id="{D6FB3622-1D97-42FC-AEE1-E78E922F22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0B4F4E4-3CBA-4DFD-9B05-2B6185EDF87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Text Placeholder 4">
            <a:extLst>
              <a:ext uri="{FF2B5EF4-FFF2-40B4-BE49-F238E27FC236}">
                <a16:creationId xmlns:a16="http://schemas.microsoft.com/office/drawing/2014/main" id="{B1FDC7A5-8C9E-481C-BA73-8F4918CECE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172DF0-7CCA-475E-BDE0-6D4D81EDBA8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7" name="Date Placeholder 6">
            <a:extLst>
              <a:ext uri="{FF2B5EF4-FFF2-40B4-BE49-F238E27FC236}">
                <a16:creationId xmlns:a16="http://schemas.microsoft.com/office/drawing/2014/main" id="{612EB7F6-1F4B-4027-8E8E-86FFAC899FF0}"/>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8" name="Footer Placeholder 7">
            <a:extLst>
              <a:ext uri="{FF2B5EF4-FFF2-40B4-BE49-F238E27FC236}">
                <a16:creationId xmlns:a16="http://schemas.microsoft.com/office/drawing/2014/main" id="{CA451B40-7ED7-41ED-9947-A25189D5D4BC}"/>
              </a:ext>
            </a:extLst>
          </p:cNvPr>
          <p:cNvSpPr>
            <a:spLocks noGrp="1"/>
          </p:cNvSpPr>
          <p:nvPr>
            <p:ph type="ftr" sz="quarter" idx="11"/>
          </p:nvPr>
        </p:nvSpPr>
        <p:spPr/>
        <p:txBody>
          <a:bodyPr/>
          <a:lstStyle/>
          <a:p>
            <a:endParaRPr lang="el-GR"/>
          </a:p>
        </p:txBody>
      </p:sp>
      <p:sp>
        <p:nvSpPr>
          <p:cNvPr id="9" name="Slide Number Placeholder 8">
            <a:extLst>
              <a:ext uri="{FF2B5EF4-FFF2-40B4-BE49-F238E27FC236}">
                <a16:creationId xmlns:a16="http://schemas.microsoft.com/office/drawing/2014/main" id="{0D2F4064-54BF-406B-AB89-F0BD54D4733B}"/>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427050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02BAC-247F-4CD2-A9B3-54D900D03C00}"/>
              </a:ext>
            </a:extLst>
          </p:cNvPr>
          <p:cNvSpPr>
            <a:spLocks noGrp="1"/>
          </p:cNvSpPr>
          <p:nvPr>
            <p:ph type="title"/>
          </p:nvPr>
        </p:nvSpPr>
        <p:spPr/>
        <p:txBody>
          <a:bodyPr/>
          <a:lstStyle/>
          <a:p>
            <a:r>
              <a:rPr lang="en-US"/>
              <a:t>Click to edit Master title style</a:t>
            </a:r>
            <a:endParaRPr lang="el-GR"/>
          </a:p>
        </p:txBody>
      </p:sp>
      <p:sp>
        <p:nvSpPr>
          <p:cNvPr id="3" name="Date Placeholder 2">
            <a:extLst>
              <a:ext uri="{FF2B5EF4-FFF2-40B4-BE49-F238E27FC236}">
                <a16:creationId xmlns:a16="http://schemas.microsoft.com/office/drawing/2014/main" id="{66257C0D-0F99-40DC-A901-9BF56181CA29}"/>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4" name="Footer Placeholder 3">
            <a:extLst>
              <a:ext uri="{FF2B5EF4-FFF2-40B4-BE49-F238E27FC236}">
                <a16:creationId xmlns:a16="http://schemas.microsoft.com/office/drawing/2014/main" id="{E71FE126-8382-4BFD-829E-1621A5AEEF11}"/>
              </a:ext>
            </a:extLst>
          </p:cNvPr>
          <p:cNvSpPr>
            <a:spLocks noGrp="1"/>
          </p:cNvSpPr>
          <p:nvPr>
            <p:ph type="ftr" sz="quarter" idx="11"/>
          </p:nvPr>
        </p:nvSpPr>
        <p:spPr/>
        <p:txBody>
          <a:bodyPr/>
          <a:lstStyle/>
          <a:p>
            <a:endParaRPr lang="el-GR"/>
          </a:p>
        </p:txBody>
      </p:sp>
      <p:sp>
        <p:nvSpPr>
          <p:cNvPr id="5" name="Slide Number Placeholder 4">
            <a:extLst>
              <a:ext uri="{FF2B5EF4-FFF2-40B4-BE49-F238E27FC236}">
                <a16:creationId xmlns:a16="http://schemas.microsoft.com/office/drawing/2014/main" id="{A587AEC3-E026-4C41-8C50-19A03A539ED4}"/>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3472964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163670-4C9C-4BE5-8C30-A6201E0C6A65}"/>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3" name="Footer Placeholder 2">
            <a:extLst>
              <a:ext uri="{FF2B5EF4-FFF2-40B4-BE49-F238E27FC236}">
                <a16:creationId xmlns:a16="http://schemas.microsoft.com/office/drawing/2014/main" id="{D2EC4CB5-C29F-4830-AF0F-A6C976936020}"/>
              </a:ext>
            </a:extLst>
          </p:cNvPr>
          <p:cNvSpPr>
            <a:spLocks noGrp="1"/>
          </p:cNvSpPr>
          <p:nvPr>
            <p:ph type="ftr" sz="quarter" idx="11"/>
          </p:nvPr>
        </p:nvSpPr>
        <p:spPr/>
        <p:txBody>
          <a:bodyPr/>
          <a:lstStyle/>
          <a:p>
            <a:endParaRPr lang="el-GR"/>
          </a:p>
        </p:txBody>
      </p:sp>
      <p:sp>
        <p:nvSpPr>
          <p:cNvPr id="4" name="Slide Number Placeholder 3">
            <a:extLst>
              <a:ext uri="{FF2B5EF4-FFF2-40B4-BE49-F238E27FC236}">
                <a16:creationId xmlns:a16="http://schemas.microsoft.com/office/drawing/2014/main" id="{E032C2AB-44E6-4825-804A-1002F9F806C9}"/>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2115379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9CEB6-9DC9-4F2D-8414-152D543CCA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l-GR"/>
          </a:p>
        </p:txBody>
      </p:sp>
      <p:sp>
        <p:nvSpPr>
          <p:cNvPr id="3" name="Content Placeholder 2">
            <a:extLst>
              <a:ext uri="{FF2B5EF4-FFF2-40B4-BE49-F238E27FC236}">
                <a16:creationId xmlns:a16="http://schemas.microsoft.com/office/drawing/2014/main" id="{2864B61C-9352-48FF-8668-F262800BCC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Text Placeholder 3">
            <a:extLst>
              <a:ext uri="{FF2B5EF4-FFF2-40B4-BE49-F238E27FC236}">
                <a16:creationId xmlns:a16="http://schemas.microsoft.com/office/drawing/2014/main" id="{2E9DEE67-34B4-43C6-8825-1A6C4F4C72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276122B-F13A-46FE-BAB3-4E835E1E060A}"/>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6" name="Footer Placeholder 5">
            <a:extLst>
              <a:ext uri="{FF2B5EF4-FFF2-40B4-BE49-F238E27FC236}">
                <a16:creationId xmlns:a16="http://schemas.microsoft.com/office/drawing/2014/main" id="{75F69082-25E8-4BCF-9502-2859F4E60B3C}"/>
              </a:ext>
            </a:extLst>
          </p:cNvPr>
          <p:cNvSpPr>
            <a:spLocks noGrp="1"/>
          </p:cNvSpPr>
          <p:nvPr>
            <p:ph type="ftr" sz="quarter" idx="11"/>
          </p:nvPr>
        </p:nvSpPr>
        <p:spPr/>
        <p:txBody>
          <a:bodyPr/>
          <a:lstStyle/>
          <a:p>
            <a:endParaRPr lang="el-GR"/>
          </a:p>
        </p:txBody>
      </p:sp>
      <p:sp>
        <p:nvSpPr>
          <p:cNvPr id="7" name="Slide Number Placeholder 6">
            <a:extLst>
              <a:ext uri="{FF2B5EF4-FFF2-40B4-BE49-F238E27FC236}">
                <a16:creationId xmlns:a16="http://schemas.microsoft.com/office/drawing/2014/main" id="{9384B781-FEA6-4C1A-ACC4-D820CA62FEC7}"/>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3255958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31083-F41C-4B5A-8EAD-89C98CA5EB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l-GR"/>
          </a:p>
        </p:txBody>
      </p:sp>
      <p:sp>
        <p:nvSpPr>
          <p:cNvPr id="3" name="Picture Placeholder 2">
            <a:extLst>
              <a:ext uri="{FF2B5EF4-FFF2-40B4-BE49-F238E27FC236}">
                <a16:creationId xmlns:a16="http://schemas.microsoft.com/office/drawing/2014/main" id="{765B1AC0-0056-4166-B96D-E983DFE794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Text Placeholder 3">
            <a:extLst>
              <a:ext uri="{FF2B5EF4-FFF2-40B4-BE49-F238E27FC236}">
                <a16:creationId xmlns:a16="http://schemas.microsoft.com/office/drawing/2014/main" id="{FB27B223-9030-462A-A0BB-552E8D19D5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6C5981F-2CD2-42FC-B267-A3F5823B3D57}"/>
              </a:ext>
            </a:extLst>
          </p:cNvPr>
          <p:cNvSpPr>
            <a:spLocks noGrp="1"/>
          </p:cNvSpPr>
          <p:nvPr>
            <p:ph type="dt" sz="half" idx="10"/>
          </p:nvPr>
        </p:nvSpPr>
        <p:spPr/>
        <p:txBody>
          <a:bodyPr/>
          <a:lstStyle/>
          <a:p>
            <a:fld id="{B4920241-E867-4ABA-BC3E-482CADBD79DD}" type="datetimeFigureOut">
              <a:rPr lang="el-GR" smtClean="0"/>
              <a:t>27/5/2022</a:t>
            </a:fld>
            <a:endParaRPr lang="el-GR"/>
          </a:p>
        </p:txBody>
      </p:sp>
      <p:sp>
        <p:nvSpPr>
          <p:cNvPr id="6" name="Footer Placeholder 5">
            <a:extLst>
              <a:ext uri="{FF2B5EF4-FFF2-40B4-BE49-F238E27FC236}">
                <a16:creationId xmlns:a16="http://schemas.microsoft.com/office/drawing/2014/main" id="{BB00FC56-384C-416A-8729-45D0CDA55999}"/>
              </a:ext>
            </a:extLst>
          </p:cNvPr>
          <p:cNvSpPr>
            <a:spLocks noGrp="1"/>
          </p:cNvSpPr>
          <p:nvPr>
            <p:ph type="ftr" sz="quarter" idx="11"/>
          </p:nvPr>
        </p:nvSpPr>
        <p:spPr/>
        <p:txBody>
          <a:bodyPr/>
          <a:lstStyle/>
          <a:p>
            <a:endParaRPr lang="el-GR"/>
          </a:p>
        </p:txBody>
      </p:sp>
      <p:sp>
        <p:nvSpPr>
          <p:cNvPr id="7" name="Slide Number Placeholder 6">
            <a:extLst>
              <a:ext uri="{FF2B5EF4-FFF2-40B4-BE49-F238E27FC236}">
                <a16:creationId xmlns:a16="http://schemas.microsoft.com/office/drawing/2014/main" id="{A7B66F56-C51A-4317-BC65-EA4D57BAA137}"/>
              </a:ext>
            </a:extLst>
          </p:cNvPr>
          <p:cNvSpPr>
            <a:spLocks noGrp="1"/>
          </p:cNvSpPr>
          <p:nvPr>
            <p:ph type="sldNum" sz="quarter" idx="12"/>
          </p:nvPr>
        </p:nvSpPr>
        <p:spPr/>
        <p:txBody>
          <a:bodyPr/>
          <a:lstStyle/>
          <a:p>
            <a:fld id="{0C94FB56-B4FD-446C-BDB8-69172F16918A}" type="slidenum">
              <a:rPr lang="el-GR" smtClean="0"/>
              <a:t>‹#›</a:t>
            </a:fld>
            <a:endParaRPr lang="el-GR"/>
          </a:p>
        </p:txBody>
      </p:sp>
    </p:spTree>
    <p:extLst>
      <p:ext uri="{BB962C8B-B14F-4D97-AF65-F5344CB8AC3E}">
        <p14:creationId xmlns:p14="http://schemas.microsoft.com/office/powerpoint/2010/main" val="178105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157BE4-2ACE-440F-A9C6-C2B60245D4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a:extLst>
              <a:ext uri="{FF2B5EF4-FFF2-40B4-BE49-F238E27FC236}">
                <a16:creationId xmlns:a16="http://schemas.microsoft.com/office/drawing/2014/main" id="{DA841EE3-9D44-4634-BE83-D8C85F5746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a:extLst>
              <a:ext uri="{FF2B5EF4-FFF2-40B4-BE49-F238E27FC236}">
                <a16:creationId xmlns:a16="http://schemas.microsoft.com/office/drawing/2014/main" id="{1D9E41BC-FF91-41B9-A7DF-03DAAC0C66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920241-E867-4ABA-BC3E-482CADBD79DD}" type="datetimeFigureOut">
              <a:rPr lang="el-GR" smtClean="0"/>
              <a:t>27/5/2022</a:t>
            </a:fld>
            <a:endParaRPr lang="el-GR"/>
          </a:p>
        </p:txBody>
      </p:sp>
      <p:sp>
        <p:nvSpPr>
          <p:cNvPr id="5" name="Footer Placeholder 4">
            <a:extLst>
              <a:ext uri="{FF2B5EF4-FFF2-40B4-BE49-F238E27FC236}">
                <a16:creationId xmlns:a16="http://schemas.microsoft.com/office/drawing/2014/main" id="{82525268-FFC7-46DF-B8A6-C1F1BF0E57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a:extLst>
              <a:ext uri="{FF2B5EF4-FFF2-40B4-BE49-F238E27FC236}">
                <a16:creationId xmlns:a16="http://schemas.microsoft.com/office/drawing/2014/main" id="{5E99DE7F-72B7-402A-9E52-A2515AC65F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4FB56-B4FD-446C-BDB8-69172F16918A}" type="slidenum">
              <a:rPr lang="el-GR" smtClean="0"/>
              <a:t>‹#›</a:t>
            </a:fld>
            <a:endParaRPr lang="el-GR"/>
          </a:p>
        </p:txBody>
      </p:sp>
    </p:spTree>
    <p:extLst>
      <p:ext uri="{BB962C8B-B14F-4D97-AF65-F5344CB8AC3E}">
        <p14:creationId xmlns:p14="http://schemas.microsoft.com/office/powerpoint/2010/main" val="1884837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info@mio-ecsde.org" TargetMode="External"/><Relationship Id="rId2" Type="http://schemas.openxmlformats.org/officeDocument/2006/relationships/hyperlink" Target="mailto:info@medies.net" TargetMode="External"/><Relationship Id="rId1" Type="http://schemas.openxmlformats.org/officeDocument/2006/relationships/slideLayout" Target="../slideLayouts/slideLayout2.xml"/><Relationship Id="rId4" Type="http://schemas.openxmlformats.org/officeDocument/2006/relationships/hyperlink" Target="mailto:scoullos@chem.uoa.gr"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medies.net/245616-2/" TargetMode="External"/><Relationship Id="rId2" Type="http://schemas.openxmlformats.org/officeDocument/2006/relationships/hyperlink" Target="https://medies.net/mediterranean-preparatory-webinar-for-esdfor2030" TargetMode="External"/><Relationship Id="rId1" Type="http://schemas.openxmlformats.org/officeDocument/2006/relationships/slideLayout" Target="../slideLayouts/slideLayout2.xml"/><Relationship Id="rId4" Type="http://schemas.openxmlformats.org/officeDocument/2006/relationships/hyperlink" Target="https://www.youtube.com/watch?v=6atz_KtIWdE"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wes-med.eu/activities_type/he-2-reg-awareness-raising-and-education-for-sustainable-development-training-of-trainers-on-campaigns-for-sustainable-consumption/" TargetMode="External"/><Relationship Id="rId2" Type="http://schemas.openxmlformats.org/officeDocument/2006/relationships/hyperlink" Target="https://medies.net/category/events" TargetMode="External"/><Relationship Id="rId1" Type="http://schemas.openxmlformats.org/officeDocument/2006/relationships/slideLayout" Target="../slideLayouts/slideLayout7.xml"/><Relationship Id="rId4" Type="http://schemas.openxmlformats.org/officeDocument/2006/relationships/hyperlink" Target="https://www.wes-med.eu/activities_type/he-3-reg-educating-for-sustainable-development-focus-on-waste-water-treatement-for-reuse-and-non-conventional-water-resourc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hyperlink" Target="https://medies.net/2021-2022-asterousia-hybrid-university-phase-b/" TargetMode="External"/><Relationship Id="rId2" Type="http://schemas.openxmlformats.org/officeDocument/2006/relationships/hyperlink" Target="https://medies.net/2021-asterousia-hybrid-university-phase-a/"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medies.net/2021-2022-asterousia-hybrid-university-phase-b/" TargetMode="External"/><Relationship Id="rId2" Type="http://schemas.openxmlformats.org/officeDocument/2006/relationships/hyperlink" Target="https://medies.net/2021-asterousia-hybrid-university-phase-a/"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8724F-C129-4E70-9437-6460E4E8D6DE}"/>
              </a:ext>
            </a:extLst>
          </p:cNvPr>
          <p:cNvSpPr>
            <a:spLocks noGrp="1"/>
          </p:cNvSpPr>
          <p:nvPr>
            <p:ph type="ctrTitle"/>
          </p:nvPr>
        </p:nvSpPr>
        <p:spPr>
          <a:xfrm>
            <a:off x="838200" y="1041400"/>
            <a:ext cx="10515600" cy="2387600"/>
          </a:xfrm>
        </p:spPr>
        <p:txBody>
          <a:bodyPr>
            <a:normAutofit/>
          </a:bodyPr>
          <a:lstStyle/>
          <a:p>
            <a:r>
              <a:rPr lang="en-US" sz="4000" b="1" dirty="0"/>
              <a:t>Recent activities organized in the framework of the Mediterranean Strategy on Education for Sustainable Development </a:t>
            </a:r>
            <a:endParaRPr lang="el-GR" sz="4000" dirty="0"/>
          </a:p>
        </p:txBody>
      </p:sp>
      <p:sp>
        <p:nvSpPr>
          <p:cNvPr id="3" name="Subtitle 2">
            <a:extLst>
              <a:ext uri="{FF2B5EF4-FFF2-40B4-BE49-F238E27FC236}">
                <a16:creationId xmlns:a16="http://schemas.microsoft.com/office/drawing/2014/main" id="{29A3CB66-BEB4-42F9-8D78-EEE682326B8A}"/>
              </a:ext>
            </a:extLst>
          </p:cNvPr>
          <p:cNvSpPr>
            <a:spLocks noGrp="1"/>
          </p:cNvSpPr>
          <p:nvPr>
            <p:ph type="subTitle" idx="1"/>
          </p:nvPr>
        </p:nvSpPr>
        <p:spPr>
          <a:xfrm>
            <a:off x="1057275" y="3870860"/>
            <a:ext cx="9717051" cy="1945739"/>
          </a:xfrm>
        </p:spPr>
        <p:txBody>
          <a:bodyPr>
            <a:normAutofit/>
          </a:bodyPr>
          <a:lstStyle/>
          <a:p>
            <a:pPr>
              <a:lnSpc>
                <a:spcPct val="100000"/>
              </a:lnSpc>
              <a:spcBef>
                <a:spcPct val="0"/>
              </a:spcBef>
            </a:pPr>
            <a:r>
              <a:rPr lang="en-GB" altLang="en-US" sz="2800" dirty="0"/>
              <a:t>MCESD Secretariat </a:t>
            </a:r>
          </a:p>
          <a:p>
            <a:pPr>
              <a:lnSpc>
                <a:spcPct val="100000"/>
              </a:lnSpc>
              <a:spcBef>
                <a:spcPct val="0"/>
              </a:spcBef>
            </a:pPr>
            <a:r>
              <a:rPr lang="en-GB" altLang="en-US" sz="2200" dirty="0"/>
              <a:t>Prof Michael </a:t>
            </a:r>
            <a:r>
              <a:rPr lang="en-GB" altLang="en-US" sz="2200" dirty="0" err="1"/>
              <a:t>Scoullos</a:t>
            </a:r>
            <a:r>
              <a:rPr lang="en-GB" altLang="en-US" sz="2200" dirty="0"/>
              <a:t>, </a:t>
            </a:r>
          </a:p>
          <a:p>
            <a:pPr>
              <a:lnSpc>
                <a:spcPct val="100000"/>
              </a:lnSpc>
              <a:spcBef>
                <a:spcPct val="0"/>
              </a:spcBef>
            </a:pPr>
            <a:r>
              <a:rPr lang="en-GB" altLang="en-US" sz="2200" dirty="0"/>
              <a:t>MIO-ECSDE Chairman, UNESCO Chair &amp; Network on Sustainable Development Management and Education in the Mediterranean, (University of Athens)</a:t>
            </a:r>
            <a:endParaRPr lang="el-GR" sz="2200" dirty="0"/>
          </a:p>
        </p:txBody>
      </p:sp>
      <p:sp>
        <p:nvSpPr>
          <p:cNvPr id="4" name="TextBox 4">
            <a:extLst>
              <a:ext uri="{FF2B5EF4-FFF2-40B4-BE49-F238E27FC236}">
                <a16:creationId xmlns:a16="http://schemas.microsoft.com/office/drawing/2014/main" id="{E7BDFD22-EEE6-4674-8C5F-AC07FC7A91BF}"/>
              </a:ext>
            </a:extLst>
          </p:cNvPr>
          <p:cNvSpPr txBox="1">
            <a:spLocks noChangeArrowheads="1"/>
          </p:cNvSpPr>
          <p:nvPr/>
        </p:nvSpPr>
        <p:spPr bwMode="auto">
          <a:xfrm>
            <a:off x="0" y="6427113"/>
            <a:ext cx="7035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2200" dirty="0">
                <a:latin typeface="+mj-lt"/>
              </a:rPr>
              <a:t>17</a:t>
            </a:r>
            <a:r>
              <a:rPr lang="en-GB" altLang="en-US" sz="2200" baseline="30000" dirty="0">
                <a:latin typeface="+mj-lt"/>
              </a:rPr>
              <a:t>th</a:t>
            </a:r>
            <a:r>
              <a:rPr lang="en-GB" altLang="en-US" sz="2200" dirty="0">
                <a:latin typeface="+mj-lt"/>
              </a:rPr>
              <a:t> Meeting of the UNECE ESD SC, 30-31 May  2022</a:t>
            </a:r>
            <a:endParaRPr lang="en-US" altLang="en-US" sz="2200" dirty="0">
              <a:latin typeface="+mj-lt"/>
            </a:endParaRPr>
          </a:p>
        </p:txBody>
      </p:sp>
    </p:spTree>
    <p:extLst>
      <p:ext uri="{BB962C8B-B14F-4D97-AF65-F5344CB8AC3E}">
        <p14:creationId xmlns:p14="http://schemas.microsoft.com/office/powerpoint/2010/main" val="1291695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7724" y="2984812"/>
            <a:ext cx="4027994" cy="2287276"/>
          </a:xfrm>
          <a:prstGeom prst="rect">
            <a:avLst/>
          </a:prstGeom>
        </p:spPr>
      </p:pic>
      <p:pic>
        <p:nvPicPr>
          <p:cNvPr id="10242" name="Picture 2" descr="http://medies.net/_uploaded_files/2018_parnon/parnon_photos/group%20photo%20@%20monastir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075" y="790575"/>
            <a:ext cx="3484563"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AutoShape 6" descr="http://www.envirolearning.net/mioecsde/content/lessons/65/L1_layout_cover.png"/>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endParaRPr lang="en-GB" altLang="el-GR" sz="2400"/>
          </a:p>
        </p:txBody>
      </p:sp>
      <p:sp>
        <p:nvSpPr>
          <p:cNvPr id="10244" name="AutoShape 8" descr="http://www.envirolearning.net/mioecsde/content/lessons/65/L1_layout_cover.png"/>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endParaRPr lang="en-GB" altLang="el-GR" sz="2400"/>
          </a:p>
        </p:txBody>
      </p:sp>
      <p:sp>
        <p:nvSpPr>
          <p:cNvPr id="10245" name="AutoShape 10" descr="http://www.envirolearning.net/mioecsde/content/lessons/65/L1_layout_cover.png"/>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endParaRPr lang="en-GB" altLang="el-GR" sz="2400"/>
          </a:p>
        </p:txBody>
      </p:sp>
      <p:sp>
        <p:nvSpPr>
          <p:cNvPr id="10246" name="AutoShape 12" descr="http://www.envirolearning.net/mioecsde/content/lessons/65/L1_layout_cover.png"/>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endParaRPr lang="en-GB" altLang="el-GR" sz="2400"/>
          </a:p>
        </p:txBody>
      </p:sp>
      <p:sp>
        <p:nvSpPr>
          <p:cNvPr id="10247" name="AutoShape 14" descr="http://www.envirolearning.net/mioecsde/content/lessons/65/L1_layout_cover.png"/>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endParaRPr lang="en-GB" altLang="el-GR" sz="2400"/>
          </a:p>
        </p:txBody>
      </p:sp>
      <p:pic>
        <p:nvPicPr>
          <p:cNvPr id="10248" name="Picture 4" descr="http://www.medies.net/_uploaded_files/2017_sardenia/foresters_a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78888" y="1878013"/>
            <a:ext cx="3313112"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6" descr="http://www.medies.net/_uploaded_files/2016_samothraki/certificate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48687" y="4660901"/>
            <a:ext cx="3311525"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8" descr="http://www.mio-ecsde.org/erasmus-IP-2014/images/00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463" y="3873500"/>
            <a:ext cx="3121025"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TextBox 13"/>
          <p:cNvSpPr txBox="1">
            <a:spLocks noChangeArrowheads="1"/>
          </p:cNvSpPr>
          <p:nvPr/>
        </p:nvSpPr>
        <p:spPr bwMode="auto">
          <a:xfrm>
            <a:off x="1006475" y="5946775"/>
            <a:ext cx="1228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2400"/>
              <a:t>Amfissa </a:t>
            </a:r>
            <a:br>
              <a:rPr lang="el-GR" altLang="el-GR" sz="2400"/>
            </a:br>
            <a:r>
              <a:rPr lang="en-US" altLang="el-GR" sz="2400"/>
              <a:t>2014</a:t>
            </a:r>
            <a:endParaRPr lang="en-GB" altLang="el-GR" sz="2400"/>
          </a:p>
        </p:txBody>
      </p:sp>
      <p:sp>
        <p:nvSpPr>
          <p:cNvPr id="10252" name="TextBox 14"/>
          <p:cNvSpPr txBox="1">
            <a:spLocks noChangeArrowheads="1"/>
          </p:cNvSpPr>
          <p:nvPr/>
        </p:nvSpPr>
        <p:spPr bwMode="auto">
          <a:xfrm>
            <a:off x="9991725" y="4238625"/>
            <a:ext cx="19288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gn="r">
              <a:lnSpc>
                <a:spcPct val="100000"/>
              </a:lnSpc>
              <a:spcBef>
                <a:spcPct val="0"/>
              </a:spcBef>
              <a:buFontTx/>
              <a:buNone/>
            </a:pPr>
            <a:r>
              <a:rPr lang="en-US" altLang="el-GR" sz="2400" dirty="0"/>
              <a:t>Samothraki</a:t>
            </a:r>
            <a:br>
              <a:rPr lang="el-GR" altLang="el-GR" sz="2400" dirty="0"/>
            </a:br>
            <a:r>
              <a:rPr lang="en-US" altLang="el-GR" sz="2400" dirty="0"/>
              <a:t>2016</a:t>
            </a:r>
            <a:endParaRPr lang="en-GB" altLang="el-GR" sz="2400" dirty="0"/>
          </a:p>
        </p:txBody>
      </p:sp>
      <p:sp>
        <p:nvSpPr>
          <p:cNvPr id="10253" name="TextBox 15"/>
          <p:cNvSpPr txBox="1">
            <a:spLocks noChangeArrowheads="1"/>
          </p:cNvSpPr>
          <p:nvPr/>
        </p:nvSpPr>
        <p:spPr bwMode="auto">
          <a:xfrm>
            <a:off x="9610725" y="1501775"/>
            <a:ext cx="195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2400"/>
              <a:t>Sardinia, 2017</a:t>
            </a:r>
            <a:endParaRPr lang="en-GB" altLang="el-GR" sz="2400"/>
          </a:p>
        </p:txBody>
      </p:sp>
      <p:pic>
        <p:nvPicPr>
          <p:cNvPr id="10254" name="Picture 18" descr="ph_w_evaluation_net.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91012" y="125015"/>
            <a:ext cx="3851275"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5" name="TextBox 19"/>
          <p:cNvSpPr txBox="1">
            <a:spLocks noChangeArrowheads="1"/>
          </p:cNvSpPr>
          <p:nvPr/>
        </p:nvSpPr>
        <p:spPr bwMode="auto">
          <a:xfrm>
            <a:off x="4354434" y="51891"/>
            <a:ext cx="19988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2400" b="1" dirty="0"/>
              <a:t>Bulgaria, 2019</a:t>
            </a:r>
            <a:endParaRPr lang="en-GB" altLang="el-GR" sz="2400" b="1" dirty="0"/>
          </a:p>
        </p:txBody>
      </p:sp>
      <p:sp>
        <p:nvSpPr>
          <p:cNvPr id="10256" name="TextBox 20"/>
          <p:cNvSpPr txBox="1">
            <a:spLocks noChangeArrowheads="1"/>
          </p:cNvSpPr>
          <p:nvPr/>
        </p:nvSpPr>
        <p:spPr bwMode="auto">
          <a:xfrm>
            <a:off x="219075" y="0"/>
            <a:ext cx="2016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2400"/>
              <a:t>Parnon</a:t>
            </a:r>
            <a:br>
              <a:rPr lang="el-GR" altLang="el-GR" sz="2400"/>
            </a:br>
            <a:r>
              <a:rPr lang="en-US" altLang="el-GR" sz="2400"/>
              <a:t>2018</a:t>
            </a:r>
            <a:endParaRPr lang="en-GB" altLang="el-GR" sz="2400"/>
          </a:p>
        </p:txBody>
      </p:sp>
      <p:sp>
        <p:nvSpPr>
          <p:cNvPr id="10257" name="TextBox 16"/>
          <p:cNvSpPr txBox="1">
            <a:spLocks noChangeArrowheads="1"/>
          </p:cNvSpPr>
          <p:nvPr/>
        </p:nvSpPr>
        <p:spPr bwMode="auto">
          <a:xfrm>
            <a:off x="8277225" y="236538"/>
            <a:ext cx="34988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3000" dirty="0"/>
              <a:t>Summer Universities </a:t>
            </a:r>
            <a:endParaRPr lang="en-GB" altLang="el-GR" sz="3000" dirty="0"/>
          </a:p>
        </p:txBody>
      </p:sp>
      <p:pic>
        <p:nvPicPr>
          <p:cNvPr id="1025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03638" y="5068888"/>
            <a:ext cx="3687762"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9" name="TextBox 21"/>
          <p:cNvSpPr txBox="1">
            <a:spLocks noChangeArrowheads="1"/>
          </p:cNvSpPr>
          <p:nvPr/>
        </p:nvSpPr>
        <p:spPr bwMode="auto">
          <a:xfrm>
            <a:off x="5353843" y="5172869"/>
            <a:ext cx="16240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2400" b="1" dirty="0"/>
              <a:t>Crete, 2020</a:t>
            </a:r>
            <a:endParaRPr lang="en-GB" altLang="el-GR" sz="2400" b="1" dirty="0"/>
          </a:p>
        </p:txBody>
      </p:sp>
      <p:sp>
        <p:nvSpPr>
          <p:cNvPr id="22" name="TextBox 21"/>
          <p:cNvSpPr txBox="1">
            <a:spLocks noChangeArrowheads="1"/>
          </p:cNvSpPr>
          <p:nvPr/>
        </p:nvSpPr>
        <p:spPr bwMode="auto">
          <a:xfrm>
            <a:off x="7287260" y="2710654"/>
            <a:ext cx="16240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Tx/>
              <a:buNone/>
            </a:pPr>
            <a:r>
              <a:rPr lang="en-US" altLang="el-GR" sz="2400" b="1" dirty="0"/>
              <a:t>Crete, 2021</a:t>
            </a:r>
            <a:endParaRPr lang="en-GB" altLang="el-GR" sz="2400" b="1" dirty="0"/>
          </a:p>
        </p:txBody>
      </p:sp>
    </p:spTree>
    <p:extLst>
      <p:ext uri="{BB962C8B-B14F-4D97-AF65-F5344CB8AC3E}">
        <p14:creationId xmlns:p14="http://schemas.microsoft.com/office/powerpoint/2010/main" val="4230807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849775" y="1976096"/>
            <a:ext cx="10515600" cy="4351338"/>
          </a:xfrm>
        </p:spPr>
        <p:txBody>
          <a:bodyPr/>
          <a:lstStyle/>
          <a:p>
            <a:r>
              <a:rPr lang="en-US" dirty="0"/>
              <a:t>2022 Asterousia University combining </a:t>
            </a:r>
          </a:p>
          <a:p>
            <a:pPr lvl="1"/>
            <a:r>
              <a:rPr lang="en-US" dirty="0"/>
              <a:t>a) in-situ session in Crete </a:t>
            </a:r>
          </a:p>
          <a:p>
            <a:pPr lvl="1"/>
            <a:r>
              <a:rPr lang="en-US" dirty="0"/>
              <a:t>b) in-situ session in Cyprus </a:t>
            </a:r>
          </a:p>
          <a:p>
            <a:pPr lvl="1"/>
            <a:r>
              <a:rPr lang="en-US" dirty="0"/>
              <a:t>c) Online phase (January – February 2023)</a:t>
            </a:r>
            <a:endParaRPr lang="el-GR" dirty="0"/>
          </a:p>
        </p:txBody>
      </p:sp>
      <p:sp>
        <p:nvSpPr>
          <p:cNvPr id="4" name="Title 1">
            <a:extLst>
              <a:ext uri="{FF2B5EF4-FFF2-40B4-BE49-F238E27FC236}">
                <a16:creationId xmlns:a16="http://schemas.microsoft.com/office/drawing/2014/main" id="{EA522B29-04EC-4D16-B56D-9EA6AE38BCFD}"/>
              </a:ext>
            </a:extLst>
          </p:cNvPr>
          <p:cNvSpPr txBox="1">
            <a:spLocks/>
          </p:cNvSpPr>
          <p:nvPr/>
        </p:nvSpPr>
        <p:spPr>
          <a:xfrm>
            <a:off x="228600" y="365125"/>
            <a:ext cx="111252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t>Summer Universities in cooperation with UNESCO Regional Bureau of Venice</a:t>
            </a:r>
            <a:br>
              <a:rPr lang="en-GB" sz="2800" dirty="0"/>
            </a:br>
            <a:r>
              <a:rPr lang="en-GB" sz="3600" dirty="0"/>
              <a:t>3</a:t>
            </a:r>
            <a:r>
              <a:rPr lang="en-GB" sz="3600" baseline="30000" dirty="0"/>
              <a:t>nd</a:t>
            </a:r>
            <a:r>
              <a:rPr lang="en-GB" sz="3600" dirty="0"/>
              <a:t> (under preparation) Asterousia Hybrid University</a:t>
            </a:r>
            <a:endParaRPr lang="el-GR" sz="2800" dirty="0"/>
          </a:p>
        </p:txBody>
      </p:sp>
    </p:spTree>
    <p:extLst>
      <p:ext uri="{BB962C8B-B14F-4D97-AF65-F5344CB8AC3E}">
        <p14:creationId xmlns:p14="http://schemas.microsoft.com/office/powerpoint/2010/main" val="831594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76C92-441F-45C6-9F46-2F5A6F029FC0}"/>
              </a:ext>
            </a:extLst>
          </p:cNvPr>
          <p:cNvSpPr>
            <a:spLocks noGrp="1"/>
          </p:cNvSpPr>
          <p:nvPr>
            <p:ph type="title"/>
          </p:nvPr>
        </p:nvSpPr>
        <p:spPr/>
        <p:txBody>
          <a:bodyPr/>
          <a:lstStyle/>
          <a:p>
            <a:r>
              <a:rPr lang="en-US" dirty="0"/>
              <a:t>Other related initiatives </a:t>
            </a:r>
            <a:endParaRPr lang="el-GR" dirty="0"/>
          </a:p>
        </p:txBody>
      </p:sp>
      <p:sp>
        <p:nvSpPr>
          <p:cNvPr id="3" name="Content Placeholder 2">
            <a:extLst>
              <a:ext uri="{FF2B5EF4-FFF2-40B4-BE49-F238E27FC236}">
                <a16:creationId xmlns:a16="http://schemas.microsoft.com/office/drawing/2014/main" id="{EF7FB04C-1A64-4E24-9253-B837235FCE47}"/>
              </a:ext>
            </a:extLst>
          </p:cNvPr>
          <p:cNvSpPr>
            <a:spLocks noGrp="1"/>
          </p:cNvSpPr>
          <p:nvPr>
            <p:ph idx="1"/>
          </p:nvPr>
        </p:nvSpPr>
        <p:spPr/>
        <p:txBody>
          <a:bodyPr>
            <a:normAutofit/>
          </a:bodyPr>
          <a:lstStyle/>
          <a:p>
            <a:pPr fontAlgn="base"/>
            <a:r>
              <a:rPr lang="en-US" sz="2400" dirty="0"/>
              <a:t>2021: Jordan -participating in the Mediterranean Committee on ESD - completed and launched the “Environmental Education for Sustainability Strategy (</a:t>
            </a:r>
            <a:r>
              <a:rPr lang="en-US" sz="2400" dirty="0" err="1"/>
              <a:t>EEfS</a:t>
            </a:r>
            <a:r>
              <a:rPr lang="en-US" sz="2400" dirty="0"/>
              <a:t>)” –based to a large extent on </a:t>
            </a:r>
            <a:r>
              <a:rPr lang="en-GB" sz="2400" dirty="0"/>
              <a:t>the Mediterranean Strategy on ESD (MSESD).</a:t>
            </a:r>
          </a:p>
          <a:p>
            <a:pPr fontAlgn="base"/>
            <a:endParaRPr lang="en-GB" sz="2400" dirty="0"/>
          </a:p>
          <a:p>
            <a:pPr fontAlgn="base"/>
            <a:r>
              <a:rPr lang="en-GB" sz="2400" dirty="0"/>
              <a:t>2021-2022: Climate Change Education initiated by Cyprus and technically supported. </a:t>
            </a:r>
          </a:p>
          <a:p>
            <a:pPr fontAlgn="base"/>
            <a:endParaRPr lang="el-GR" sz="2400" dirty="0"/>
          </a:p>
          <a:p>
            <a:pPr fontAlgn="base"/>
            <a:endParaRPr lang="en-US" sz="2400" dirty="0"/>
          </a:p>
          <a:p>
            <a:endParaRPr lang="el-GR" dirty="0"/>
          </a:p>
        </p:txBody>
      </p:sp>
    </p:spTree>
    <p:extLst>
      <p:ext uri="{BB962C8B-B14F-4D97-AF65-F5344CB8AC3E}">
        <p14:creationId xmlns:p14="http://schemas.microsoft.com/office/powerpoint/2010/main" val="2841814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E83AB-8F5C-4194-86A9-759AA3FF7B6B}"/>
              </a:ext>
            </a:extLst>
          </p:cNvPr>
          <p:cNvSpPr>
            <a:spLocks noGrp="1"/>
          </p:cNvSpPr>
          <p:nvPr>
            <p:ph type="title"/>
          </p:nvPr>
        </p:nvSpPr>
        <p:spPr>
          <a:xfrm>
            <a:off x="0" y="377844"/>
            <a:ext cx="12404784" cy="1450956"/>
          </a:xfrm>
        </p:spPr>
        <p:txBody>
          <a:bodyPr>
            <a:normAutofit fontScale="90000"/>
          </a:bodyPr>
          <a:lstStyle/>
          <a:p>
            <a:pPr algn="ctr"/>
            <a:r>
              <a:rPr lang="en-US" dirty="0"/>
              <a:t>Updating of the Action Plan MSESD in the light of </a:t>
            </a:r>
            <a:r>
              <a:rPr lang="en-US" dirty="0" err="1"/>
              <a:t>EfE</a:t>
            </a:r>
            <a:br>
              <a:rPr lang="en-US" dirty="0"/>
            </a:br>
            <a:r>
              <a:rPr lang="en-US" sz="3700" dirty="0"/>
              <a:t>To be proposed for adoption in the MCESD Session in Cyprus </a:t>
            </a:r>
            <a:br>
              <a:rPr lang="en-US" sz="3700" dirty="0"/>
            </a:br>
            <a:r>
              <a:rPr lang="en-US" sz="3700" dirty="0"/>
              <a:t> (October 2022)</a:t>
            </a:r>
            <a:endParaRPr lang="el-GR" sz="3700" dirty="0"/>
          </a:p>
        </p:txBody>
      </p:sp>
      <p:sp>
        <p:nvSpPr>
          <p:cNvPr id="6" name="Content Placeholder 5">
            <a:extLst>
              <a:ext uri="{FF2B5EF4-FFF2-40B4-BE49-F238E27FC236}">
                <a16:creationId xmlns:a16="http://schemas.microsoft.com/office/drawing/2014/main" id="{6947ED92-7700-4DE3-8B26-3BEC00DEDF53}"/>
              </a:ext>
            </a:extLst>
          </p:cNvPr>
          <p:cNvSpPr>
            <a:spLocks noGrp="1"/>
          </p:cNvSpPr>
          <p:nvPr>
            <p:ph idx="1"/>
          </p:nvPr>
        </p:nvSpPr>
        <p:spPr>
          <a:xfrm>
            <a:off x="1043550" y="1515598"/>
            <a:ext cx="10805746" cy="5178670"/>
          </a:xfrm>
        </p:spPr>
        <p:txBody>
          <a:bodyPr>
            <a:normAutofit/>
          </a:bodyPr>
          <a:lstStyle/>
          <a:p>
            <a:pPr marL="0" indent="0">
              <a:buNone/>
            </a:pPr>
            <a:endParaRPr lang="en-GB" sz="2600" dirty="0">
              <a:latin typeface="Calibri" panose="020F0502020204030204" pitchFamily="34" charset="0"/>
              <a:ea typeface="Times New Roman" panose="02020603050405020304" pitchFamily="18" charset="0"/>
              <a:cs typeface="Calibri" panose="020F0502020204030204" pitchFamily="34" charset="0"/>
            </a:endParaRPr>
          </a:p>
          <a:p>
            <a:pPr marL="0" indent="0">
              <a:buNone/>
            </a:pPr>
            <a:r>
              <a:rPr lang="en-GB" sz="2600" dirty="0">
                <a:latin typeface="Calibri" panose="020F0502020204030204" pitchFamily="34" charset="0"/>
                <a:ea typeface="Times New Roman" panose="02020603050405020304" pitchFamily="18" charset="0"/>
                <a:cs typeface="Calibri" panose="020F0502020204030204" pitchFamily="34" charset="0"/>
              </a:rPr>
              <a:t>A series of actions to collect the necessary evidence and feedback  for updating the Action Plan took place: </a:t>
            </a:r>
          </a:p>
          <a:p>
            <a:r>
              <a:rPr lang="en-GB" sz="2600" dirty="0">
                <a:latin typeface="Calibri" panose="020F0502020204030204" pitchFamily="34" charset="0"/>
                <a:ea typeface="Times New Roman" panose="02020603050405020304" pitchFamily="18" charset="0"/>
                <a:cs typeface="Calibri" panose="020F0502020204030204" pitchFamily="34" charset="0"/>
              </a:rPr>
              <a:t>The Mediterranean Preparatory Webinar on ESDfor2030  &amp; Statement (April 2021);</a:t>
            </a:r>
          </a:p>
          <a:p>
            <a:r>
              <a:rPr lang="en-GB" sz="2600" dirty="0">
                <a:latin typeface="Calibri" panose="020F0502020204030204" pitchFamily="34" charset="0"/>
                <a:ea typeface="Times New Roman" panose="02020603050405020304" pitchFamily="18" charset="0"/>
                <a:cs typeface="Calibri" panose="020F0502020204030204" pitchFamily="34" charset="0"/>
              </a:rPr>
              <a:t>Online surveys to addressing stakeholders within the WES Webinars; </a:t>
            </a:r>
          </a:p>
          <a:p>
            <a:r>
              <a:rPr lang="en-GB" sz="2600" dirty="0">
                <a:latin typeface="Calibri" panose="020F0502020204030204" pitchFamily="34" charset="0"/>
                <a:ea typeface="Times New Roman" panose="02020603050405020304" pitchFamily="18" charset="0"/>
                <a:cs typeface="Calibri" panose="020F0502020204030204" pitchFamily="34" charset="0"/>
              </a:rPr>
              <a:t>Distilling priorities &amp; updating the ESD Action Plan for 2030 in the Mediterranean” Webinar (14 June 2021)</a:t>
            </a:r>
          </a:p>
          <a:p>
            <a:r>
              <a:rPr lang="en-GB" sz="2600" dirty="0">
                <a:latin typeface="Calibri" panose="020F0502020204030204" pitchFamily="34" charset="0"/>
                <a:ea typeface="Times New Roman" panose="02020603050405020304" pitchFamily="18" charset="0"/>
                <a:cs typeface="Calibri" panose="020F0502020204030204" pitchFamily="34" charset="0"/>
              </a:rPr>
              <a:t>Targeted communication with competent stakeholders, etc.</a:t>
            </a:r>
          </a:p>
          <a:p>
            <a:r>
              <a:rPr lang="en-GB" sz="2600" dirty="0">
                <a:latin typeface="Calibri" panose="020F0502020204030204" pitchFamily="34" charset="0"/>
                <a:ea typeface="Calibri" panose="020F0502020204030204" pitchFamily="34" charset="0"/>
                <a:cs typeface="Calibri" panose="020F0502020204030204" pitchFamily="34" charset="0"/>
              </a:rPr>
              <a:t>Drafting the updated AP (</a:t>
            </a:r>
            <a:r>
              <a:rPr lang="en-GB" sz="2600" dirty="0">
                <a:latin typeface="Calibri" panose="020F0502020204030204" pitchFamily="34" charset="0"/>
                <a:ea typeface="Times New Roman" panose="02020603050405020304" pitchFamily="18" charset="0"/>
                <a:cs typeface="Calibri" panose="020F0502020204030204" pitchFamily="34" charset="0"/>
              </a:rPr>
              <a:t>w</a:t>
            </a:r>
            <a:r>
              <a:rPr lang="en-GB" sz="2600" dirty="0">
                <a:latin typeface="Calibri" panose="020F0502020204030204" pitchFamily="34" charset="0"/>
                <a:ea typeface="Calibri" panose="020F0502020204030204" pitchFamily="34" charset="0"/>
                <a:cs typeface="Calibri" panose="020F0502020204030204" pitchFamily="34" charset="0"/>
              </a:rPr>
              <a:t>ork-in-progress)</a:t>
            </a:r>
            <a:endParaRPr lang="el-GR" sz="2400" dirty="0"/>
          </a:p>
        </p:txBody>
      </p:sp>
    </p:spTree>
    <p:extLst>
      <p:ext uri="{BB962C8B-B14F-4D97-AF65-F5344CB8AC3E}">
        <p14:creationId xmlns:p14="http://schemas.microsoft.com/office/powerpoint/2010/main" val="2655594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E83AB-8F5C-4194-86A9-759AA3FF7B6B}"/>
              </a:ext>
            </a:extLst>
          </p:cNvPr>
          <p:cNvSpPr>
            <a:spLocks noGrp="1"/>
          </p:cNvSpPr>
          <p:nvPr>
            <p:ph type="title"/>
          </p:nvPr>
        </p:nvSpPr>
        <p:spPr>
          <a:xfrm>
            <a:off x="86265" y="1"/>
            <a:ext cx="12404784" cy="698499"/>
          </a:xfrm>
        </p:spPr>
        <p:txBody>
          <a:bodyPr>
            <a:normAutofit/>
          </a:bodyPr>
          <a:lstStyle/>
          <a:p>
            <a:pPr algn="ctr"/>
            <a:r>
              <a:rPr lang="en-US" sz="3400" dirty="0"/>
              <a:t>Thematic Priorities &amp; Actions for the updated AP</a:t>
            </a:r>
            <a:endParaRPr lang="el-GR" sz="3400" dirty="0"/>
          </a:p>
        </p:txBody>
      </p:sp>
      <p:graphicFrame>
        <p:nvGraphicFramePr>
          <p:cNvPr id="4" name="Content Placeholder 3">
            <a:extLst>
              <a:ext uri="{FF2B5EF4-FFF2-40B4-BE49-F238E27FC236}">
                <a16:creationId xmlns:a16="http://schemas.microsoft.com/office/drawing/2014/main" id="{BB8C808E-DED0-47F3-B433-D93BC905E4FD}"/>
              </a:ext>
            </a:extLst>
          </p:cNvPr>
          <p:cNvGraphicFramePr>
            <a:graphicFrameLocks noGrp="1"/>
          </p:cNvGraphicFramePr>
          <p:nvPr>
            <p:ph idx="1"/>
            <p:extLst>
              <p:ext uri="{D42A27DB-BD31-4B8C-83A1-F6EECF244321}">
                <p14:modId xmlns:p14="http://schemas.microsoft.com/office/powerpoint/2010/main" val="288870872"/>
              </p:ext>
            </p:extLst>
          </p:nvPr>
        </p:nvGraphicFramePr>
        <p:xfrm>
          <a:off x="0" y="857250"/>
          <a:ext cx="12105736" cy="5864889"/>
        </p:xfrm>
        <a:graphic>
          <a:graphicData uri="http://schemas.openxmlformats.org/drawingml/2006/table">
            <a:tbl>
              <a:tblPr firstRow="1" firstCol="1" bandRow="1">
                <a:tableStyleId>{912C8C85-51F0-491E-9774-3900AFEF0FD7}</a:tableStyleId>
              </a:tblPr>
              <a:tblGrid>
                <a:gridCol w="2380710">
                  <a:extLst>
                    <a:ext uri="{9D8B030D-6E8A-4147-A177-3AD203B41FA5}">
                      <a16:colId xmlns:a16="http://schemas.microsoft.com/office/drawing/2014/main" val="1364630294"/>
                    </a:ext>
                  </a:extLst>
                </a:gridCol>
                <a:gridCol w="5675570">
                  <a:extLst>
                    <a:ext uri="{9D8B030D-6E8A-4147-A177-3AD203B41FA5}">
                      <a16:colId xmlns:a16="http://schemas.microsoft.com/office/drawing/2014/main" val="2784065782"/>
                    </a:ext>
                  </a:extLst>
                </a:gridCol>
                <a:gridCol w="4049456">
                  <a:extLst>
                    <a:ext uri="{9D8B030D-6E8A-4147-A177-3AD203B41FA5}">
                      <a16:colId xmlns:a16="http://schemas.microsoft.com/office/drawing/2014/main" val="3064035295"/>
                    </a:ext>
                  </a:extLst>
                </a:gridCol>
              </a:tblGrid>
              <a:tr h="295275">
                <a:tc>
                  <a:txBody>
                    <a:bodyPr/>
                    <a:lstStyle/>
                    <a:p>
                      <a:pPr>
                        <a:lnSpc>
                          <a:spcPct val="107000"/>
                        </a:lnSpc>
                        <a:spcAft>
                          <a:spcPts val="0"/>
                        </a:spcAft>
                      </a:pPr>
                      <a:r>
                        <a:rPr lang="en-US" sz="1800" b="1" dirty="0">
                          <a:effectLst/>
                          <a:latin typeface="+mj-lt"/>
                          <a:ea typeface="Calibri" panose="020F0502020204030204" pitchFamily="34" charset="0"/>
                          <a:cs typeface="Times New Roman" panose="02020603050405020304" pitchFamily="18" charset="0"/>
                        </a:rPr>
                        <a:t>UNESCO webinar </a:t>
                      </a:r>
                      <a:r>
                        <a:rPr lang="en-US" sz="1800" b="1" kern="1200" dirty="0">
                          <a:solidFill>
                            <a:schemeClr val="bg1"/>
                          </a:solidFill>
                          <a:effectLst/>
                          <a:latin typeface="+mn-lt"/>
                          <a:ea typeface="Calibri" panose="020F0502020204030204" pitchFamily="34" charset="0"/>
                          <a:cs typeface="Times New Roman" panose="02020603050405020304" pitchFamily="18" charset="0"/>
                        </a:rPr>
                        <a:t>series</a:t>
                      </a:r>
                      <a:endParaRPr lang="el-GR" sz="1600" b="1" i="1" dirty="0">
                        <a:effectLst/>
                        <a:latin typeface="+mj-lt"/>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tabLst>
                          <a:tab pos="270510" algn="l"/>
                        </a:tabLst>
                      </a:pPr>
                      <a:r>
                        <a:rPr lang="en-US" sz="1800" b="1" kern="1200" dirty="0">
                          <a:solidFill>
                            <a:schemeClr val="bg1"/>
                          </a:solidFill>
                          <a:effectLst/>
                          <a:latin typeface="+mj-lt"/>
                          <a:ea typeface="Calibri" panose="020F0502020204030204" pitchFamily="34" charset="0"/>
                          <a:cs typeface="Times New Roman" panose="02020603050405020304" pitchFamily="18" charset="0"/>
                        </a:rPr>
                        <a:t>Action Plan of the  Med. Strategy on ESD </a:t>
                      </a:r>
                      <a:r>
                        <a:rPr lang="en-US" sz="1600" b="1" kern="1200" dirty="0">
                          <a:solidFill>
                            <a:schemeClr val="bg1"/>
                          </a:solidFill>
                          <a:effectLst/>
                          <a:latin typeface="+mj-lt"/>
                          <a:ea typeface="Calibri" panose="020F0502020204030204" pitchFamily="34" charset="0"/>
                          <a:cs typeface="Times New Roman" panose="02020603050405020304" pitchFamily="18" charset="0"/>
                        </a:rPr>
                        <a:t>(clustered)</a:t>
                      </a:r>
                      <a:endParaRPr lang="el-GR" sz="1600" b="1" kern="1200" dirty="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a:lnSpc>
                          <a:spcPct val="107000"/>
                        </a:lnSpc>
                        <a:spcAft>
                          <a:spcPts val="0"/>
                        </a:spcAft>
                        <a:tabLst>
                          <a:tab pos="270510" algn="l"/>
                        </a:tabLst>
                      </a:pPr>
                      <a:r>
                        <a:rPr lang="en-US" sz="1800" b="1" kern="1200" dirty="0">
                          <a:solidFill>
                            <a:schemeClr val="bg1"/>
                          </a:solidFill>
                          <a:effectLst/>
                          <a:latin typeface="+mj-lt"/>
                          <a:ea typeface="Calibri" panose="020F0502020204030204" pitchFamily="34" charset="0"/>
                          <a:cs typeface="Times New Roman" panose="02020603050405020304" pitchFamily="18" charset="0"/>
                        </a:rPr>
                        <a:t>Actions</a:t>
                      </a:r>
                      <a:endParaRPr lang="el-GR" sz="1800" b="1" kern="1200" dirty="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solidFill>
                      <a:schemeClr val="accent1"/>
                    </a:solidFill>
                  </a:tcPr>
                </a:tc>
                <a:extLst>
                  <a:ext uri="{0D108BD9-81ED-4DB2-BD59-A6C34878D82A}">
                    <a16:rowId xmlns:a16="http://schemas.microsoft.com/office/drawing/2014/main" val="1162084563"/>
                  </a:ext>
                </a:extLst>
              </a:tr>
              <a:tr h="915870">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b="0" dirty="0">
                          <a:effectLst/>
                        </a:rPr>
                        <a:t>Climate Change</a:t>
                      </a:r>
                      <a:endParaRPr lang="el-GR" sz="1800" b="0" dirty="0">
                        <a:effectLst/>
                      </a:endParaRPr>
                    </a:p>
                    <a:p>
                      <a:pPr>
                        <a:lnSpc>
                          <a:spcPct val="107000"/>
                        </a:lnSpc>
                        <a:spcAft>
                          <a:spcPts val="0"/>
                        </a:spcAft>
                      </a:pPr>
                      <a:endParaRPr lang="el-GR"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tab pos="270510" algn="l"/>
                        </a:tabLst>
                        <a:defRPr/>
                      </a:pPr>
                      <a:r>
                        <a:rPr lang="en-US" sz="1800" dirty="0">
                          <a:effectLst/>
                        </a:rPr>
                        <a:t>Climate Change Adaptation and Mitigation| Rene</a:t>
                      </a:r>
                      <a:r>
                        <a:rPr lang="en-GB" sz="1800" dirty="0" err="1">
                          <a:latin typeface="Calibri" panose="020F0502020204030204" pitchFamily="34" charset="0"/>
                          <a:ea typeface="Times New Roman" panose="02020603050405020304" pitchFamily="18" charset="0"/>
                          <a:cs typeface="Calibri" panose="020F0502020204030204" pitchFamily="34" charset="0"/>
                        </a:rPr>
                        <a:t>wable</a:t>
                      </a:r>
                      <a:r>
                        <a:rPr lang="en-GB" sz="1800" dirty="0">
                          <a:latin typeface="Calibri" panose="020F0502020204030204" pitchFamily="34" charset="0"/>
                          <a:ea typeface="Times New Roman" panose="02020603050405020304" pitchFamily="18" charset="0"/>
                          <a:cs typeface="Calibri" panose="020F0502020204030204" pitchFamily="34" charset="0"/>
                        </a:rPr>
                        <a:t> </a:t>
                      </a:r>
                      <a:r>
                        <a:rPr lang="en-US" sz="1800" dirty="0">
                          <a:effectLst/>
                        </a:rPr>
                        <a:t>Energy Sources |Land erosion and desertification | Integrated Water Resources Management </a:t>
                      </a:r>
                      <a:endParaRPr lang="el-GR" sz="1800" dirty="0">
                        <a:effectLst/>
                      </a:endParaRPr>
                    </a:p>
                  </a:txBody>
                  <a:tcPr marL="68580" marR="68580" marT="0" marB="0">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tab pos="270510" algn="l"/>
                        </a:tabLst>
                        <a:defRPr/>
                      </a:pPr>
                      <a:r>
                        <a:rPr lang="en-US" sz="2000" dirty="0">
                          <a:effectLst/>
                        </a:rPr>
                        <a:t>Printed &amp; online (digital resources): Publications, Webinars &amp; Campaigns </a:t>
                      </a:r>
                      <a:endParaRPr lang="el-GR" sz="2000" dirty="0">
                        <a:effectLst/>
                      </a:endParaRPr>
                    </a:p>
                  </a:txBody>
                  <a:tcPr marL="68580" marR="68580" marT="0" marB="0">
                    <a:noFill/>
                  </a:tcPr>
                </a:tc>
                <a:extLst>
                  <a:ext uri="{0D108BD9-81ED-4DB2-BD59-A6C34878D82A}">
                    <a16:rowId xmlns:a16="http://schemas.microsoft.com/office/drawing/2014/main" val="3102554875"/>
                  </a:ext>
                </a:extLst>
              </a:tr>
              <a:tr h="887882">
                <a:tc>
                  <a:txBody>
                    <a:bodyPr/>
                    <a:lstStyle/>
                    <a:p>
                      <a:pPr>
                        <a:lnSpc>
                          <a:spcPct val="107000"/>
                        </a:lnSpc>
                        <a:spcAft>
                          <a:spcPts val="0"/>
                        </a:spcAft>
                      </a:pPr>
                      <a:r>
                        <a:rPr lang="en-US" sz="1800" b="0" dirty="0">
                          <a:effectLst/>
                        </a:rPr>
                        <a:t>Biodiversity </a:t>
                      </a:r>
                    </a:p>
                    <a:p>
                      <a:pPr>
                        <a:lnSpc>
                          <a:spcPct val="107000"/>
                        </a:lnSpc>
                        <a:spcAft>
                          <a:spcPts val="0"/>
                        </a:spcAft>
                      </a:pPr>
                      <a:endParaRPr lang="en-US" sz="1800" b="0" dirty="0">
                        <a:effectLst/>
                      </a:endParaRPr>
                    </a:p>
                    <a:p>
                      <a:pPr>
                        <a:lnSpc>
                          <a:spcPct val="107000"/>
                        </a:lnSpc>
                        <a:spcAft>
                          <a:spcPts val="0"/>
                        </a:spcAft>
                      </a:pPr>
                      <a:r>
                        <a:rPr lang="en-US" sz="1800" b="0" dirty="0">
                          <a:effectLst/>
                          <a:latin typeface="Calibri" panose="020F0502020204030204" pitchFamily="34" charset="0"/>
                          <a:ea typeface="Calibri" panose="020F0502020204030204" pitchFamily="34" charset="0"/>
                          <a:cs typeface="Times New Roman" panose="02020603050405020304" pitchFamily="18" charset="0"/>
                        </a:rPr>
                        <a:t>WEFE</a:t>
                      </a:r>
                      <a:r>
                        <a:rPr lang="en-US" sz="1800" b="0" baseline="0" dirty="0">
                          <a:effectLst/>
                          <a:latin typeface="Calibri" panose="020F0502020204030204" pitchFamily="34" charset="0"/>
                          <a:ea typeface="Calibri" panose="020F0502020204030204" pitchFamily="34" charset="0"/>
                          <a:cs typeface="Times New Roman" panose="02020603050405020304" pitchFamily="18" charset="0"/>
                        </a:rPr>
                        <a:t> Nexus </a:t>
                      </a:r>
                    </a:p>
                    <a:p>
                      <a:pPr>
                        <a:lnSpc>
                          <a:spcPct val="107000"/>
                        </a:lnSpc>
                        <a:spcAft>
                          <a:spcPts val="0"/>
                        </a:spcAft>
                      </a:pPr>
                      <a:endParaRPr lang="en-US" sz="1800" b="0" baseline="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b="0" baseline="0" dirty="0">
                          <a:effectLst/>
                          <a:latin typeface="Calibri" panose="020F0502020204030204" pitchFamily="34" charset="0"/>
                          <a:ea typeface="Calibri" panose="020F0502020204030204" pitchFamily="34" charset="0"/>
                          <a:cs typeface="Times New Roman" panose="02020603050405020304" pitchFamily="18" charset="0"/>
                        </a:rPr>
                        <a:t>Food issues</a:t>
                      </a:r>
                      <a:endParaRPr lang="el-GR"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tabLst>
                          <a:tab pos="270510" algn="l"/>
                        </a:tabLst>
                      </a:pPr>
                      <a:r>
                        <a:rPr lang="en-US" sz="1800" dirty="0">
                          <a:effectLst/>
                        </a:rPr>
                        <a:t>Biodiversity; Sustainable management of Protected Areas; Ecosystem services.</a:t>
                      </a:r>
                    </a:p>
                    <a:p>
                      <a:pPr>
                        <a:lnSpc>
                          <a:spcPct val="107000"/>
                        </a:lnSpc>
                        <a:spcAft>
                          <a:spcPts val="0"/>
                        </a:spcAft>
                        <a:tabLst>
                          <a:tab pos="27051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Deepening of the understanding on interrelationships</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of all 4 issues</a:t>
                      </a:r>
                    </a:p>
                    <a:p>
                      <a:pPr>
                        <a:lnSpc>
                          <a:spcPct val="107000"/>
                        </a:lnSpc>
                        <a:spcAft>
                          <a:spcPts val="0"/>
                        </a:spcAft>
                        <a:tabLst>
                          <a:tab pos="270510" algn="l"/>
                        </a:tabLst>
                      </a:pP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Mediterranean Food: Environmental, Cultural, Health and Economic aspects</a:t>
                      </a:r>
                    </a:p>
                    <a:p>
                      <a:pPr>
                        <a:lnSpc>
                          <a:spcPct val="107000"/>
                        </a:lnSpc>
                        <a:spcAft>
                          <a:spcPts val="0"/>
                        </a:spcAft>
                        <a:tabLst>
                          <a:tab pos="270510" algn="l"/>
                        </a:tabLst>
                      </a:pP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Food waste issues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tabLst>
                          <a:tab pos="270510" algn="l"/>
                        </a:tabLst>
                      </a:pPr>
                      <a:r>
                        <a:rPr lang="en-US" sz="2000" dirty="0">
                          <a:effectLst/>
                          <a:latin typeface="Calibri" panose="020F0502020204030204" pitchFamily="34" charset="0"/>
                          <a:ea typeface="Calibri" panose="020F0502020204030204" pitchFamily="34" charset="0"/>
                          <a:cs typeface="Times New Roman" panose="02020603050405020304" pitchFamily="18" charset="0"/>
                        </a:rPr>
                        <a:t>MAB BR Summer Universities </a:t>
                      </a:r>
                    </a:p>
                    <a:p>
                      <a:pPr marL="0" marR="0" lvl="0" indent="0" algn="l" defTabSz="914400" rtl="0" eaLnBrk="1" fontAlgn="auto" latinLnBrk="0" hangingPunct="1">
                        <a:lnSpc>
                          <a:spcPct val="107000"/>
                        </a:lnSpc>
                        <a:spcBef>
                          <a:spcPts val="0"/>
                        </a:spcBef>
                        <a:spcAft>
                          <a:spcPts val="0"/>
                        </a:spcAft>
                        <a:buClrTx/>
                        <a:buSzTx/>
                        <a:buFontTx/>
                        <a:buNone/>
                        <a:tabLst>
                          <a:tab pos="270510" algn="l"/>
                        </a:tabLst>
                        <a:defRPr/>
                      </a:pPr>
                      <a:endParaRPr lang="en-US" sz="2000" dirty="0">
                        <a:effectLst/>
                      </a:endParaRPr>
                    </a:p>
                    <a:p>
                      <a:pPr marL="0" marR="0" lvl="0" indent="0" algn="l" defTabSz="914400" rtl="0" eaLnBrk="1" fontAlgn="auto" latinLnBrk="0" hangingPunct="1">
                        <a:lnSpc>
                          <a:spcPct val="107000"/>
                        </a:lnSpc>
                        <a:spcBef>
                          <a:spcPts val="0"/>
                        </a:spcBef>
                        <a:spcAft>
                          <a:spcPts val="0"/>
                        </a:spcAft>
                        <a:buClrTx/>
                        <a:buSzTx/>
                        <a:buFontTx/>
                        <a:buNone/>
                        <a:tabLst>
                          <a:tab pos="270510" algn="l"/>
                        </a:tabLst>
                        <a:defRPr/>
                      </a:pPr>
                      <a:r>
                        <a:rPr lang="en-US" sz="1800" dirty="0">
                          <a:effectLst/>
                        </a:rPr>
                        <a:t>Printed &amp; online (digital resources): Publications, Webinars &amp; Campaigns </a:t>
                      </a:r>
                      <a:endParaRPr lang="el-GR" sz="1800" dirty="0">
                        <a:effectLst/>
                      </a:endParaRPr>
                    </a:p>
                    <a:p>
                      <a:pPr>
                        <a:lnSpc>
                          <a:spcPct val="107000"/>
                        </a:lnSpc>
                        <a:spcAft>
                          <a:spcPts val="0"/>
                        </a:spcAft>
                        <a:tabLst>
                          <a:tab pos="27051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On water-energy-food-ecosystem NEXUS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2465520357"/>
                  </a:ext>
                </a:extLst>
              </a:tr>
              <a:tr h="1107014">
                <a:tc>
                  <a:txBody>
                    <a:bodyPr/>
                    <a:lstStyle/>
                    <a:p>
                      <a:pPr>
                        <a:lnSpc>
                          <a:spcPct val="107000"/>
                        </a:lnSpc>
                        <a:spcAft>
                          <a:spcPts val="0"/>
                        </a:spcAft>
                      </a:pPr>
                      <a:r>
                        <a:rPr lang="en-US" sz="1800" b="0" dirty="0">
                          <a:effectLst/>
                        </a:rPr>
                        <a:t>Green /Blue Economies Sustainable production /consumption </a:t>
                      </a:r>
                      <a:endParaRPr lang="el-GR"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tabLst>
                          <a:tab pos="270510" algn="l"/>
                        </a:tabLst>
                      </a:pPr>
                      <a:r>
                        <a:rPr lang="en-US" sz="1800" dirty="0">
                          <a:effectLst/>
                        </a:rPr>
                        <a:t>Ocean Literacy | Marine Resources | Sustainable Consumption and Production | Sustainable cities | Sustainable Tourism</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tabLst>
                          <a:tab pos="270510" algn="l"/>
                        </a:tabLst>
                      </a:pPr>
                      <a:r>
                        <a:rPr lang="en-US" sz="2000" dirty="0">
                          <a:effectLst/>
                          <a:latin typeface="Calibri" panose="020F0502020204030204" pitchFamily="34" charset="0"/>
                          <a:ea typeface="Calibri" panose="020F0502020204030204" pitchFamily="34" charset="0"/>
                          <a:cs typeface="Times New Roman" panose="02020603050405020304" pitchFamily="18" charset="0"/>
                        </a:rPr>
                        <a:t>Waste / SUPs, Awareness Raising, School Projects,  Guidelines for in-situ participatory science </a:t>
                      </a:r>
                      <a:endParaRPr lang="el-G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450341325"/>
                  </a:ext>
                </a:extLst>
              </a:tr>
              <a:tr h="0">
                <a:tc>
                  <a:txBody>
                    <a:bodyPr/>
                    <a:lstStyle/>
                    <a:p>
                      <a:pPr>
                        <a:lnSpc>
                          <a:spcPct val="107000"/>
                        </a:lnSpc>
                        <a:spcAft>
                          <a:spcPts val="0"/>
                        </a:spcAft>
                      </a:pPr>
                      <a:r>
                        <a:rPr lang="en-US" sz="1800" b="0" dirty="0">
                          <a:effectLst/>
                        </a:rPr>
                        <a:t>Poverty &amp; Inequalities</a:t>
                      </a:r>
                      <a:endParaRPr lang="el-GR"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tabLst>
                          <a:tab pos="270510" algn="l"/>
                        </a:tabLst>
                      </a:pPr>
                      <a:r>
                        <a:rPr lang="en-US" sz="1800" dirty="0">
                          <a:effectLst/>
                        </a:rPr>
                        <a:t>Peace &amp; Inequalities | Empowerment of Women and Youth | Migration and Refugees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tabLst>
                          <a:tab pos="270510" algn="l"/>
                        </a:tabLst>
                      </a:pPr>
                      <a:r>
                        <a:rPr lang="en-US" sz="2000" dirty="0">
                          <a:effectLst/>
                          <a:latin typeface="Calibri" panose="020F0502020204030204" pitchFamily="34" charset="0"/>
                          <a:ea typeface="Calibri" panose="020F0502020204030204" pitchFamily="34" charset="0"/>
                          <a:cs typeface="Times New Roman" panose="02020603050405020304" pitchFamily="18" charset="0"/>
                        </a:rPr>
                        <a:t>Empowerment &amp; Awareness Raising Projects </a:t>
                      </a:r>
                      <a:endParaRPr lang="el-G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2771843290"/>
                  </a:ext>
                </a:extLst>
              </a:tr>
              <a:tr h="712540">
                <a:tc>
                  <a:txBody>
                    <a:bodyPr/>
                    <a:lstStyle/>
                    <a:p>
                      <a:pPr>
                        <a:lnSpc>
                          <a:spcPct val="107000"/>
                        </a:lnSpc>
                        <a:spcAft>
                          <a:spcPts val="0"/>
                        </a:spcAft>
                      </a:pPr>
                      <a:r>
                        <a:rPr lang="en-US" sz="1800" b="0" dirty="0">
                          <a:effectLst/>
                        </a:rPr>
                        <a:t>Health &amp; Resilience </a:t>
                      </a:r>
                      <a:endParaRPr lang="el-GR"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pPr>
                      <a:r>
                        <a:rPr lang="en-US" sz="1800" dirty="0">
                          <a:effectLst/>
                        </a:rPr>
                        <a:t> Emerging health issues</a:t>
                      </a:r>
                    </a:p>
                    <a:p>
                      <a:pPr>
                        <a:lnSpc>
                          <a:spcPct val="107000"/>
                        </a:lnSpc>
                        <a:spcAft>
                          <a:spcPts val="0"/>
                        </a:spcAft>
                      </a:pPr>
                      <a:r>
                        <a:rPr lang="en-US" sz="1800" i="1" dirty="0">
                          <a:effectLst/>
                        </a:rPr>
                        <a:t>Some aspects are covered under pathogens in water pollution, food security and diet </a:t>
                      </a:r>
                    </a:p>
                  </a:txBody>
                  <a:tcPr marL="68580" marR="68580" marT="0" marB="0">
                    <a:noFill/>
                  </a:tcPr>
                </a:tc>
                <a:tc>
                  <a:txBody>
                    <a:bodyPr/>
                    <a:lstStyle/>
                    <a:p>
                      <a:pPr>
                        <a:lnSpc>
                          <a:spcPct val="107000"/>
                        </a:lnSpc>
                        <a:spcAft>
                          <a:spcPts val="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Lessons from COVID-19</a:t>
                      </a:r>
                      <a:endParaRPr lang="el-G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205001886"/>
                  </a:ext>
                </a:extLst>
              </a:tr>
            </a:tbl>
          </a:graphicData>
        </a:graphic>
      </p:graphicFrame>
    </p:spTree>
    <p:extLst>
      <p:ext uri="{BB962C8B-B14F-4D97-AF65-F5344CB8AC3E}">
        <p14:creationId xmlns:p14="http://schemas.microsoft.com/office/powerpoint/2010/main" val="3499789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41DC91-EDE8-4033-ACB8-92D032660CDB}"/>
              </a:ext>
            </a:extLst>
          </p:cNvPr>
          <p:cNvSpPr>
            <a:spLocks noGrp="1"/>
          </p:cNvSpPr>
          <p:nvPr>
            <p:ph idx="1"/>
          </p:nvPr>
        </p:nvSpPr>
        <p:spPr/>
        <p:txBody>
          <a:bodyPr/>
          <a:lstStyle/>
          <a:p>
            <a:pPr marL="0" indent="0" algn="ctr">
              <a:buNone/>
            </a:pPr>
            <a:r>
              <a:rPr lang="en-US" b="1" dirty="0"/>
              <a:t>Thank you ! </a:t>
            </a:r>
          </a:p>
          <a:p>
            <a:pPr marL="0" indent="0" algn="ctr">
              <a:buNone/>
            </a:pPr>
            <a:r>
              <a:rPr lang="en-US" b="1" dirty="0">
                <a:hlinkClick r:id="rId2"/>
              </a:rPr>
              <a:t>info@medies.net</a:t>
            </a:r>
            <a:endParaRPr lang="en-US" b="1" dirty="0"/>
          </a:p>
          <a:p>
            <a:pPr marL="0" indent="0" algn="ctr">
              <a:buNone/>
            </a:pPr>
            <a:r>
              <a:rPr lang="en-US" b="1" dirty="0">
                <a:hlinkClick r:id="rId3"/>
              </a:rPr>
              <a:t>info@mio-ecsde.org</a:t>
            </a:r>
            <a:endParaRPr lang="en-US" b="1" dirty="0"/>
          </a:p>
          <a:p>
            <a:pPr marL="0" indent="0" algn="ctr">
              <a:buNone/>
            </a:pPr>
            <a:r>
              <a:rPr lang="en-US" b="1" dirty="0">
                <a:hlinkClick r:id="rId4"/>
              </a:rPr>
              <a:t>scoullos@chem.uoa.gr</a:t>
            </a:r>
            <a:endParaRPr lang="en-US" b="1" dirty="0"/>
          </a:p>
          <a:p>
            <a:pPr marL="0" indent="0" algn="ctr">
              <a:buNone/>
            </a:pPr>
            <a:endParaRPr lang="en-GB" b="1" dirty="0"/>
          </a:p>
        </p:txBody>
      </p:sp>
    </p:spTree>
    <p:extLst>
      <p:ext uri="{BB962C8B-B14F-4D97-AF65-F5344CB8AC3E}">
        <p14:creationId xmlns:p14="http://schemas.microsoft.com/office/powerpoint/2010/main" val="3002336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4"/>
          <p:cNvSpPr txBox="1">
            <a:spLocks noChangeArrowheads="1"/>
          </p:cNvSpPr>
          <p:nvPr/>
        </p:nvSpPr>
        <p:spPr bwMode="auto">
          <a:xfrm>
            <a:off x="585788" y="331788"/>
            <a:ext cx="90058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defRPr>
            </a:lvl1pPr>
            <a:lvl2pPr marL="742950" indent="-285750">
              <a:lnSpc>
                <a:spcPct val="90000"/>
              </a:lnSpc>
              <a:spcBef>
                <a:spcPts val="500"/>
              </a:spcBef>
              <a:buFont typeface="Arial" charset="0"/>
              <a:buChar char="•"/>
              <a:defRPr sz="2400">
                <a:solidFill>
                  <a:schemeClr val="tx1"/>
                </a:solidFill>
                <a:latin typeface="Calibri" pitchFamily="34" charset="0"/>
              </a:defRPr>
            </a:lvl2pPr>
            <a:lvl3pPr marL="1143000" indent="-228600">
              <a:lnSpc>
                <a:spcPct val="90000"/>
              </a:lnSpc>
              <a:spcBef>
                <a:spcPts val="500"/>
              </a:spcBef>
              <a:buFont typeface="Arial" charset="0"/>
              <a:buChar char="•"/>
              <a:defRPr sz="2000">
                <a:solidFill>
                  <a:schemeClr val="tx1"/>
                </a:solidFill>
                <a:latin typeface="Calibri" pitchFamily="34" charset="0"/>
              </a:defRPr>
            </a:lvl3pPr>
            <a:lvl4pPr marL="1600200" indent="-228600">
              <a:lnSpc>
                <a:spcPct val="90000"/>
              </a:lnSpc>
              <a:spcBef>
                <a:spcPts val="500"/>
              </a:spcBef>
              <a:buFont typeface="Arial" charset="0"/>
              <a:buChar char="•"/>
              <a:defRPr>
                <a:solidFill>
                  <a:schemeClr val="tx1"/>
                </a:solidFill>
                <a:latin typeface="Calibri" pitchFamily="34" charset="0"/>
              </a:defRPr>
            </a:lvl4pPr>
            <a:lvl5pPr marL="2057400" indent="-228600">
              <a:lnSpc>
                <a:spcPct val="90000"/>
              </a:lnSpc>
              <a:spcBef>
                <a:spcPts val="500"/>
              </a:spcBef>
              <a:buFont typeface="Arial"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defRPr>
            </a:lvl9pPr>
          </a:lstStyle>
          <a:p>
            <a:pPr>
              <a:lnSpc>
                <a:spcPct val="100000"/>
              </a:lnSpc>
              <a:spcBef>
                <a:spcPct val="0"/>
              </a:spcBef>
              <a:buFont typeface="Arial" charset="0"/>
              <a:buNone/>
            </a:pPr>
            <a:r>
              <a:rPr lang="en-US" altLang="el-GR" sz="4000" dirty="0">
                <a:solidFill>
                  <a:srgbClr val="000000"/>
                </a:solidFill>
                <a:latin typeface="+mj-lt"/>
                <a:cs typeface="Calibri" pitchFamily="34" charset="0"/>
              </a:rPr>
              <a:t>The Mediterranean ESD Committee  </a:t>
            </a:r>
            <a:endParaRPr lang="el-GR" altLang="en-US" sz="4000" dirty="0">
              <a:latin typeface="+mj-lt"/>
            </a:endParaRPr>
          </a:p>
        </p:txBody>
      </p:sp>
      <p:sp>
        <p:nvSpPr>
          <p:cNvPr id="6" name="Rectangle 5">
            <a:extLst>
              <a:ext uri="{FF2B5EF4-FFF2-40B4-BE49-F238E27FC236}">
                <a16:creationId xmlns:a16="http://schemas.microsoft.com/office/drawing/2014/main" id="{F0FCAA0A-1000-43F2-A3C7-DD40AD9DFBC5}"/>
              </a:ext>
            </a:extLst>
          </p:cNvPr>
          <p:cNvSpPr/>
          <p:nvPr/>
        </p:nvSpPr>
        <p:spPr>
          <a:xfrm>
            <a:off x="200381" y="1286796"/>
            <a:ext cx="11772900" cy="4737066"/>
          </a:xfrm>
          <a:prstGeom prst="rect">
            <a:avLst/>
          </a:prstGeom>
        </p:spPr>
        <p:txBody>
          <a:bodyPr>
            <a:spAutoFit/>
          </a:bodyPr>
          <a:lstStyle/>
          <a:p>
            <a:pPr marL="342900" indent="-342900" algn="just">
              <a:lnSpc>
                <a:spcPct val="115000"/>
              </a:lnSpc>
              <a:spcAft>
                <a:spcPts val="0"/>
              </a:spcAft>
              <a:buFont typeface="Arial" panose="020B0604020202020204" pitchFamily="34" charset="0"/>
              <a:buChar char="•"/>
              <a:defRPr/>
            </a:pPr>
            <a:r>
              <a:rPr lang="en-GB" sz="2400" dirty="0">
                <a:ea typeface="Arial" panose="020B0604020202020204" pitchFamily="34" charset="0"/>
              </a:rPr>
              <a:t>Launched in 2016, in the Ministerial Conference on ESD, Chaired by the Ministry of Education of Cyprus. </a:t>
            </a:r>
            <a:endParaRPr lang="en-GB" sz="2400" dirty="0"/>
          </a:p>
          <a:p>
            <a:pPr marL="285750" indent="-285750" algn="just">
              <a:lnSpc>
                <a:spcPct val="115000"/>
              </a:lnSpc>
              <a:spcAft>
                <a:spcPts val="0"/>
              </a:spcAft>
              <a:buFont typeface="Arial" panose="020B0604020202020204" pitchFamily="34" charset="0"/>
              <a:buChar char="•"/>
              <a:defRPr/>
            </a:pPr>
            <a:r>
              <a:rPr lang="en-US" sz="2400" dirty="0">
                <a:solidFill>
                  <a:srgbClr val="000000"/>
                </a:solidFill>
                <a:ea typeface="Calibri"/>
              </a:rPr>
              <a:t>Members: </a:t>
            </a:r>
            <a:r>
              <a:rPr lang="en-US" sz="2400" b="1" dirty="0">
                <a:solidFill>
                  <a:srgbClr val="000000"/>
                </a:solidFill>
                <a:ea typeface="Calibri"/>
              </a:rPr>
              <a:t>League of the Arab States (LAS), UNESCO (Paris &amp; Venice), UNEP MAP, Union for the Mediterranean (</a:t>
            </a:r>
            <a:r>
              <a:rPr lang="en-US" sz="2400" b="1" dirty="0" err="1">
                <a:solidFill>
                  <a:srgbClr val="000000"/>
                </a:solidFill>
                <a:ea typeface="Calibri"/>
              </a:rPr>
              <a:t>UfM</a:t>
            </a:r>
            <a:r>
              <a:rPr lang="en-US" sz="2400" b="1" dirty="0">
                <a:solidFill>
                  <a:srgbClr val="000000"/>
                </a:solidFill>
                <a:ea typeface="Calibri"/>
              </a:rPr>
              <a:t>), UNECE ; Ministries of Education of Croatia, Greece, Malta, Portugal and the Ministry of Environment of Jordan.</a:t>
            </a:r>
          </a:p>
          <a:p>
            <a:pPr marL="285750" indent="-285750" algn="just">
              <a:lnSpc>
                <a:spcPct val="115000"/>
              </a:lnSpc>
              <a:spcAft>
                <a:spcPts val="0"/>
              </a:spcAft>
              <a:buFont typeface="Arial" panose="020B0604020202020204" pitchFamily="34" charset="0"/>
              <a:buChar char="•"/>
              <a:defRPr/>
            </a:pPr>
            <a:r>
              <a:rPr lang="en-US" sz="2400" dirty="0"/>
              <a:t>The MCESD aims to guide and monitor the implementation of the Mediterranean Strategy on ESD through its Action Plan at regional level. It also supports the countries in integrating and adapting the principles and guidelines of UNECE (see Aarhus Convention); etc. This is done through consultations, technical support and Training of Trainers .</a:t>
            </a:r>
          </a:p>
          <a:p>
            <a:pPr marL="285750" indent="-285750" algn="just">
              <a:lnSpc>
                <a:spcPct val="115000"/>
              </a:lnSpc>
              <a:buFont typeface="Arial" panose="020B0604020202020204" pitchFamily="34" charset="0"/>
              <a:buChar char="•"/>
              <a:defRPr/>
            </a:pPr>
            <a:r>
              <a:rPr lang="en-US" sz="2400" dirty="0"/>
              <a:t>The last report was presented at the 15</a:t>
            </a:r>
            <a:r>
              <a:rPr lang="en-US" sz="2400" baseline="30000" dirty="0"/>
              <a:t>th</a:t>
            </a:r>
            <a:r>
              <a:rPr lang="en-US" sz="2400" dirty="0"/>
              <a:t> Meeting (hybrid) of UNECE ESD SC 19-20 October 2020</a:t>
            </a:r>
            <a:endParaRPr lang="el-GR" sz="2400" dirty="0">
              <a:latin typeface="Arial" panose="020B0604020202020204" pitchFamily="34" charset="0"/>
              <a:ea typeface="Arial" panose="020B0604020202020204" pitchFamily="34" charset="0"/>
            </a:endParaRPr>
          </a:p>
        </p:txBody>
      </p:sp>
      <p:pic>
        <p:nvPicPr>
          <p:cNvPr id="4" name="Picture 3" descr="UNEP MAP colors.jpg">
            <a:extLst>
              <a:ext uri="{FF2B5EF4-FFF2-40B4-BE49-F238E27FC236}">
                <a16:creationId xmlns:a16="http://schemas.microsoft.com/office/drawing/2014/main" id="{A276EFE9-029C-4D7C-8AC0-EF6DA3B10302}"/>
              </a:ext>
            </a:extLst>
          </p:cNvPr>
          <p:cNvPicPr/>
          <p:nvPr/>
        </p:nvPicPr>
        <p:blipFill>
          <a:blip r:embed="rId3" cstate="print"/>
          <a:srcRect t="7467" b="7467"/>
          <a:stretch>
            <a:fillRect/>
          </a:stretch>
        </p:blipFill>
        <p:spPr>
          <a:xfrm>
            <a:off x="4812553" y="6053990"/>
            <a:ext cx="1799087" cy="610779"/>
          </a:xfrm>
          <a:prstGeom prst="rect">
            <a:avLst/>
          </a:prstGeom>
        </p:spPr>
      </p:pic>
      <p:pic>
        <p:nvPicPr>
          <p:cNvPr id="5" name="Picture 5" descr="UNECE.png">
            <a:extLst>
              <a:ext uri="{FF2B5EF4-FFF2-40B4-BE49-F238E27FC236}">
                <a16:creationId xmlns:a16="http://schemas.microsoft.com/office/drawing/2014/main" id="{38F405DE-2CA0-44D2-9BD4-DAC4A5BC6A36}"/>
              </a:ext>
            </a:extLst>
          </p:cNvPr>
          <p:cNvPicPr>
            <a:picLocks noChangeAspect="1"/>
          </p:cNvPicPr>
          <p:nvPr/>
        </p:nvPicPr>
        <p:blipFill>
          <a:blip r:embed="rId4" cstate="print"/>
          <a:stretch>
            <a:fillRect/>
          </a:stretch>
        </p:blipFill>
        <p:spPr>
          <a:xfrm>
            <a:off x="6611640" y="5992790"/>
            <a:ext cx="1637104" cy="671979"/>
          </a:xfrm>
          <a:prstGeom prst="rect">
            <a:avLst/>
          </a:prstGeom>
        </p:spPr>
      </p:pic>
      <p:pic>
        <p:nvPicPr>
          <p:cNvPr id="7" name="Picture 6" descr="las.jpg">
            <a:extLst>
              <a:ext uri="{FF2B5EF4-FFF2-40B4-BE49-F238E27FC236}">
                <a16:creationId xmlns:a16="http://schemas.microsoft.com/office/drawing/2014/main" id="{44314627-FC52-4DC4-B758-3FFF89F7EEB6}"/>
              </a:ext>
            </a:extLst>
          </p:cNvPr>
          <p:cNvPicPr>
            <a:picLocks noChangeAspect="1"/>
          </p:cNvPicPr>
          <p:nvPr/>
        </p:nvPicPr>
        <p:blipFill>
          <a:blip r:embed="rId5" cstate="print"/>
          <a:stretch>
            <a:fillRect/>
          </a:stretch>
        </p:blipFill>
        <p:spPr>
          <a:xfrm>
            <a:off x="8376066" y="6106599"/>
            <a:ext cx="505560" cy="505560"/>
          </a:xfrm>
          <a:prstGeom prst="rect">
            <a:avLst/>
          </a:prstGeom>
        </p:spPr>
      </p:pic>
      <p:pic>
        <p:nvPicPr>
          <p:cNvPr id="8" name="Picture 7" descr="ufm.png">
            <a:extLst>
              <a:ext uri="{FF2B5EF4-FFF2-40B4-BE49-F238E27FC236}">
                <a16:creationId xmlns:a16="http://schemas.microsoft.com/office/drawing/2014/main" id="{60EF3EB4-4419-4BFC-BF12-86B4F7BEDAD9}"/>
              </a:ext>
            </a:extLst>
          </p:cNvPr>
          <p:cNvPicPr>
            <a:picLocks noChangeAspect="1"/>
          </p:cNvPicPr>
          <p:nvPr/>
        </p:nvPicPr>
        <p:blipFill>
          <a:blip r:embed="rId6" cstate="print"/>
          <a:stretch>
            <a:fillRect/>
          </a:stretch>
        </p:blipFill>
        <p:spPr>
          <a:xfrm>
            <a:off x="200381" y="6091706"/>
            <a:ext cx="2098099" cy="494998"/>
          </a:xfrm>
          <a:prstGeom prst="rect">
            <a:avLst/>
          </a:prstGeom>
        </p:spPr>
      </p:pic>
      <p:grpSp>
        <p:nvGrpSpPr>
          <p:cNvPr id="9" name="Group 11">
            <a:extLst>
              <a:ext uri="{FF2B5EF4-FFF2-40B4-BE49-F238E27FC236}">
                <a16:creationId xmlns:a16="http://schemas.microsoft.com/office/drawing/2014/main" id="{1200FD71-171B-48B1-9A16-895FD9A4075D}"/>
              </a:ext>
            </a:extLst>
          </p:cNvPr>
          <p:cNvGrpSpPr/>
          <p:nvPr/>
        </p:nvGrpSpPr>
        <p:grpSpPr>
          <a:xfrm>
            <a:off x="9591675" y="5704187"/>
            <a:ext cx="2381606" cy="989871"/>
            <a:chOff x="10104477" y="4831830"/>
            <a:chExt cx="2381606" cy="989871"/>
          </a:xfrm>
        </p:grpSpPr>
        <p:pic>
          <p:nvPicPr>
            <p:cNvPr id="10" name="Picture 8">
              <a:extLst>
                <a:ext uri="{FF2B5EF4-FFF2-40B4-BE49-F238E27FC236}">
                  <a16:creationId xmlns:a16="http://schemas.microsoft.com/office/drawing/2014/main" id="{771F1526-88D4-48D1-8D79-92FBB7136CB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852473" y="5220913"/>
              <a:ext cx="633610" cy="600788"/>
            </a:xfrm>
            <a:prstGeom prst="rect">
              <a:avLst/>
            </a:prstGeom>
          </p:spPr>
        </p:pic>
        <p:sp>
          <p:nvSpPr>
            <p:cNvPr id="11" name="TextBox 10">
              <a:extLst>
                <a:ext uri="{FF2B5EF4-FFF2-40B4-BE49-F238E27FC236}">
                  <a16:creationId xmlns:a16="http://schemas.microsoft.com/office/drawing/2014/main" id="{73216D9A-BDE2-4C0A-84C6-CF789EC829F4}"/>
                </a:ext>
              </a:extLst>
            </p:cNvPr>
            <p:cNvSpPr txBox="1"/>
            <p:nvPr/>
          </p:nvSpPr>
          <p:spPr>
            <a:xfrm>
              <a:off x="10104477" y="4831830"/>
              <a:ext cx="2171768" cy="523220"/>
            </a:xfrm>
            <a:prstGeom prst="rect">
              <a:avLst/>
            </a:prstGeom>
            <a:noFill/>
          </p:spPr>
          <p:txBody>
            <a:bodyPr wrap="square" rtlCol="0">
              <a:spAutoFit/>
            </a:bodyPr>
            <a:lstStyle/>
            <a:p>
              <a:pPr algn="ctr"/>
              <a:r>
                <a:rPr lang="en-US" sz="1400" dirty="0">
                  <a:solidFill>
                    <a:schemeClr val="tx1">
                      <a:lumMod val="75000"/>
                      <a:lumOff val="25000"/>
                    </a:schemeClr>
                  </a:solidFill>
                </a:rPr>
                <a:t>Scientific &amp; Technical  Secretariat</a:t>
              </a:r>
              <a:endParaRPr lang="el-GR" sz="1400" dirty="0">
                <a:solidFill>
                  <a:schemeClr val="tx1">
                    <a:lumMod val="75000"/>
                    <a:lumOff val="25000"/>
                  </a:schemeClr>
                </a:solidFill>
              </a:endParaRPr>
            </a:p>
          </p:txBody>
        </p:sp>
      </p:grpSp>
      <p:pic>
        <p:nvPicPr>
          <p:cNvPr id="12" name="Picture 12">
            <a:extLst>
              <a:ext uri="{FF2B5EF4-FFF2-40B4-BE49-F238E27FC236}">
                <a16:creationId xmlns:a16="http://schemas.microsoft.com/office/drawing/2014/main" id="{17329EB2-0F7F-4C3F-9945-B9A417F3340E}"/>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9379926" y="6339205"/>
            <a:ext cx="1730358" cy="403030"/>
          </a:xfrm>
          <a:prstGeom prst="rect">
            <a:avLst/>
          </a:prstGeom>
        </p:spPr>
      </p:pic>
      <p:pic>
        <p:nvPicPr>
          <p:cNvPr id="13" name="Picture 14">
            <a:extLst>
              <a:ext uri="{FF2B5EF4-FFF2-40B4-BE49-F238E27FC236}">
                <a16:creationId xmlns:a16="http://schemas.microsoft.com/office/drawing/2014/main" id="{59BC9359-724C-4D04-945B-0D295795D15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40901" y="6132054"/>
            <a:ext cx="2144330" cy="454650"/>
          </a:xfrm>
          <a:prstGeom prst="rect">
            <a:avLst/>
          </a:prstGeom>
        </p:spPr>
      </p:pic>
    </p:spTree>
    <p:extLst>
      <p:ext uri="{BB962C8B-B14F-4D97-AF65-F5344CB8AC3E}">
        <p14:creationId xmlns:p14="http://schemas.microsoft.com/office/powerpoint/2010/main" val="3896009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369AB-76A8-492E-A826-D27A55FAE656}"/>
              </a:ext>
            </a:extLst>
          </p:cNvPr>
          <p:cNvSpPr>
            <a:spLocks noGrp="1"/>
          </p:cNvSpPr>
          <p:nvPr>
            <p:ph type="title"/>
          </p:nvPr>
        </p:nvSpPr>
        <p:spPr>
          <a:xfrm>
            <a:off x="178519" y="423073"/>
            <a:ext cx="11595100" cy="687998"/>
          </a:xfrm>
        </p:spPr>
        <p:txBody>
          <a:bodyPr>
            <a:normAutofit/>
          </a:bodyPr>
          <a:lstStyle/>
          <a:p>
            <a:pPr algn="ctr"/>
            <a:r>
              <a:rPr lang="en-US" sz="3500" b="1" dirty="0">
                <a:solidFill>
                  <a:srgbClr val="4F6228"/>
                </a:solidFill>
                <a:ea typeface="Times New Roman" panose="02020603050405020304" pitchFamily="18" charset="0"/>
              </a:rPr>
              <a:t>MED </a:t>
            </a:r>
            <a:r>
              <a:rPr lang="en-US" sz="3500" b="1" dirty="0">
                <a:ea typeface="Times New Roman" panose="02020603050405020304" pitchFamily="18" charset="0"/>
              </a:rPr>
              <a:t>Preparatory </a:t>
            </a:r>
            <a:r>
              <a:rPr lang="en-US" sz="3500" b="1" dirty="0">
                <a:solidFill>
                  <a:srgbClr val="00B0F0"/>
                </a:solidFill>
                <a:ea typeface="Times New Roman" panose="02020603050405020304" pitchFamily="18" charset="0"/>
              </a:rPr>
              <a:t>Webinar </a:t>
            </a:r>
            <a:r>
              <a:rPr lang="en-US" sz="3500" b="1" dirty="0">
                <a:ea typeface="Times New Roman" panose="02020603050405020304" pitchFamily="18" charset="0"/>
              </a:rPr>
              <a:t>for #ESDfor2030 </a:t>
            </a:r>
            <a:r>
              <a:rPr lang="en-US" sz="3500" dirty="0">
                <a:ea typeface="Times New Roman" panose="02020603050405020304" pitchFamily="18" charset="0"/>
              </a:rPr>
              <a:t>20 April 2021</a:t>
            </a:r>
            <a:endParaRPr lang="el-GR" sz="3500" dirty="0"/>
          </a:p>
        </p:txBody>
      </p:sp>
      <p:sp>
        <p:nvSpPr>
          <p:cNvPr id="4" name="Content Placeholder 3">
            <a:extLst>
              <a:ext uri="{FF2B5EF4-FFF2-40B4-BE49-F238E27FC236}">
                <a16:creationId xmlns:a16="http://schemas.microsoft.com/office/drawing/2014/main" id="{65A52862-04AA-4068-A95C-BB55F8BC75D0}"/>
              </a:ext>
            </a:extLst>
          </p:cNvPr>
          <p:cNvSpPr>
            <a:spLocks noGrp="1"/>
          </p:cNvSpPr>
          <p:nvPr>
            <p:ph idx="1"/>
          </p:nvPr>
        </p:nvSpPr>
        <p:spPr>
          <a:xfrm>
            <a:off x="252185" y="1314857"/>
            <a:ext cx="11462295" cy="5109167"/>
          </a:xfrm>
        </p:spPr>
        <p:txBody>
          <a:bodyPr>
            <a:noAutofit/>
          </a:bodyPr>
          <a:lstStyle/>
          <a:p>
            <a:pPr fontAlgn="base">
              <a:lnSpc>
                <a:spcPct val="100000"/>
              </a:lnSpc>
            </a:pPr>
            <a:r>
              <a:rPr lang="en-US" sz="2400" dirty="0"/>
              <a:t>More than </a:t>
            </a:r>
            <a:r>
              <a:rPr lang="en-US" sz="2400" b="1" dirty="0"/>
              <a:t>60 representatives </a:t>
            </a:r>
            <a:r>
              <a:rPr lang="en-US" sz="2400" dirty="0"/>
              <a:t>of Ministries, Int./Regional Organizations, NGOs, schools and academia.</a:t>
            </a:r>
          </a:p>
          <a:p>
            <a:pPr fontAlgn="base">
              <a:lnSpc>
                <a:spcPct val="100000"/>
              </a:lnSpc>
            </a:pPr>
            <a:r>
              <a:rPr lang="en-US" sz="2400" b="1" dirty="0"/>
              <a:t>Selected panelists shared their ESD good practices &amp; plans for the way forward</a:t>
            </a:r>
            <a:r>
              <a:rPr lang="en-US" sz="2400" dirty="0"/>
              <a:t>, while re-confirming their commitment in advancing ESD in the Mediterranean region. There was consensus that ESD needs further strengthening in many Med. countries and recognition of the great value of regional cooperation in trainings and joint initiatives. </a:t>
            </a:r>
          </a:p>
          <a:p>
            <a:pPr fontAlgn="base">
              <a:lnSpc>
                <a:spcPct val="100000"/>
              </a:lnSpc>
            </a:pPr>
            <a:r>
              <a:rPr lang="en-US" sz="2400" dirty="0"/>
              <a:t>Other policy issues discussed were: The need for close connection between  Environmental &amp; Socio-Cultural aspects of ESD in addressing challenges;  The advanced role of ESD in SD/SDGs Policies; The need of non-state actors to be engaged in the “#ESDfor2030” national plans.</a:t>
            </a:r>
          </a:p>
          <a:p>
            <a:pPr>
              <a:lnSpc>
                <a:spcPct val="120000"/>
              </a:lnSpc>
            </a:pPr>
            <a:endParaRPr lang="el-GR" sz="2400" dirty="0"/>
          </a:p>
        </p:txBody>
      </p:sp>
    </p:spTree>
    <p:extLst>
      <p:ext uri="{BB962C8B-B14F-4D97-AF65-F5344CB8AC3E}">
        <p14:creationId xmlns:p14="http://schemas.microsoft.com/office/powerpoint/2010/main" val="3433632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περιεχομένου 2"/>
          <p:cNvSpPr>
            <a:spLocks noGrp="1"/>
          </p:cNvSpPr>
          <p:nvPr>
            <p:ph idx="1"/>
          </p:nvPr>
        </p:nvSpPr>
        <p:spPr/>
        <p:txBody>
          <a:bodyPr/>
          <a:lstStyle/>
          <a:p>
            <a:endParaRPr lang="el-GR"/>
          </a:p>
        </p:txBody>
      </p:sp>
      <p:pic>
        <p:nvPicPr>
          <p:cNvPr id="7170" name="Picture 2" descr="MedWebESDfor203020Apr21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855" y="624840"/>
            <a:ext cx="90297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16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369AB-76A8-492E-A826-D27A55FAE656}"/>
              </a:ext>
            </a:extLst>
          </p:cNvPr>
          <p:cNvSpPr>
            <a:spLocks noGrp="1"/>
          </p:cNvSpPr>
          <p:nvPr>
            <p:ph type="title"/>
          </p:nvPr>
        </p:nvSpPr>
        <p:spPr>
          <a:xfrm>
            <a:off x="310599" y="433233"/>
            <a:ext cx="11595100" cy="687998"/>
          </a:xfrm>
        </p:spPr>
        <p:txBody>
          <a:bodyPr>
            <a:noAutofit/>
          </a:bodyPr>
          <a:lstStyle/>
          <a:p>
            <a:pPr algn="ctr"/>
            <a:r>
              <a:rPr lang="en-US" dirty="0">
                <a:ea typeface="Times New Roman" panose="02020603050405020304" pitchFamily="18" charset="0"/>
              </a:rPr>
              <a:t>#ESDfor2030</a:t>
            </a:r>
            <a:r>
              <a:rPr lang="en-US" b="1" dirty="0">
                <a:ea typeface="Times New Roman" panose="02020603050405020304" pitchFamily="18" charset="0"/>
              </a:rPr>
              <a:t> </a:t>
            </a:r>
            <a:r>
              <a:rPr lang="en-US" dirty="0">
                <a:ea typeface="Times New Roman" panose="02020603050405020304" pitchFamily="18" charset="0"/>
              </a:rPr>
              <a:t> </a:t>
            </a:r>
            <a:br>
              <a:rPr lang="en-US" dirty="0">
                <a:ea typeface="Times New Roman" panose="02020603050405020304" pitchFamily="18" charset="0"/>
              </a:rPr>
            </a:br>
            <a:r>
              <a:rPr lang="en-US" sz="2800" dirty="0"/>
              <a:t>MCESD participation UNESCO World Conference on ESD 17-19 May 2021</a:t>
            </a:r>
            <a:endParaRPr lang="el-GR" dirty="0"/>
          </a:p>
        </p:txBody>
      </p:sp>
      <p:sp>
        <p:nvSpPr>
          <p:cNvPr id="4" name="Content Placeholder 3">
            <a:extLst>
              <a:ext uri="{FF2B5EF4-FFF2-40B4-BE49-F238E27FC236}">
                <a16:creationId xmlns:a16="http://schemas.microsoft.com/office/drawing/2014/main" id="{65A52862-04AA-4068-A95C-BB55F8BC75D0}"/>
              </a:ext>
            </a:extLst>
          </p:cNvPr>
          <p:cNvSpPr>
            <a:spLocks noGrp="1"/>
          </p:cNvSpPr>
          <p:nvPr>
            <p:ph idx="1"/>
          </p:nvPr>
        </p:nvSpPr>
        <p:spPr>
          <a:xfrm>
            <a:off x="621749" y="1547902"/>
            <a:ext cx="10972800" cy="5116423"/>
          </a:xfrm>
        </p:spPr>
        <p:txBody>
          <a:bodyPr>
            <a:noAutofit/>
          </a:bodyPr>
          <a:lstStyle/>
          <a:p>
            <a:pPr fontAlgn="base">
              <a:lnSpc>
                <a:spcPct val="100000"/>
              </a:lnSpc>
            </a:pPr>
            <a:r>
              <a:rPr lang="en-US" dirty="0"/>
              <a:t>An agreed  </a:t>
            </a:r>
            <a:r>
              <a:rPr lang="en-US" b="1" dirty="0">
                <a:solidFill>
                  <a:schemeClr val="accent1"/>
                </a:solidFill>
              </a:rPr>
              <a:t>M</a:t>
            </a:r>
            <a:r>
              <a:rPr lang="en-US" b="1" dirty="0">
                <a:hlinkClick r:id="rId2"/>
              </a:rPr>
              <a:t>EDITERRANEAN ESD STATEMENT</a:t>
            </a:r>
            <a:r>
              <a:rPr lang="en-US" b="1" dirty="0"/>
              <a:t> </a:t>
            </a:r>
            <a:r>
              <a:rPr lang="en-US" dirty="0"/>
              <a:t>was conveyed to the UNESCO World Conference on ESD 17-19 May 2021</a:t>
            </a:r>
            <a:endParaRPr lang="en-US" sz="2600" dirty="0"/>
          </a:p>
          <a:p>
            <a:pPr fontAlgn="base">
              <a:lnSpc>
                <a:spcPct val="100000"/>
              </a:lnSpc>
            </a:pPr>
            <a:r>
              <a:rPr lang="en-GB" sz="2600" dirty="0"/>
              <a:t>Together with UNESCO Chair &amp; Network on Sustainable Development Management and Education in the Mediterranean (University of Athens) co-organized the Special Session </a:t>
            </a:r>
            <a:r>
              <a:rPr lang="en-GB" sz="2600" u="sng" dirty="0">
                <a:hlinkClick r:id="rId3"/>
              </a:rPr>
              <a:t>“UNESCO Chairs for Sustainable Futures”</a:t>
            </a:r>
            <a:r>
              <a:rPr lang="en-GB" sz="2600" dirty="0"/>
              <a:t>   17 May 2021 within the UNESCO World Conference on ESD</a:t>
            </a:r>
            <a:r>
              <a:rPr lang="en-US" sz="2600" dirty="0"/>
              <a:t> (72 participants mostly from Academia)</a:t>
            </a:r>
          </a:p>
          <a:p>
            <a:pPr fontAlgn="base">
              <a:lnSpc>
                <a:spcPct val="100000"/>
              </a:lnSpc>
            </a:pPr>
            <a:r>
              <a:rPr lang="en-US" sz="2400" dirty="0"/>
              <a:t> Contributed and </a:t>
            </a:r>
            <a:r>
              <a:rPr lang="en-US" sz="2600" dirty="0"/>
              <a:t>participated in the </a:t>
            </a:r>
            <a:r>
              <a:rPr lang="en-US" sz="2600" dirty="0">
                <a:hlinkClick r:id="rId4"/>
              </a:rPr>
              <a:t>Europe &amp; North America Regional Technical Meeting on #ESDfor2030</a:t>
            </a:r>
            <a:r>
              <a:rPr lang="en-US" sz="2600" dirty="0"/>
              <a:t> on 25 May 2021, during which  the Mediterranean Committee on ESD, as an exemplary regional scheme of boosting ESD and putting </a:t>
            </a:r>
            <a:r>
              <a:rPr lang="en-US" sz="2600" i="1" dirty="0"/>
              <a:t>#ESDfor2030 </a:t>
            </a:r>
            <a:r>
              <a:rPr lang="en-US" sz="2600" dirty="0"/>
              <a:t>into practice in the region.</a:t>
            </a:r>
            <a:endParaRPr lang="el-GR" sz="2600" dirty="0"/>
          </a:p>
          <a:p>
            <a:pPr fontAlgn="base">
              <a:lnSpc>
                <a:spcPct val="100000"/>
              </a:lnSpc>
            </a:pPr>
            <a:endParaRPr lang="en-US" sz="2600" dirty="0"/>
          </a:p>
          <a:p>
            <a:pPr marL="0" indent="0" fontAlgn="base">
              <a:lnSpc>
                <a:spcPct val="120000"/>
              </a:lnSpc>
              <a:buNone/>
            </a:pPr>
            <a:r>
              <a:rPr lang="en-US" sz="2600" dirty="0"/>
              <a:t> </a:t>
            </a:r>
          </a:p>
          <a:p>
            <a:pPr>
              <a:lnSpc>
                <a:spcPct val="120000"/>
              </a:lnSpc>
            </a:pPr>
            <a:endParaRPr lang="el-GR" sz="2600" dirty="0"/>
          </a:p>
        </p:txBody>
      </p:sp>
    </p:spTree>
    <p:extLst>
      <p:ext uri="{BB962C8B-B14F-4D97-AF65-F5344CB8AC3E}">
        <p14:creationId xmlns:p14="http://schemas.microsoft.com/office/powerpoint/2010/main" val="238304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A47C975-286B-4F2C-A558-163CA6DBF884}"/>
              </a:ext>
            </a:extLst>
          </p:cNvPr>
          <p:cNvSpPr>
            <a:spLocks noGrp="1"/>
          </p:cNvSpPr>
          <p:nvPr>
            <p:ph type="title" idx="4294967295"/>
          </p:nvPr>
        </p:nvSpPr>
        <p:spPr>
          <a:xfrm>
            <a:off x="759121" y="243205"/>
            <a:ext cx="10515600" cy="1325563"/>
          </a:xfrm>
        </p:spPr>
        <p:txBody>
          <a:bodyPr>
            <a:noAutofit/>
          </a:bodyPr>
          <a:lstStyle/>
          <a:p>
            <a:pPr algn="ctr"/>
            <a:r>
              <a:rPr lang="en-US" sz="4000" dirty="0"/>
              <a:t>Training of Trainers on ESD  </a:t>
            </a:r>
            <a:endParaRPr lang="el-GR" sz="4000" dirty="0"/>
          </a:p>
        </p:txBody>
      </p:sp>
      <p:sp>
        <p:nvSpPr>
          <p:cNvPr id="2" name="Content Placeholder 1">
            <a:extLst>
              <a:ext uri="{FF2B5EF4-FFF2-40B4-BE49-F238E27FC236}">
                <a16:creationId xmlns:a16="http://schemas.microsoft.com/office/drawing/2014/main" id="{046E0597-1434-4469-BC53-B8F180363328}"/>
              </a:ext>
            </a:extLst>
          </p:cNvPr>
          <p:cNvSpPr>
            <a:spLocks noGrp="1"/>
          </p:cNvSpPr>
          <p:nvPr>
            <p:ph type="body" sz="quarter" idx="4294967295"/>
          </p:nvPr>
        </p:nvSpPr>
        <p:spPr>
          <a:xfrm>
            <a:off x="647360" y="1550450"/>
            <a:ext cx="10904560" cy="5063710"/>
          </a:xfrm>
        </p:spPr>
        <p:txBody>
          <a:bodyPr>
            <a:noAutofit/>
          </a:bodyPr>
          <a:lstStyle/>
          <a:p>
            <a:pPr marL="0" indent="0">
              <a:lnSpc>
                <a:spcPct val="100000"/>
              </a:lnSpc>
              <a:buNone/>
            </a:pPr>
            <a:r>
              <a:rPr lang="en-US" sz="2400" dirty="0">
                <a:ea typeface="SimSun-ExtB" panose="02010609060101010101" pitchFamily="49" charset="-122"/>
              </a:rPr>
              <a:t>From 2017 to 2019 </a:t>
            </a:r>
            <a:r>
              <a:rPr lang="en-US" sz="2400" b="1" dirty="0">
                <a:ea typeface="SimSun-ExtB" panose="02010609060101010101" pitchFamily="49" charset="-122"/>
              </a:rPr>
              <a:t>more than 600 educators </a:t>
            </a:r>
            <a:r>
              <a:rPr lang="en-US" sz="2400" dirty="0">
                <a:ea typeface="SimSun-ExtB" panose="02010609060101010101" pitchFamily="49" charset="-122"/>
              </a:rPr>
              <a:t>and education administrators participated in interactive trainings and workshops on ESD (Algeria, Egypt, Jordan, Palestine, and Tunisia).</a:t>
            </a:r>
          </a:p>
          <a:p>
            <a:pPr>
              <a:lnSpc>
                <a:spcPct val="100000"/>
              </a:lnSpc>
            </a:pPr>
            <a:r>
              <a:rPr lang="en-US" sz="2400" dirty="0">
                <a:ea typeface="SimSun-ExtB" panose="02010609060101010101" pitchFamily="49" charset="-122"/>
              </a:rPr>
              <a:t>From 2019 today:  Several webinars for Mediterranean audiences on topics of marine litter, water, noise pollution, </a:t>
            </a:r>
            <a:r>
              <a:rPr lang="en-US" sz="2400" dirty="0" err="1">
                <a:ea typeface="SimSun-ExtB" panose="02010609060101010101" pitchFamily="49" charset="-122"/>
              </a:rPr>
              <a:t>mediterranean</a:t>
            </a:r>
            <a:r>
              <a:rPr lang="en-US" sz="2400" dirty="0">
                <a:ea typeface="SimSun-ExtB" panose="02010609060101010101" pitchFamily="49" charset="-122"/>
              </a:rPr>
              <a:t> food, etc. with more than </a:t>
            </a:r>
            <a:r>
              <a:rPr lang="en-US" sz="2400" b="1" dirty="0">
                <a:ea typeface="SimSun-ExtB" panose="02010609060101010101" pitchFamily="49" charset="-122"/>
              </a:rPr>
              <a:t>500 educators</a:t>
            </a:r>
            <a:r>
              <a:rPr lang="en-US" sz="2400" dirty="0">
                <a:ea typeface="SimSun-ExtB" panose="02010609060101010101" pitchFamily="49" charset="-122"/>
              </a:rPr>
              <a:t> (see more at: </a:t>
            </a:r>
            <a:r>
              <a:rPr lang="en-US" sz="2400" dirty="0">
                <a:ea typeface="SimSun-ExtB" panose="02010609060101010101" pitchFamily="49" charset="-122"/>
                <a:hlinkClick r:id="rId2"/>
              </a:rPr>
              <a:t>https://medies.net/category/events</a:t>
            </a:r>
            <a:r>
              <a:rPr lang="en-US" sz="2400" dirty="0">
                <a:ea typeface="SimSun-ExtB" panose="02010609060101010101" pitchFamily="49" charset="-122"/>
              </a:rPr>
              <a:t>) </a:t>
            </a:r>
          </a:p>
          <a:p>
            <a:pPr>
              <a:lnSpc>
                <a:spcPct val="100000"/>
              </a:lnSpc>
            </a:pPr>
            <a:r>
              <a:rPr lang="en-US" sz="2600" dirty="0">
                <a:ea typeface="SimSun-ExtB" panose="02010609060101010101" pitchFamily="49" charset="-122"/>
              </a:rPr>
              <a:t>2021 – 2022 </a:t>
            </a:r>
            <a:r>
              <a:rPr lang="en-US" sz="2400" dirty="0">
                <a:ea typeface="SimSun-ExtB" panose="02010609060101010101" pitchFamily="49" charset="-122"/>
              </a:rPr>
              <a:t>Two Regional online Training-of-Trainers (under the EU WES Project)  on “</a:t>
            </a:r>
            <a:r>
              <a:rPr lang="en-US" sz="2400" dirty="0">
                <a:ea typeface="SimSun-ExtB" panose="02010609060101010101" pitchFamily="49" charset="-122"/>
                <a:hlinkClick r:id="rId3"/>
              </a:rPr>
              <a:t>ESD &amp; 2Sustainable Consumption &amp; Production” </a:t>
            </a:r>
            <a:r>
              <a:rPr lang="en-US" sz="2400" dirty="0">
                <a:ea typeface="SimSun-ExtB" panose="02010609060101010101" pitchFamily="49" charset="-122"/>
              </a:rPr>
              <a:t>(14 June, 14 July, 25 October 2021), and, “</a:t>
            </a:r>
            <a:r>
              <a:rPr lang="en-US" sz="2400" dirty="0">
                <a:ea typeface="SimSun-ExtB" panose="02010609060101010101" pitchFamily="49" charset="-122"/>
                <a:hlinkClick r:id="rId4"/>
              </a:rPr>
              <a:t>ESD &amp; NCWR/WWTs for reuse</a:t>
            </a:r>
            <a:r>
              <a:rPr lang="en-US" sz="2400" dirty="0">
                <a:ea typeface="SimSun-ExtB" panose="02010609060101010101" pitchFamily="49" charset="-122"/>
              </a:rPr>
              <a:t>”  (20 February, 9 March 2022): </a:t>
            </a:r>
            <a:r>
              <a:rPr lang="en-US" sz="2400" b="1" dirty="0">
                <a:ea typeface="SimSun-ExtB" panose="02010609060101010101" pitchFamily="49" charset="-122"/>
              </a:rPr>
              <a:t>150 participants </a:t>
            </a:r>
            <a:r>
              <a:rPr lang="en-US" sz="2400" dirty="0">
                <a:ea typeface="SimSun-ExtB" panose="02010609060101010101" pitchFamily="49" charset="-122"/>
              </a:rPr>
              <a:t>from </a:t>
            </a:r>
            <a:r>
              <a:rPr lang="en-GB" sz="2400" dirty="0"/>
              <a:t>Albania, Algeria, Bosnia-Hercegovina, Egypt, Israel, Jordan, Lebanon, Montenegro, Morocco, Palestine, Tunisia, Turkey.</a:t>
            </a:r>
            <a:r>
              <a:rPr lang="en-US" sz="2400" dirty="0">
                <a:ea typeface="SimSun-ExtB" panose="02010609060101010101" pitchFamily="49" charset="-122"/>
              </a:rPr>
              <a:t> (on-going)  </a:t>
            </a:r>
          </a:p>
          <a:p>
            <a:pPr>
              <a:lnSpc>
                <a:spcPct val="100000"/>
              </a:lnSpc>
            </a:pPr>
            <a:endParaRPr lang="en-US" sz="2400" dirty="0">
              <a:ea typeface="SimSun-ExtB" panose="02010609060101010101" pitchFamily="49" charset="-122"/>
            </a:endParaRPr>
          </a:p>
          <a:p>
            <a:pPr marL="0" indent="0">
              <a:lnSpc>
                <a:spcPct val="100000"/>
              </a:lnSpc>
              <a:buNone/>
            </a:pPr>
            <a:endParaRPr lang="en-US" sz="2400" dirty="0">
              <a:ea typeface="SimSun-ExtB" panose="02010609060101010101" pitchFamily="49" charset="-122"/>
            </a:endParaRPr>
          </a:p>
          <a:p>
            <a:pPr>
              <a:lnSpc>
                <a:spcPct val="100000"/>
              </a:lnSpc>
            </a:pPr>
            <a:endParaRPr lang="en-US" sz="2400" dirty="0">
              <a:ea typeface="SimSun-ExtB" panose="02010609060101010101" pitchFamily="49" charset="-122"/>
            </a:endParaRPr>
          </a:p>
          <a:p>
            <a:pPr>
              <a:lnSpc>
                <a:spcPct val="100000"/>
              </a:lnSpc>
            </a:pPr>
            <a:endParaRPr lang="en-US" sz="2400" dirty="0">
              <a:ea typeface="SimSun-ExtB" panose="02010609060101010101" pitchFamily="49" charset="-122"/>
            </a:endParaRPr>
          </a:p>
          <a:p>
            <a:pPr>
              <a:lnSpc>
                <a:spcPct val="100000"/>
              </a:lnSpc>
            </a:pPr>
            <a:endParaRPr lang="en-US" sz="2400" dirty="0">
              <a:ea typeface="SimSun-ExtB" panose="02010609060101010101" pitchFamily="49" charset="-122"/>
            </a:endParaRPr>
          </a:p>
        </p:txBody>
      </p:sp>
    </p:spTree>
    <p:extLst>
      <p:ext uri="{BB962C8B-B14F-4D97-AF65-F5344CB8AC3E}">
        <p14:creationId xmlns:p14="http://schemas.microsoft.com/office/powerpoint/2010/main" val="8096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medies.net/wp-content/uploads/2021/09/zoom_group_phot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2744" y="3729989"/>
            <a:ext cx="5066453" cy="284988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 y="158115"/>
            <a:ext cx="4674870" cy="311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6484" y="544238"/>
            <a:ext cx="4052888" cy="2730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7066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34EFA2-458D-4B76-B401-D0C51F98A183}"/>
              </a:ext>
            </a:extLst>
          </p:cNvPr>
          <p:cNvSpPr>
            <a:spLocks noGrp="1"/>
          </p:cNvSpPr>
          <p:nvPr>
            <p:ph idx="1"/>
          </p:nvPr>
        </p:nvSpPr>
        <p:spPr>
          <a:xfrm>
            <a:off x="767751" y="1825624"/>
            <a:ext cx="10586049" cy="5032376"/>
          </a:xfrm>
        </p:spPr>
        <p:txBody>
          <a:bodyPr>
            <a:normAutofit/>
          </a:bodyPr>
          <a:lstStyle/>
          <a:p>
            <a:pPr fontAlgn="base"/>
            <a:r>
              <a:rPr lang="en-US" sz="2600" b="1" dirty="0">
                <a:hlinkClick r:id="rId2"/>
              </a:rPr>
              <a:t>Phase A</a:t>
            </a:r>
            <a:r>
              <a:rPr lang="en-US" sz="2600" dirty="0">
                <a:hlinkClick r:id="rId2"/>
              </a:rPr>
              <a:t> </a:t>
            </a:r>
            <a:r>
              <a:rPr lang="en-US" sz="2600" dirty="0"/>
              <a:t>the face-to-face part, with lectures, field visits and workshops, carried out for a restricted number of Greek trainees (mainly from Crete), on </a:t>
            </a:r>
            <a:r>
              <a:rPr lang="en-US" sz="2600" b="1" dirty="0"/>
              <a:t>5 -7 October 2020</a:t>
            </a:r>
            <a:r>
              <a:rPr lang="en-US" sz="2600" dirty="0"/>
              <a:t> the </a:t>
            </a:r>
            <a:r>
              <a:rPr lang="en-US" sz="2600" dirty="0" err="1"/>
              <a:t>Asterousia</a:t>
            </a:r>
            <a:r>
              <a:rPr lang="en-US" sz="2600" dirty="0"/>
              <a:t> BR  area. Its sessions were video recorded and parts of them are integrated to the online course of Phase B. </a:t>
            </a:r>
            <a:r>
              <a:rPr lang="en-US" sz="2600" b="1" dirty="0"/>
              <a:t> </a:t>
            </a:r>
            <a:endParaRPr lang="en-US" sz="2600" dirty="0"/>
          </a:p>
          <a:p>
            <a:pPr fontAlgn="base"/>
            <a:r>
              <a:rPr lang="en-US" sz="2600" b="1" dirty="0">
                <a:hlinkClick r:id="rId3"/>
              </a:rPr>
              <a:t>Phase B</a:t>
            </a:r>
            <a:r>
              <a:rPr lang="en-US" sz="2600" dirty="0"/>
              <a:t>  3-weeks online course held on </a:t>
            </a:r>
            <a:r>
              <a:rPr lang="en-US" sz="2600" b="1" dirty="0"/>
              <a:t>30/11 -20/12/2020</a:t>
            </a:r>
            <a:r>
              <a:rPr lang="en-US" sz="2600" dirty="0"/>
              <a:t> to capitalize on the experience and outcomes of Phase A, to provide the learning opportunity to a wider international audience (reaching some 200 participants  from more than  48 countries). </a:t>
            </a:r>
          </a:p>
          <a:p>
            <a:endParaRPr lang="el-GR" sz="2600" dirty="0"/>
          </a:p>
        </p:txBody>
      </p:sp>
      <p:sp>
        <p:nvSpPr>
          <p:cNvPr id="4" name="Title 1">
            <a:extLst>
              <a:ext uri="{FF2B5EF4-FFF2-40B4-BE49-F238E27FC236}">
                <a16:creationId xmlns:a16="http://schemas.microsoft.com/office/drawing/2014/main" id="{B170DC0F-57C0-4FC7-B73D-C56BAF7F04C8}"/>
              </a:ext>
            </a:extLst>
          </p:cNvPr>
          <p:cNvSpPr txBox="1">
            <a:spLocks/>
          </p:cNvSpPr>
          <p:nvPr/>
        </p:nvSpPr>
        <p:spPr>
          <a:xfrm>
            <a:off x="228600" y="317500"/>
            <a:ext cx="111252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t>Summer Universities in cooperation with UNESCO Regional Bureau of Venice</a:t>
            </a:r>
            <a:br>
              <a:rPr lang="en-GB" sz="2800" dirty="0"/>
            </a:br>
            <a:r>
              <a:rPr lang="en-GB" sz="3600" dirty="0"/>
              <a:t>1</a:t>
            </a:r>
            <a:r>
              <a:rPr lang="en-GB" sz="3600" baseline="30000" dirty="0"/>
              <a:t>st</a:t>
            </a:r>
            <a:r>
              <a:rPr lang="en-GB" sz="3600" dirty="0"/>
              <a:t> Asterousia Hybrid University, 2020</a:t>
            </a:r>
            <a:endParaRPr lang="el-GR" sz="2800" dirty="0"/>
          </a:p>
        </p:txBody>
      </p:sp>
    </p:spTree>
    <p:extLst>
      <p:ext uri="{BB962C8B-B14F-4D97-AF65-F5344CB8AC3E}">
        <p14:creationId xmlns:p14="http://schemas.microsoft.com/office/powerpoint/2010/main" val="2089700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C987C-2FAA-47F5-A16D-FDEE33899355}"/>
              </a:ext>
            </a:extLst>
          </p:cNvPr>
          <p:cNvSpPr>
            <a:spLocks noGrp="1"/>
          </p:cNvSpPr>
          <p:nvPr>
            <p:ph type="title"/>
          </p:nvPr>
        </p:nvSpPr>
        <p:spPr>
          <a:xfrm>
            <a:off x="228600" y="365125"/>
            <a:ext cx="11125200" cy="1325563"/>
          </a:xfrm>
        </p:spPr>
        <p:txBody>
          <a:bodyPr>
            <a:normAutofit/>
          </a:bodyPr>
          <a:lstStyle/>
          <a:p>
            <a:pPr algn="ctr"/>
            <a:r>
              <a:rPr lang="en-GB" sz="2800" dirty="0"/>
              <a:t>Summer Universities in cooperation with UNESCO Regional Bureau of Venice</a:t>
            </a:r>
            <a:br>
              <a:rPr lang="en-GB" sz="2800" dirty="0"/>
            </a:br>
            <a:r>
              <a:rPr lang="en-GB" sz="3600" dirty="0"/>
              <a:t>2</a:t>
            </a:r>
            <a:r>
              <a:rPr lang="en-GB" sz="3600" baseline="30000" dirty="0"/>
              <a:t>nd</a:t>
            </a:r>
            <a:r>
              <a:rPr lang="en-GB" sz="3600" dirty="0"/>
              <a:t> Asterousia Hybrid University, 2021-2022</a:t>
            </a:r>
            <a:endParaRPr lang="el-GR" sz="2800" dirty="0"/>
          </a:p>
        </p:txBody>
      </p:sp>
      <p:sp>
        <p:nvSpPr>
          <p:cNvPr id="3" name="Content Placeholder 2">
            <a:extLst>
              <a:ext uri="{FF2B5EF4-FFF2-40B4-BE49-F238E27FC236}">
                <a16:creationId xmlns:a16="http://schemas.microsoft.com/office/drawing/2014/main" id="{F834EFA2-458D-4B76-B401-D0C51F98A183}"/>
              </a:ext>
            </a:extLst>
          </p:cNvPr>
          <p:cNvSpPr>
            <a:spLocks noGrp="1"/>
          </p:cNvSpPr>
          <p:nvPr>
            <p:ph idx="1"/>
          </p:nvPr>
        </p:nvSpPr>
        <p:spPr>
          <a:xfrm>
            <a:off x="767751" y="1825624"/>
            <a:ext cx="10586049" cy="4575175"/>
          </a:xfrm>
        </p:spPr>
        <p:txBody>
          <a:bodyPr>
            <a:normAutofit/>
          </a:bodyPr>
          <a:lstStyle/>
          <a:p>
            <a:pPr fontAlgn="base"/>
            <a:r>
              <a:rPr lang="en-US" sz="2400" b="1" dirty="0">
                <a:hlinkClick r:id="rId2"/>
              </a:rPr>
              <a:t>Phase A</a:t>
            </a:r>
            <a:r>
              <a:rPr lang="en-US" sz="2400" dirty="0">
                <a:hlinkClick r:id="rId2"/>
              </a:rPr>
              <a:t> </a:t>
            </a:r>
            <a:r>
              <a:rPr lang="en-US" sz="2400" dirty="0"/>
              <a:t>the face-to-face part, with lectures, field visits and workshops, carried out for a relatively small number of international and Greek trainees from BR’s and designated sites, </a:t>
            </a:r>
            <a:r>
              <a:rPr lang="en-US" sz="2400" b="1" dirty="0"/>
              <a:t>19 - 24 of October 2021</a:t>
            </a:r>
            <a:r>
              <a:rPr lang="en-US" sz="2400" dirty="0"/>
              <a:t>, in the </a:t>
            </a:r>
            <a:r>
              <a:rPr lang="en-US" sz="2400" dirty="0" err="1"/>
              <a:t>Asterousia</a:t>
            </a:r>
            <a:r>
              <a:rPr lang="en-US" sz="2400" dirty="0"/>
              <a:t> BR and nearby areas (Heraklion, </a:t>
            </a:r>
            <a:r>
              <a:rPr lang="en-US" sz="2400" dirty="0" err="1"/>
              <a:t>Mylopotamos</a:t>
            </a:r>
            <a:r>
              <a:rPr lang="en-US" sz="2400" dirty="0"/>
              <a:t>). Its sessions were video recorded and parts of them are integrated to the online course of Phase B. </a:t>
            </a:r>
            <a:r>
              <a:rPr lang="en-US" sz="2400" b="1" dirty="0"/>
              <a:t> </a:t>
            </a:r>
            <a:endParaRPr lang="en-US" sz="2400" dirty="0"/>
          </a:p>
          <a:p>
            <a:pPr fontAlgn="base"/>
            <a:r>
              <a:rPr lang="en-US" sz="2400" b="1" dirty="0">
                <a:hlinkClick r:id="rId3"/>
              </a:rPr>
              <a:t>Phase B</a:t>
            </a:r>
            <a:r>
              <a:rPr lang="en-US" sz="2400" dirty="0"/>
              <a:t>  4-weeks online course held on </a:t>
            </a:r>
            <a:r>
              <a:rPr lang="en-US" sz="2400" b="1" dirty="0"/>
              <a:t>10/01 - 06/02/2022 </a:t>
            </a:r>
            <a:r>
              <a:rPr lang="en-US" sz="2400" dirty="0"/>
              <a:t>to capitalize on the experience and outcomes of Phase A, to provide the learning opportunity to a wider international audience (reaching some 130 participants from more than 30 countries). </a:t>
            </a:r>
          </a:p>
          <a:p>
            <a:endParaRPr lang="el-GR" sz="2400" dirty="0"/>
          </a:p>
        </p:txBody>
      </p:sp>
    </p:spTree>
    <p:extLst>
      <p:ext uri="{BB962C8B-B14F-4D97-AF65-F5344CB8AC3E}">
        <p14:creationId xmlns:p14="http://schemas.microsoft.com/office/powerpoint/2010/main" val="5518833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1323</Words>
  <Application>Microsoft Office PowerPoint</Application>
  <PresentationFormat>Widescreen</PresentationFormat>
  <Paragraphs>96</Paragraphs>
  <Slides>15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Recent activities organized in the framework of the Mediterranean Strategy on Education for Sustainable Development </vt:lpstr>
      <vt:lpstr>PowerPoint Presentation</vt:lpstr>
      <vt:lpstr>MED Preparatory Webinar for #ESDfor2030 20 April 2021</vt:lpstr>
      <vt:lpstr>PowerPoint Presentation</vt:lpstr>
      <vt:lpstr>#ESDfor2030   MCESD participation UNESCO World Conference on ESD 17-19 May 2021</vt:lpstr>
      <vt:lpstr>Training of Trainers on ESD  </vt:lpstr>
      <vt:lpstr>PowerPoint Presentation</vt:lpstr>
      <vt:lpstr>PowerPoint Presentation</vt:lpstr>
      <vt:lpstr>Summer Universities in cooperation with UNESCO Regional Bureau of Venice 2nd Asterousia Hybrid University, 2021-2022</vt:lpstr>
      <vt:lpstr>PowerPoint Presentation</vt:lpstr>
      <vt:lpstr>PowerPoint Presentation</vt:lpstr>
      <vt:lpstr>Other related initiatives </vt:lpstr>
      <vt:lpstr>Updating of the Action Plan MSESD in the light of EfE To be proposed for adoption in the MCESD Session in Cyprus   (October 2022)</vt:lpstr>
      <vt:lpstr>Thematic Priorities &amp; Actions for the updated AP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Activities to ADD (2021-2022)</dc:title>
  <dc:creator>vicky</dc:creator>
  <cp:lastModifiedBy>Maricar De La Cruz</cp:lastModifiedBy>
  <cp:revision>57</cp:revision>
  <cp:lastPrinted>2022-05-27T12:34:39Z</cp:lastPrinted>
  <dcterms:created xsi:type="dcterms:W3CDTF">2022-05-25T07:51:19Z</dcterms:created>
  <dcterms:modified xsi:type="dcterms:W3CDTF">2022-05-27T12:35:20Z</dcterms:modified>
</cp:coreProperties>
</file>