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57" r:id="rId4"/>
    <p:sldId id="265" r:id="rId5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4304B47-89E0-4FB8-A027-C0DE96306E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899F42-E35A-4912-8E8F-12C45DE5AD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700BBD67-F026-438E-B1E4-1BDDAD4DE330}" type="datetimeFigureOut">
              <a:rPr lang="de-DE"/>
              <a:pPr>
                <a:defRPr/>
              </a:pPr>
              <a:t>11.05.2022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0804F355-8CC0-462B-A4AA-D3C2B36143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034311C4-32BC-4890-9CAF-A7904E4CB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BD1132-3D48-4A58-ADE8-6E0421713E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E428F6-D8C8-40AA-BE5F-CF36FB3079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AB00892A-1EC8-489D-B5E9-DB113AF1A6C3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5ED3B3-9414-47D3-AADA-764137010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21C34-120E-4011-8ED3-6CEAF9758E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25CED4-536A-4FDB-8C60-E399809F5B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0DA60-3208-4712-8BB9-DED2635C32CF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910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B106A2-284F-420D-95DD-51D02604D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1D19E9-8A6E-43D9-805C-8A63B6E591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99E2C2-85EE-4E35-871E-EC89BF749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010AC-F85C-4083-AB64-C731DA7B1C8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6646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FF292-2F5B-421F-B8E6-730FC65CA9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A3657E-6CBF-499B-B700-C5E66CB7CA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65548F-873A-4F20-83DB-3C998BB4A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223A4-4AFC-4386-A124-1BE76E113251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628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25C38E-310C-46AE-94A2-18A5A433F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95922-8F20-4B50-86EB-05E378529A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B01A52-057E-4642-B642-30100F636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7BBE0-90A6-41E6-9993-6B2E65A9A580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1275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1A7A43-37DE-4A78-91CE-D5A5AEAE0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23CDD8-C41C-46F2-A628-15AB50FB5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589004-F459-4B12-AC1D-14CA815D2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61D45-A850-4AD3-95A2-3E8012BA4CE8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46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4785A-CE0F-4101-B288-9E11E86682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D7CBAB-B009-4A89-93F1-6CDD5D2CC4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B81BF-FC06-44E9-AA41-2615859C4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DFD0D-6C97-4615-892C-BEFB97D2482D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55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8750B5-7AE8-4C30-842C-A5399C7F8A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5EFCF7-2404-4ED3-97DA-EA1CE6AB0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08390B-5686-4E54-BE5D-0A95A8A0EF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096C7-778D-41D1-95F6-FE6865E78A4D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770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AFD2EC-B50D-4603-B383-ADF384306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9777BE-B8D8-488D-97D6-06D83A21A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929EFA-B227-4015-A258-25AFB2DAB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03208-9F95-4BB2-A3C7-10FABE24F8C1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175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525F1C-F749-49DF-86D5-D2762921F7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4C2EE3-ED97-4FCE-BCCD-AE5962311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DDC555-3C6A-474E-8E8F-799B8CC93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93B67-17A2-4639-AE16-C28FCDA43B95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565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345CC9-08EB-482E-B56C-59CA17E6A9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E4A58F-3C2F-4433-9CE1-6B3595944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5F407-C479-4D0C-AD42-EE14C8AE8F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118B7-05D3-4A77-970B-D89EACC8C9EF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2414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F97E57-B1E8-4BF4-921E-E0CCA80C1F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C305F-2326-483A-A3F3-B1D698B6D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6FCEBB-00DA-4935-9BE0-39FE46262F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55C68-8792-49FE-8273-26C82D83B62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457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B4611C-9C9F-4D69-8415-8CC92FEF2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D8A6FE-114A-4597-BB67-E28E47D6C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F3A4F0-0F95-4E97-BE1F-4F3B9A432A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575BDB-0D54-46FE-AE4B-8B6897210A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0B588F-BE04-4597-87EA-C4F9E50141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A5632BB-B36E-4E1F-8817-E9AE452645F8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pages/viewpage.action?pageId=1284194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F4BE602-E43A-4137-B5CD-E4704DB2C7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2" y="1958975"/>
            <a:ext cx="8207375" cy="1470025"/>
          </a:xfrm>
        </p:spPr>
        <p:txBody>
          <a:bodyPr/>
          <a:lstStyle/>
          <a:p>
            <a:pPr eaLnBrk="1" hangingPunct="1"/>
            <a:r>
              <a:rPr lang="de-DE" altLang="de-DE" sz="4000" dirty="0"/>
              <a:t>Status Report</a:t>
            </a:r>
            <a:br>
              <a:rPr lang="de-DE" altLang="de-DE" sz="4000" dirty="0"/>
            </a:br>
            <a:br>
              <a:rPr lang="de-DE" altLang="de-DE" sz="2800" dirty="0"/>
            </a:br>
            <a:r>
              <a:rPr lang="de-DE" altLang="de-DE" sz="3200" dirty="0"/>
              <a:t>Task Force </a:t>
            </a:r>
            <a:r>
              <a:rPr lang="de-DE" altLang="de-DE" sz="3200" dirty="0" err="1"/>
              <a:t>for</a:t>
            </a:r>
            <a:r>
              <a:rPr lang="de-DE" altLang="de-DE" sz="3200" dirty="0"/>
              <a:t> </a:t>
            </a:r>
            <a:r>
              <a:rPr lang="de-DE" altLang="de-DE" sz="3200" dirty="0" err="1"/>
              <a:t>the</a:t>
            </a:r>
            <a:r>
              <a:rPr lang="de-DE" altLang="de-DE" sz="3200" dirty="0"/>
              <a:t> </a:t>
            </a:r>
            <a:r>
              <a:rPr lang="de-DE" altLang="de-DE" sz="3200" dirty="0" err="1"/>
              <a:t>implementation</a:t>
            </a:r>
            <a:r>
              <a:rPr lang="de-DE" altLang="de-DE" sz="3200" dirty="0"/>
              <a:t> of Q UN-Dummies </a:t>
            </a:r>
            <a:r>
              <a:rPr lang="de-DE" altLang="de-DE" sz="3200" dirty="0" err="1"/>
              <a:t>into</a:t>
            </a:r>
            <a:r>
              <a:rPr lang="de-DE" altLang="de-DE" sz="3200" dirty="0"/>
              <a:t> M.R.1 (TF-QUN)</a:t>
            </a:r>
            <a:br>
              <a:rPr lang="de-DE" altLang="de-DE" sz="2800" dirty="0"/>
            </a:br>
            <a:r>
              <a:rPr lang="de-DE" altLang="de-DE" sz="2800" dirty="0"/>
              <a:t> </a:t>
            </a:r>
            <a:br>
              <a:rPr lang="de-DE" altLang="de-DE" sz="2800" dirty="0"/>
            </a:br>
            <a:endParaRPr lang="de-DE" altLang="de-DE" sz="28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1C7776-6999-4D1A-AD74-EA79422A36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993063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de-DE" sz="2000"/>
              <a:t>Bernd Lorenz (Germany/BASt)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de-DE" sz="2000"/>
              <a:t>Dinos Visvikis (CLEPA/Cybex</a:t>
            </a:r>
            <a:r>
              <a:rPr lang="en-US" altLang="de-DE" sz="280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de-DE" sz="2800"/>
          </a:p>
          <a:p>
            <a:pPr eaLnBrk="1" hangingPunct="1">
              <a:lnSpc>
                <a:spcPct val="80000"/>
              </a:lnSpc>
            </a:pPr>
            <a:r>
              <a:rPr lang="de-DE" altLang="de-DE" sz="2400"/>
              <a:t>71</a:t>
            </a:r>
            <a:r>
              <a:rPr lang="de-DE" altLang="de-DE" sz="2400" baseline="30000"/>
              <a:t>st</a:t>
            </a:r>
            <a:r>
              <a:rPr lang="de-DE" altLang="de-DE" sz="2400"/>
              <a:t> GRSP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400"/>
              <a:t>May 2022</a:t>
            </a:r>
            <a:endParaRPr lang="en-US" altLang="de-DE" sz="2400"/>
          </a:p>
        </p:txBody>
      </p:sp>
      <p:sp>
        <p:nvSpPr>
          <p:cNvPr id="4" name="Textfeld 128">
            <a:extLst>
              <a:ext uri="{FF2B5EF4-FFF2-40B4-BE49-F238E27FC236}">
                <a16:creationId xmlns:a16="http://schemas.microsoft.com/office/drawing/2014/main" id="{01B0C824-2C31-48E3-BB71-26FD4C852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43542"/>
            <a:ext cx="30243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en-US" altLang="ko-KR" sz="1200" u="sng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Informal document </a:t>
            </a:r>
            <a:r>
              <a:rPr lang="en-US" altLang="ko-KR" sz="1200" b="1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GRSP-71-27</a:t>
            </a:r>
          </a:p>
          <a:p>
            <a:pPr algn="r">
              <a:lnSpc>
                <a:spcPts val="1200"/>
              </a:lnSpc>
            </a:pPr>
            <a:r>
              <a:rPr lang="en-US" altLang="ko-KR" sz="1200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71st </a:t>
            </a:r>
            <a:r>
              <a:rPr lang="en-US" altLang="ko-KR" sz="1200" b="1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GRSP, 9-11 May. 2022,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altLang="ko-KR" sz="1200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agenda item 16</a:t>
            </a:r>
            <a:r>
              <a:rPr lang="en-AU" altLang="ko-KR" sz="1200" dirty="0">
                <a:latin typeface="Calibri" pitchFamily="34" charset="0"/>
                <a:ea typeface="Arial Unicode MS" pitchFamily="50" charset="-127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46DE040-CD1E-41EC-B491-34E699162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188913"/>
            <a:ext cx="8229600" cy="719137"/>
          </a:xfrm>
        </p:spPr>
        <p:txBody>
          <a:bodyPr/>
          <a:lstStyle/>
          <a:p>
            <a:pPr eaLnBrk="1" hangingPunct="1"/>
            <a:r>
              <a:rPr lang="en-GB" altLang="de-DE" sz="3600"/>
              <a:t>Status / Outlook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80B3985-12F7-4147-9239-B6196D6AF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602663" cy="5040313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  <a:defRPr/>
            </a:pPr>
            <a:r>
              <a:rPr lang="en-GB" altLang="de-DE" sz="2400" dirty="0"/>
              <a:t>Task Force formed in 2021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GB" altLang="de-DE" sz="2400" dirty="0"/>
              <a:t>Participants from:</a:t>
            </a:r>
          </a:p>
          <a:p>
            <a:pPr marL="742950" lvl="2" indent="-342900" eaLnBrk="1" hangingPunct="1">
              <a:defRPr/>
            </a:pPr>
            <a:r>
              <a:rPr lang="en-GB" altLang="de-DE" sz="2000" dirty="0"/>
              <a:t>OICA/Audi, D/</a:t>
            </a:r>
            <a:r>
              <a:rPr lang="en-GB" altLang="de-DE" sz="2000" dirty="0" err="1"/>
              <a:t>Bast</a:t>
            </a:r>
            <a:r>
              <a:rPr lang="en-GB" altLang="de-DE" sz="2000" dirty="0"/>
              <a:t>, CLEPA/</a:t>
            </a:r>
            <a:r>
              <a:rPr lang="en-GB" altLang="de-DE" sz="2000" dirty="0" err="1"/>
              <a:t>Britax</a:t>
            </a:r>
            <a:r>
              <a:rPr lang="en-GB" altLang="de-DE" sz="2000" dirty="0"/>
              <a:t>, </a:t>
            </a:r>
            <a:r>
              <a:rPr lang="en-GB" altLang="de-DE" sz="2000" dirty="0" err="1"/>
              <a:t>Cellbond</a:t>
            </a:r>
            <a:r>
              <a:rPr lang="en-GB" altLang="de-DE" sz="2000" dirty="0"/>
              <a:t>, CLEPA/Cybex, </a:t>
            </a:r>
            <a:r>
              <a:rPr lang="en-GB" altLang="de-DE" sz="2000" dirty="0" err="1"/>
              <a:t>Humanetics</a:t>
            </a:r>
            <a:r>
              <a:rPr lang="en-GB" altLang="de-DE" sz="2000" dirty="0"/>
              <a:t>, CLEPA/</a:t>
            </a:r>
            <a:r>
              <a:rPr lang="en-GB" altLang="de-DE" sz="2000" dirty="0" err="1"/>
              <a:t>Joyson</a:t>
            </a:r>
            <a:r>
              <a:rPr lang="en-GB" altLang="de-DE" sz="2000" dirty="0"/>
              <a:t>, LTA Singapore, JP/NTSEL, JP/MLIT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GB" altLang="de-DE" sz="2400" dirty="0"/>
              <a:t>5 meetings of the TF up to now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GB" altLang="de-DE" sz="2400" dirty="0"/>
              <a:t>TF decided to start with the Q0 dummy (“low hanging fruit”)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GB" altLang="de-DE" sz="2400" dirty="0"/>
              <a:t>Drawings review subgroup with members from </a:t>
            </a:r>
            <a:r>
              <a:rPr lang="en-GB" altLang="de-DE" sz="2400" dirty="0" err="1"/>
              <a:t>Humanetics</a:t>
            </a:r>
            <a:r>
              <a:rPr lang="en-GB" altLang="de-DE" sz="2400" dirty="0"/>
              <a:t>, </a:t>
            </a:r>
            <a:r>
              <a:rPr lang="en-GB" altLang="de-DE" sz="2400" dirty="0" err="1"/>
              <a:t>Cellbond</a:t>
            </a:r>
            <a:r>
              <a:rPr lang="en-GB" altLang="de-DE" sz="2400" dirty="0"/>
              <a:t>, </a:t>
            </a:r>
            <a:r>
              <a:rPr lang="en-GB" altLang="de-DE" sz="2400" dirty="0" err="1"/>
              <a:t>BASt</a:t>
            </a:r>
            <a:r>
              <a:rPr lang="en-GB" altLang="de-DE" sz="2400" dirty="0"/>
              <a:t>, CLEPA/Cybex, CLEPA/</a:t>
            </a:r>
            <a:r>
              <a:rPr lang="en-GB" altLang="de-DE" sz="2400" dirty="0" err="1"/>
              <a:t>Britax</a:t>
            </a:r>
            <a:r>
              <a:rPr lang="en-GB" altLang="de-DE" sz="2400" dirty="0"/>
              <a:t> </a:t>
            </a:r>
          </a:p>
          <a:p>
            <a:pPr marL="742950" lvl="2" indent="-342900" eaLnBrk="1" hangingPunct="1">
              <a:defRPr/>
            </a:pPr>
            <a:r>
              <a:rPr lang="en-GB" altLang="de-DE" sz="2000" dirty="0"/>
              <a:t>Drawings of the Q0 completely reviewed</a:t>
            </a:r>
          </a:p>
          <a:p>
            <a:pPr marL="742950" lvl="2" indent="-342900" eaLnBrk="1" hangingPunct="1">
              <a:defRPr/>
            </a:pPr>
            <a:r>
              <a:rPr lang="en-GB" altLang="de-DE" sz="2000" dirty="0"/>
              <a:t>Q0 manual including certification procedure ready for review by TF members</a:t>
            </a:r>
          </a:p>
          <a:p>
            <a:pPr eaLnBrk="1" hangingPunct="1">
              <a:defRPr/>
            </a:pPr>
            <a:r>
              <a:rPr lang="en-GB" altLang="de-DE" sz="2400" dirty="0" err="1"/>
              <a:t>Cellbond</a:t>
            </a:r>
            <a:r>
              <a:rPr lang="en-GB" altLang="de-DE" sz="2400" dirty="0"/>
              <a:t> and </a:t>
            </a:r>
            <a:r>
              <a:rPr lang="en-GB" altLang="de-DE" sz="2400" dirty="0" err="1"/>
              <a:t>Humanetics</a:t>
            </a:r>
            <a:r>
              <a:rPr lang="en-GB" altLang="de-DE" sz="2400" dirty="0"/>
              <a:t> are very cooperative and </a:t>
            </a:r>
            <a:r>
              <a:rPr lang="en-GB" altLang="de-DE" sz="2400" dirty="0" err="1"/>
              <a:t>supportative</a:t>
            </a:r>
            <a:endParaRPr lang="en-GB" altLang="de-DE" sz="2400" dirty="0"/>
          </a:p>
          <a:p>
            <a:pPr marL="0" indent="0" eaLnBrk="1" hangingPunct="1">
              <a:buFontTx/>
              <a:buNone/>
              <a:defRPr/>
            </a:pPr>
            <a:endParaRPr lang="en-GB" altLang="de-D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1F6C38F-585A-41AE-AC5F-76A4C6433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574675"/>
          </a:xfrm>
        </p:spPr>
        <p:txBody>
          <a:bodyPr/>
          <a:lstStyle/>
          <a:p>
            <a:pPr eaLnBrk="1" hangingPunct="1"/>
            <a:r>
              <a:rPr lang="de-DE" altLang="de-DE" sz="2800" b="1">
                <a:solidFill>
                  <a:srgbClr val="002060"/>
                </a:solidFill>
              </a:rPr>
              <a:t>Meetings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9EAD99-7FC9-486A-AC11-159F5DB059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29600" cy="51593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GB" altLang="de-DE" sz="1600" dirty="0"/>
              <a:t>Task Force Meetings (Teams)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6</a:t>
            </a:r>
            <a:r>
              <a:rPr lang="en-GB" altLang="de-DE" sz="1200" baseline="30000" dirty="0"/>
              <a:t>th</a:t>
            </a:r>
            <a:r>
              <a:rPr lang="en-GB" altLang="de-DE" sz="1200" dirty="0"/>
              <a:t> May 2021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6</a:t>
            </a:r>
            <a:r>
              <a:rPr lang="en-GB" altLang="de-DE" sz="1200" baseline="30000" dirty="0"/>
              <a:t>th</a:t>
            </a:r>
            <a:r>
              <a:rPr lang="en-GB" altLang="de-DE" sz="1200" dirty="0"/>
              <a:t> July 2021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26</a:t>
            </a:r>
            <a:r>
              <a:rPr lang="en-GB" altLang="de-DE" sz="1200" baseline="30000" dirty="0"/>
              <a:t>th</a:t>
            </a:r>
            <a:r>
              <a:rPr lang="en-GB" altLang="de-DE" sz="1200" dirty="0"/>
              <a:t> October 2021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25</a:t>
            </a:r>
            <a:r>
              <a:rPr lang="en-GB" altLang="de-DE" sz="1200" baseline="30000" dirty="0"/>
              <a:t>th</a:t>
            </a:r>
            <a:r>
              <a:rPr lang="en-GB" altLang="de-DE" sz="1200" dirty="0"/>
              <a:t> January 2022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3</a:t>
            </a:r>
            <a:r>
              <a:rPr lang="en-GB" altLang="de-DE" sz="1200" baseline="30000" dirty="0"/>
              <a:t>rd</a:t>
            </a:r>
            <a:r>
              <a:rPr lang="en-GB" altLang="de-DE" sz="1200" dirty="0"/>
              <a:t> May 2022</a:t>
            </a:r>
          </a:p>
          <a:p>
            <a:pPr lv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altLang="de-DE" sz="1200" dirty="0"/>
              <a:t>28</a:t>
            </a:r>
            <a:r>
              <a:rPr lang="en-GB" altLang="de-DE" sz="1200" baseline="30000" dirty="0"/>
              <a:t>th</a:t>
            </a:r>
            <a:r>
              <a:rPr lang="en-GB" altLang="de-DE" sz="1200" dirty="0"/>
              <a:t> June 2022 (planned)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altLang="de-DE" sz="1600" dirty="0"/>
              <a:t>Documents available under: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altLang="de-DE" sz="1600" dirty="0">
                <a:hlinkClick r:id="rId2"/>
              </a:rPr>
              <a:t>https://wiki.unece.org/pages/viewpage.action?pageId=128419423</a:t>
            </a:r>
            <a:endParaRPr lang="en-GB" altLang="de-DE" sz="16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GB" altLang="de-DE" sz="1600" dirty="0"/>
              <a:t>Several meetings of a drawing review subgroup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GB" altLang="de-DE" sz="1600" dirty="0"/>
              <a:t>Drawings and further documents on a protected </a:t>
            </a:r>
            <a:r>
              <a:rPr lang="en-GB" altLang="de-DE" sz="1600" dirty="0" err="1"/>
              <a:t>BASt</a:t>
            </a:r>
            <a:r>
              <a:rPr lang="en-GB" altLang="de-DE" sz="1600" dirty="0"/>
              <a:t> server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GB" altLang="de-DE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F39F3D6-70B1-47A5-929A-3401C8499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825ECDD-82B3-485E-9D17-A9E0F55B7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229600" cy="42481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de-DE" altLang="de-DE"/>
              <a:t>Thank you for your attention!</a:t>
            </a:r>
          </a:p>
          <a:p>
            <a:pPr algn="ctr" eaLnBrk="1" hangingPunct="1">
              <a:buFontTx/>
              <a:buNone/>
            </a:pPr>
            <a:endParaRPr lang="de-DE" altLang="de-DE"/>
          </a:p>
          <a:p>
            <a:pPr algn="ctr" eaLnBrk="1" hangingPunct="1">
              <a:buFontTx/>
              <a:buNone/>
            </a:pPr>
            <a:endParaRPr lang="de-DE" altLang="de-DE"/>
          </a:p>
          <a:p>
            <a:pPr algn="ctr" eaLnBrk="1" hangingPunct="1">
              <a:buFontTx/>
              <a:buNone/>
            </a:pPr>
            <a:endParaRPr lang="de-DE" altLang="de-DE" sz="2000"/>
          </a:p>
          <a:p>
            <a:pPr algn="ctr" eaLnBrk="1" hangingPunct="1">
              <a:buFontTx/>
              <a:buNone/>
            </a:pPr>
            <a:r>
              <a:rPr lang="de-DE" altLang="de-DE" sz="2000"/>
              <a:t>Bernd Lorenz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Bundesanstalt für Straßenwesen (BASt)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Brüderstraße 53</a:t>
            </a:r>
          </a:p>
          <a:p>
            <a:pPr algn="ctr" eaLnBrk="1" hangingPunct="1">
              <a:buFontTx/>
              <a:buNone/>
            </a:pPr>
            <a:r>
              <a:rPr lang="de-DE" altLang="de-DE" sz="1600"/>
              <a:t>D-51427 Bergisch Gladbach</a:t>
            </a:r>
          </a:p>
          <a:p>
            <a:pPr algn="ctr" eaLnBrk="1" hangingPunct="1">
              <a:buFontTx/>
              <a:buNone/>
            </a:pPr>
            <a:r>
              <a:rPr lang="de-DE" altLang="de-DE" sz="2000"/>
              <a:t>lorenz@bast.de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Standarddesign</vt:lpstr>
      <vt:lpstr>Status Report  Task Force for the implementation of Q UN-Dummies into M.R.1 (TF-QUN)   </vt:lpstr>
      <vt:lpstr>Status / Outlook</vt:lpstr>
      <vt:lpstr>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of the  BioRID TEG</dc:title>
  <dc:creator>Lorenz BASt</dc:creator>
  <cp:lastModifiedBy>Edoardo Gianotti</cp:lastModifiedBy>
  <cp:revision>117</cp:revision>
  <dcterms:created xsi:type="dcterms:W3CDTF">2010-05-15T19:52:42Z</dcterms:created>
  <dcterms:modified xsi:type="dcterms:W3CDTF">2022-05-11T07:08:21Z</dcterms:modified>
</cp:coreProperties>
</file>