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6" r:id="rId14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3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8F0A1-92D5-4609-A843-FFDCB4D1B21F}" v="4" dt="2022-05-09T15:06:20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86414"/>
  </p:normalViewPr>
  <p:slideViewPr>
    <p:cSldViewPr snapToGrid="0" snapToObjects="1">
      <p:cViewPr varScale="1">
        <p:scale>
          <a:sx n="88" d="100"/>
          <a:sy n="88" d="100"/>
        </p:scale>
        <p:origin x="492" y="64"/>
      </p:cViewPr>
      <p:guideLst>
        <p:guide orient="horz" pos="3239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5" d="100"/>
          <a:sy n="145" d="100"/>
        </p:scale>
        <p:origin x="31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oardo Gianotti" userId="4490dee7-4f30-4172-b5ed-357d35e2ab2b" providerId="ADAL" clId="{9C28F0A1-92D5-4609-A843-FFDCB4D1B21F}"/>
    <pc:docChg chg="modSld">
      <pc:chgData name="Edoardo Gianotti" userId="4490dee7-4f30-4172-b5ed-357d35e2ab2b" providerId="ADAL" clId="{9C28F0A1-92D5-4609-A843-FFDCB4D1B21F}" dt="2022-05-09T15:08:32.926" v="5" actId="20577"/>
      <pc:docMkLst>
        <pc:docMk/>
      </pc:docMkLst>
      <pc:sldChg chg="modSp mod">
        <pc:chgData name="Edoardo Gianotti" userId="4490dee7-4f30-4172-b5ed-357d35e2ab2b" providerId="ADAL" clId="{9C28F0A1-92D5-4609-A843-FFDCB4D1B21F}" dt="2022-05-09T15:08:32.926" v="5" actId="20577"/>
        <pc:sldMkLst>
          <pc:docMk/>
          <pc:sldMk cId="0" sldId="256"/>
        </pc:sldMkLst>
        <pc:spChg chg="mod">
          <ac:chgData name="Edoardo Gianotti" userId="4490dee7-4f30-4172-b5ed-357d35e2ab2b" providerId="ADAL" clId="{9C28F0A1-92D5-4609-A843-FFDCB4D1B21F}" dt="2022-05-09T15:05:28.664" v="1" actId="20577"/>
          <ac:spMkLst>
            <pc:docMk/>
            <pc:sldMk cId="0" sldId="256"/>
            <ac:spMk id="4" creationId="{FE22E8E7-5552-4EEF-8D1E-5F7A788BB446}"/>
          </ac:spMkLst>
        </pc:spChg>
        <pc:spChg chg="mod">
          <ac:chgData name="Edoardo Gianotti" userId="4490dee7-4f30-4172-b5ed-357d35e2ab2b" providerId="ADAL" clId="{9C28F0A1-92D5-4609-A843-FFDCB4D1B21F}" dt="2022-05-09T15:08:32.926" v="5" actId="20577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2022-05-09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E2D6-8713-4E27-B8C3-DAAE5B89C14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ce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9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8" name="Platshållare för text 13"/>
          <p:cNvSpPr>
            <a:spLocks noGrp="1"/>
          </p:cNvSpPr>
          <p:nvPr>
            <p:ph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22288" y="1193800"/>
            <a:ext cx="8113712" cy="3090863"/>
          </a:xfrm>
        </p:spPr>
        <p:txBody>
          <a:bodyPr/>
          <a:lstStyle>
            <a:lvl1pPr marL="0" indent="0">
              <a:buFont typeface="Arial" charset="0"/>
              <a:buNone/>
              <a:defRPr sz="2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3712" cy="55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4"/>
          <p:cNvSpPr>
            <a:spLocks noGrp="1"/>
          </p:cNvSpPr>
          <p:nvPr>
            <p:ph sz="quarter" idx="14"/>
          </p:nvPr>
        </p:nvSpPr>
        <p:spPr>
          <a:xfrm>
            <a:off x="522288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4"/>
          <p:cNvSpPr>
            <a:spLocks noGrp="1"/>
          </p:cNvSpPr>
          <p:nvPr>
            <p:ph sz="quarter" idx="15"/>
          </p:nvPr>
        </p:nvSpPr>
        <p:spPr>
          <a:xfrm>
            <a:off x="4640000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8113186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 baseline="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522288" y="1624879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4640000" y="1624878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522288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639737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3213100" y="1195200"/>
            <a:ext cx="5422900" cy="3092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092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ner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3602580"/>
            <a:ext cx="8113712" cy="3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517525" y="547200"/>
            <a:ext cx="8113713" cy="305538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517525" y="3960343"/>
            <a:ext cx="8113713" cy="35242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5"/>
          </p:nvPr>
        </p:nvSpPr>
        <p:spPr>
          <a:xfrm>
            <a:off x="3213101" y="547200"/>
            <a:ext cx="5422900" cy="379253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r>
              <a:rPr lang="sv-SE"/>
              <a:t>2016-12-06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6"/>
          </p:nvPr>
        </p:nvSpPr>
        <p:spPr>
          <a:xfrm>
            <a:off x="3213100" y="547688"/>
            <a:ext cx="5422900" cy="37925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8" r:id="rId3"/>
    <p:sldLayoutId id="2147483652" r:id="rId4"/>
    <p:sldLayoutId id="2147483670" r:id="rId5"/>
    <p:sldLayoutId id="2147483656" r:id="rId6"/>
    <p:sldLayoutId id="2147483671" r:id="rId7"/>
    <p:sldLayoutId id="2147483672" r:id="rId8"/>
    <p:sldLayoutId id="2147483676" r:id="rId9"/>
    <p:sldLayoutId id="2147483654" r:id="rId10"/>
    <p:sldLayoutId id="2147483655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itchFamily="34" charset="0"/>
        </a:defRPr>
      </a:lvl1pPr>
    </p:titleStyle>
    <p:bodyStyle>
      <a:lvl1pPr marL="342000" indent="-3420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806450" indent="-173038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079500" indent="-155575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Report from DEOP</a:t>
            </a:r>
            <a:br>
              <a:rPr lang="sv-SE" dirty="0"/>
            </a:br>
            <a:r>
              <a:rPr lang="sv-SE" dirty="0"/>
              <a:t>71st meeting GRSP 9-13 May</a:t>
            </a: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Chair</a:t>
            </a:r>
            <a:r>
              <a:rPr lang="sv-SE" dirty="0"/>
              <a:t>: Pernilla Bremer, Sweden</a:t>
            </a:r>
          </a:p>
          <a:p>
            <a:r>
              <a:rPr lang="sv-SE" dirty="0" err="1"/>
              <a:t>Secretary</a:t>
            </a:r>
            <a:r>
              <a:rPr lang="sv-SE" dirty="0"/>
              <a:t>: Torbjörn Andersson, CLEPA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22E8E7-5552-4EEF-8D1E-5F7A788BB446}"/>
              </a:ext>
            </a:extLst>
          </p:cNvPr>
          <p:cNvSpPr txBox="1"/>
          <p:nvPr/>
        </p:nvSpPr>
        <p:spPr>
          <a:xfrm>
            <a:off x="5343736" y="296966"/>
            <a:ext cx="38002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GB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</a:t>
            </a:r>
            <a:r>
              <a:rPr lang="en-GB" sz="1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 GRSP-71-23</a:t>
            </a:r>
            <a:endParaRPr lang="en-GB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endParaRPr lang="en-GB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GB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(71st GRSP, 9 – 13 May 2022,</a:t>
            </a:r>
          </a:p>
          <a:p>
            <a:r>
              <a:rPr lang="en-GB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agenda item 17)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Thank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for </a:t>
            </a:r>
            <a:r>
              <a:rPr lang="sv-SE" dirty="0" err="1"/>
              <a:t>your</a:t>
            </a:r>
            <a:r>
              <a:rPr lang="sv-SE" dirty="0"/>
              <a:t> attention!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37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 hoc </a:t>
            </a:r>
            <a:r>
              <a:rPr lang="sv-SE" dirty="0" err="1"/>
              <a:t>group</a:t>
            </a:r>
            <a:r>
              <a:rPr lang="sv-SE" dirty="0"/>
              <a:t>, DEOP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Last meeting</a:t>
            </a:r>
          </a:p>
          <a:p>
            <a:pPr marL="0" indent="0">
              <a:buNone/>
            </a:pPr>
            <a:r>
              <a:rPr lang="sv-SE" dirty="0"/>
              <a:t>2nd meeting </a:t>
            </a:r>
          </a:p>
          <a:p>
            <a:pPr marL="0" indent="0">
              <a:buNone/>
            </a:pPr>
            <a:r>
              <a:rPr lang="sv-SE" dirty="0"/>
              <a:t>Date 31st </a:t>
            </a:r>
            <a:r>
              <a:rPr lang="sv-SE" dirty="0" err="1"/>
              <a:t>March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Location</a:t>
            </a:r>
            <a:r>
              <a:rPr lang="sv-SE" dirty="0"/>
              <a:t>: Online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Next</a:t>
            </a:r>
            <a:r>
              <a:rPr lang="sv-SE" dirty="0"/>
              <a:t> meeting</a:t>
            </a:r>
          </a:p>
          <a:p>
            <a:pPr marL="0" indent="0">
              <a:buNone/>
            </a:pPr>
            <a:r>
              <a:rPr lang="sv-SE" dirty="0"/>
              <a:t>3rd meeting</a:t>
            </a:r>
          </a:p>
          <a:p>
            <a:pPr marL="0" indent="0">
              <a:buNone/>
            </a:pPr>
            <a:r>
              <a:rPr lang="sv-SE" dirty="0"/>
              <a:t>9th </a:t>
            </a:r>
            <a:r>
              <a:rPr lang="sv-SE" dirty="0" err="1"/>
              <a:t>june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Location</a:t>
            </a:r>
            <a:r>
              <a:rPr lang="sv-SE" dirty="0"/>
              <a:t>: Online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71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DEOP 1st meeting, </a:t>
            </a:r>
            <a:r>
              <a:rPr lang="sv-SE" dirty="0" err="1"/>
              <a:t>study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crash</a:t>
            </a:r>
            <a:r>
              <a:rPr lang="sv-SE" dirty="0"/>
              <a:t> </a:t>
            </a:r>
            <a:r>
              <a:rPr lang="sv-SE" dirty="0" err="1"/>
              <a:t>types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Clear risk </a:t>
            </a:r>
            <a:r>
              <a:rPr lang="sv-SE" dirty="0" err="1"/>
              <a:t>reduction</a:t>
            </a:r>
            <a:r>
              <a:rPr lang="sv-SE" dirty="0"/>
              <a:t> in </a:t>
            </a:r>
            <a:r>
              <a:rPr lang="sv-SE" dirty="0" err="1"/>
              <a:t>cars</a:t>
            </a:r>
            <a:r>
              <a:rPr lang="sv-SE" dirty="0"/>
              <a:t> </a:t>
            </a:r>
            <a:r>
              <a:rPr lang="sv-SE" dirty="0" err="1"/>
              <a:t>launched</a:t>
            </a:r>
            <a:r>
              <a:rPr lang="sv-SE" dirty="0"/>
              <a:t> 2010-2019 </a:t>
            </a:r>
            <a:r>
              <a:rPr lang="sv-SE" dirty="0" err="1"/>
              <a:t>compared</a:t>
            </a:r>
            <a:r>
              <a:rPr lang="sv-SE" dirty="0"/>
              <a:t> to 1980-1989, </a:t>
            </a:r>
            <a:r>
              <a:rPr lang="sv-SE" dirty="0" err="1"/>
              <a:t>equal</a:t>
            </a:r>
            <a:r>
              <a:rPr lang="sv-SE" dirty="0"/>
              <a:t> for </a:t>
            </a:r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.</a:t>
            </a:r>
          </a:p>
          <a:p>
            <a:r>
              <a:rPr lang="sv-SE" dirty="0"/>
              <a:t>The risk for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injury</a:t>
            </a:r>
            <a:r>
              <a:rPr lang="sv-SE" dirty="0"/>
              <a:t>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medical</a:t>
            </a:r>
            <a:r>
              <a:rPr lang="sv-SE" dirty="0"/>
              <a:t> </a:t>
            </a:r>
            <a:r>
              <a:rPr lang="sv-SE" dirty="0" err="1"/>
              <a:t>impairment</a:t>
            </a:r>
            <a:r>
              <a:rPr lang="sv-SE" dirty="0"/>
              <a:t> </a:t>
            </a:r>
            <a:r>
              <a:rPr lang="sv-SE" dirty="0" err="1"/>
              <a:t>remains</a:t>
            </a:r>
            <a:r>
              <a:rPr lang="sv-SE" dirty="0"/>
              <a:t> </a:t>
            </a:r>
            <a:r>
              <a:rPr lang="sv-SE" dirty="0" err="1"/>
              <a:t>significantly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for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</a:t>
            </a:r>
            <a:r>
              <a:rPr lang="sv-SE" dirty="0" err="1"/>
              <a:t>compared</a:t>
            </a:r>
            <a:r>
              <a:rPr lang="sv-SE" dirty="0"/>
              <a:t> to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Young </a:t>
            </a:r>
            <a:r>
              <a:rPr lang="sv-SE" dirty="0" err="1"/>
              <a:t>females</a:t>
            </a:r>
            <a:r>
              <a:rPr lang="sv-SE" dirty="0"/>
              <a:t>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found</a:t>
            </a:r>
            <a:r>
              <a:rPr lang="sv-SE" dirty="0"/>
              <a:t> to be at </a:t>
            </a:r>
            <a:r>
              <a:rPr lang="sv-SE" dirty="0" err="1"/>
              <a:t>higher</a:t>
            </a:r>
            <a:r>
              <a:rPr lang="sv-SE" dirty="0"/>
              <a:t> risk for </a:t>
            </a:r>
            <a:r>
              <a:rPr lang="sv-SE" dirty="0" err="1"/>
              <a:t>cervical</a:t>
            </a:r>
            <a:r>
              <a:rPr lang="sv-SE" dirty="0"/>
              <a:t> injuries </a:t>
            </a:r>
            <a:r>
              <a:rPr lang="sv-SE" dirty="0" err="1"/>
              <a:t>compared</a:t>
            </a:r>
            <a:r>
              <a:rPr lang="sv-SE" dirty="0"/>
              <a:t> to </a:t>
            </a:r>
            <a:r>
              <a:rPr lang="sv-SE" dirty="0" err="1"/>
              <a:t>both</a:t>
            </a:r>
            <a:r>
              <a:rPr lang="sv-SE" dirty="0"/>
              <a:t> males and </a:t>
            </a:r>
            <a:r>
              <a:rPr lang="sv-SE" dirty="0" err="1"/>
              <a:t>older</a:t>
            </a:r>
            <a:r>
              <a:rPr lang="sv-SE" dirty="0"/>
              <a:t> </a:t>
            </a:r>
            <a:r>
              <a:rPr lang="sv-SE" dirty="0" err="1"/>
              <a:t>females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766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Review </a:t>
            </a:r>
            <a:r>
              <a:rPr lang="sv-SE" dirty="0" err="1"/>
              <a:t>of</a:t>
            </a:r>
            <a:r>
              <a:rPr lang="sv-SE" dirty="0"/>
              <a:t> studies 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til</a:t>
            </a:r>
            <a:r>
              <a:rPr lang="sv-SE" dirty="0"/>
              <a:t> 2021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Generally</a:t>
            </a:r>
            <a:r>
              <a:rPr lang="sv-SE" dirty="0"/>
              <a:t> the </a:t>
            </a:r>
            <a:r>
              <a:rPr lang="sv-SE" dirty="0" err="1"/>
              <a:t>fatality</a:t>
            </a:r>
            <a:r>
              <a:rPr lang="sv-SE" dirty="0"/>
              <a:t> rate has not </a:t>
            </a:r>
            <a:r>
              <a:rPr lang="sv-SE" dirty="0" err="1"/>
              <a:t>changed</a:t>
            </a:r>
            <a:r>
              <a:rPr lang="sv-SE" dirty="0"/>
              <a:t> for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over </a:t>
            </a:r>
            <a:r>
              <a:rPr lang="sv-SE" dirty="0" err="1"/>
              <a:t>time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it has </a:t>
            </a:r>
            <a:r>
              <a:rPr lang="sv-SE" dirty="0" err="1"/>
              <a:t>decreased</a:t>
            </a:r>
            <a:r>
              <a:rPr lang="sv-SE" dirty="0"/>
              <a:t> for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.</a:t>
            </a:r>
          </a:p>
          <a:p>
            <a:r>
              <a:rPr lang="sv-SE" dirty="0"/>
              <a:t>The risk is </a:t>
            </a:r>
            <a:r>
              <a:rPr lang="sv-SE" dirty="0" err="1"/>
              <a:t>generally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for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for all </a:t>
            </a:r>
            <a:r>
              <a:rPr lang="sv-SE" dirty="0" err="1"/>
              <a:t>injury</a:t>
            </a:r>
            <a:r>
              <a:rPr lang="sv-SE" dirty="0"/>
              <a:t> </a:t>
            </a:r>
            <a:r>
              <a:rPr lang="sv-SE" dirty="0" err="1"/>
              <a:t>severities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The </a:t>
            </a:r>
            <a:r>
              <a:rPr lang="sv-SE" dirty="0" err="1"/>
              <a:t>greatest</a:t>
            </a:r>
            <a:r>
              <a:rPr lang="sv-SE" dirty="0"/>
              <a:t> </a:t>
            </a:r>
            <a:r>
              <a:rPr lang="sv-SE" dirty="0" err="1"/>
              <a:t>difference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fatalaty</a:t>
            </a:r>
            <a:r>
              <a:rPr lang="sv-SE" dirty="0"/>
              <a:t> risk is in the age </a:t>
            </a:r>
            <a:r>
              <a:rPr lang="sv-SE" dirty="0" err="1"/>
              <a:t>of</a:t>
            </a:r>
            <a:r>
              <a:rPr lang="sv-SE" dirty="0"/>
              <a:t> 18-35.</a:t>
            </a:r>
          </a:p>
        </p:txBody>
      </p:sp>
    </p:spTree>
    <p:extLst>
      <p:ext uri="{BB962C8B-B14F-4D97-AF65-F5344CB8AC3E}">
        <p14:creationId xmlns:p14="http://schemas.microsoft.com/office/powerpoint/2010/main" val="394993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Study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frontal </a:t>
            </a:r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accidents</a:t>
            </a:r>
            <a:r>
              <a:rPr lang="sv-SE" dirty="0"/>
              <a:t>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data </a:t>
            </a:r>
            <a:r>
              <a:rPr lang="sv-SE" dirty="0" err="1"/>
              <a:t>indicate</a:t>
            </a:r>
            <a:r>
              <a:rPr lang="sv-SE" dirty="0"/>
              <a:t> no </a:t>
            </a:r>
            <a:r>
              <a:rPr lang="sv-SE" dirty="0" err="1"/>
              <a:t>higher</a:t>
            </a:r>
            <a:r>
              <a:rPr lang="sv-SE" dirty="0"/>
              <a:t> risk </a:t>
            </a:r>
            <a:r>
              <a:rPr lang="sv-SE" dirty="0" err="1"/>
              <a:t>but</a:t>
            </a:r>
            <a:r>
              <a:rPr lang="sv-SE" dirty="0"/>
              <a:t> different </a:t>
            </a:r>
            <a:r>
              <a:rPr lang="sv-SE" dirty="0" err="1"/>
              <a:t>injury</a:t>
            </a:r>
            <a:r>
              <a:rPr lang="sv-SE" dirty="0"/>
              <a:t> </a:t>
            </a:r>
            <a:r>
              <a:rPr lang="sv-SE" dirty="0" err="1"/>
              <a:t>patterns</a:t>
            </a:r>
            <a:r>
              <a:rPr lang="sv-SE" dirty="0"/>
              <a:t> for </a:t>
            </a:r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117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22288" y="546100"/>
            <a:ext cx="8114400" cy="850899"/>
          </a:xfrm>
        </p:spPr>
        <p:txBody>
          <a:bodyPr>
            <a:normAutofit fontScale="90000"/>
          </a:bodyPr>
          <a:lstStyle/>
          <a:p>
            <a:r>
              <a:rPr lang="sv-SE" dirty="0"/>
              <a:t>DEOP 2nd meeting, </a:t>
            </a:r>
            <a:r>
              <a:rPr lang="sv-SE" dirty="0" err="1"/>
              <a:t>Differences</a:t>
            </a:r>
            <a:r>
              <a:rPr lang="sv-SE" dirty="0"/>
              <a:t> in </a:t>
            </a:r>
            <a:r>
              <a:rPr lang="sv-SE" dirty="0" err="1"/>
              <a:t>injury</a:t>
            </a:r>
            <a:r>
              <a:rPr lang="sv-SE" dirty="0"/>
              <a:t> risks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22288" y="1549400"/>
            <a:ext cx="8115262" cy="2738200"/>
          </a:xfrm>
        </p:spPr>
        <p:txBody>
          <a:bodyPr/>
          <a:lstStyle/>
          <a:p>
            <a:r>
              <a:rPr lang="sv-SE" dirty="0"/>
              <a:t>Males and </a:t>
            </a:r>
            <a:r>
              <a:rPr lang="sv-SE" dirty="0" err="1"/>
              <a:t>females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similar</a:t>
            </a:r>
            <a:r>
              <a:rPr lang="sv-SE" dirty="0"/>
              <a:t> risks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serious</a:t>
            </a:r>
            <a:r>
              <a:rPr lang="sv-SE" dirty="0"/>
              <a:t> non-</a:t>
            </a:r>
            <a:r>
              <a:rPr lang="sv-SE" dirty="0" err="1"/>
              <a:t>extremity</a:t>
            </a:r>
            <a:r>
              <a:rPr lang="sv-SE" dirty="0"/>
              <a:t> injuries in front, </a:t>
            </a:r>
          </a:p>
          <a:p>
            <a:r>
              <a:rPr lang="sv-SE" dirty="0" err="1"/>
              <a:t>Females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risk </a:t>
            </a:r>
            <a:r>
              <a:rPr lang="sv-SE" dirty="0" err="1"/>
              <a:t>of</a:t>
            </a:r>
            <a:r>
              <a:rPr lang="sv-SE" dirty="0"/>
              <a:t> less </a:t>
            </a:r>
            <a:r>
              <a:rPr lang="sv-SE" dirty="0" err="1"/>
              <a:t>severe</a:t>
            </a:r>
            <a:r>
              <a:rPr lang="sv-SE" dirty="0"/>
              <a:t> injuries and </a:t>
            </a:r>
            <a:r>
              <a:rPr lang="sv-SE" dirty="0" err="1"/>
              <a:t>especially</a:t>
            </a:r>
            <a:r>
              <a:rPr lang="sv-SE" dirty="0"/>
              <a:t> </a:t>
            </a:r>
            <a:r>
              <a:rPr lang="sv-SE" dirty="0" err="1"/>
              <a:t>extremity</a:t>
            </a:r>
            <a:r>
              <a:rPr lang="sv-SE" dirty="0"/>
              <a:t> injuries.</a:t>
            </a:r>
          </a:p>
          <a:p>
            <a:pPr lvl="1"/>
            <a:r>
              <a:rPr lang="sv-SE" dirty="0" err="1"/>
              <a:t>Females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likely</a:t>
            </a:r>
            <a:r>
              <a:rPr lang="sv-SE" dirty="0"/>
              <a:t> to be in the </a:t>
            </a:r>
            <a:r>
              <a:rPr lang="sv-SE" dirty="0" err="1"/>
              <a:t>struck</a:t>
            </a:r>
            <a:r>
              <a:rPr lang="sv-SE" dirty="0"/>
              <a:t> </a:t>
            </a:r>
            <a:r>
              <a:rPr lang="sv-SE" dirty="0" err="1"/>
              <a:t>vehicle</a:t>
            </a:r>
            <a:r>
              <a:rPr lang="sv-SE" dirty="0"/>
              <a:t> in </a:t>
            </a:r>
            <a:r>
              <a:rPr lang="sv-SE" dirty="0" err="1"/>
              <a:t>side-impact</a:t>
            </a:r>
            <a:r>
              <a:rPr lang="sv-SE" dirty="0"/>
              <a:t> and front-</a:t>
            </a:r>
            <a:r>
              <a:rPr lang="sv-SE" dirty="0" err="1"/>
              <a:t>into</a:t>
            </a:r>
            <a:r>
              <a:rPr lang="sv-SE" dirty="0"/>
              <a:t>-rear </a:t>
            </a:r>
            <a:r>
              <a:rPr lang="sv-SE" dirty="0" err="1"/>
              <a:t>crashes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0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22288" y="546100"/>
            <a:ext cx="8114400" cy="876299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Can</a:t>
            </a:r>
            <a:r>
              <a:rPr lang="sv-SE" dirty="0"/>
              <a:t> a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size</a:t>
            </a:r>
            <a:r>
              <a:rPr lang="sv-SE" dirty="0"/>
              <a:t> dummy </a:t>
            </a:r>
            <a:r>
              <a:rPr lang="sv-SE" dirty="0" err="1"/>
              <a:t>represent</a:t>
            </a:r>
            <a:r>
              <a:rPr lang="sv-SE" dirty="0"/>
              <a:t> the </a:t>
            </a:r>
            <a:r>
              <a:rPr lang="sv-SE" dirty="0" err="1"/>
              <a:t>female</a:t>
            </a:r>
            <a:r>
              <a:rPr lang="sv-SE" dirty="0"/>
              <a:t> population?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22288" y="1422398"/>
            <a:ext cx="8115262" cy="2865201"/>
          </a:xfrm>
        </p:spPr>
        <p:txBody>
          <a:bodyPr/>
          <a:lstStyle/>
          <a:p>
            <a:r>
              <a:rPr lang="sv-SE" dirty="0" err="1"/>
              <a:t>Differences</a:t>
            </a:r>
            <a:r>
              <a:rPr lang="sv-SE" dirty="0"/>
              <a:t>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discovered</a:t>
            </a:r>
            <a:r>
              <a:rPr lang="sv-SE" dirty="0"/>
              <a:t> in </a:t>
            </a:r>
            <a:r>
              <a:rPr lang="sv-SE" dirty="0" err="1"/>
              <a:t>similar</a:t>
            </a:r>
            <a:r>
              <a:rPr lang="sv-SE" dirty="0"/>
              <a:t> </a:t>
            </a:r>
            <a:r>
              <a:rPr lang="sv-SE" dirty="0" err="1"/>
              <a:t>looking</a:t>
            </a:r>
            <a:r>
              <a:rPr lang="sv-SE" dirty="0"/>
              <a:t> </a:t>
            </a:r>
            <a:r>
              <a:rPr lang="sv-SE" dirty="0" err="1"/>
              <a:t>seats</a:t>
            </a:r>
            <a:r>
              <a:rPr lang="sv-SE" dirty="0"/>
              <a:t>, </a:t>
            </a:r>
            <a:r>
              <a:rPr lang="sv-SE" dirty="0" err="1"/>
              <a:t>when</a:t>
            </a:r>
            <a:r>
              <a:rPr lang="sv-SE" dirty="0"/>
              <a:t> a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size</a:t>
            </a:r>
            <a:r>
              <a:rPr lang="sv-SE" dirty="0"/>
              <a:t> prototyp dummy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developed</a:t>
            </a:r>
            <a:r>
              <a:rPr lang="sv-SE" dirty="0"/>
              <a:t> and </a:t>
            </a:r>
            <a:r>
              <a:rPr lang="sv-SE" dirty="0" err="1"/>
              <a:t>used</a:t>
            </a:r>
            <a:r>
              <a:rPr lang="sv-SE" dirty="0"/>
              <a:t>.</a:t>
            </a:r>
          </a:p>
          <a:p>
            <a:pPr lvl="1"/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seats</a:t>
            </a:r>
            <a:r>
              <a:rPr lang="sv-SE" dirty="0"/>
              <a:t> </a:t>
            </a:r>
            <a:r>
              <a:rPr lang="sv-SE" dirty="0" err="1"/>
              <a:t>protected</a:t>
            </a:r>
            <a:r>
              <a:rPr lang="sv-SE" dirty="0"/>
              <a:t>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</a:t>
            </a:r>
            <a:r>
              <a:rPr lang="sv-SE" dirty="0" err="1"/>
              <a:t>well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in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seats</a:t>
            </a:r>
            <a:r>
              <a:rPr lang="sv-SE" dirty="0"/>
              <a:t> the risk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significantly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for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5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UNECE WP6 – </a:t>
            </a:r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Cooperation</a:t>
            </a:r>
            <a:r>
              <a:rPr lang="sv-SE" dirty="0"/>
              <a:t> and </a:t>
            </a:r>
            <a:r>
              <a:rPr lang="sv-SE" dirty="0" err="1"/>
              <a:t>standardization</a:t>
            </a:r>
            <a:r>
              <a:rPr lang="sv-SE" dirty="0"/>
              <a:t> </a:t>
            </a:r>
            <a:r>
              <a:rPr lang="sv-SE" dirty="0" err="1"/>
              <a:t>policies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23150" y="1562100"/>
            <a:ext cx="7947750" cy="2725500"/>
          </a:xfrm>
        </p:spPr>
        <p:txBody>
          <a:bodyPr/>
          <a:lstStyle/>
          <a:p>
            <a:r>
              <a:rPr lang="sv-SE" dirty="0" err="1"/>
              <a:t>Until</a:t>
            </a:r>
            <a:r>
              <a:rPr lang="sv-SE" dirty="0"/>
              <a:t> </a:t>
            </a:r>
            <a:r>
              <a:rPr lang="sv-SE" dirty="0" err="1"/>
              <a:t>now</a:t>
            </a:r>
            <a:r>
              <a:rPr lang="sv-SE" dirty="0"/>
              <a:t> has standards </a:t>
            </a:r>
            <a:r>
              <a:rPr lang="sv-SE" dirty="0" err="1"/>
              <a:t>failed</a:t>
            </a:r>
            <a:r>
              <a:rPr lang="sv-SE" dirty="0"/>
              <a:t> to </a:t>
            </a:r>
            <a:r>
              <a:rPr lang="sv-SE" dirty="0" err="1"/>
              <a:t>account</a:t>
            </a:r>
            <a:r>
              <a:rPr lang="sv-SE" dirty="0"/>
              <a:t> for </a:t>
            </a:r>
            <a:r>
              <a:rPr lang="sv-SE" dirty="0" err="1"/>
              <a:t>females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The </a:t>
            </a:r>
            <a:r>
              <a:rPr lang="sv-SE" dirty="0" err="1"/>
              <a:t>starting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differences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female</a:t>
            </a:r>
            <a:r>
              <a:rPr lang="sv-SE" dirty="0"/>
              <a:t> and </a:t>
            </a:r>
            <a:r>
              <a:rPr lang="sv-SE" dirty="0" err="1"/>
              <a:t>male</a:t>
            </a:r>
            <a:r>
              <a:rPr lang="sv-SE" dirty="0"/>
              <a:t> population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physiological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.</a:t>
            </a:r>
          </a:p>
          <a:p>
            <a:r>
              <a:rPr lang="sv-SE" dirty="0" err="1"/>
              <a:t>Guidelines</a:t>
            </a:r>
            <a:r>
              <a:rPr lang="sv-SE" dirty="0"/>
              <a:t> on Developing Gender- </a:t>
            </a:r>
            <a:r>
              <a:rPr lang="sv-SE" dirty="0" err="1"/>
              <a:t>Responsive</a:t>
            </a:r>
            <a:r>
              <a:rPr lang="sv-SE" dirty="0"/>
              <a:t> Standards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developed</a:t>
            </a:r>
            <a:r>
              <a:rPr lang="sv-SE" dirty="0"/>
              <a:t> </a:t>
            </a:r>
            <a:r>
              <a:rPr lang="sv-SE" dirty="0" err="1"/>
              <a:t>because</a:t>
            </a:r>
            <a:endParaRPr lang="sv-SE" dirty="0"/>
          </a:p>
          <a:p>
            <a:pPr marL="36195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18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Questions</a:t>
            </a:r>
            <a:r>
              <a:rPr lang="sv-SE" dirty="0"/>
              <a:t> for </a:t>
            </a:r>
            <a:r>
              <a:rPr lang="sv-SE" dirty="0" err="1"/>
              <a:t>upcoming</a:t>
            </a:r>
            <a:r>
              <a:rPr lang="sv-SE" dirty="0"/>
              <a:t> meetings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the </a:t>
            </a:r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crash</a:t>
            </a:r>
            <a:r>
              <a:rPr lang="sv-SE" dirty="0"/>
              <a:t> tests </a:t>
            </a:r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account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Male</a:t>
            </a:r>
            <a:r>
              <a:rPr lang="sv-SE" dirty="0"/>
              <a:t> and </a:t>
            </a:r>
            <a:r>
              <a:rPr lang="sv-SE" dirty="0" err="1"/>
              <a:t>female</a:t>
            </a:r>
            <a:r>
              <a:rPr lang="sv-SE" dirty="0"/>
              <a:t> </a:t>
            </a:r>
            <a:r>
              <a:rPr lang="sv-SE" dirty="0" err="1"/>
              <a:t>occupants</a:t>
            </a:r>
            <a:r>
              <a:rPr lang="sv-SE" dirty="0"/>
              <a:t> show different </a:t>
            </a:r>
            <a:r>
              <a:rPr lang="sv-SE" dirty="0" err="1"/>
              <a:t>injury</a:t>
            </a:r>
            <a:r>
              <a:rPr lang="sv-SE" dirty="0"/>
              <a:t> </a:t>
            </a:r>
            <a:r>
              <a:rPr lang="sv-SE" dirty="0" err="1"/>
              <a:t>patterns</a:t>
            </a:r>
            <a:r>
              <a:rPr lang="sv-SE" dirty="0"/>
              <a:t>? </a:t>
            </a:r>
          </a:p>
          <a:p>
            <a:pPr lvl="1"/>
            <a:r>
              <a:rPr lang="sv-SE" dirty="0" err="1"/>
              <a:t>There</a:t>
            </a:r>
            <a:r>
              <a:rPr lang="sv-SE" dirty="0"/>
              <a:t> is a </a:t>
            </a:r>
            <a:r>
              <a:rPr lang="sv-SE" dirty="0" err="1"/>
              <a:t>higher</a:t>
            </a:r>
            <a:r>
              <a:rPr lang="sv-SE" dirty="0"/>
              <a:t> risk for (</a:t>
            </a:r>
            <a:r>
              <a:rPr lang="sv-SE" dirty="0" err="1"/>
              <a:t>young</a:t>
            </a:r>
            <a:r>
              <a:rPr lang="sv-SE" dirty="0"/>
              <a:t>) </a:t>
            </a:r>
            <a:r>
              <a:rPr lang="sv-SE" dirty="0" err="1"/>
              <a:t>females</a:t>
            </a:r>
            <a:r>
              <a:rPr lang="sv-SE" dirty="0"/>
              <a:t> for </a:t>
            </a:r>
            <a:r>
              <a:rPr lang="sv-SE" dirty="0" err="1"/>
              <a:t>cervical</a:t>
            </a:r>
            <a:r>
              <a:rPr lang="sv-SE" dirty="0"/>
              <a:t> </a:t>
            </a:r>
            <a:r>
              <a:rPr lang="sv-SE" dirty="0" err="1"/>
              <a:t>spine</a:t>
            </a:r>
            <a:r>
              <a:rPr lang="sv-SE" dirty="0"/>
              <a:t> injuries?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  <p:sp>
        <p:nvSpPr>
          <p:cNvPr id="5" name="textruta 4"/>
          <p:cNvSpPr txBox="1"/>
          <p:nvPr/>
        </p:nvSpPr>
        <p:spPr>
          <a:xfrm rot="664175">
            <a:off x="2594001" y="2862478"/>
            <a:ext cx="3820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The </a:t>
            </a:r>
            <a:r>
              <a:rPr lang="sv-SE" dirty="0" err="1"/>
              <a:t>starting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differences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female</a:t>
            </a:r>
            <a:r>
              <a:rPr lang="sv-SE" dirty="0"/>
              <a:t> and </a:t>
            </a:r>
            <a:r>
              <a:rPr lang="sv-SE" dirty="0" err="1"/>
              <a:t>male</a:t>
            </a:r>
            <a:r>
              <a:rPr lang="sv-SE" dirty="0"/>
              <a:t> population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physiological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625192"/>
      </p:ext>
    </p:extLst>
  </p:cSld>
  <p:clrMapOvr>
    <a:masterClrMapping/>
  </p:clrMapOvr>
</p:sld>
</file>

<file path=ppt/theme/theme1.xml><?xml version="1.0" encoding="utf-8"?>
<a:theme xmlns:a="http://schemas.openxmlformats.org/drawingml/2006/main" name="TS_mall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T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_engelsk.potx" id="{9CE90F6F-27E5-49E7-BBE6-AF44E5AC66D2}" vid="{8F2F435B-A959-49C0-B838-789DD84E53B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1B33CE-8711-4E18-9E08-D3CD8CF3C40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3eb5d5e7-fed5-4d79-a60b-99b6f23d976a"/>
    <ds:schemaRef ds:uri="647ea66a-77ce-420e-a008-8c4d01cfa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584A37-756A-41AA-A67B-FFC00DBF0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568423-C27A-4F89-8DAD-E82AA5A1A3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TS_engelsk</Template>
  <TotalTime>787</TotalTime>
  <Words>435</Words>
  <Application>Microsoft Office PowerPoint</Application>
  <PresentationFormat>On-screen Show (16:9)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TS_mall</vt:lpstr>
      <vt:lpstr>Report from DEOP 71st meeting GRSP 9-13 May</vt:lpstr>
      <vt:lpstr>Ad hoc group, DEOP</vt:lpstr>
      <vt:lpstr>DEOP 1st meeting, study of all crash types</vt:lpstr>
      <vt:lpstr>Review of studies up til 2021</vt:lpstr>
      <vt:lpstr>Study of severe frontal impact accidents </vt:lpstr>
      <vt:lpstr>DEOP 2nd meeting, Differences in injury risks between male and female occupants</vt:lpstr>
      <vt:lpstr>Can a male size dummy represent the female population?</vt:lpstr>
      <vt:lpstr>UNECE WP6 – Regulatory Cooperation and standardization policies</vt:lpstr>
      <vt:lpstr>Questions for upcoming meetings</vt:lpstr>
      <vt:lpstr>Thank you for your attention!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från DEOP</dc:title>
  <dc:creator>Bremer Pernilla</dc:creator>
  <dc:description>TS9000E, v2.0, 2017-01-04</dc:description>
  <cp:lastModifiedBy>Edoardo Gianotti</cp:lastModifiedBy>
  <cp:revision>18</cp:revision>
  <dcterms:created xsi:type="dcterms:W3CDTF">2022-04-29T11:12:49Z</dcterms:created>
  <dcterms:modified xsi:type="dcterms:W3CDTF">2022-05-09T15:08:41Z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0c0fc3e0-5784-4341-8493-47649e39d12d</vt:lpwstr>
  </property>
  <property fmtid="{D5CDD505-2E9C-101B-9397-08002B2CF9AE}" pid="3" name="Version av Word/uniForm">
    <vt:lpwstr>Office 2016</vt:lpwstr>
  </property>
  <property fmtid="{D5CDD505-2E9C-101B-9397-08002B2CF9AE}" pid="4" name="Migrerad av">
    <vt:lpwstr>4203;#AB Consensis</vt:lpwstr>
  </property>
  <property fmtid="{D5CDD505-2E9C-101B-9397-08002B2CF9AE}" pid="5" name="Klassificering">
    <vt:lpwstr/>
  </property>
  <property fmtid="{D5CDD505-2E9C-101B-9397-08002B2CF9AE}" pid="6" name="Orginal ändrat av">
    <vt:lpwstr>Lindström Bahri</vt:lpwstr>
  </property>
  <property fmtid="{D5CDD505-2E9C-101B-9397-08002B2CF9AE}" pid="7" name="Orginal skapat av">
    <vt:lpwstr>Eriksson Katarina</vt:lpwstr>
  </property>
  <property fmtid="{D5CDD505-2E9C-101B-9397-08002B2CF9AE}" pid="8" name="ContentTypeId">
    <vt:lpwstr>0x0101003B8422D08C252547BB1CFA7F78E2CB83</vt:lpwstr>
  </property>
</Properties>
</file>