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78" r:id="rId5"/>
    <p:sldId id="288" r:id="rId6"/>
    <p:sldId id="276" r:id="rId7"/>
    <p:sldId id="267" r:id="rId8"/>
    <p:sldId id="283" r:id="rId9"/>
    <p:sldId id="273" r:id="rId10"/>
    <p:sldId id="291" r:id="rId11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>
          <p15:clr>
            <a:srgbClr val="A4A3A4"/>
          </p15:clr>
        </p15:guide>
        <p15:guide id="2" pos="13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3F7BB"/>
    <a:srgbClr val="FFFF5D"/>
    <a:srgbClr val="D9D9D9"/>
    <a:srgbClr val="BFBFBF"/>
    <a:srgbClr val="C00000"/>
    <a:srgbClr val="CFBA3D"/>
    <a:srgbClr val="4F81BD"/>
    <a:srgbClr val="385D8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>
      <p:cViewPr varScale="1">
        <p:scale>
          <a:sx n="67" d="100"/>
          <a:sy n="67" d="100"/>
        </p:scale>
        <p:origin x="1340" y="44"/>
      </p:cViewPr>
      <p:guideLst>
        <p:guide orient="horz" pos="4201"/>
        <p:guide pos="13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17061-29D0-42DA-837C-1ADC46FB4778}" type="datetimeFigureOut">
              <a:rPr lang="en-GB" smtClean="0"/>
              <a:pPr/>
              <a:t>09/05/2022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E66AF-0F9C-4791-B29F-24A818E422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27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03385C-2D81-4ABF-A155-DC2D65AEB7B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859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03385C-2D81-4ABF-A155-DC2D65AEB7B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88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2815-3348-4212-928D-79D1F17B4929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A65-2318-4174-8B10-9722A79B079A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D5D7-8D87-4C88-B4AF-77A42D3C1328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EC76-66CF-4D99-A8B6-06C74675CD9B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68DE-3BE5-422C-A8B3-1BD3E41DB926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D58FA-EB56-4EE0-9BFD-98D4B9CCB4CC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C04-EC3D-4E6B-AD81-1DF37B27759C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8EA0-E1EB-4B20-A35C-ADCCA5729635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AD76-A556-4523-8570-450EB627BD62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C706-E577-4CF8-9FF3-F25BC2587FD3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8015-AB84-41BA-BA3F-C04550702BEF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E576E-2E5B-475B-BA25-0A925A8EC6B3}" type="datetime1">
              <a:rPr lang="en-US" smtClean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1">
            <a:extLst>
              <a:ext uri="{FF2B5EF4-FFF2-40B4-BE49-F238E27FC236}">
                <a16:creationId xmlns:a16="http://schemas.microsoft.com/office/drawing/2014/main" id="{E22AA05A-651D-48FC-92C3-11C15DB14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</p:spPr>
        <p:txBody>
          <a:bodyPr/>
          <a:lstStyle/>
          <a:p>
            <a:fld id="{19402824-367F-4233-B96A-3B383EFE3CC8}" type="slidenum">
              <a:rPr lang="de-DE" smtClean="0"/>
              <a:t>1</a:t>
            </a:fld>
            <a:endParaRPr lang="de-DE" dirty="0"/>
          </a:p>
        </p:txBody>
      </p:sp>
      <p:sp>
        <p:nvSpPr>
          <p:cNvPr id="29" name="Foliennummernplatzhalter 1">
            <a:extLst>
              <a:ext uri="{FF2B5EF4-FFF2-40B4-BE49-F238E27FC236}">
                <a16:creationId xmlns:a16="http://schemas.microsoft.com/office/drawing/2014/main" id="{221EC307-8A1B-4E2F-B74E-B9711E4D07E2}"/>
              </a:ext>
            </a:extLst>
          </p:cNvPr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9402824-367F-4233-B96A-3B383EFE3CC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30" name="Tekstvak 3">
            <a:extLst>
              <a:ext uri="{FF2B5EF4-FFF2-40B4-BE49-F238E27FC236}">
                <a16:creationId xmlns:a16="http://schemas.microsoft.com/office/drawing/2014/main" id="{F76753FF-70EB-4601-A957-21C111C4D649}"/>
              </a:ext>
            </a:extLst>
          </p:cNvPr>
          <p:cNvSpPr txBox="1"/>
          <p:nvPr/>
        </p:nvSpPr>
        <p:spPr>
          <a:xfrm>
            <a:off x="3208475" y="6146395"/>
            <a:ext cx="3489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DETA-44-03e</a:t>
            </a:r>
            <a:endParaRPr lang="en-GB" dirty="0">
              <a:solidFill>
                <a:srgbClr val="FF0000"/>
              </a:solidFill>
            </a:endParaRPr>
          </a:p>
          <a:p>
            <a:pPr algn="ctr"/>
            <a:r>
              <a:rPr lang="en-GB" dirty="0"/>
              <a:t>(follow-up of DETA-41-06e Rev.1)</a:t>
            </a:r>
          </a:p>
        </p:txBody>
      </p:sp>
      <p:sp>
        <p:nvSpPr>
          <p:cNvPr id="36" name="Textfeld 8">
            <a:extLst>
              <a:ext uri="{FF2B5EF4-FFF2-40B4-BE49-F238E27FC236}">
                <a16:creationId xmlns:a16="http://schemas.microsoft.com/office/drawing/2014/main" id="{FBD0EE36-97B6-447D-B981-E8D00C8F3D1D}"/>
              </a:ext>
            </a:extLst>
          </p:cNvPr>
          <p:cNvSpPr txBox="1"/>
          <p:nvPr/>
        </p:nvSpPr>
        <p:spPr>
          <a:xfrm>
            <a:off x="380490" y="3377071"/>
            <a:ext cx="9145016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de-DE" sz="2800" b="1" dirty="0" err="1"/>
              <a:t>Proposal</a:t>
            </a:r>
            <a:r>
              <a:rPr lang="de-DE" sz="2800" b="1" dirty="0"/>
              <a:t> </a:t>
            </a:r>
            <a:r>
              <a:rPr lang="de-DE" sz="2800" b="1" dirty="0" err="1"/>
              <a:t>for</a:t>
            </a:r>
            <a:r>
              <a:rPr lang="de-DE" sz="2800" b="1" dirty="0"/>
              <a:t> </a:t>
            </a:r>
            <a:r>
              <a:rPr lang="de-DE" sz="2800" b="1" dirty="0" err="1"/>
              <a:t>extension</a:t>
            </a:r>
            <a:r>
              <a:rPr lang="de-DE" sz="2800" b="1" dirty="0"/>
              <a:t> </a:t>
            </a:r>
            <a:r>
              <a:rPr lang="de-DE" sz="2800" b="1" dirty="0" err="1"/>
              <a:t>of</a:t>
            </a:r>
            <a:r>
              <a:rPr lang="de-DE" sz="2800" b="1" dirty="0"/>
              <a:t> DETA </a:t>
            </a:r>
            <a:r>
              <a:rPr lang="de-DE" sz="2800" b="1" dirty="0" err="1"/>
              <a:t>to</a:t>
            </a:r>
            <a:r>
              <a:rPr lang="de-DE" sz="2800" b="1" dirty="0"/>
              <a:t> </a:t>
            </a:r>
            <a:r>
              <a:rPr lang="de-DE" sz="2800" b="1" dirty="0" err="1"/>
              <a:t>improve</a:t>
            </a:r>
            <a:r>
              <a:rPr lang="de-DE" sz="2800" b="1" dirty="0"/>
              <a:t> </a:t>
            </a:r>
            <a:r>
              <a:rPr lang="de-DE" sz="2800" b="1" dirty="0" err="1"/>
              <a:t>the</a:t>
            </a:r>
            <a:r>
              <a:rPr lang="de-DE" sz="2800" b="1" dirty="0"/>
              <a:t> </a:t>
            </a:r>
            <a:r>
              <a:rPr lang="de-DE" sz="2800" b="1" dirty="0" err="1"/>
              <a:t>use</a:t>
            </a:r>
            <a:endParaRPr lang="de-DE" sz="2800" b="1" dirty="0"/>
          </a:p>
          <a:p>
            <a:pPr algn="ctr">
              <a:spcAft>
                <a:spcPts val="300"/>
              </a:spcAft>
            </a:pPr>
            <a:r>
              <a:rPr lang="de-DE" sz="2800" b="1" dirty="0" err="1"/>
              <a:t>of</a:t>
            </a:r>
            <a:r>
              <a:rPr lang="de-DE" sz="2800" b="1" dirty="0"/>
              <a:t> </a:t>
            </a:r>
            <a:r>
              <a:rPr lang="de-DE" sz="2800" b="1" dirty="0" err="1"/>
              <a:t>the</a:t>
            </a:r>
            <a:r>
              <a:rPr lang="de-DE" sz="2800" b="1" dirty="0"/>
              <a:t> UNIQUE IDENTIFIER </a:t>
            </a:r>
            <a:r>
              <a:rPr lang="de-DE" sz="2800" b="1" dirty="0" err="1"/>
              <a:t>for</a:t>
            </a:r>
            <a:r>
              <a:rPr lang="de-DE" sz="2800" b="1" dirty="0"/>
              <a:t> UN Regulations</a:t>
            </a:r>
          </a:p>
          <a:p>
            <a:pPr algn="ctr">
              <a:spcAft>
                <a:spcPts val="1200"/>
              </a:spcAft>
            </a:pPr>
            <a:br>
              <a:rPr lang="de-DE" dirty="0"/>
            </a:br>
            <a:r>
              <a:rPr lang="de-DE" dirty="0"/>
              <a:t>On behalf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WP.29 IWG on DETA</a:t>
            </a:r>
          </a:p>
        </p:txBody>
      </p:sp>
      <p:grpSp>
        <p:nvGrpSpPr>
          <p:cNvPr id="37" name="Gruppo 2">
            <a:extLst>
              <a:ext uri="{FF2B5EF4-FFF2-40B4-BE49-F238E27FC236}">
                <a16:creationId xmlns:a16="http://schemas.microsoft.com/office/drawing/2014/main" id="{7F627BA2-5BCC-42CF-AE68-07D7C68E6686}"/>
              </a:ext>
            </a:extLst>
          </p:cNvPr>
          <p:cNvGrpSpPr/>
          <p:nvPr/>
        </p:nvGrpSpPr>
        <p:grpSpPr>
          <a:xfrm>
            <a:off x="3078935" y="1352418"/>
            <a:ext cx="3748126" cy="1107997"/>
            <a:chOff x="9397001" y="4706843"/>
            <a:chExt cx="2124075" cy="627905"/>
          </a:xfrm>
        </p:grpSpPr>
        <p:sp>
          <p:nvSpPr>
            <p:cNvPr id="38" name="Rechteck 3">
              <a:extLst>
                <a:ext uri="{FF2B5EF4-FFF2-40B4-BE49-F238E27FC236}">
                  <a16:creationId xmlns:a16="http://schemas.microsoft.com/office/drawing/2014/main" id="{7CADDA45-DC15-4588-A522-179D43D8693D}"/>
                </a:ext>
              </a:extLst>
            </p:cNvPr>
            <p:cNvSpPr/>
            <p:nvPr/>
          </p:nvSpPr>
          <p:spPr>
            <a:xfrm>
              <a:off x="9397001" y="4758547"/>
              <a:ext cx="2124075" cy="52647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0"/>
            </a:p>
          </p:txBody>
        </p:sp>
        <p:sp>
          <p:nvSpPr>
            <p:cNvPr id="39" name="Rechteck: abgerundete Ecken 50">
              <a:extLst>
                <a:ext uri="{FF2B5EF4-FFF2-40B4-BE49-F238E27FC236}">
                  <a16:creationId xmlns:a16="http://schemas.microsoft.com/office/drawing/2014/main" id="{9A80AA61-CDB5-4437-865D-190B7029DB14}"/>
                </a:ext>
              </a:extLst>
            </p:cNvPr>
            <p:cNvSpPr/>
            <p:nvPr/>
          </p:nvSpPr>
          <p:spPr>
            <a:xfrm>
              <a:off x="9543822" y="4804316"/>
              <a:ext cx="592060" cy="432919"/>
            </a:xfrm>
            <a:prstGeom prst="roundRect">
              <a:avLst>
                <a:gd name="adj" fmla="val 33388"/>
              </a:avLst>
            </a:prstGeom>
            <a:solidFill>
              <a:schemeClr val="accent6">
                <a:lumMod val="5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bg1"/>
                </a:solidFill>
              </a:endParaRPr>
            </a:p>
          </p:txBody>
        </p:sp>
        <p:sp>
          <p:nvSpPr>
            <p:cNvPr id="40" name="Textfeld 53">
              <a:extLst>
                <a:ext uri="{FF2B5EF4-FFF2-40B4-BE49-F238E27FC236}">
                  <a16:creationId xmlns:a16="http://schemas.microsoft.com/office/drawing/2014/main" id="{67C360B1-1EB4-4E67-BE16-387F99C35B5B}"/>
                </a:ext>
              </a:extLst>
            </p:cNvPr>
            <p:cNvSpPr txBox="1"/>
            <p:nvPr/>
          </p:nvSpPr>
          <p:spPr>
            <a:xfrm>
              <a:off x="9479618" y="4706843"/>
              <a:ext cx="728345" cy="6279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chemeClr val="bg1"/>
                  </a:solidFill>
                </a:rPr>
                <a:t>UI</a:t>
              </a:r>
            </a:p>
          </p:txBody>
        </p:sp>
        <p:sp>
          <p:nvSpPr>
            <p:cNvPr id="41" name="Textfeld 54">
              <a:extLst>
                <a:ext uri="{FF2B5EF4-FFF2-40B4-BE49-F238E27FC236}">
                  <a16:creationId xmlns:a16="http://schemas.microsoft.com/office/drawing/2014/main" id="{DA7A1E5B-E643-4778-983C-A22E58048818}"/>
                </a:ext>
              </a:extLst>
            </p:cNvPr>
            <p:cNvSpPr txBox="1"/>
            <p:nvPr/>
          </p:nvSpPr>
          <p:spPr>
            <a:xfrm>
              <a:off x="10191856" y="4789943"/>
              <a:ext cx="1329220" cy="470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solidFill>
                    <a:schemeClr val="bg1"/>
                  </a:solidFill>
                </a:rPr>
                <a:t>270650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6B114A9-581D-4DA9-9FFC-0559A73F8AEB}"/>
              </a:ext>
            </a:extLst>
          </p:cNvPr>
          <p:cNvSpPr txBox="1"/>
          <p:nvPr/>
        </p:nvSpPr>
        <p:spPr>
          <a:xfrm>
            <a:off x="6354868" y="289518"/>
            <a:ext cx="38002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Informal document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GRSP-71-22</a:t>
            </a:r>
          </a:p>
          <a:p>
            <a:pPr>
              <a:lnSpc>
                <a:spcPts val="1200"/>
              </a:lnSpc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(71st GRSP, 9 – 13 May 2022,</a:t>
            </a:r>
          </a:p>
          <a:p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agenda </a:t>
            </a:r>
            <a:r>
              <a:rPr lang="en-GB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item 21(b))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176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hteck 43">
            <a:extLst>
              <a:ext uri="{FF2B5EF4-FFF2-40B4-BE49-F238E27FC236}">
                <a16:creationId xmlns:a16="http://schemas.microsoft.com/office/drawing/2014/main" id="{F86BCDDB-4E58-4D83-A173-D3D8963E1906}"/>
              </a:ext>
            </a:extLst>
          </p:cNvPr>
          <p:cNvSpPr/>
          <p:nvPr/>
        </p:nvSpPr>
        <p:spPr>
          <a:xfrm>
            <a:off x="566029" y="4427960"/>
            <a:ext cx="1718712" cy="133216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A86108AD-C417-43FD-99F9-9F58D8591D78}"/>
              </a:ext>
            </a:extLst>
          </p:cNvPr>
          <p:cNvSpPr txBox="1"/>
          <p:nvPr/>
        </p:nvSpPr>
        <p:spPr>
          <a:xfrm>
            <a:off x="615615" y="5972515"/>
            <a:ext cx="165541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63" b="1" dirty="0"/>
              <a:t>Approval marking</a:t>
            </a:r>
            <a:endParaRPr lang="en-US" sz="975" b="1" dirty="0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D3E4F260-A6DF-44CE-9A17-50A00C031545}"/>
              </a:ext>
            </a:extLst>
          </p:cNvPr>
          <p:cNvSpPr txBox="1"/>
          <p:nvPr/>
        </p:nvSpPr>
        <p:spPr>
          <a:xfrm>
            <a:off x="560512" y="4429459"/>
            <a:ext cx="1725811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25" dirty="0"/>
              <a:t>R1  S1  2aY  F1  AR  </a:t>
            </a:r>
          </a:p>
        </p:txBody>
      </p:sp>
      <p:sp>
        <p:nvSpPr>
          <p:cNvPr id="66" name="TextBox 101">
            <a:extLst>
              <a:ext uri="{FF2B5EF4-FFF2-40B4-BE49-F238E27FC236}">
                <a16:creationId xmlns:a16="http://schemas.microsoft.com/office/drawing/2014/main" id="{2A9229F4-64D7-4D87-84E6-385C02492068}"/>
              </a:ext>
            </a:extLst>
          </p:cNvPr>
          <p:cNvSpPr txBox="1"/>
          <p:nvPr/>
        </p:nvSpPr>
        <p:spPr>
          <a:xfrm>
            <a:off x="1207776" y="4794970"/>
            <a:ext cx="508714" cy="5424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925" dirty="0"/>
              <a:t>E</a:t>
            </a:r>
            <a:r>
              <a:rPr lang="en-US" sz="1625" dirty="0"/>
              <a:t>1</a:t>
            </a:r>
            <a:endParaRPr lang="en-US" sz="1463" dirty="0"/>
          </a:p>
        </p:txBody>
      </p:sp>
      <p:sp>
        <p:nvSpPr>
          <p:cNvPr id="67" name="Oval 102">
            <a:extLst>
              <a:ext uri="{FF2B5EF4-FFF2-40B4-BE49-F238E27FC236}">
                <a16:creationId xmlns:a16="http://schemas.microsoft.com/office/drawing/2014/main" id="{CB0FB276-DE15-4B95-B377-C59E7BDE6CA5}"/>
              </a:ext>
            </a:extLst>
          </p:cNvPr>
          <p:cNvSpPr/>
          <p:nvPr/>
        </p:nvSpPr>
        <p:spPr>
          <a:xfrm>
            <a:off x="1183017" y="4834241"/>
            <a:ext cx="462220" cy="46222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68" name="TextBox 117">
            <a:extLst>
              <a:ext uri="{FF2B5EF4-FFF2-40B4-BE49-F238E27FC236}">
                <a16:creationId xmlns:a16="http://schemas.microsoft.com/office/drawing/2014/main" id="{4FD1D5B2-C4C3-4B85-AF45-A476459538F1}"/>
              </a:ext>
            </a:extLst>
          </p:cNvPr>
          <p:cNvSpPr txBox="1"/>
          <p:nvPr/>
        </p:nvSpPr>
        <p:spPr>
          <a:xfrm>
            <a:off x="899520" y="5352812"/>
            <a:ext cx="1042170" cy="389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38"/>
              </a:lnSpc>
            </a:pPr>
            <a:r>
              <a:rPr lang="en-US" sz="1950" dirty="0"/>
              <a:t>148R00</a:t>
            </a:r>
          </a:p>
        </p:txBody>
      </p:sp>
      <p:cxnSp>
        <p:nvCxnSpPr>
          <p:cNvPr id="69" name="Gerade Verbindung mit Pfeil 68">
            <a:extLst>
              <a:ext uri="{FF2B5EF4-FFF2-40B4-BE49-F238E27FC236}">
                <a16:creationId xmlns:a16="http://schemas.microsoft.com/office/drawing/2014/main" id="{0FDC5AF0-FE26-4081-B6B1-723378DA68B3}"/>
              </a:ext>
            </a:extLst>
          </p:cNvPr>
          <p:cNvCxnSpPr>
            <a:cxnSpLocks/>
          </p:cNvCxnSpPr>
          <p:nvPr/>
        </p:nvCxnSpPr>
        <p:spPr>
          <a:xfrm>
            <a:off x="1106083" y="4869720"/>
            <a:ext cx="0" cy="378696"/>
          </a:xfrm>
          <a:prstGeom prst="straightConnector1">
            <a:avLst/>
          </a:prstGeom>
          <a:ln w="28575">
            <a:solidFill>
              <a:schemeClr val="bg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3235A3E8-88E9-40A3-8B1E-15E68EA08F37}"/>
              </a:ext>
            </a:extLst>
          </p:cNvPr>
          <p:cNvCxnSpPr>
            <a:cxnSpLocks/>
          </p:cNvCxnSpPr>
          <p:nvPr/>
        </p:nvCxnSpPr>
        <p:spPr>
          <a:xfrm>
            <a:off x="1053725" y="4755720"/>
            <a:ext cx="99639" cy="0"/>
          </a:xfrm>
          <a:prstGeom prst="line">
            <a:avLst/>
          </a:prstGeom>
          <a:ln w="28575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>
            <a:extLst>
              <a:ext uri="{FF2B5EF4-FFF2-40B4-BE49-F238E27FC236}">
                <a16:creationId xmlns:a16="http://schemas.microsoft.com/office/drawing/2014/main" id="{AB87CCC7-C7B7-43C8-8AFA-A75014943927}"/>
              </a:ext>
            </a:extLst>
          </p:cNvPr>
          <p:cNvCxnSpPr>
            <a:cxnSpLocks/>
          </p:cNvCxnSpPr>
          <p:nvPr/>
        </p:nvCxnSpPr>
        <p:spPr>
          <a:xfrm flipH="1">
            <a:off x="1894948" y="4716408"/>
            <a:ext cx="303542" cy="0"/>
          </a:xfrm>
          <a:prstGeom prst="straightConnector1">
            <a:avLst/>
          </a:prstGeom>
          <a:ln w="28575">
            <a:solidFill>
              <a:schemeClr val="tx1"/>
            </a:solidFill>
            <a:headEnd w="lg" len="lg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>
            <a:extLst>
              <a:ext uri="{FF2B5EF4-FFF2-40B4-BE49-F238E27FC236}">
                <a16:creationId xmlns:a16="http://schemas.microsoft.com/office/drawing/2014/main" id="{6A422D1C-2681-4764-AE62-67726EAA40BD}"/>
              </a:ext>
            </a:extLst>
          </p:cNvPr>
          <p:cNvCxnSpPr>
            <a:cxnSpLocks/>
          </p:cNvCxnSpPr>
          <p:nvPr/>
        </p:nvCxnSpPr>
        <p:spPr>
          <a:xfrm>
            <a:off x="1095923" y="4900676"/>
            <a:ext cx="0" cy="378696"/>
          </a:xfrm>
          <a:prstGeom prst="straightConnector1">
            <a:avLst/>
          </a:prstGeom>
          <a:ln w="285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3F810AED-0694-47D7-B0B3-A99C97480721}"/>
              </a:ext>
            </a:extLst>
          </p:cNvPr>
          <p:cNvCxnSpPr>
            <a:cxnSpLocks/>
          </p:cNvCxnSpPr>
          <p:nvPr/>
        </p:nvCxnSpPr>
        <p:spPr>
          <a:xfrm>
            <a:off x="1041144" y="4895023"/>
            <a:ext cx="99639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>
            <a:extLst>
              <a:ext uri="{FF2B5EF4-FFF2-40B4-BE49-F238E27FC236}">
                <a16:creationId xmlns:a16="http://schemas.microsoft.com/office/drawing/2014/main" id="{BB3F9AE3-2463-4B93-B59E-16F1215A2756}"/>
              </a:ext>
            </a:extLst>
          </p:cNvPr>
          <p:cNvCxnSpPr>
            <a:cxnSpLocks/>
          </p:cNvCxnSpPr>
          <p:nvPr/>
        </p:nvCxnSpPr>
        <p:spPr>
          <a:xfrm flipH="1">
            <a:off x="1162595" y="5385165"/>
            <a:ext cx="428463" cy="0"/>
          </a:xfrm>
          <a:prstGeom prst="straightConnector1">
            <a:avLst/>
          </a:prstGeom>
          <a:ln w="28575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hteck 74">
            <a:extLst>
              <a:ext uri="{FF2B5EF4-FFF2-40B4-BE49-F238E27FC236}">
                <a16:creationId xmlns:a16="http://schemas.microsoft.com/office/drawing/2014/main" id="{E506AA3E-D906-4CAF-BFE0-3A297EE3AB8E}"/>
              </a:ext>
            </a:extLst>
          </p:cNvPr>
          <p:cNvSpPr/>
          <p:nvPr/>
        </p:nvSpPr>
        <p:spPr>
          <a:xfrm>
            <a:off x="1641170" y="4823273"/>
            <a:ext cx="607859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25" dirty="0"/>
              <a:t>3169</a:t>
            </a:r>
          </a:p>
          <a:p>
            <a:pPr algn="ctr"/>
            <a:r>
              <a:rPr lang="en-US" sz="1625" dirty="0"/>
              <a:t>3170</a:t>
            </a:r>
          </a:p>
        </p:txBody>
      </p:sp>
      <p:sp>
        <p:nvSpPr>
          <p:cNvPr id="78" name="Textfeld 84">
            <a:extLst>
              <a:ext uri="{FF2B5EF4-FFF2-40B4-BE49-F238E27FC236}">
                <a16:creationId xmlns:a16="http://schemas.microsoft.com/office/drawing/2014/main" id="{555DE0F9-2B20-4586-93B0-5B884E857EEE}"/>
              </a:ext>
            </a:extLst>
          </p:cNvPr>
          <p:cNvSpPr txBox="1"/>
          <p:nvPr/>
        </p:nvSpPr>
        <p:spPr>
          <a:xfrm>
            <a:off x="431390" y="116632"/>
            <a:ext cx="8991559" cy="692497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950" b="1" dirty="0"/>
              <a:t>UNIQUE IDENTIFIER / DETA Database</a:t>
            </a:r>
          </a:p>
          <a:p>
            <a:r>
              <a:rPr lang="en-US" sz="1950" dirty="0"/>
              <a:t>Legal Basis / Motivation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3B72FD-1A9B-4313-901E-DFEAFF68D376}"/>
              </a:ext>
            </a:extLst>
          </p:cNvPr>
          <p:cNvSpPr txBox="1"/>
          <p:nvPr/>
        </p:nvSpPr>
        <p:spPr>
          <a:xfrm>
            <a:off x="419141" y="2492896"/>
            <a:ext cx="899155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b="1" dirty="0"/>
              <a:t>Device markings (depending on Regulation </a:t>
            </a:r>
            <a:r>
              <a:rPr lang="de-DE" b="1" dirty="0" err="1"/>
              <a:t>text</a:t>
            </a:r>
            <a:r>
              <a:rPr lang="de-DE" b="1" dirty="0"/>
              <a:t>):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de-DE" dirty="0"/>
              <a:t>Approval marking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de-DE" dirty="0"/>
              <a:t>Other marking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de-DE" dirty="0"/>
              <a:t>….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4040DF-ED1B-43C2-9642-F240D89CCAB5}"/>
              </a:ext>
            </a:extLst>
          </p:cNvPr>
          <p:cNvSpPr txBox="1"/>
          <p:nvPr/>
        </p:nvSpPr>
        <p:spPr>
          <a:xfrm>
            <a:off x="419141" y="3985528"/>
            <a:ext cx="8991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Marking example for lighting &amp; light-signalling Regulations</a:t>
            </a:r>
          </a:p>
        </p:txBody>
      </p:sp>
      <p:sp>
        <p:nvSpPr>
          <p:cNvPr id="79" name="Rechteck 43">
            <a:extLst>
              <a:ext uri="{FF2B5EF4-FFF2-40B4-BE49-F238E27FC236}">
                <a16:creationId xmlns:a16="http://schemas.microsoft.com/office/drawing/2014/main" id="{12867741-B8CF-4487-8210-C88978A2E23B}"/>
              </a:ext>
            </a:extLst>
          </p:cNvPr>
          <p:cNvSpPr/>
          <p:nvPr/>
        </p:nvSpPr>
        <p:spPr>
          <a:xfrm>
            <a:off x="2618232" y="4427960"/>
            <a:ext cx="1718712" cy="133216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80" name="Textfeld 64">
            <a:extLst>
              <a:ext uri="{FF2B5EF4-FFF2-40B4-BE49-F238E27FC236}">
                <a16:creationId xmlns:a16="http://schemas.microsoft.com/office/drawing/2014/main" id="{401E244C-9520-4ED0-98F7-EE43FC276C7D}"/>
              </a:ext>
            </a:extLst>
          </p:cNvPr>
          <p:cNvSpPr txBox="1"/>
          <p:nvPr/>
        </p:nvSpPr>
        <p:spPr>
          <a:xfrm>
            <a:off x="2623477" y="4559489"/>
            <a:ext cx="172581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25" dirty="0"/>
              <a:t>P21W</a:t>
            </a:r>
          </a:p>
          <a:p>
            <a:pPr algn="ctr"/>
            <a:r>
              <a:rPr lang="de-DE" sz="1625" dirty="0"/>
              <a:t>P21/5W</a:t>
            </a:r>
          </a:p>
          <a:p>
            <a:pPr algn="ctr"/>
            <a:r>
              <a:rPr lang="de-DE" sz="1625" dirty="0"/>
              <a:t>PY21W</a:t>
            </a:r>
          </a:p>
          <a:p>
            <a:pPr algn="ctr"/>
            <a:r>
              <a:rPr lang="de-DE" sz="1625" dirty="0"/>
              <a:t>MD E4 3349</a:t>
            </a:r>
          </a:p>
        </p:txBody>
      </p:sp>
      <p:sp>
        <p:nvSpPr>
          <p:cNvPr id="81" name="Textfeld 52">
            <a:extLst>
              <a:ext uri="{FF2B5EF4-FFF2-40B4-BE49-F238E27FC236}">
                <a16:creationId xmlns:a16="http://schemas.microsoft.com/office/drawing/2014/main" id="{911526E5-739B-48B9-9511-D289A246554F}"/>
              </a:ext>
            </a:extLst>
          </p:cNvPr>
          <p:cNvSpPr txBox="1"/>
          <p:nvPr/>
        </p:nvSpPr>
        <p:spPr>
          <a:xfrm>
            <a:off x="2629237" y="5757633"/>
            <a:ext cx="1655414" cy="76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63" b="1" dirty="0"/>
              <a:t>Light sources / modules used in the device</a:t>
            </a:r>
            <a:endParaRPr lang="en-US" sz="975" b="1" dirty="0"/>
          </a:p>
        </p:txBody>
      </p:sp>
      <p:sp>
        <p:nvSpPr>
          <p:cNvPr id="82" name="Rechteck 43">
            <a:extLst>
              <a:ext uri="{FF2B5EF4-FFF2-40B4-BE49-F238E27FC236}">
                <a16:creationId xmlns:a16="http://schemas.microsoft.com/office/drawing/2014/main" id="{F7E38654-FE56-4E39-9188-4CA5D847BBE1}"/>
              </a:ext>
            </a:extLst>
          </p:cNvPr>
          <p:cNvSpPr/>
          <p:nvPr/>
        </p:nvSpPr>
        <p:spPr>
          <a:xfrm>
            <a:off x="4637614" y="4427960"/>
            <a:ext cx="1718712" cy="133216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84" name="Textfeld 52">
            <a:extLst>
              <a:ext uri="{FF2B5EF4-FFF2-40B4-BE49-F238E27FC236}">
                <a16:creationId xmlns:a16="http://schemas.microsoft.com/office/drawing/2014/main" id="{E046C800-7B96-4F84-8B58-44F7E78B5571}"/>
              </a:ext>
            </a:extLst>
          </p:cNvPr>
          <p:cNvSpPr txBox="1"/>
          <p:nvPr/>
        </p:nvSpPr>
        <p:spPr>
          <a:xfrm>
            <a:off x="4648619" y="5859952"/>
            <a:ext cx="1655414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63" b="1" dirty="0"/>
              <a:t>Trademark / Logo of manufacturer</a:t>
            </a:r>
            <a:endParaRPr lang="en-US" sz="975" b="1" dirty="0"/>
          </a:p>
        </p:txBody>
      </p:sp>
      <p:pic>
        <p:nvPicPr>
          <p:cNvPr id="1026" name="Picture 2" descr="Bildergebnis für ACME">
            <a:extLst>
              <a:ext uri="{FF2B5EF4-FFF2-40B4-BE49-F238E27FC236}">
                <a16:creationId xmlns:a16="http://schemas.microsoft.com/office/drawing/2014/main" id="{119FBF80-2F19-4B9E-8A7B-6B2D55218C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" t="23037" r="16026" b="34889"/>
          <a:stretch/>
        </p:blipFill>
        <p:spPr bwMode="auto">
          <a:xfrm>
            <a:off x="4956910" y="4834696"/>
            <a:ext cx="1080120" cy="35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hteck 43">
            <a:extLst>
              <a:ext uri="{FF2B5EF4-FFF2-40B4-BE49-F238E27FC236}">
                <a16:creationId xmlns:a16="http://schemas.microsoft.com/office/drawing/2014/main" id="{A2BE3195-3F70-4C71-AF4D-18D715FA0698}"/>
              </a:ext>
            </a:extLst>
          </p:cNvPr>
          <p:cNvSpPr/>
          <p:nvPr/>
        </p:nvSpPr>
        <p:spPr>
          <a:xfrm>
            <a:off x="6704185" y="4427960"/>
            <a:ext cx="1718712" cy="133216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25" name="Textfeld 52">
            <a:extLst>
              <a:ext uri="{FF2B5EF4-FFF2-40B4-BE49-F238E27FC236}">
                <a16:creationId xmlns:a16="http://schemas.microsoft.com/office/drawing/2014/main" id="{51A1671C-580F-434C-9B04-01A54C751F86}"/>
              </a:ext>
            </a:extLst>
          </p:cNvPr>
          <p:cNvSpPr txBox="1"/>
          <p:nvPr/>
        </p:nvSpPr>
        <p:spPr>
          <a:xfrm>
            <a:off x="6715190" y="5972515"/>
            <a:ext cx="165541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63" b="1" dirty="0"/>
              <a:t>Rated voltage</a:t>
            </a:r>
            <a:endParaRPr lang="en-US" sz="975" b="1" dirty="0"/>
          </a:p>
        </p:txBody>
      </p:sp>
      <p:sp>
        <p:nvSpPr>
          <p:cNvPr id="27" name="Textfeld 64">
            <a:extLst>
              <a:ext uri="{FF2B5EF4-FFF2-40B4-BE49-F238E27FC236}">
                <a16:creationId xmlns:a16="http://schemas.microsoft.com/office/drawing/2014/main" id="{A7C8BF55-C036-4362-9072-431018647F77}"/>
              </a:ext>
            </a:extLst>
          </p:cNvPr>
          <p:cNvSpPr txBox="1"/>
          <p:nvPr/>
        </p:nvSpPr>
        <p:spPr>
          <a:xfrm>
            <a:off x="6707796" y="4877443"/>
            <a:ext cx="1725811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25" dirty="0"/>
              <a:t>12V</a:t>
            </a:r>
          </a:p>
        </p:txBody>
      </p:sp>
      <p:sp>
        <p:nvSpPr>
          <p:cNvPr id="28" name="Foliennummernplatzhalter 1">
            <a:extLst>
              <a:ext uri="{FF2B5EF4-FFF2-40B4-BE49-F238E27FC236}">
                <a16:creationId xmlns:a16="http://schemas.microsoft.com/office/drawing/2014/main" id="{E22AA05A-651D-48FC-92C3-11C15DB14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</p:spPr>
        <p:txBody>
          <a:bodyPr/>
          <a:lstStyle/>
          <a:p>
            <a:fld id="{19402824-367F-4233-B96A-3B383EFE3CC8}" type="slidenum">
              <a:rPr lang="de-DE" smtClean="0"/>
              <a:t>2</a:t>
            </a:fld>
            <a:endParaRPr lang="de-DE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38B8E3-24FC-4098-BBBF-2466662E72C1}"/>
              </a:ext>
            </a:extLst>
          </p:cNvPr>
          <p:cNvSpPr txBox="1"/>
          <p:nvPr/>
        </p:nvSpPr>
        <p:spPr>
          <a:xfrm>
            <a:off x="419141" y="1131987"/>
            <a:ext cx="899155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</a:pPr>
            <a:r>
              <a:rPr lang="de-DE" b="1" dirty="0"/>
              <a:t>Legal Basis: 1958 Agreement Revision 3 Schedule 5:</a:t>
            </a:r>
          </a:p>
          <a:p>
            <a:pPr algn="just">
              <a:spcAft>
                <a:spcPts val="300"/>
              </a:spcAft>
            </a:pPr>
            <a:r>
              <a:rPr lang="en-US" dirty="0"/>
              <a:t>“… the approval markings required by UN Regulations may be replaced by a Unique Identifier (UI) preceded by the symbol            , unless specified otherwise in the UN Regulations.”</a:t>
            </a:r>
          </a:p>
          <a:p>
            <a:pPr algn="just">
              <a:spcAft>
                <a:spcPts val="300"/>
              </a:spcAft>
            </a:pPr>
            <a:r>
              <a:rPr lang="en-US" dirty="0"/>
              <a:t>(This overrides the mandatory marking in UN Regulations unless specified otherwise)</a:t>
            </a:r>
            <a:endParaRPr lang="de-DE" dirty="0"/>
          </a:p>
        </p:txBody>
      </p:sp>
      <p:grpSp>
        <p:nvGrpSpPr>
          <p:cNvPr id="30" name="Groep 31">
            <a:extLst>
              <a:ext uri="{FF2B5EF4-FFF2-40B4-BE49-F238E27FC236}">
                <a16:creationId xmlns:a16="http://schemas.microsoft.com/office/drawing/2014/main" id="{26F86A66-622F-44A5-9833-C16B9ACD580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8000" y="1776993"/>
            <a:ext cx="1086114" cy="499879"/>
            <a:chOff x="-1639" y="1702"/>
            <a:chExt cx="10906" cy="7284"/>
          </a:xfrm>
        </p:grpSpPr>
        <p:grpSp>
          <p:nvGrpSpPr>
            <p:cNvPr id="31" name="Group 6">
              <a:extLst>
                <a:ext uri="{FF2B5EF4-FFF2-40B4-BE49-F238E27FC236}">
                  <a16:creationId xmlns:a16="http://schemas.microsoft.com/office/drawing/2014/main" id="{5F406B60-44B6-472A-A78A-0FC37E9B9D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6" y="1702"/>
              <a:ext cx="5102" cy="3137"/>
              <a:chOff x="1426" y="1702"/>
              <a:chExt cx="5102" cy="3137"/>
            </a:xfrm>
          </p:grpSpPr>
          <p:sp>
            <p:nvSpPr>
              <p:cNvPr id="33" name="Arc 7">
                <a:extLst>
                  <a:ext uri="{FF2B5EF4-FFF2-40B4-BE49-F238E27FC236}">
                    <a16:creationId xmlns:a16="http://schemas.microsoft.com/office/drawing/2014/main" id="{ED57DE2E-9006-4BF8-A18A-7E77FBA1C67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673" y="1704"/>
                <a:ext cx="852" cy="1687"/>
              </a:xfrm>
              <a:custGeom>
                <a:avLst/>
                <a:gdLst>
                  <a:gd name="T0" fmla="*/ 14 w 21600"/>
                  <a:gd name="T1" fmla="*/ 0 h 21600"/>
                  <a:gd name="T2" fmla="*/ 34 w 21600"/>
                  <a:gd name="T3" fmla="*/ 145 h 21600"/>
                  <a:gd name="T4" fmla="*/ 0 w 21600"/>
                  <a:gd name="T5" fmla="*/ 14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9032" y="0"/>
                    </a:moveTo>
                    <a:cubicBezTo>
                      <a:pt x="16692" y="3526"/>
                      <a:pt x="21600" y="11188"/>
                      <a:pt x="21600" y="19621"/>
                    </a:cubicBezTo>
                  </a:path>
                  <a:path w="21600" h="21600" stroke="0" extrusionOk="0">
                    <a:moveTo>
                      <a:pt x="9032" y="0"/>
                    </a:moveTo>
                    <a:cubicBezTo>
                      <a:pt x="16692" y="3526"/>
                      <a:pt x="21600" y="11188"/>
                      <a:pt x="21600" y="19621"/>
                    </a:cubicBezTo>
                    <a:lnTo>
                      <a:pt x="0" y="19621"/>
                    </a:lnTo>
                    <a:lnTo>
                      <a:pt x="9032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cxnSp>
            <p:nvCxnSpPr>
              <p:cNvPr id="34" name="Line 8">
                <a:extLst>
                  <a:ext uri="{FF2B5EF4-FFF2-40B4-BE49-F238E27FC236}">
                    <a16:creationId xmlns:a16="http://schemas.microsoft.com/office/drawing/2014/main" id="{D9872143-9E88-438E-8023-EAF008ABB85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919" y="1704"/>
                <a:ext cx="409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Line 9">
                <a:extLst>
                  <a:ext uri="{FF2B5EF4-FFF2-40B4-BE49-F238E27FC236}">
                    <a16:creationId xmlns:a16="http://schemas.microsoft.com/office/drawing/2014/main" id="{9E6F15FD-5730-4AB5-905D-9D0FC868475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924" y="4837"/>
                <a:ext cx="4097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" name="Arc 10">
                <a:extLst>
                  <a:ext uri="{FF2B5EF4-FFF2-40B4-BE49-F238E27FC236}">
                    <a16:creationId xmlns:a16="http://schemas.microsoft.com/office/drawing/2014/main" id="{79304C2C-B083-464B-91EC-E5326316435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V="1">
                <a:off x="5661" y="3130"/>
                <a:ext cx="867" cy="1694"/>
              </a:xfrm>
              <a:custGeom>
                <a:avLst/>
                <a:gdLst>
                  <a:gd name="T0" fmla="*/ 15 w 21600"/>
                  <a:gd name="T1" fmla="*/ 0 h 21600"/>
                  <a:gd name="T2" fmla="*/ 35 w 21600"/>
                  <a:gd name="T3" fmla="*/ 146 h 21600"/>
                  <a:gd name="T4" fmla="*/ 0 w 21600"/>
                  <a:gd name="T5" fmla="*/ 14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9032" y="0"/>
                    </a:moveTo>
                    <a:cubicBezTo>
                      <a:pt x="16692" y="3526"/>
                      <a:pt x="21600" y="11188"/>
                      <a:pt x="21600" y="19621"/>
                    </a:cubicBezTo>
                  </a:path>
                  <a:path w="21600" h="21600" stroke="0" extrusionOk="0">
                    <a:moveTo>
                      <a:pt x="9032" y="0"/>
                    </a:moveTo>
                    <a:cubicBezTo>
                      <a:pt x="16692" y="3526"/>
                      <a:pt x="21600" y="11188"/>
                      <a:pt x="21600" y="19621"/>
                    </a:cubicBezTo>
                    <a:lnTo>
                      <a:pt x="0" y="19621"/>
                    </a:lnTo>
                    <a:lnTo>
                      <a:pt x="9032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nl-NL"/>
              </a:p>
            </p:txBody>
          </p:sp>
          <p:grpSp>
            <p:nvGrpSpPr>
              <p:cNvPr id="37" name="Group 11">
                <a:extLst>
                  <a:ext uri="{FF2B5EF4-FFF2-40B4-BE49-F238E27FC236}">
                    <a16:creationId xmlns:a16="http://schemas.microsoft.com/office/drawing/2014/main" id="{1F5B8F98-826E-4B26-8D39-BB0B4FF94E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6" y="1702"/>
                <a:ext cx="850" cy="3127"/>
                <a:chOff x="1426" y="1702"/>
                <a:chExt cx="850" cy="3127"/>
              </a:xfrm>
            </p:grpSpPr>
            <p:sp>
              <p:nvSpPr>
                <p:cNvPr id="38" name="Arc 12">
                  <a:extLst>
                    <a:ext uri="{FF2B5EF4-FFF2-40B4-BE49-F238E27FC236}">
                      <a16:creationId xmlns:a16="http://schemas.microsoft.com/office/drawing/2014/main" id="{CFE7A703-F83D-4BCD-8A06-ACCC182E6E4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1426" y="1702"/>
                  <a:ext cx="849" cy="1688"/>
                </a:xfrm>
                <a:custGeom>
                  <a:avLst/>
                  <a:gdLst>
                    <a:gd name="T0" fmla="*/ 14 w 21600"/>
                    <a:gd name="T1" fmla="*/ 0 h 21600"/>
                    <a:gd name="T2" fmla="*/ 33 w 21600"/>
                    <a:gd name="T3" fmla="*/ 145 h 21600"/>
                    <a:gd name="T4" fmla="*/ 0 w 21600"/>
                    <a:gd name="T5" fmla="*/ 145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9032" y="0"/>
                      </a:moveTo>
                      <a:cubicBezTo>
                        <a:pt x="16692" y="3526"/>
                        <a:pt x="21600" y="11188"/>
                        <a:pt x="21600" y="19621"/>
                      </a:cubicBezTo>
                    </a:path>
                    <a:path w="21600" h="21600" stroke="0" extrusionOk="0">
                      <a:moveTo>
                        <a:pt x="9032" y="0"/>
                      </a:moveTo>
                      <a:cubicBezTo>
                        <a:pt x="16692" y="3526"/>
                        <a:pt x="21600" y="11188"/>
                        <a:pt x="21600" y="19621"/>
                      </a:cubicBezTo>
                      <a:lnTo>
                        <a:pt x="0" y="19621"/>
                      </a:lnTo>
                      <a:lnTo>
                        <a:pt x="9032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nl-NL"/>
                </a:p>
              </p:txBody>
            </p:sp>
            <p:sp>
              <p:nvSpPr>
                <p:cNvPr id="39" name="Arc 13">
                  <a:extLst>
                    <a:ext uri="{FF2B5EF4-FFF2-40B4-BE49-F238E27FC236}">
                      <a16:creationId xmlns:a16="http://schemas.microsoft.com/office/drawing/2014/main" id="{DDD1D03E-B348-4181-A721-9F035847D42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 flipV="1">
                  <a:off x="1428" y="3116"/>
                  <a:ext cx="848" cy="1713"/>
                </a:xfrm>
                <a:custGeom>
                  <a:avLst/>
                  <a:gdLst>
                    <a:gd name="T0" fmla="*/ 14 w 21600"/>
                    <a:gd name="T1" fmla="*/ 0 h 21600"/>
                    <a:gd name="T2" fmla="*/ 33 w 21600"/>
                    <a:gd name="T3" fmla="*/ 150 h 21600"/>
                    <a:gd name="T4" fmla="*/ 0 w 21600"/>
                    <a:gd name="T5" fmla="*/ 15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9032" y="0"/>
                      </a:moveTo>
                      <a:cubicBezTo>
                        <a:pt x="16692" y="3526"/>
                        <a:pt x="21600" y="11188"/>
                        <a:pt x="21600" y="19621"/>
                      </a:cubicBezTo>
                    </a:path>
                    <a:path w="21600" h="21600" stroke="0" extrusionOk="0">
                      <a:moveTo>
                        <a:pt x="9032" y="0"/>
                      </a:moveTo>
                      <a:cubicBezTo>
                        <a:pt x="16692" y="3526"/>
                        <a:pt x="21600" y="11188"/>
                        <a:pt x="21600" y="19621"/>
                      </a:cubicBezTo>
                      <a:lnTo>
                        <a:pt x="0" y="19621"/>
                      </a:lnTo>
                      <a:lnTo>
                        <a:pt x="9032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nl-NL"/>
                </a:p>
              </p:txBody>
            </p:sp>
          </p:grpSp>
        </p:grpSp>
        <p:sp>
          <p:nvSpPr>
            <p:cNvPr id="32" name="Text Box 14">
              <a:extLst>
                <a:ext uri="{FF2B5EF4-FFF2-40B4-BE49-F238E27FC236}">
                  <a16:creationId xmlns:a16="http://schemas.microsoft.com/office/drawing/2014/main" id="{A3546167-BC6D-42E6-A090-D573EE68F79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-1639" y="2489"/>
              <a:ext cx="10906" cy="649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142" tIns="571" rIns="1142" bIns="571" anchor="t" anchorCtr="0" upright="1">
              <a:noAutofit/>
            </a:bodyPr>
            <a:lstStyle/>
            <a:p>
              <a:pPr algn="ctr">
                <a:lnSpc>
                  <a:spcPts val="1200"/>
                </a:lnSpc>
                <a:spcAft>
                  <a:spcPts val="0"/>
                </a:spcAft>
              </a:pPr>
              <a:r>
                <a:rPr lang="en-US" sz="12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UI</a:t>
              </a:r>
              <a:endParaRPr lang="nl-NL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631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>
            <a:extLst>
              <a:ext uri="{FF2B5EF4-FFF2-40B4-BE49-F238E27FC236}">
                <a16:creationId xmlns:a16="http://schemas.microsoft.com/office/drawing/2014/main" id="{7A46986D-C866-4300-9AE7-9B16A5140D77}"/>
              </a:ext>
            </a:extLst>
          </p:cNvPr>
          <p:cNvGrpSpPr/>
          <p:nvPr/>
        </p:nvGrpSpPr>
        <p:grpSpPr>
          <a:xfrm>
            <a:off x="7329264" y="4380084"/>
            <a:ext cx="1725811" cy="542456"/>
            <a:chOff x="9397001" y="4706843"/>
            <a:chExt cx="2124075" cy="667638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0192FEB9-D3D1-4074-BBA0-99743A4EDF9E}"/>
                </a:ext>
              </a:extLst>
            </p:cNvPr>
            <p:cNvSpPr/>
            <p:nvPr/>
          </p:nvSpPr>
          <p:spPr>
            <a:xfrm>
              <a:off x="9397001" y="4758547"/>
              <a:ext cx="2124075" cy="52647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51" name="Rechteck: abgerundete Ecken 50">
              <a:extLst>
                <a:ext uri="{FF2B5EF4-FFF2-40B4-BE49-F238E27FC236}">
                  <a16:creationId xmlns:a16="http://schemas.microsoft.com/office/drawing/2014/main" id="{54EE03B9-AFDE-458C-AEF4-91E3375EF003}"/>
                </a:ext>
              </a:extLst>
            </p:cNvPr>
            <p:cNvSpPr/>
            <p:nvPr/>
          </p:nvSpPr>
          <p:spPr>
            <a:xfrm>
              <a:off x="9543822" y="4804316"/>
              <a:ext cx="592060" cy="432919"/>
            </a:xfrm>
            <a:prstGeom prst="roundRect">
              <a:avLst>
                <a:gd name="adj" fmla="val 33388"/>
              </a:avLst>
            </a:prstGeom>
            <a:solidFill>
              <a:schemeClr val="accent6">
                <a:lumMod val="5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 dirty="0">
                <a:solidFill>
                  <a:schemeClr val="bg1"/>
                </a:solidFill>
              </a:endParaRPr>
            </a:p>
          </p:txBody>
        </p:sp>
        <p:sp>
          <p:nvSpPr>
            <p:cNvPr id="54" name="Textfeld 53">
              <a:extLst>
                <a:ext uri="{FF2B5EF4-FFF2-40B4-BE49-F238E27FC236}">
                  <a16:creationId xmlns:a16="http://schemas.microsoft.com/office/drawing/2014/main" id="{BF2891A9-576B-4971-98A9-079742B98FEB}"/>
                </a:ext>
              </a:extLst>
            </p:cNvPr>
            <p:cNvSpPr txBox="1"/>
            <p:nvPr/>
          </p:nvSpPr>
          <p:spPr>
            <a:xfrm>
              <a:off x="9479618" y="4706843"/>
              <a:ext cx="728345" cy="667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925" dirty="0">
                  <a:solidFill>
                    <a:schemeClr val="bg1"/>
                  </a:solidFill>
                </a:rPr>
                <a:t>UI</a:t>
              </a:r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57CE4D0C-0805-4FE2-AB2E-2838BCF97C88}"/>
                </a:ext>
              </a:extLst>
            </p:cNvPr>
            <p:cNvSpPr txBox="1"/>
            <p:nvPr/>
          </p:nvSpPr>
          <p:spPr>
            <a:xfrm>
              <a:off x="10191856" y="4789943"/>
              <a:ext cx="1329220" cy="482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950" dirty="0">
                  <a:solidFill>
                    <a:schemeClr val="bg1"/>
                  </a:solidFill>
                </a:rPr>
                <a:t>270650</a:t>
              </a:r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0F898B55-E36F-4A95-BB1E-0D9DC881385C}"/>
              </a:ext>
            </a:extLst>
          </p:cNvPr>
          <p:cNvSpPr txBox="1"/>
          <p:nvPr/>
        </p:nvSpPr>
        <p:spPr>
          <a:xfrm>
            <a:off x="411050" y="5436513"/>
            <a:ext cx="8991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FF0000"/>
                </a:solidFill>
              </a:rPr>
              <a:t>With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the</a:t>
            </a:r>
            <a:r>
              <a:rPr lang="de-DE" sz="1600" b="1" dirty="0">
                <a:solidFill>
                  <a:srgbClr val="FF0000"/>
                </a:solidFill>
              </a:rPr>
              <a:t> UI, </a:t>
            </a:r>
            <a:r>
              <a:rPr lang="de-DE" sz="1600" b="1" dirty="0" err="1">
                <a:solidFill>
                  <a:srgbClr val="FF0000"/>
                </a:solidFill>
              </a:rPr>
              <a:t>presently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required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information</a:t>
            </a:r>
            <a:r>
              <a:rPr lang="de-DE" sz="1600" b="1" dirty="0">
                <a:solidFill>
                  <a:srgbClr val="FF0000"/>
                </a:solidFill>
              </a:rPr>
              <a:t> on </a:t>
            </a:r>
            <a:r>
              <a:rPr lang="de-DE" sz="1600" b="1" dirty="0" err="1">
                <a:solidFill>
                  <a:srgbClr val="FF0000"/>
                </a:solidFill>
              </a:rPr>
              <a:t>the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product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is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no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longer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present</a:t>
            </a:r>
            <a:r>
              <a:rPr lang="de-DE" sz="1600" b="1" dirty="0">
                <a:solidFill>
                  <a:srgbClr val="FF0000"/>
                </a:solidFill>
              </a:rPr>
              <a:t>, </a:t>
            </a:r>
          </a:p>
          <a:p>
            <a:pPr algn="ctr"/>
            <a:r>
              <a:rPr lang="de-DE" sz="1600" b="1" dirty="0">
                <a:solidFill>
                  <a:srgbClr val="FF0000"/>
                </a:solidFill>
              </a:rPr>
              <a:t>but </a:t>
            </a:r>
            <a:r>
              <a:rPr lang="de-DE" sz="1600" b="1" dirty="0" err="1">
                <a:solidFill>
                  <a:srgbClr val="FF0000"/>
                </a:solidFill>
              </a:rPr>
              <a:t>is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available</a:t>
            </a:r>
            <a:r>
              <a:rPr lang="de-DE" sz="1600" b="1" dirty="0">
                <a:solidFill>
                  <a:srgbClr val="FF0000"/>
                </a:solidFill>
              </a:rPr>
              <a:t> in DETA </a:t>
            </a:r>
            <a:r>
              <a:rPr lang="de-DE" sz="1600" b="1" dirty="0" err="1">
                <a:solidFill>
                  <a:srgbClr val="FF0000"/>
                </a:solidFill>
              </a:rPr>
              <a:t>to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only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users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with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access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rights</a:t>
            </a:r>
            <a:r>
              <a:rPr lang="de-DE" sz="1600" b="1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Persons without DETA access will get this information via a new “summary document” (see next slides)</a:t>
            </a:r>
            <a:r>
              <a:rPr lang="de-DE" sz="1600" b="1" dirty="0">
                <a:solidFill>
                  <a:srgbClr val="FF0000"/>
                </a:solidFill>
              </a:rPr>
              <a:t>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E29674C-38FF-47CB-A75D-86FCDD68967A}"/>
              </a:ext>
            </a:extLst>
          </p:cNvPr>
          <p:cNvGrpSpPr/>
          <p:nvPr/>
        </p:nvGrpSpPr>
        <p:grpSpPr>
          <a:xfrm>
            <a:off x="7329264" y="1764105"/>
            <a:ext cx="1725811" cy="1233649"/>
            <a:chOff x="9397000" y="1751934"/>
            <a:chExt cx="2124075" cy="1518338"/>
          </a:xfrm>
        </p:grpSpPr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EC905F2F-BF22-47D0-A340-C7BEF3FD2CF1}"/>
                </a:ext>
              </a:extLst>
            </p:cNvPr>
            <p:cNvSpPr/>
            <p:nvPr/>
          </p:nvSpPr>
          <p:spPr>
            <a:xfrm>
              <a:off x="9397000" y="1788159"/>
              <a:ext cx="2124075" cy="1413028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 dirty="0"/>
            </a:p>
          </p:txBody>
        </p:sp>
        <p:sp>
          <p:nvSpPr>
            <p:cNvPr id="67" name="Textfeld 66">
              <a:extLst>
                <a:ext uri="{FF2B5EF4-FFF2-40B4-BE49-F238E27FC236}">
                  <a16:creationId xmlns:a16="http://schemas.microsoft.com/office/drawing/2014/main" id="{C0A8B6E1-300C-42B3-B888-869C3C259C41}"/>
                </a:ext>
              </a:extLst>
            </p:cNvPr>
            <p:cNvSpPr txBox="1"/>
            <p:nvPr/>
          </p:nvSpPr>
          <p:spPr>
            <a:xfrm>
              <a:off x="9397000" y="1751934"/>
              <a:ext cx="2124075" cy="390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63" dirty="0">
                  <a:solidFill>
                    <a:schemeClr val="bg1"/>
                  </a:solidFill>
                </a:rPr>
                <a:t>R1  S1  2aY  F1  AR</a:t>
              </a:r>
            </a:p>
          </p:txBody>
        </p:sp>
        <p:sp>
          <p:nvSpPr>
            <p:cNvPr id="68" name="TextBox 101">
              <a:extLst>
                <a:ext uri="{FF2B5EF4-FFF2-40B4-BE49-F238E27FC236}">
                  <a16:creationId xmlns:a16="http://schemas.microsoft.com/office/drawing/2014/main" id="{23D6DA7C-C87C-403E-9BE3-B65F3220CBED}"/>
                </a:ext>
              </a:extLst>
            </p:cNvPr>
            <p:cNvSpPr txBox="1"/>
            <p:nvPr/>
          </p:nvSpPr>
          <p:spPr>
            <a:xfrm>
              <a:off x="10184397" y="2127907"/>
              <a:ext cx="568886" cy="6060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600" dirty="0">
                  <a:solidFill>
                    <a:schemeClr val="bg1"/>
                  </a:solidFill>
                </a:rPr>
                <a:t>E</a:t>
              </a:r>
              <a:r>
                <a:rPr lang="en-US" sz="1463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69" name="Oval 102">
              <a:extLst>
                <a:ext uri="{FF2B5EF4-FFF2-40B4-BE49-F238E27FC236}">
                  <a16:creationId xmlns:a16="http://schemas.microsoft.com/office/drawing/2014/main" id="{36F2F10B-662F-4DBF-BDF7-2B1022FB6896}"/>
                </a:ext>
              </a:extLst>
            </p:cNvPr>
            <p:cNvSpPr/>
            <p:nvPr/>
          </p:nvSpPr>
          <p:spPr>
            <a:xfrm>
              <a:off x="10135452" y="2157768"/>
              <a:ext cx="568886" cy="568886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117">
              <a:extLst>
                <a:ext uri="{FF2B5EF4-FFF2-40B4-BE49-F238E27FC236}">
                  <a16:creationId xmlns:a16="http://schemas.microsoft.com/office/drawing/2014/main" id="{88092391-52C5-452D-8152-61002B336D86}"/>
                </a:ext>
              </a:extLst>
            </p:cNvPr>
            <p:cNvSpPr txBox="1"/>
            <p:nvPr/>
          </p:nvSpPr>
          <p:spPr>
            <a:xfrm>
              <a:off x="9890989" y="2804819"/>
              <a:ext cx="1021812" cy="465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38"/>
                </a:lnSpc>
              </a:pPr>
              <a:r>
                <a:rPr lang="en-US" sz="1625" dirty="0">
                  <a:solidFill>
                    <a:schemeClr val="bg1"/>
                  </a:solidFill>
                </a:rPr>
                <a:t>148R00</a:t>
              </a:r>
            </a:p>
          </p:txBody>
        </p:sp>
        <p:cxnSp>
          <p:nvCxnSpPr>
            <p:cNvPr id="71" name="Gerade Verbindung mit Pfeil 70">
              <a:extLst>
                <a:ext uri="{FF2B5EF4-FFF2-40B4-BE49-F238E27FC236}">
                  <a16:creationId xmlns:a16="http://schemas.microsoft.com/office/drawing/2014/main" id="{ABB3312B-EF83-4197-B1FA-D9D47B7AC8F0}"/>
                </a:ext>
              </a:extLst>
            </p:cNvPr>
            <p:cNvCxnSpPr>
              <a:cxnSpLocks/>
            </p:cNvCxnSpPr>
            <p:nvPr/>
          </p:nvCxnSpPr>
          <p:spPr>
            <a:xfrm>
              <a:off x="9961801" y="2226444"/>
              <a:ext cx="0" cy="466086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mit Pfeil 72">
              <a:extLst>
                <a:ext uri="{FF2B5EF4-FFF2-40B4-BE49-F238E27FC236}">
                  <a16:creationId xmlns:a16="http://schemas.microsoft.com/office/drawing/2014/main" id="{1105DBC3-C7ED-4670-933C-314F1B62C1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61790" y="2089900"/>
              <a:ext cx="373590" cy="0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w="lg" len="lg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r Verbinder 74">
              <a:extLst>
                <a:ext uri="{FF2B5EF4-FFF2-40B4-BE49-F238E27FC236}">
                  <a16:creationId xmlns:a16="http://schemas.microsoft.com/office/drawing/2014/main" id="{CF74FB2B-AB6C-4590-B1C8-A00467AAF54D}"/>
                </a:ext>
              </a:extLst>
            </p:cNvPr>
            <p:cNvCxnSpPr>
              <a:cxnSpLocks/>
            </p:cNvCxnSpPr>
            <p:nvPr/>
          </p:nvCxnSpPr>
          <p:spPr>
            <a:xfrm>
              <a:off x="9906884" y="2238536"/>
              <a:ext cx="122633" cy="0"/>
            </a:xfrm>
            <a:prstGeom prst="line">
              <a:avLst/>
            </a:prstGeom>
            <a:ln w="28575"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mit Pfeil 75">
              <a:extLst>
                <a:ext uri="{FF2B5EF4-FFF2-40B4-BE49-F238E27FC236}">
                  <a16:creationId xmlns:a16="http://schemas.microsoft.com/office/drawing/2014/main" id="{E8F202CD-C5F6-4C1B-B0D9-001CD0FF4F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29374" y="2827146"/>
              <a:ext cx="527339" cy="0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F66CD033-F08D-48FC-A4CA-0790067920E2}"/>
                </a:ext>
              </a:extLst>
            </p:cNvPr>
            <p:cNvSpPr/>
            <p:nvPr/>
          </p:nvSpPr>
          <p:spPr>
            <a:xfrm>
              <a:off x="10718066" y="2251879"/>
              <a:ext cx="692892" cy="3907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63" dirty="0">
                  <a:solidFill>
                    <a:schemeClr val="bg1"/>
                  </a:solidFill>
                </a:rPr>
                <a:t>3170</a:t>
              </a:r>
              <a:endParaRPr lang="de-DE" sz="1463" dirty="0"/>
            </a:p>
          </p:txBody>
        </p: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9BF81A8-B1A1-46E0-8909-320971711D31}"/>
              </a:ext>
            </a:extLst>
          </p:cNvPr>
          <p:cNvSpPr txBox="1"/>
          <p:nvPr/>
        </p:nvSpPr>
        <p:spPr>
          <a:xfrm>
            <a:off x="411049" y="3780329"/>
            <a:ext cx="8991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</a:rPr>
              <a:t>MAY BE REPLACED BY:</a:t>
            </a:r>
            <a:endParaRPr lang="it-IT" sz="1600" b="1" dirty="0">
              <a:solidFill>
                <a:srgbClr val="FF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F9A82F3-5D3A-4EBB-BE5D-4FF6170B6393}"/>
              </a:ext>
            </a:extLst>
          </p:cNvPr>
          <p:cNvSpPr txBox="1"/>
          <p:nvPr/>
        </p:nvSpPr>
        <p:spPr>
          <a:xfrm>
            <a:off x="462711" y="1250536"/>
            <a:ext cx="6403954" cy="2304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The (traditional) </a:t>
            </a: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Approval Marking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specifies (Example R148):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8606" indent="-278606">
              <a:buAutoNum type="arabicPeriod"/>
            </a:pPr>
            <a:endParaRPr lang="en-US" sz="97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8606" indent="-278606">
              <a:buFontTx/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The number of the type approval</a:t>
            </a:r>
          </a:p>
          <a:p>
            <a:pPr marL="278606" indent="-278606"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The contracting party (country) who is responsible for the type approval</a:t>
            </a:r>
          </a:p>
          <a:p>
            <a:pPr marL="278606" indent="-278606">
              <a:buFontTx/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The Regulation Number the device was type approved to</a:t>
            </a:r>
          </a:p>
          <a:p>
            <a:pPr marL="278606" indent="-278606"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The status of the Regulation at the time of type approval</a:t>
            </a:r>
          </a:p>
          <a:p>
            <a:pPr marL="278606" indent="-278606">
              <a:buFontTx/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The different functions that are included in the device</a:t>
            </a:r>
          </a:p>
          <a:p>
            <a:pPr marL="278606" indent="-278606"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Any possible restrictions in mounting height</a:t>
            </a:r>
          </a:p>
          <a:p>
            <a:pPr marL="278606" indent="-278606"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Any possible restrictions in mounting position</a:t>
            </a:r>
          </a:p>
          <a:p>
            <a:pPr marL="278606" indent="-278606"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Any possible restriction to the number of devices necessary (D or Y)</a:t>
            </a: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ALL these markings must be visible after the installation of the device on the vehicle </a:t>
            </a:r>
            <a:endParaRPr lang="en-US" sz="975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hteck 43">
            <a:extLst>
              <a:ext uri="{FF2B5EF4-FFF2-40B4-BE49-F238E27FC236}">
                <a16:creationId xmlns:a16="http://schemas.microsoft.com/office/drawing/2014/main" id="{F86BCDDB-4E58-4D83-A173-D3D8963E1906}"/>
              </a:ext>
            </a:extLst>
          </p:cNvPr>
          <p:cNvSpPr/>
          <p:nvPr/>
        </p:nvSpPr>
        <p:spPr>
          <a:xfrm>
            <a:off x="411049" y="1196598"/>
            <a:ext cx="9011899" cy="23584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A15722-43C4-40C6-B1F6-01CA58740E6B}"/>
              </a:ext>
            </a:extLst>
          </p:cNvPr>
          <p:cNvSpPr txBox="1"/>
          <p:nvPr/>
        </p:nvSpPr>
        <p:spPr>
          <a:xfrm>
            <a:off x="5494735" y="1610576"/>
            <a:ext cx="13001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solidFill>
                  <a:schemeClr val="accent1"/>
                </a:solidFill>
              </a:rPr>
              <a:t>3170</a:t>
            </a:r>
          </a:p>
          <a:p>
            <a:pPr algn="ctr"/>
            <a:r>
              <a:rPr lang="de-DE" sz="1200" b="1" dirty="0">
                <a:solidFill>
                  <a:schemeClr val="accent1"/>
                </a:solidFill>
              </a:rPr>
              <a:t>E1</a:t>
            </a:r>
          </a:p>
          <a:p>
            <a:pPr algn="ctr"/>
            <a:r>
              <a:rPr lang="de-DE" sz="1200" b="1" dirty="0">
                <a:solidFill>
                  <a:schemeClr val="accent1"/>
                </a:solidFill>
              </a:rPr>
              <a:t>148R</a:t>
            </a:r>
          </a:p>
          <a:p>
            <a:pPr algn="ctr"/>
            <a:r>
              <a:rPr lang="de-DE" sz="1200" dirty="0"/>
              <a:t>(series)</a:t>
            </a:r>
            <a:r>
              <a:rPr lang="de-DE" sz="1200" b="1" dirty="0">
                <a:solidFill>
                  <a:schemeClr val="accent1"/>
                </a:solidFill>
              </a:rPr>
              <a:t> 00</a:t>
            </a:r>
          </a:p>
          <a:p>
            <a:pPr algn="ctr"/>
            <a:r>
              <a:rPr lang="de-DE" sz="1200" b="1" dirty="0">
                <a:solidFill>
                  <a:schemeClr val="accent1"/>
                </a:solidFill>
              </a:rPr>
              <a:t>R1 S1 2aY F1 AR</a:t>
            </a:r>
          </a:p>
          <a:p>
            <a:pPr algn="ctr"/>
            <a:endParaRPr lang="de-DE" sz="1200" b="1" dirty="0">
              <a:solidFill>
                <a:schemeClr val="accent1"/>
              </a:solidFill>
            </a:endParaRPr>
          </a:p>
          <a:p>
            <a:pPr algn="ctr"/>
            <a:endParaRPr lang="de-DE" sz="1200" b="1" dirty="0">
              <a:solidFill>
                <a:schemeClr val="accent1"/>
              </a:solidFill>
            </a:endParaRPr>
          </a:p>
          <a:p>
            <a:pPr algn="ctr"/>
            <a:r>
              <a:rPr lang="de-DE" sz="1200" dirty="0"/>
              <a:t>(2a)</a:t>
            </a:r>
            <a:r>
              <a:rPr lang="de-DE" sz="1200" b="1" dirty="0">
                <a:solidFill>
                  <a:schemeClr val="accent1"/>
                </a:solidFill>
              </a:rPr>
              <a:t>Y</a:t>
            </a:r>
          </a:p>
        </p:txBody>
      </p:sp>
      <p:cxnSp>
        <p:nvCxnSpPr>
          <p:cNvPr id="33" name="Gerade Verbindung mit Pfeil 70">
            <a:extLst>
              <a:ext uri="{FF2B5EF4-FFF2-40B4-BE49-F238E27FC236}">
                <a16:creationId xmlns:a16="http://schemas.microsoft.com/office/drawing/2014/main" id="{FBAAF35E-38C7-401E-AD4F-D80BFF54DAF6}"/>
              </a:ext>
            </a:extLst>
          </p:cNvPr>
          <p:cNvCxnSpPr>
            <a:cxnSpLocks/>
          </p:cNvCxnSpPr>
          <p:nvPr/>
        </p:nvCxnSpPr>
        <p:spPr>
          <a:xfrm>
            <a:off x="6144261" y="2591783"/>
            <a:ext cx="0" cy="132066"/>
          </a:xfrm>
          <a:prstGeom prst="straightConnector1">
            <a:avLst/>
          </a:prstGeom>
          <a:ln w="19050">
            <a:solidFill>
              <a:schemeClr val="accent1"/>
            </a:solidFill>
            <a:headEnd w="lg" len="lg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74">
            <a:extLst>
              <a:ext uri="{FF2B5EF4-FFF2-40B4-BE49-F238E27FC236}">
                <a16:creationId xmlns:a16="http://schemas.microsoft.com/office/drawing/2014/main" id="{32C28E2B-56EA-4E0D-899B-6F377CAC61F7}"/>
              </a:ext>
            </a:extLst>
          </p:cNvPr>
          <p:cNvCxnSpPr>
            <a:cxnSpLocks/>
          </p:cNvCxnSpPr>
          <p:nvPr/>
        </p:nvCxnSpPr>
        <p:spPr>
          <a:xfrm>
            <a:off x="6125055" y="2588208"/>
            <a:ext cx="42887" cy="0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CA1E120-17FB-400E-B9AF-8F7FF1F606F7}"/>
              </a:ext>
            </a:extLst>
          </p:cNvPr>
          <p:cNvGrpSpPr/>
          <p:nvPr/>
        </p:nvGrpSpPr>
        <p:grpSpPr>
          <a:xfrm rot="5400000">
            <a:off x="6110810" y="2755842"/>
            <a:ext cx="42887" cy="139667"/>
            <a:chOff x="7690929" y="2778817"/>
            <a:chExt cx="52784" cy="171898"/>
          </a:xfrm>
        </p:grpSpPr>
        <p:cxnSp>
          <p:nvCxnSpPr>
            <p:cNvPr id="37" name="Gerade Verbindung mit Pfeil 70">
              <a:extLst>
                <a:ext uri="{FF2B5EF4-FFF2-40B4-BE49-F238E27FC236}">
                  <a16:creationId xmlns:a16="http://schemas.microsoft.com/office/drawing/2014/main" id="{810A8C10-9F88-4A99-8078-12E13466D1CD}"/>
                </a:ext>
              </a:extLst>
            </p:cNvPr>
            <p:cNvCxnSpPr>
              <a:cxnSpLocks/>
            </p:cNvCxnSpPr>
            <p:nvPr/>
          </p:nvCxnSpPr>
          <p:spPr>
            <a:xfrm>
              <a:off x="7714567" y="2788172"/>
              <a:ext cx="0" cy="162543"/>
            </a:xfrm>
            <a:prstGeom prst="straightConnector1">
              <a:avLst/>
            </a:prstGeom>
            <a:ln w="19050">
              <a:solidFill>
                <a:schemeClr val="accent1"/>
              </a:solidFill>
              <a:headEnd w="lg" len="lg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74">
              <a:extLst>
                <a:ext uri="{FF2B5EF4-FFF2-40B4-BE49-F238E27FC236}">
                  <a16:creationId xmlns:a16="http://schemas.microsoft.com/office/drawing/2014/main" id="{75962269-3240-4F74-9240-7A10E3294197}"/>
                </a:ext>
              </a:extLst>
            </p:cNvPr>
            <p:cNvCxnSpPr>
              <a:cxnSpLocks/>
            </p:cNvCxnSpPr>
            <p:nvPr/>
          </p:nvCxnSpPr>
          <p:spPr>
            <a:xfrm>
              <a:off x="7690929" y="2778817"/>
              <a:ext cx="52784" cy="0"/>
            </a:xfrm>
            <a:prstGeom prst="line">
              <a:avLst/>
            </a:prstGeom>
            <a:ln w="19050">
              <a:solidFill>
                <a:schemeClr val="accent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feld 28">
            <a:extLst>
              <a:ext uri="{FF2B5EF4-FFF2-40B4-BE49-F238E27FC236}">
                <a16:creationId xmlns:a16="http://schemas.microsoft.com/office/drawing/2014/main" id="{7745F39A-115C-4895-96B3-693055718C84}"/>
              </a:ext>
            </a:extLst>
          </p:cNvPr>
          <p:cNvSpPr txBox="1"/>
          <p:nvPr/>
        </p:nvSpPr>
        <p:spPr>
          <a:xfrm>
            <a:off x="462711" y="4140369"/>
            <a:ext cx="640395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The (new) 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Unique Identifier Marking</a:t>
            </a: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specifies: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8606" indent="-278606">
              <a:buAutoNum type="arabicPeriod"/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8606" indent="-278606"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The unique number for accessing the DETA</a:t>
            </a:r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ALL these markings must be visible after the installation of the device on the vehicle </a:t>
            </a:r>
            <a:endParaRPr lang="en-US" sz="975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Rechteck 43">
            <a:extLst>
              <a:ext uri="{FF2B5EF4-FFF2-40B4-BE49-F238E27FC236}">
                <a16:creationId xmlns:a16="http://schemas.microsoft.com/office/drawing/2014/main" id="{3D156838-96BF-41EB-BD50-E7096109C02D}"/>
              </a:ext>
            </a:extLst>
          </p:cNvPr>
          <p:cNvSpPr/>
          <p:nvPr/>
        </p:nvSpPr>
        <p:spPr>
          <a:xfrm>
            <a:off x="431390" y="4140369"/>
            <a:ext cx="8991558" cy="1047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E8D5E03-9E4F-4849-BC8B-33DE1A84E816}"/>
              </a:ext>
            </a:extLst>
          </p:cNvPr>
          <p:cNvSpPr txBox="1"/>
          <p:nvPr/>
        </p:nvSpPr>
        <p:spPr>
          <a:xfrm>
            <a:off x="5569814" y="4500409"/>
            <a:ext cx="1300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solidFill>
                  <a:schemeClr val="accent1"/>
                </a:solidFill>
              </a:rPr>
              <a:t>270650</a:t>
            </a:r>
            <a:endParaRPr lang="de-DE" sz="1200" dirty="0"/>
          </a:p>
        </p:txBody>
      </p:sp>
      <p:sp>
        <p:nvSpPr>
          <p:cNvPr id="41" name="Textfeld 84">
            <a:extLst>
              <a:ext uri="{FF2B5EF4-FFF2-40B4-BE49-F238E27FC236}">
                <a16:creationId xmlns:a16="http://schemas.microsoft.com/office/drawing/2014/main" id="{621BB20D-05AD-4A21-A27B-BE74696C6E8A}"/>
              </a:ext>
            </a:extLst>
          </p:cNvPr>
          <p:cNvSpPr txBox="1"/>
          <p:nvPr/>
        </p:nvSpPr>
        <p:spPr>
          <a:xfrm>
            <a:off x="431390" y="116632"/>
            <a:ext cx="8991559" cy="692497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950" b="1" dirty="0"/>
              <a:t>UNIQUE IDENTIFIER / DETA Database </a:t>
            </a:r>
          </a:p>
          <a:p>
            <a:r>
              <a:rPr lang="en-US" sz="1950" dirty="0"/>
              <a:t>Motivation / Text of the Regulation (R148, R149, R150)</a:t>
            </a:r>
          </a:p>
        </p:txBody>
      </p:sp>
      <p:sp>
        <p:nvSpPr>
          <p:cNvPr id="36" name="Foliennummernplatzhalter 1">
            <a:extLst>
              <a:ext uri="{FF2B5EF4-FFF2-40B4-BE49-F238E27FC236}">
                <a16:creationId xmlns:a16="http://schemas.microsoft.com/office/drawing/2014/main" id="{0DAB74BB-28D6-49CC-8731-CAAE00BCA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</p:spPr>
        <p:txBody>
          <a:bodyPr/>
          <a:lstStyle/>
          <a:p>
            <a:fld id="{19402824-367F-4233-B96A-3B383EFE3CC8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391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hteck: abgerundete Ecken 62">
            <a:extLst>
              <a:ext uri="{FF2B5EF4-FFF2-40B4-BE49-F238E27FC236}">
                <a16:creationId xmlns:a16="http://schemas.microsoft.com/office/drawing/2014/main" id="{B608B181-1848-4779-B521-3F56E6F8E6AE}"/>
              </a:ext>
            </a:extLst>
          </p:cNvPr>
          <p:cNvSpPr/>
          <p:nvPr/>
        </p:nvSpPr>
        <p:spPr>
          <a:xfrm>
            <a:off x="5961112" y="4539724"/>
            <a:ext cx="420891" cy="27527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3CD4A3C5-2FDE-44A1-B958-48F521041538}"/>
              </a:ext>
            </a:extLst>
          </p:cNvPr>
          <p:cNvSpPr txBox="1"/>
          <p:nvPr/>
        </p:nvSpPr>
        <p:spPr>
          <a:xfrm>
            <a:off x="5884556" y="4451523"/>
            <a:ext cx="580612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75" dirty="0"/>
              <a:t>UI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2FB4B138-F38E-4469-B934-81142254A671}"/>
              </a:ext>
            </a:extLst>
          </p:cNvPr>
          <p:cNvSpPr txBox="1"/>
          <p:nvPr/>
        </p:nvSpPr>
        <p:spPr>
          <a:xfrm>
            <a:off x="6325926" y="4519231"/>
            <a:ext cx="107534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dirty="0"/>
              <a:t>1234567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52799C0-B935-4C68-A6FA-FD820799B7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31" t="2388" r="22101" b="2061"/>
          <a:stretch/>
        </p:blipFill>
        <p:spPr>
          <a:xfrm>
            <a:off x="1615341" y="2058504"/>
            <a:ext cx="1458045" cy="1661393"/>
          </a:xfrm>
          <a:prstGeom prst="rect">
            <a:avLst/>
          </a:prstGeom>
        </p:spPr>
      </p:pic>
      <p:sp>
        <p:nvSpPr>
          <p:cNvPr id="8" name="TextBox 101">
            <a:extLst>
              <a:ext uri="{FF2B5EF4-FFF2-40B4-BE49-F238E27FC236}">
                <a16:creationId xmlns:a16="http://schemas.microsoft.com/office/drawing/2014/main" id="{705E722D-083D-4ADF-A3B9-F8FBCF5F0BEF}"/>
              </a:ext>
            </a:extLst>
          </p:cNvPr>
          <p:cNvSpPr txBox="1"/>
          <p:nvPr/>
        </p:nvSpPr>
        <p:spPr>
          <a:xfrm>
            <a:off x="828353" y="4403365"/>
            <a:ext cx="4607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E</a:t>
            </a:r>
            <a:r>
              <a:rPr lang="en-US" sz="1463" dirty="0"/>
              <a:t>6</a:t>
            </a:r>
          </a:p>
        </p:txBody>
      </p:sp>
      <p:sp>
        <p:nvSpPr>
          <p:cNvPr id="9" name="Oval 102">
            <a:extLst>
              <a:ext uri="{FF2B5EF4-FFF2-40B4-BE49-F238E27FC236}">
                <a16:creationId xmlns:a16="http://schemas.microsoft.com/office/drawing/2014/main" id="{A5859265-DF81-4C10-966E-9B3546E69D9E}"/>
              </a:ext>
            </a:extLst>
          </p:cNvPr>
          <p:cNvSpPr/>
          <p:nvPr/>
        </p:nvSpPr>
        <p:spPr>
          <a:xfrm>
            <a:off x="807708" y="4440586"/>
            <a:ext cx="432671" cy="43267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10" name="TextBox 117">
            <a:extLst>
              <a:ext uri="{FF2B5EF4-FFF2-40B4-BE49-F238E27FC236}">
                <a16:creationId xmlns:a16="http://schemas.microsoft.com/office/drawing/2014/main" id="{6748488D-24AF-42CD-A913-CF51DEE2BB42}"/>
              </a:ext>
            </a:extLst>
          </p:cNvPr>
          <p:cNvSpPr txBox="1"/>
          <p:nvPr/>
        </p:nvSpPr>
        <p:spPr>
          <a:xfrm>
            <a:off x="444933" y="4751022"/>
            <a:ext cx="1181003" cy="372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38"/>
              </a:lnSpc>
            </a:pPr>
            <a:r>
              <a:rPr lang="en-US" sz="1463" dirty="0"/>
              <a:t>R14900</a:t>
            </a:r>
          </a:p>
        </p:txBody>
      </p:sp>
      <p:sp>
        <p:nvSpPr>
          <p:cNvPr id="11" name="TextBox 117">
            <a:extLst>
              <a:ext uri="{FF2B5EF4-FFF2-40B4-BE49-F238E27FC236}">
                <a16:creationId xmlns:a16="http://schemas.microsoft.com/office/drawing/2014/main" id="{255F36AE-08C8-416D-A2B6-AB5C1A53DF49}"/>
              </a:ext>
            </a:extLst>
          </p:cNvPr>
          <p:cNvSpPr txBox="1"/>
          <p:nvPr/>
        </p:nvSpPr>
        <p:spPr>
          <a:xfrm>
            <a:off x="540192" y="4022319"/>
            <a:ext cx="957561" cy="36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38"/>
              </a:lnSpc>
            </a:pPr>
            <a:r>
              <a:rPr lang="en-US" sz="1300" dirty="0"/>
              <a:t>F3  K PL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B672B281-DC5B-470C-8F8C-71454B7D24EB}"/>
              </a:ext>
            </a:extLst>
          </p:cNvPr>
          <p:cNvCxnSpPr>
            <a:cxnSpLocks/>
          </p:cNvCxnSpPr>
          <p:nvPr/>
        </p:nvCxnSpPr>
        <p:spPr>
          <a:xfrm>
            <a:off x="759124" y="4359532"/>
            <a:ext cx="20857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C1FED407-C37C-4B75-8B4D-F53919618107}"/>
              </a:ext>
            </a:extLst>
          </p:cNvPr>
          <p:cNvGrpSpPr/>
          <p:nvPr/>
        </p:nvGrpSpPr>
        <p:grpSpPr>
          <a:xfrm>
            <a:off x="1430202" y="4064645"/>
            <a:ext cx="2936338" cy="1259400"/>
            <a:chOff x="7732472" y="1951392"/>
            <a:chExt cx="3613954" cy="1550031"/>
          </a:xfrm>
        </p:grpSpPr>
        <p:sp>
          <p:nvSpPr>
            <p:cNvPr id="35" name="TextBox 117">
              <a:extLst>
                <a:ext uri="{FF2B5EF4-FFF2-40B4-BE49-F238E27FC236}">
                  <a16:creationId xmlns:a16="http://schemas.microsoft.com/office/drawing/2014/main" id="{F8AFB8E7-5007-4070-A93F-3712C612E5B3}"/>
                </a:ext>
              </a:extLst>
            </p:cNvPr>
            <p:cNvSpPr txBox="1"/>
            <p:nvPr/>
          </p:nvSpPr>
          <p:spPr>
            <a:xfrm>
              <a:off x="8112001" y="1951392"/>
              <a:ext cx="3234425" cy="1550031"/>
            </a:xfrm>
            <a:prstGeom prst="rect">
              <a:avLst/>
            </a:prstGeom>
            <a:noFill/>
          </p:spPr>
          <p:txBody>
            <a:bodyPr wrap="square" lIns="29250" tIns="29250" rIns="29250" bIns="29250" rtlCol="0">
              <a:spAutoFit/>
            </a:bodyPr>
            <a:lstStyle/>
            <a:p>
              <a:r>
                <a:rPr lang="en-US" sz="1300" dirty="0"/>
                <a:t>00 XEWR 11111 22222 33333 44444</a:t>
              </a:r>
            </a:p>
            <a:p>
              <a:r>
                <a:rPr lang="en-US" sz="1300" dirty="0"/>
                <a:t>00 XCV 55555 66666 77777</a:t>
              </a:r>
            </a:p>
            <a:p>
              <a:r>
                <a:rPr lang="en-US" sz="1300" dirty="0"/>
                <a:t>00 XCWT 88888 99999</a:t>
              </a:r>
            </a:p>
            <a:p>
              <a:r>
                <a:rPr lang="en-US" sz="1300" dirty="0"/>
                <a:t>00 XCVR 121210 112211</a:t>
              </a:r>
            </a:p>
            <a:p>
              <a:r>
                <a:rPr lang="en-US" sz="1300" dirty="0"/>
                <a:t>00 XCWR 14441 14442</a:t>
              </a:r>
            </a:p>
            <a:p>
              <a:r>
                <a:rPr lang="en-US" sz="1300" dirty="0"/>
                <a:t>00 XCWR 552200 552201</a:t>
              </a:r>
            </a:p>
          </p:txBody>
        </p: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5171C585-22E3-4038-BCA3-A40255D73568}"/>
                </a:ext>
              </a:extLst>
            </p:cNvPr>
            <p:cNvCxnSpPr/>
            <p:nvPr/>
          </p:nvCxnSpPr>
          <p:spPr>
            <a:xfrm>
              <a:off x="8515071" y="2021028"/>
              <a:ext cx="249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0F20B166-8CA2-4E15-B934-DF9F4C4F72AB}"/>
                </a:ext>
              </a:extLst>
            </p:cNvPr>
            <p:cNvCxnSpPr/>
            <p:nvPr/>
          </p:nvCxnSpPr>
          <p:spPr>
            <a:xfrm>
              <a:off x="8493525" y="2262630"/>
              <a:ext cx="249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>
              <a:extLst>
                <a:ext uri="{FF2B5EF4-FFF2-40B4-BE49-F238E27FC236}">
                  <a16:creationId xmlns:a16="http://schemas.microsoft.com/office/drawing/2014/main" id="{46570491-E6FC-474C-996F-FCF22D3C1270}"/>
                </a:ext>
              </a:extLst>
            </p:cNvPr>
            <p:cNvCxnSpPr/>
            <p:nvPr/>
          </p:nvCxnSpPr>
          <p:spPr>
            <a:xfrm>
              <a:off x="8529956" y="2513157"/>
              <a:ext cx="249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E57D66FD-65A7-467F-8DE4-B549D58FEEFB}"/>
                </a:ext>
              </a:extLst>
            </p:cNvPr>
            <p:cNvCxnSpPr/>
            <p:nvPr/>
          </p:nvCxnSpPr>
          <p:spPr>
            <a:xfrm>
              <a:off x="8490567" y="2759221"/>
              <a:ext cx="249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24A16EAD-657B-40D4-930F-3796C8FA532D}"/>
                </a:ext>
              </a:extLst>
            </p:cNvPr>
            <p:cNvCxnSpPr/>
            <p:nvPr/>
          </p:nvCxnSpPr>
          <p:spPr>
            <a:xfrm>
              <a:off x="8522537" y="2996367"/>
              <a:ext cx="249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58445D94-D6DF-4EBD-A7A2-BD55E9619A97}"/>
                </a:ext>
              </a:extLst>
            </p:cNvPr>
            <p:cNvCxnSpPr/>
            <p:nvPr/>
          </p:nvCxnSpPr>
          <p:spPr>
            <a:xfrm>
              <a:off x="8523285" y="3242432"/>
              <a:ext cx="2497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FEBE2DBF-FA77-4F70-B26C-8A0ACE2A3C49}"/>
                </a:ext>
              </a:extLst>
            </p:cNvPr>
            <p:cNvCxnSpPr>
              <a:cxnSpLocks/>
            </p:cNvCxnSpPr>
            <p:nvPr/>
          </p:nvCxnSpPr>
          <p:spPr>
            <a:xfrm>
              <a:off x="8957403" y="2021028"/>
              <a:ext cx="49139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>
              <a:extLst>
                <a:ext uri="{FF2B5EF4-FFF2-40B4-BE49-F238E27FC236}">
                  <a16:creationId xmlns:a16="http://schemas.microsoft.com/office/drawing/2014/main" id="{38B6513F-85A4-4439-9C8C-7459643285AA}"/>
                </a:ext>
              </a:extLst>
            </p:cNvPr>
            <p:cNvCxnSpPr>
              <a:cxnSpLocks/>
            </p:cNvCxnSpPr>
            <p:nvPr/>
          </p:nvCxnSpPr>
          <p:spPr>
            <a:xfrm>
              <a:off x="10086650" y="2021028"/>
              <a:ext cx="49139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35E68E7A-ED80-41DE-B02F-5843DEB6CFF9}"/>
                </a:ext>
              </a:extLst>
            </p:cNvPr>
            <p:cNvCxnSpPr>
              <a:cxnSpLocks/>
            </p:cNvCxnSpPr>
            <p:nvPr/>
          </p:nvCxnSpPr>
          <p:spPr>
            <a:xfrm>
              <a:off x="8780474" y="2262630"/>
              <a:ext cx="49139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>
              <a:extLst>
                <a:ext uri="{FF2B5EF4-FFF2-40B4-BE49-F238E27FC236}">
                  <a16:creationId xmlns:a16="http://schemas.microsoft.com/office/drawing/2014/main" id="{D1BC1724-E6B0-43B8-A6D1-D90FC255789C}"/>
                </a:ext>
              </a:extLst>
            </p:cNvPr>
            <p:cNvCxnSpPr>
              <a:cxnSpLocks/>
            </p:cNvCxnSpPr>
            <p:nvPr/>
          </p:nvCxnSpPr>
          <p:spPr>
            <a:xfrm>
              <a:off x="9360937" y="2262630"/>
              <a:ext cx="49139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9AAFD246-020C-4E32-8CAC-1D16AC1C95ED}"/>
                </a:ext>
              </a:extLst>
            </p:cNvPr>
            <p:cNvCxnSpPr>
              <a:cxnSpLocks/>
            </p:cNvCxnSpPr>
            <p:nvPr/>
          </p:nvCxnSpPr>
          <p:spPr>
            <a:xfrm>
              <a:off x="8948482" y="2512651"/>
              <a:ext cx="49139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F878C629-26EB-457F-8190-BED97C00FA2C}"/>
                </a:ext>
              </a:extLst>
            </p:cNvPr>
            <p:cNvCxnSpPr>
              <a:cxnSpLocks/>
            </p:cNvCxnSpPr>
            <p:nvPr/>
          </p:nvCxnSpPr>
          <p:spPr>
            <a:xfrm>
              <a:off x="9595253" y="2759221"/>
              <a:ext cx="49139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>
              <a:extLst>
                <a:ext uri="{FF2B5EF4-FFF2-40B4-BE49-F238E27FC236}">
                  <a16:creationId xmlns:a16="http://schemas.microsoft.com/office/drawing/2014/main" id="{1E9947D2-4886-4217-8407-3F411F358ABE}"/>
                </a:ext>
              </a:extLst>
            </p:cNvPr>
            <p:cNvCxnSpPr>
              <a:cxnSpLocks/>
            </p:cNvCxnSpPr>
            <p:nvPr/>
          </p:nvCxnSpPr>
          <p:spPr>
            <a:xfrm>
              <a:off x="9538900" y="2996367"/>
              <a:ext cx="49139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>
              <a:extLst>
                <a:ext uri="{FF2B5EF4-FFF2-40B4-BE49-F238E27FC236}">
                  <a16:creationId xmlns:a16="http://schemas.microsoft.com/office/drawing/2014/main" id="{C83E0FE5-05E9-4704-A340-059D88A7E69B}"/>
                </a:ext>
              </a:extLst>
            </p:cNvPr>
            <p:cNvCxnSpPr>
              <a:cxnSpLocks/>
            </p:cNvCxnSpPr>
            <p:nvPr/>
          </p:nvCxnSpPr>
          <p:spPr>
            <a:xfrm>
              <a:off x="9651155" y="3242095"/>
              <a:ext cx="49139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 descr="Bildergebnis für valeo">
              <a:extLst>
                <a:ext uri="{FF2B5EF4-FFF2-40B4-BE49-F238E27FC236}">
                  <a16:creationId xmlns:a16="http://schemas.microsoft.com/office/drawing/2014/main" id="{ECBB9009-003D-45B4-BB4A-EF8E3A8532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9604" y="2052248"/>
              <a:ext cx="306252" cy="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ella">
              <a:extLst>
                <a:ext uri="{FF2B5EF4-FFF2-40B4-BE49-F238E27FC236}">
                  <a16:creationId xmlns:a16="http://schemas.microsoft.com/office/drawing/2014/main" id="{7A8D4180-C161-4A7C-974C-C891E141EE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6934" y="2303722"/>
              <a:ext cx="211592" cy="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Bildergebnis für Koito">
              <a:extLst>
                <a:ext uri="{FF2B5EF4-FFF2-40B4-BE49-F238E27FC236}">
                  <a16:creationId xmlns:a16="http://schemas.microsoft.com/office/drawing/2014/main" id="{84DB51D1-E823-4E80-9EDF-6ADCF54A0F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2472" y="2555196"/>
              <a:ext cx="400517" cy="100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Bildergebnis für Varroc">
              <a:extLst>
                <a:ext uri="{FF2B5EF4-FFF2-40B4-BE49-F238E27FC236}">
                  <a16:creationId xmlns:a16="http://schemas.microsoft.com/office/drawing/2014/main" id="{CAA68A03-A8C0-43D4-8939-C8A478FAED8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017"/>
            <a:stretch/>
          </p:blipFill>
          <p:spPr bwMode="auto">
            <a:xfrm>
              <a:off x="7848992" y="2763462"/>
              <a:ext cx="167476" cy="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Bildergebnis für Automotive Lighting">
              <a:extLst>
                <a:ext uri="{FF2B5EF4-FFF2-40B4-BE49-F238E27FC236}">
                  <a16:creationId xmlns:a16="http://schemas.microsoft.com/office/drawing/2014/main" id="{7DE84C9D-35A7-47E1-BC14-2349F6D10ED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688"/>
            <a:stretch/>
          </p:blipFill>
          <p:spPr bwMode="auto">
            <a:xfrm>
              <a:off x="7829854" y="3014936"/>
              <a:ext cx="205752" cy="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Bildergebnis für ZKW">
              <a:extLst>
                <a:ext uri="{FF2B5EF4-FFF2-40B4-BE49-F238E27FC236}">
                  <a16:creationId xmlns:a16="http://schemas.microsoft.com/office/drawing/2014/main" id="{FBF64418-F870-4C58-BEFF-E74CBB6939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4276" y="3266410"/>
              <a:ext cx="296908" cy="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9" name="Rechteck 58">
            <a:extLst>
              <a:ext uri="{FF2B5EF4-FFF2-40B4-BE49-F238E27FC236}">
                <a16:creationId xmlns:a16="http://schemas.microsoft.com/office/drawing/2014/main" id="{9D5E3C15-1650-4720-B61D-DFDDFD9BBD0F}"/>
              </a:ext>
            </a:extLst>
          </p:cNvPr>
          <p:cNvSpPr/>
          <p:nvPr/>
        </p:nvSpPr>
        <p:spPr>
          <a:xfrm>
            <a:off x="609171" y="4052551"/>
            <a:ext cx="3654763" cy="127149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60" name="Pfeil: nach rechts 59">
            <a:extLst>
              <a:ext uri="{FF2B5EF4-FFF2-40B4-BE49-F238E27FC236}">
                <a16:creationId xmlns:a16="http://schemas.microsoft.com/office/drawing/2014/main" id="{FF8C0BAB-B111-4AF3-B180-4EC9D36DFDF0}"/>
              </a:ext>
            </a:extLst>
          </p:cNvPr>
          <p:cNvSpPr/>
          <p:nvPr/>
        </p:nvSpPr>
        <p:spPr>
          <a:xfrm>
            <a:off x="4338316" y="2519883"/>
            <a:ext cx="1267768" cy="930725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16FB1B36-3B5D-4D53-B315-87DBDF691A41}"/>
              </a:ext>
            </a:extLst>
          </p:cNvPr>
          <p:cNvSpPr txBox="1"/>
          <p:nvPr/>
        </p:nvSpPr>
        <p:spPr>
          <a:xfrm>
            <a:off x="200472" y="1340768"/>
            <a:ext cx="428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Approval marking</a:t>
            </a:r>
            <a:endParaRPr lang="en-US" dirty="0"/>
          </a:p>
        </p:txBody>
      </p:sp>
      <p:pic>
        <p:nvPicPr>
          <p:cNvPr id="62" name="Grafik 61">
            <a:extLst>
              <a:ext uri="{FF2B5EF4-FFF2-40B4-BE49-F238E27FC236}">
                <a16:creationId xmlns:a16="http://schemas.microsoft.com/office/drawing/2014/main" id="{132B4836-F24F-4EDC-B598-B1075962E12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31" t="2388" r="22101" b="2061"/>
          <a:stretch/>
        </p:blipFill>
        <p:spPr>
          <a:xfrm>
            <a:off x="6643229" y="2065580"/>
            <a:ext cx="1458045" cy="1661393"/>
          </a:xfrm>
          <a:prstGeom prst="rect">
            <a:avLst/>
          </a:prstGeom>
        </p:spPr>
      </p:pic>
      <p:sp>
        <p:nvSpPr>
          <p:cNvPr id="66" name="Rechteck 65">
            <a:extLst>
              <a:ext uri="{FF2B5EF4-FFF2-40B4-BE49-F238E27FC236}">
                <a16:creationId xmlns:a16="http://schemas.microsoft.com/office/drawing/2014/main" id="{1C777981-543D-4F8B-B21A-AD5437A63BFC}"/>
              </a:ext>
            </a:extLst>
          </p:cNvPr>
          <p:cNvSpPr/>
          <p:nvPr/>
        </p:nvSpPr>
        <p:spPr>
          <a:xfrm>
            <a:off x="5863733" y="4479075"/>
            <a:ext cx="1249507" cy="383203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D489E1E7-1F4D-45F7-8538-F21E72F86F9B}"/>
              </a:ext>
            </a:extLst>
          </p:cNvPr>
          <p:cNvSpPr/>
          <p:nvPr/>
        </p:nvSpPr>
        <p:spPr>
          <a:xfrm>
            <a:off x="430598" y="1699940"/>
            <a:ext cx="38743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/>
              <a:t>(On any fixed part visible after installation i.e. lens)</a:t>
            </a: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8783E584-059A-4695-82A3-79DC65FB6BC6}"/>
              </a:ext>
            </a:extLst>
          </p:cNvPr>
          <p:cNvSpPr/>
          <p:nvPr/>
        </p:nvSpPr>
        <p:spPr>
          <a:xfrm>
            <a:off x="5291629" y="1699940"/>
            <a:ext cx="38743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/>
              <a:t>(On any fixed part visible after installation i.e. lens)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D2E5E7D8-E28B-4375-9E66-A17E61FFE815}"/>
              </a:ext>
            </a:extLst>
          </p:cNvPr>
          <p:cNvSpPr txBox="1"/>
          <p:nvPr/>
        </p:nvSpPr>
        <p:spPr>
          <a:xfrm>
            <a:off x="5097016" y="1340768"/>
            <a:ext cx="4535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Unique Identifier</a:t>
            </a:r>
            <a:endParaRPr lang="en-US" dirty="0"/>
          </a:p>
        </p:txBody>
      </p: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24F28078-43F3-49BB-950D-B68B273A9C90}"/>
              </a:ext>
            </a:extLst>
          </p:cNvPr>
          <p:cNvGrpSpPr/>
          <p:nvPr/>
        </p:nvGrpSpPr>
        <p:grpSpPr>
          <a:xfrm>
            <a:off x="7759218" y="4260837"/>
            <a:ext cx="1873577" cy="1549303"/>
            <a:chOff x="7030627" y="5099641"/>
            <a:chExt cx="2851890" cy="2422411"/>
          </a:xfrm>
        </p:grpSpPr>
        <p:sp>
          <p:nvSpPr>
            <p:cNvPr id="56" name="Flussdiagramm: Mehrere Dokumente 55">
              <a:extLst>
                <a:ext uri="{FF2B5EF4-FFF2-40B4-BE49-F238E27FC236}">
                  <a16:creationId xmlns:a16="http://schemas.microsoft.com/office/drawing/2014/main" id="{882C44BE-089A-439D-93D9-1DBBC86E83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79787" y="5099641"/>
              <a:ext cx="2802730" cy="2422411"/>
            </a:xfrm>
            <a:prstGeom prst="flowChartMultidocumen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94" dirty="0"/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0AEEC3C9-66C1-4F13-B6C9-C25C4C2E1045}"/>
                </a:ext>
              </a:extLst>
            </p:cNvPr>
            <p:cNvSpPr txBox="1"/>
            <p:nvPr/>
          </p:nvSpPr>
          <p:spPr>
            <a:xfrm>
              <a:off x="7030627" y="5568929"/>
              <a:ext cx="2610082" cy="15158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  </a:t>
              </a:r>
              <a:r>
                <a:rPr lang="en-US" sz="1200" b="1" u="sng" dirty="0"/>
                <a:t>DETA</a:t>
              </a:r>
            </a:p>
            <a:p>
              <a:r>
                <a:rPr lang="en-US" sz="1000" dirty="0"/>
                <a:t>- </a:t>
              </a:r>
              <a:r>
                <a:rPr lang="en-US" sz="1100" dirty="0"/>
                <a:t>certificates</a:t>
              </a:r>
            </a:p>
            <a:p>
              <a:r>
                <a:rPr lang="en-US" sz="1100" dirty="0"/>
                <a:t>- information documents</a:t>
              </a:r>
            </a:p>
            <a:p>
              <a:r>
                <a:rPr lang="en-US" sz="1100" dirty="0"/>
                <a:t>- test reports and others</a:t>
              </a:r>
            </a:p>
            <a:p>
              <a:r>
                <a:rPr lang="en-US" sz="1100" dirty="0"/>
                <a:t>- </a:t>
              </a:r>
              <a:r>
                <a:rPr lang="en-US" sz="1200" b="1" u="sng" dirty="0">
                  <a:solidFill>
                    <a:srgbClr val="FF0000"/>
                  </a:solidFill>
                </a:rPr>
                <a:t>summary documents</a:t>
              </a:r>
            </a:p>
          </p:txBody>
        </p:sp>
      </p:grpSp>
      <p:sp>
        <p:nvSpPr>
          <p:cNvPr id="76" name="Textfeld 75">
            <a:extLst>
              <a:ext uri="{FF2B5EF4-FFF2-40B4-BE49-F238E27FC236}">
                <a16:creationId xmlns:a16="http://schemas.microsoft.com/office/drawing/2014/main" id="{FE40F49C-BD55-40FD-8E9E-8EBBE94BF433}"/>
              </a:ext>
            </a:extLst>
          </p:cNvPr>
          <p:cNvSpPr txBox="1"/>
          <p:nvPr/>
        </p:nvSpPr>
        <p:spPr>
          <a:xfrm>
            <a:off x="7655073" y="3955724"/>
            <a:ext cx="181886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63" dirty="0"/>
              <a:t>Electronic database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A4DEFDED-D98D-4132-B4C1-E1BCDB8C4480}"/>
              </a:ext>
            </a:extLst>
          </p:cNvPr>
          <p:cNvSpPr/>
          <p:nvPr/>
        </p:nvSpPr>
        <p:spPr>
          <a:xfrm>
            <a:off x="7435255" y="3265499"/>
            <a:ext cx="326078" cy="103912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633BDA-31A6-4B14-9FA1-F8DD7BE72A9F}"/>
              </a:ext>
            </a:extLst>
          </p:cNvPr>
          <p:cNvSpPr txBox="1"/>
          <p:nvPr/>
        </p:nvSpPr>
        <p:spPr>
          <a:xfrm>
            <a:off x="7185248" y="4357498"/>
            <a:ext cx="510433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50" b="1" dirty="0">
                <a:solidFill>
                  <a:schemeClr val="accent6">
                    <a:lumMod val="50000"/>
                  </a:schemeClr>
                </a:solidFill>
              </a:rPr>
              <a:t>+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50396F6D-5D22-442B-90DD-8315B8A3FD26}"/>
              </a:ext>
            </a:extLst>
          </p:cNvPr>
          <p:cNvSpPr txBox="1"/>
          <p:nvPr/>
        </p:nvSpPr>
        <p:spPr>
          <a:xfrm>
            <a:off x="5665206" y="3957787"/>
            <a:ext cx="1373988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63" dirty="0"/>
              <a:t>Marking</a:t>
            </a: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5D047E5C-8AF2-4852-817C-9C62786D6AD5}"/>
              </a:ext>
            </a:extLst>
          </p:cNvPr>
          <p:cNvCxnSpPr/>
          <p:nvPr/>
        </p:nvCxnSpPr>
        <p:spPr>
          <a:xfrm>
            <a:off x="669901" y="3859169"/>
            <a:ext cx="3510168" cy="0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A68F5192-2099-4B02-947E-2E692183752D}"/>
              </a:ext>
            </a:extLst>
          </p:cNvPr>
          <p:cNvSpPr txBox="1"/>
          <p:nvPr/>
        </p:nvSpPr>
        <p:spPr>
          <a:xfrm>
            <a:off x="1981726" y="3650032"/>
            <a:ext cx="787922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38" dirty="0"/>
              <a:t>60+ mm</a:t>
            </a:r>
          </a:p>
        </p:txBody>
      </p:sp>
      <p:cxnSp>
        <p:nvCxnSpPr>
          <p:cNvPr id="69" name="Gerade Verbindung mit Pfeil 68">
            <a:extLst>
              <a:ext uri="{FF2B5EF4-FFF2-40B4-BE49-F238E27FC236}">
                <a16:creationId xmlns:a16="http://schemas.microsoft.com/office/drawing/2014/main" id="{A729B296-CC4D-4577-A4AC-F9A684FEBC74}"/>
              </a:ext>
            </a:extLst>
          </p:cNvPr>
          <p:cNvCxnSpPr>
            <a:cxnSpLocks/>
          </p:cNvCxnSpPr>
          <p:nvPr/>
        </p:nvCxnSpPr>
        <p:spPr>
          <a:xfrm flipH="1">
            <a:off x="430067" y="4051101"/>
            <a:ext cx="5372" cy="1259399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feld 72">
            <a:extLst>
              <a:ext uri="{FF2B5EF4-FFF2-40B4-BE49-F238E27FC236}">
                <a16:creationId xmlns:a16="http://schemas.microsoft.com/office/drawing/2014/main" id="{AE390EF5-67D2-4594-A6C8-7F180B250506}"/>
              </a:ext>
            </a:extLst>
          </p:cNvPr>
          <p:cNvSpPr txBox="1"/>
          <p:nvPr/>
        </p:nvSpPr>
        <p:spPr>
          <a:xfrm rot="16200000">
            <a:off x="-58770" y="4431267"/>
            <a:ext cx="765611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38" dirty="0"/>
              <a:t>35+ mm</a:t>
            </a:r>
          </a:p>
        </p:txBody>
      </p:sp>
      <p:cxnSp>
        <p:nvCxnSpPr>
          <p:cNvPr id="74" name="Gerade Verbindung mit Pfeil 73">
            <a:extLst>
              <a:ext uri="{FF2B5EF4-FFF2-40B4-BE49-F238E27FC236}">
                <a16:creationId xmlns:a16="http://schemas.microsoft.com/office/drawing/2014/main" id="{156B793A-42C6-4DFC-AE1B-CD385135C329}"/>
              </a:ext>
            </a:extLst>
          </p:cNvPr>
          <p:cNvCxnSpPr>
            <a:cxnSpLocks/>
          </p:cNvCxnSpPr>
          <p:nvPr/>
        </p:nvCxnSpPr>
        <p:spPr>
          <a:xfrm>
            <a:off x="5816380" y="4390513"/>
            <a:ext cx="1254819" cy="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feld 74">
            <a:extLst>
              <a:ext uri="{FF2B5EF4-FFF2-40B4-BE49-F238E27FC236}">
                <a16:creationId xmlns:a16="http://schemas.microsoft.com/office/drawing/2014/main" id="{23A4A8E3-85F7-4B9A-BDCE-335AF975FD5D}"/>
              </a:ext>
            </a:extLst>
          </p:cNvPr>
          <p:cNvSpPr txBox="1"/>
          <p:nvPr/>
        </p:nvSpPr>
        <p:spPr>
          <a:xfrm>
            <a:off x="6073644" y="4181376"/>
            <a:ext cx="787922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38" dirty="0"/>
              <a:t>20 mm</a:t>
            </a:r>
          </a:p>
        </p:txBody>
      </p:sp>
      <p:cxnSp>
        <p:nvCxnSpPr>
          <p:cNvPr id="77" name="Gerade Verbindung mit Pfeil 76">
            <a:extLst>
              <a:ext uri="{FF2B5EF4-FFF2-40B4-BE49-F238E27FC236}">
                <a16:creationId xmlns:a16="http://schemas.microsoft.com/office/drawing/2014/main" id="{C916B0C7-24A4-4CC7-9637-C7DBCA79BB95}"/>
              </a:ext>
            </a:extLst>
          </p:cNvPr>
          <p:cNvCxnSpPr>
            <a:cxnSpLocks/>
          </p:cNvCxnSpPr>
          <p:nvPr/>
        </p:nvCxnSpPr>
        <p:spPr>
          <a:xfrm>
            <a:off x="5745088" y="4454289"/>
            <a:ext cx="0" cy="44967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feld 83">
            <a:extLst>
              <a:ext uri="{FF2B5EF4-FFF2-40B4-BE49-F238E27FC236}">
                <a16:creationId xmlns:a16="http://schemas.microsoft.com/office/drawing/2014/main" id="{AF982332-7023-4430-A3A8-06BF59CDDD91}"/>
              </a:ext>
            </a:extLst>
          </p:cNvPr>
          <p:cNvSpPr txBox="1"/>
          <p:nvPr/>
        </p:nvSpPr>
        <p:spPr>
          <a:xfrm rot="16200000">
            <a:off x="5218874" y="4371110"/>
            <a:ext cx="765611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38" dirty="0"/>
              <a:t>9 mm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68BB85F5-06AD-4F72-9BC3-9742CED52C75}"/>
              </a:ext>
            </a:extLst>
          </p:cNvPr>
          <p:cNvSpPr/>
          <p:nvPr/>
        </p:nvSpPr>
        <p:spPr>
          <a:xfrm>
            <a:off x="1706923" y="2501257"/>
            <a:ext cx="1311369" cy="68824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72" name="Foliennummernplatzhalter 1">
            <a:extLst>
              <a:ext uri="{FF2B5EF4-FFF2-40B4-BE49-F238E27FC236}">
                <a16:creationId xmlns:a16="http://schemas.microsoft.com/office/drawing/2014/main" id="{D2CF53ED-E05F-4BF0-BD0B-7B4265FE6C21}"/>
              </a:ext>
            </a:extLst>
          </p:cNvPr>
          <p:cNvSpPr txBox="1">
            <a:spLocks/>
          </p:cNvSpPr>
          <p:nvPr/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9402824-367F-4233-B96A-3B383EFE3CC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8" name="Textfeld 84">
            <a:extLst>
              <a:ext uri="{FF2B5EF4-FFF2-40B4-BE49-F238E27FC236}">
                <a16:creationId xmlns:a16="http://schemas.microsoft.com/office/drawing/2014/main" id="{2BD0804D-36FA-45D0-A6A1-29820D4E738A}"/>
              </a:ext>
            </a:extLst>
          </p:cNvPr>
          <p:cNvSpPr txBox="1"/>
          <p:nvPr/>
        </p:nvSpPr>
        <p:spPr>
          <a:xfrm>
            <a:off x="431390" y="116632"/>
            <a:ext cx="8991559" cy="692497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950" b="1" dirty="0"/>
              <a:t>UNIQUE IDENTIFIER / DETA Database </a:t>
            </a:r>
          </a:p>
          <a:p>
            <a:r>
              <a:rPr lang="en-US" sz="1950" dirty="0"/>
              <a:t>Motivation / Reason for the chosen solution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CB9D3D-F97F-481C-8C5B-0C8C2EACC646}"/>
              </a:ext>
            </a:extLst>
          </p:cNvPr>
          <p:cNvSpPr/>
          <p:nvPr/>
        </p:nvSpPr>
        <p:spPr>
          <a:xfrm>
            <a:off x="761613" y="4978090"/>
            <a:ext cx="5501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1122</a:t>
            </a:r>
            <a:endParaRPr lang="de-DE" sz="1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BDEE49-3510-4488-B073-9DDAA4E66E62}"/>
              </a:ext>
            </a:extLst>
          </p:cNvPr>
          <p:cNvSpPr/>
          <p:nvPr/>
        </p:nvSpPr>
        <p:spPr>
          <a:xfrm>
            <a:off x="430067" y="980728"/>
            <a:ext cx="8951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Example: Device used as a beam contributor for different AFS systems</a:t>
            </a:r>
            <a:endParaRPr lang="de-DE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7344602" y="5390125"/>
            <a:ext cx="406326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6720489" y="5229200"/>
            <a:ext cx="689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353442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BB0BF99-DAD0-46D1-A34E-3F5D1F5D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02824-367F-4233-B96A-3B383EFE3CC8}" type="slidenum">
              <a:rPr lang="de-DE" smtClean="0"/>
              <a:t>5</a:t>
            </a:fld>
            <a:endParaRPr lang="de-DE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0431347-2C97-42F4-9F65-F35C061FDCDF}"/>
              </a:ext>
            </a:extLst>
          </p:cNvPr>
          <p:cNvGrpSpPr/>
          <p:nvPr/>
        </p:nvGrpSpPr>
        <p:grpSpPr>
          <a:xfrm>
            <a:off x="430423" y="1312762"/>
            <a:ext cx="4340444" cy="3628406"/>
            <a:chOff x="529751" y="2023353"/>
            <a:chExt cx="5342085" cy="446573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342BC369-E617-4512-A272-B96660EC0323}"/>
                </a:ext>
              </a:extLst>
            </p:cNvPr>
            <p:cNvSpPr/>
            <p:nvPr/>
          </p:nvSpPr>
          <p:spPr>
            <a:xfrm>
              <a:off x="529751" y="2023353"/>
              <a:ext cx="5342085" cy="44657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1600" dirty="0"/>
            </a:p>
          </p:txBody>
        </p:sp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853977F4-4C01-4CEF-AE8B-AF1F42054FA9}"/>
                </a:ext>
              </a:extLst>
            </p:cNvPr>
            <p:cNvSpPr txBox="1"/>
            <p:nvPr/>
          </p:nvSpPr>
          <p:spPr>
            <a:xfrm>
              <a:off x="639442" y="2047119"/>
              <a:ext cx="5122702" cy="21686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spcBef>
                  <a:spcPts val="488"/>
                </a:spcBef>
              </a:pPr>
              <a:r>
                <a:rPr lang="de-DE" sz="1600" u="sng" dirty="0"/>
                <a:t>Part A: </a:t>
              </a:r>
              <a:r>
                <a:rPr lang="de-DE" sz="1600" u="sng" dirty="0" err="1"/>
                <a:t>Document</a:t>
              </a:r>
              <a:r>
                <a:rPr lang="de-DE" sz="1600" u="sng" dirty="0"/>
                <a:t> </a:t>
              </a:r>
              <a:r>
                <a:rPr lang="de-DE" sz="1600" u="sng" dirty="0" err="1"/>
                <a:t>management</a:t>
              </a:r>
              <a:endParaRPr lang="de-DE" sz="1600" u="sng" dirty="0"/>
            </a:p>
            <a:p>
              <a:pPr marL="232172" indent="-232172">
                <a:spcBef>
                  <a:spcPts val="488"/>
                </a:spcBef>
                <a:buFont typeface="Arial" panose="020B0604020202020204" pitchFamily="34" charset="0"/>
                <a:buChar char="•"/>
              </a:pPr>
              <a:endParaRPr lang="de-DE" sz="1600" b="1" dirty="0"/>
            </a:p>
            <a:p>
              <a:pPr marL="232172" indent="-232172">
                <a:spcBef>
                  <a:spcPts val="488"/>
                </a:spcBef>
                <a:buFont typeface="Arial" panose="020B0604020202020204" pitchFamily="34" charset="0"/>
                <a:buChar char="•"/>
              </a:pPr>
              <a:r>
                <a:rPr lang="de-DE" sz="1600" b="1" dirty="0"/>
                <a:t>Create a </a:t>
              </a:r>
              <a:r>
                <a:rPr lang="de-DE" sz="1600" b="1" dirty="0" err="1"/>
                <a:t>new</a:t>
              </a:r>
              <a:r>
                <a:rPr lang="de-DE" sz="1600" b="1" dirty="0"/>
                <a:t> “Summary </a:t>
              </a:r>
              <a:r>
                <a:rPr lang="de-DE" sz="1600" b="1" dirty="0" err="1"/>
                <a:t>Document</a:t>
              </a:r>
              <a:r>
                <a:rPr lang="de-DE" sz="1600" b="1" dirty="0"/>
                <a:t>“ in DETA (A4, PDF)</a:t>
              </a:r>
            </a:p>
            <a:p>
              <a:pPr marL="221853">
                <a:spcBef>
                  <a:spcPts val="488"/>
                </a:spcBef>
              </a:pPr>
              <a:r>
                <a:rPr lang="de-DE" sz="1600" dirty="0" err="1"/>
                <a:t>showing</a:t>
              </a:r>
              <a:r>
                <a:rPr lang="de-DE" sz="1600" dirty="0"/>
                <a:t> for example, depending on GRs </a:t>
              </a:r>
              <a:r>
                <a:rPr lang="de-DE" sz="1600" dirty="0" err="1"/>
                <a:t>decisions</a:t>
              </a:r>
              <a:r>
                <a:rPr lang="de-DE" sz="1600" dirty="0"/>
                <a:t>, for each Regulation: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2D53AF7-7ECD-4BF8-AF93-63EDABDF4661}"/>
              </a:ext>
            </a:extLst>
          </p:cNvPr>
          <p:cNvGrpSpPr/>
          <p:nvPr/>
        </p:nvGrpSpPr>
        <p:grpSpPr>
          <a:xfrm>
            <a:off x="5097372" y="1312762"/>
            <a:ext cx="4340444" cy="3628406"/>
            <a:chOff x="6005738" y="2023353"/>
            <a:chExt cx="5342085" cy="4465731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4" name="Rechteck 9">
              <a:extLst>
                <a:ext uri="{FF2B5EF4-FFF2-40B4-BE49-F238E27FC236}">
                  <a16:creationId xmlns:a16="http://schemas.microsoft.com/office/drawing/2014/main" id="{0E5D756A-7907-479E-8719-8129C1E8E69B}"/>
                </a:ext>
              </a:extLst>
            </p:cNvPr>
            <p:cNvSpPr/>
            <p:nvPr/>
          </p:nvSpPr>
          <p:spPr>
            <a:xfrm>
              <a:off x="6005738" y="2023353"/>
              <a:ext cx="5342085" cy="446573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1600"/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403CAA4-A5EA-407A-BD80-0BCB54C0ABE4}"/>
                </a:ext>
              </a:extLst>
            </p:cNvPr>
            <p:cNvSpPr txBox="1"/>
            <p:nvPr/>
          </p:nvSpPr>
          <p:spPr>
            <a:xfrm>
              <a:off x="6087750" y="2047119"/>
              <a:ext cx="5040693" cy="11806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spcBef>
                  <a:spcPts val="488"/>
                </a:spcBef>
              </a:pPr>
              <a:r>
                <a:rPr lang="de-DE" sz="1600" u="sng" dirty="0"/>
                <a:t>Part B: Usergroup </a:t>
              </a:r>
              <a:r>
                <a:rPr lang="de-DE" sz="1600" u="sng" dirty="0" err="1"/>
                <a:t>management</a:t>
              </a:r>
              <a:endParaRPr lang="de-DE" sz="1600" u="sng" dirty="0"/>
            </a:p>
            <a:p>
              <a:pPr marL="232172" indent="-232172">
                <a:spcBef>
                  <a:spcPts val="488"/>
                </a:spcBef>
                <a:buFont typeface="Arial" panose="020B0604020202020204" pitchFamily="34" charset="0"/>
                <a:buChar char="•"/>
              </a:pPr>
              <a:endParaRPr lang="de-DE" sz="1600" b="1" dirty="0"/>
            </a:p>
            <a:p>
              <a:pPr marL="232172" indent="-232172">
                <a:spcBef>
                  <a:spcPts val="488"/>
                </a:spcBef>
                <a:buFont typeface="Arial" panose="020B0604020202020204" pitchFamily="34" charset="0"/>
                <a:buChar char="•"/>
              </a:pPr>
              <a:r>
                <a:rPr lang="de-DE" sz="1600" b="1" dirty="0"/>
                <a:t>Create a new usergroup in DETA</a:t>
              </a:r>
            </a:p>
          </p:txBody>
        </p:sp>
      </p:grpSp>
      <p:sp>
        <p:nvSpPr>
          <p:cNvPr id="12" name="Textfeld 84">
            <a:extLst>
              <a:ext uri="{FF2B5EF4-FFF2-40B4-BE49-F238E27FC236}">
                <a16:creationId xmlns:a16="http://schemas.microsoft.com/office/drawing/2014/main" id="{09120E36-BFF7-41AA-8C11-5CF6598B16EA}"/>
              </a:ext>
            </a:extLst>
          </p:cNvPr>
          <p:cNvSpPr txBox="1"/>
          <p:nvPr/>
        </p:nvSpPr>
        <p:spPr>
          <a:xfrm>
            <a:off x="431390" y="116632"/>
            <a:ext cx="8991559" cy="692497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950" b="1" dirty="0"/>
              <a:t>UNIQUE IDENTIFIER / DETA Database </a:t>
            </a:r>
          </a:p>
          <a:p>
            <a:r>
              <a:rPr lang="en-US" sz="1950" dirty="0"/>
              <a:t>Details of the amendment to DETA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9888DE-C3AD-4522-8A51-9807D51A31D7}"/>
              </a:ext>
            </a:extLst>
          </p:cNvPr>
          <p:cNvSpPr/>
          <p:nvPr/>
        </p:nvSpPr>
        <p:spPr>
          <a:xfrm>
            <a:off x="4823253" y="2547688"/>
            <a:ext cx="4162195" cy="1141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3647" lvl="1" indent="-232172">
              <a:spcBef>
                <a:spcPts val="488"/>
              </a:spcBef>
              <a:buFont typeface="Arial" panose="020B0604020202020204" pitchFamily="34" charset="0"/>
              <a:buChar char="•"/>
            </a:pPr>
            <a:r>
              <a:rPr lang="de-DE" sz="1600" dirty="0"/>
              <a:t>Usergroup level: Public (e.g. </a:t>
            </a:r>
            <a:r>
              <a:rPr lang="de-DE" sz="1600" dirty="0" err="1"/>
              <a:t>law</a:t>
            </a:r>
            <a:r>
              <a:rPr lang="de-DE" sz="1600" dirty="0"/>
              <a:t> </a:t>
            </a:r>
            <a:r>
              <a:rPr lang="de-DE" sz="1600" dirty="0" err="1"/>
              <a:t>enforcement</a:t>
            </a:r>
            <a:r>
              <a:rPr lang="de-DE" sz="1600" dirty="0"/>
              <a:t>, </a:t>
            </a:r>
            <a:r>
              <a:rPr lang="de-DE" sz="1600" dirty="0" err="1"/>
              <a:t>repair</a:t>
            </a:r>
            <a:r>
              <a:rPr lang="de-DE" sz="1600" dirty="0"/>
              <a:t> </a:t>
            </a:r>
            <a:r>
              <a:rPr lang="de-DE" sz="1600" dirty="0" err="1"/>
              <a:t>shops</a:t>
            </a:r>
            <a:r>
              <a:rPr lang="de-DE" sz="1600" dirty="0"/>
              <a:t>, </a:t>
            </a:r>
            <a:r>
              <a:rPr lang="de-DE" sz="1600" dirty="0" err="1"/>
              <a:t>public</a:t>
            </a:r>
            <a:r>
              <a:rPr lang="de-DE" sz="1600" dirty="0"/>
              <a:t>, etc.)</a:t>
            </a:r>
          </a:p>
          <a:p>
            <a:pPr marL="603647" lvl="1" indent="-232172">
              <a:spcBef>
                <a:spcPts val="488"/>
              </a:spcBef>
              <a:buFont typeface="Arial" panose="020B0604020202020204" pitchFamily="34" charset="0"/>
              <a:buChar char="•"/>
            </a:pPr>
            <a:r>
              <a:rPr lang="de-DE" sz="1600" dirty="0"/>
              <a:t>Usergroup rights: Read </a:t>
            </a:r>
            <a:r>
              <a:rPr lang="de-DE" sz="1600" dirty="0" err="1"/>
              <a:t>only</a:t>
            </a:r>
            <a:r>
              <a:rPr lang="de-DE" sz="1600" dirty="0"/>
              <a:t> </a:t>
            </a:r>
            <a:r>
              <a:rPr lang="de-DE" sz="1600" dirty="0" err="1"/>
              <a:t>access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“Summary </a:t>
            </a:r>
            <a:r>
              <a:rPr lang="de-DE" sz="1600" dirty="0" err="1"/>
              <a:t>Documents</a:t>
            </a:r>
            <a:r>
              <a:rPr lang="de-DE" sz="1600" dirty="0"/>
              <a:t>“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CE3CBD-ABA5-46F3-962C-A2BAAC04C588}"/>
              </a:ext>
            </a:extLst>
          </p:cNvPr>
          <p:cNvSpPr/>
          <p:nvPr/>
        </p:nvSpPr>
        <p:spPr>
          <a:xfrm>
            <a:off x="344488" y="3040954"/>
            <a:ext cx="4337254" cy="1451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3647" lvl="1" indent="-232172">
              <a:spcBef>
                <a:spcPts val="488"/>
              </a:spcBef>
              <a:buFont typeface="Arial" panose="020B0604020202020204" pitchFamily="34" charset="0"/>
              <a:buChar char="•"/>
            </a:pPr>
            <a:r>
              <a:rPr lang="de-DE" sz="1600" i="1" dirty="0"/>
              <a:t>Description</a:t>
            </a:r>
          </a:p>
          <a:p>
            <a:pPr marL="603647" lvl="1" indent="-232172">
              <a:spcBef>
                <a:spcPts val="488"/>
              </a:spcBef>
              <a:buFont typeface="Arial" panose="020B0604020202020204" pitchFamily="34" charset="0"/>
              <a:buChar char="•"/>
            </a:pPr>
            <a:r>
              <a:rPr lang="de-DE" sz="1600" i="1" dirty="0"/>
              <a:t>Traditional </a:t>
            </a:r>
            <a:r>
              <a:rPr lang="de-DE" sz="1600" i="1" dirty="0" err="1"/>
              <a:t>markings</a:t>
            </a:r>
            <a:r>
              <a:rPr lang="de-DE" sz="1600" i="1" dirty="0"/>
              <a:t> </a:t>
            </a:r>
            <a:r>
              <a:rPr lang="en-US" sz="1600" i="1" dirty="0"/>
              <a:t>(as currently present on the product) </a:t>
            </a:r>
            <a:r>
              <a:rPr lang="de-DE" sz="1600" i="1" dirty="0"/>
              <a:t>/ </a:t>
            </a:r>
            <a:r>
              <a:rPr lang="de-DE" sz="1600" i="1" dirty="0" err="1"/>
              <a:t>Explanatory</a:t>
            </a:r>
            <a:r>
              <a:rPr lang="de-DE" sz="1600" i="1" dirty="0"/>
              <a:t> text</a:t>
            </a:r>
          </a:p>
          <a:p>
            <a:pPr marL="603647" lvl="1" indent="-232172">
              <a:spcBef>
                <a:spcPts val="488"/>
              </a:spcBef>
              <a:buFont typeface="Arial" panose="020B0604020202020204" pitchFamily="34" charset="0"/>
              <a:buChar char="•"/>
            </a:pPr>
            <a:r>
              <a:rPr lang="de-DE" sz="1600" i="1" dirty="0" err="1"/>
              <a:t>If</a:t>
            </a:r>
            <a:r>
              <a:rPr lang="de-DE" sz="1600" i="1" dirty="0"/>
              <a:t> </a:t>
            </a:r>
            <a:r>
              <a:rPr lang="de-DE" sz="1600" i="1" dirty="0" err="1"/>
              <a:t>applicable</a:t>
            </a:r>
            <a:r>
              <a:rPr lang="de-DE" sz="1600" i="1" dirty="0"/>
              <a:t>, </a:t>
            </a:r>
            <a:r>
              <a:rPr lang="de-DE" sz="1600" i="1" dirty="0" err="1"/>
              <a:t>restrictions</a:t>
            </a:r>
            <a:r>
              <a:rPr lang="de-DE" sz="1600" i="1" dirty="0"/>
              <a:t> </a:t>
            </a:r>
            <a:r>
              <a:rPr lang="de-DE" sz="1600" i="1" dirty="0" err="1"/>
              <a:t>to</a:t>
            </a:r>
            <a:r>
              <a:rPr lang="de-DE" sz="1600" i="1" dirty="0"/>
              <a:t> </a:t>
            </a:r>
            <a:r>
              <a:rPr lang="de-DE" sz="1600" i="1" dirty="0" err="1"/>
              <a:t>the</a:t>
            </a:r>
            <a:r>
              <a:rPr lang="de-DE" sz="1600" i="1" dirty="0"/>
              <a:t> </a:t>
            </a:r>
            <a:r>
              <a:rPr lang="de-DE" sz="1600" i="1" dirty="0" err="1"/>
              <a:t>installation</a:t>
            </a:r>
            <a:r>
              <a:rPr lang="de-DE" sz="1600" i="1" dirty="0"/>
              <a:t>  </a:t>
            </a:r>
            <a:r>
              <a:rPr lang="de-DE" sz="1600" i="1" dirty="0" err="1"/>
              <a:t>and</a:t>
            </a:r>
            <a:r>
              <a:rPr lang="de-DE" sz="1600" i="1" dirty="0"/>
              <a:t>/</a:t>
            </a:r>
            <a:r>
              <a:rPr lang="de-DE" sz="1600" i="1" dirty="0" err="1"/>
              <a:t>or</a:t>
            </a:r>
            <a:r>
              <a:rPr lang="de-DE" sz="1600" i="1" dirty="0"/>
              <a:t> </a:t>
            </a:r>
            <a:r>
              <a:rPr lang="de-DE" sz="1600" i="1" dirty="0" err="1"/>
              <a:t>use</a:t>
            </a:r>
            <a:r>
              <a:rPr lang="de-DE" sz="1600" i="1" dirty="0"/>
              <a:t> </a:t>
            </a:r>
            <a:r>
              <a:rPr lang="de-DE" sz="1600" i="1" dirty="0" err="1"/>
              <a:t>of</a:t>
            </a:r>
            <a:r>
              <a:rPr lang="de-DE" sz="1600" i="1" dirty="0"/>
              <a:t> </a:t>
            </a:r>
            <a:r>
              <a:rPr lang="de-DE" sz="1600" i="1" dirty="0" err="1"/>
              <a:t>the</a:t>
            </a:r>
            <a:r>
              <a:rPr lang="de-DE" sz="1600" i="1" dirty="0"/>
              <a:t> </a:t>
            </a:r>
            <a:r>
              <a:rPr lang="de-DE" sz="1600" i="1" dirty="0" err="1"/>
              <a:t>device</a:t>
            </a:r>
            <a:endParaRPr lang="de-DE" sz="1600" i="1" dirty="0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619888DE-C3AD-4522-8A51-9807D51A31D7}"/>
              </a:ext>
            </a:extLst>
          </p:cNvPr>
          <p:cNvSpPr/>
          <p:nvPr/>
        </p:nvSpPr>
        <p:spPr>
          <a:xfrm>
            <a:off x="4808984" y="3938149"/>
            <a:ext cx="4162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3647" lvl="1" indent="-232172">
              <a:spcBef>
                <a:spcPts val="488"/>
              </a:spcBef>
              <a:buFont typeface="Arial" panose="020B0604020202020204" pitchFamily="34" charset="0"/>
              <a:buChar char="•"/>
            </a:pPr>
            <a:r>
              <a:rPr lang="de-DE" sz="1600" dirty="0"/>
              <a:t>The </a:t>
            </a:r>
            <a:r>
              <a:rPr lang="de-DE" sz="1600" dirty="0" err="1"/>
              <a:t>public</a:t>
            </a:r>
            <a:r>
              <a:rPr lang="de-DE" sz="1600" dirty="0"/>
              <a:t> </a:t>
            </a:r>
            <a:r>
              <a:rPr lang="de-DE" sz="1600" dirty="0" err="1"/>
              <a:t>has</a:t>
            </a:r>
            <a:r>
              <a:rPr lang="de-DE" sz="1600" dirty="0"/>
              <a:t> </a:t>
            </a:r>
            <a:r>
              <a:rPr lang="de-DE" sz="1600" dirty="0" err="1"/>
              <a:t>only</a:t>
            </a:r>
            <a:r>
              <a:rPr lang="de-DE" sz="1600" dirty="0"/>
              <a:t> </a:t>
            </a:r>
            <a:r>
              <a:rPr lang="de-DE" sz="1600" dirty="0" err="1"/>
              <a:t>access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“Summary </a:t>
            </a:r>
            <a:r>
              <a:rPr lang="de-DE" sz="1600" dirty="0" err="1"/>
              <a:t>Documents</a:t>
            </a:r>
            <a:r>
              <a:rPr lang="de-DE" sz="1600" dirty="0"/>
              <a:t>“ </a:t>
            </a:r>
            <a:r>
              <a:rPr lang="de-DE" sz="1600" dirty="0" err="1"/>
              <a:t>stored</a:t>
            </a:r>
            <a:r>
              <a:rPr lang="de-DE" sz="1600" dirty="0"/>
              <a:t> in DETA </a:t>
            </a:r>
            <a:br>
              <a:rPr lang="de-DE" sz="1600" dirty="0"/>
            </a:br>
            <a:r>
              <a:rPr lang="de-DE" sz="1600" dirty="0"/>
              <a:t>via a </a:t>
            </a:r>
            <a:r>
              <a:rPr lang="de-DE" sz="1600" u="sng" dirty="0"/>
              <a:t>separate web </a:t>
            </a:r>
            <a:r>
              <a:rPr lang="de-DE" sz="1600" u="sng" dirty="0" err="1"/>
              <a:t>application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12387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387990DD-700F-4059-A1BE-87FCB388A25E}"/>
              </a:ext>
            </a:extLst>
          </p:cNvPr>
          <p:cNvSpPr>
            <a:spLocks noChangeAspect="1"/>
          </p:cNvSpPr>
          <p:nvPr/>
        </p:nvSpPr>
        <p:spPr>
          <a:xfrm>
            <a:off x="4161600" y="2181599"/>
            <a:ext cx="4680000" cy="2577728"/>
          </a:xfrm>
          <a:prstGeom prst="rect">
            <a:avLst/>
          </a:prstGeom>
          <a:solidFill>
            <a:srgbClr val="F3F7B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C10DF8-266B-4B07-BE35-47CD7FC97A80}"/>
              </a:ext>
            </a:extLst>
          </p:cNvPr>
          <p:cNvSpPr>
            <a:spLocks noChangeAspect="1"/>
          </p:cNvSpPr>
          <p:nvPr/>
        </p:nvSpPr>
        <p:spPr>
          <a:xfrm>
            <a:off x="4160912" y="1094399"/>
            <a:ext cx="4680000" cy="8907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D7D8343-E167-403B-9012-94323901A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88646" y="6372696"/>
            <a:ext cx="2228850" cy="296664"/>
          </a:xfrm>
        </p:spPr>
        <p:txBody>
          <a:bodyPr/>
          <a:lstStyle/>
          <a:p>
            <a:fld id="{19402824-367F-4233-B96A-3B383EFE3CC8}" type="slidenum">
              <a:rPr lang="en-US" smtClean="0"/>
              <a:t>6</a:t>
            </a:fld>
            <a:endParaRPr lang="en-US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D478ACE-5FBD-4E2F-8C5B-CF9706E88598}"/>
              </a:ext>
            </a:extLst>
          </p:cNvPr>
          <p:cNvSpPr>
            <a:spLocks noChangeAspect="1"/>
          </p:cNvSpPr>
          <p:nvPr/>
        </p:nvSpPr>
        <p:spPr>
          <a:xfrm>
            <a:off x="448089" y="1094487"/>
            <a:ext cx="3294298" cy="38466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A05895E-F792-4CAC-BE56-1AAC091E3A78}"/>
              </a:ext>
            </a:extLst>
          </p:cNvPr>
          <p:cNvSpPr txBox="1">
            <a:spLocks noChangeAspect="1"/>
          </p:cNvSpPr>
          <p:nvPr/>
        </p:nvSpPr>
        <p:spPr>
          <a:xfrm>
            <a:off x="848544" y="1052736"/>
            <a:ext cx="2311723" cy="407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25" b="1" u="sng" dirty="0"/>
              <a:t>Summary Document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684190B-DDE7-4FD4-82DD-F297F4259146}"/>
              </a:ext>
            </a:extLst>
          </p:cNvPr>
          <p:cNvGrpSpPr>
            <a:grpSpLocks noChangeAspect="1"/>
          </p:cNvGrpSpPr>
          <p:nvPr/>
        </p:nvGrpSpPr>
        <p:grpSpPr>
          <a:xfrm>
            <a:off x="1004047" y="1530000"/>
            <a:ext cx="1963296" cy="644994"/>
            <a:chOff x="1966200" y="1960321"/>
            <a:chExt cx="2032222" cy="667637"/>
          </a:xfrm>
        </p:grpSpPr>
        <p:sp>
          <p:nvSpPr>
            <p:cNvPr id="10" name="Rechteck: abgerundete Ecken 9">
              <a:extLst>
                <a:ext uri="{FF2B5EF4-FFF2-40B4-BE49-F238E27FC236}">
                  <a16:creationId xmlns:a16="http://schemas.microsoft.com/office/drawing/2014/main" id="{68AD6B47-6F15-44E4-89E9-306625B79EF6}"/>
                </a:ext>
              </a:extLst>
            </p:cNvPr>
            <p:cNvSpPr/>
            <p:nvPr/>
          </p:nvSpPr>
          <p:spPr>
            <a:xfrm>
              <a:off x="2030404" y="2067029"/>
              <a:ext cx="592060" cy="432919"/>
            </a:xfrm>
            <a:prstGeom prst="roundRect">
              <a:avLst>
                <a:gd name="adj" fmla="val 33388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D22E7505-0B07-4E48-B1FF-2B21FC4B5A81}"/>
                </a:ext>
              </a:extLst>
            </p:cNvPr>
            <p:cNvSpPr txBox="1"/>
            <p:nvPr/>
          </p:nvSpPr>
          <p:spPr>
            <a:xfrm>
              <a:off x="1966200" y="1960321"/>
              <a:ext cx="728344" cy="667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925" dirty="0"/>
                <a:t>UI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119145B1-EFD8-4ADE-83E0-F0976DD3DB31}"/>
                </a:ext>
              </a:extLst>
            </p:cNvPr>
            <p:cNvSpPr txBox="1"/>
            <p:nvPr/>
          </p:nvSpPr>
          <p:spPr>
            <a:xfrm>
              <a:off x="2669202" y="2052656"/>
              <a:ext cx="1329220" cy="4829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950" dirty="0"/>
                <a:t>270650</a:t>
              </a:r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E35141A2-4743-4E1D-A85D-CF0C2A75BD53}"/>
              </a:ext>
            </a:extLst>
          </p:cNvPr>
          <p:cNvSpPr txBox="1">
            <a:spLocks noChangeAspect="1"/>
          </p:cNvSpPr>
          <p:nvPr/>
        </p:nvSpPr>
        <p:spPr>
          <a:xfrm>
            <a:off x="4161600" y="1132484"/>
            <a:ext cx="5254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HEADLINE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3FD6C1F7-F740-4D94-B4FD-C16821458F15}"/>
              </a:ext>
            </a:extLst>
          </p:cNvPr>
          <p:cNvSpPr txBox="1">
            <a:spLocks noChangeAspect="1"/>
          </p:cNvSpPr>
          <p:nvPr/>
        </p:nvSpPr>
        <p:spPr>
          <a:xfrm>
            <a:off x="4161600" y="1577602"/>
            <a:ext cx="5262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UNIQUE IDENTIFIER MARKING</a:t>
            </a:r>
            <a:r>
              <a:rPr lang="de-DE" sz="1400" dirty="0"/>
              <a:t> as on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actual</a:t>
            </a:r>
            <a:r>
              <a:rPr lang="de-DE" sz="1400" dirty="0"/>
              <a:t> </a:t>
            </a:r>
            <a:r>
              <a:rPr lang="de-DE" sz="1400" dirty="0" err="1"/>
              <a:t>device</a:t>
            </a:r>
            <a:r>
              <a:rPr lang="de-DE" sz="1400" dirty="0"/>
              <a:t>.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7A3593D2-81CB-4284-A585-65326A46240E}"/>
              </a:ext>
            </a:extLst>
          </p:cNvPr>
          <p:cNvSpPr txBox="1">
            <a:spLocks noChangeAspect="1"/>
          </p:cNvSpPr>
          <p:nvPr/>
        </p:nvSpPr>
        <p:spPr>
          <a:xfrm>
            <a:off x="4161600" y="2186280"/>
            <a:ext cx="525481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400" b="1" dirty="0"/>
              <a:t>TRADITIONAL APPROVAL MARKING(S)</a:t>
            </a:r>
            <a:br>
              <a:rPr lang="de-DE" sz="1400" dirty="0"/>
            </a:br>
            <a:r>
              <a:rPr lang="de-DE" sz="1400" dirty="0"/>
              <a:t>The </a:t>
            </a:r>
            <a:r>
              <a:rPr lang="de-DE" sz="1400" dirty="0" err="1"/>
              <a:t>marking</a:t>
            </a:r>
            <a:r>
              <a:rPr lang="de-DE" sz="1400" dirty="0"/>
              <a:t>(s) </a:t>
            </a:r>
            <a:r>
              <a:rPr lang="de-DE" sz="1400" dirty="0" err="1"/>
              <a:t>required</a:t>
            </a:r>
            <a:r>
              <a:rPr lang="de-DE" sz="1400" dirty="0"/>
              <a:t> </a:t>
            </a:r>
            <a:r>
              <a:rPr lang="de-DE" sz="1400" dirty="0" err="1"/>
              <a:t>by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UN Regulation(s), </a:t>
            </a:r>
            <a:r>
              <a:rPr lang="de-DE" sz="1400" dirty="0" err="1"/>
              <a:t>including</a:t>
            </a:r>
            <a:r>
              <a:rPr lang="de-DE" sz="1400" dirty="0"/>
              <a:t> </a:t>
            </a:r>
          </a:p>
          <a:p>
            <a:r>
              <a:rPr lang="de-DE" sz="1400" dirty="0"/>
              <a:t>additional </a:t>
            </a:r>
            <a:r>
              <a:rPr lang="de-DE" sz="1400" dirty="0" err="1"/>
              <a:t>marking</a:t>
            </a:r>
            <a:r>
              <a:rPr lang="de-DE" sz="1400" dirty="0"/>
              <a:t>(s), </a:t>
            </a:r>
            <a:r>
              <a:rPr lang="de-DE" sz="1400" dirty="0" err="1"/>
              <a:t>as</a:t>
            </a:r>
            <a:r>
              <a:rPr lang="de-DE" sz="1400" dirty="0"/>
              <a:t> on </a:t>
            </a:r>
            <a:r>
              <a:rPr lang="de-DE" sz="1400" dirty="0" err="1"/>
              <a:t>the</a:t>
            </a:r>
            <a:r>
              <a:rPr lang="de-DE" sz="1400" dirty="0"/>
              <a:t> device.</a:t>
            </a: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065FDC5F-C8D5-4F47-8632-797EAAB29636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3447212" y="1274400"/>
            <a:ext cx="7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81">
            <a:extLst>
              <a:ext uri="{FF2B5EF4-FFF2-40B4-BE49-F238E27FC236}">
                <a16:creationId xmlns:a16="http://schemas.microsoft.com/office/drawing/2014/main" id="{678C16F4-655E-45EE-892E-F982CE8F2BBC}"/>
              </a:ext>
            </a:extLst>
          </p:cNvPr>
          <p:cNvSpPr>
            <a:spLocks noChangeAspect="1"/>
          </p:cNvSpPr>
          <p:nvPr/>
        </p:nvSpPr>
        <p:spPr>
          <a:xfrm>
            <a:off x="560512" y="2181914"/>
            <a:ext cx="3068435" cy="1463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C0968E59-EEA5-422E-A02B-EE5403F1A584}"/>
              </a:ext>
            </a:extLst>
          </p:cNvPr>
          <p:cNvSpPr>
            <a:spLocks noChangeAspect="1"/>
          </p:cNvSpPr>
          <p:nvPr/>
        </p:nvSpPr>
        <p:spPr>
          <a:xfrm>
            <a:off x="561600" y="1402307"/>
            <a:ext cx="3068435" cy="72408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A7355583-2B37-4CA2-AA69-635F9C3C5F63}"/>
              </a:ext>
            </a:extLst>
          </p:cNvPr>
          <p:cNvGrpSpPr>
            <a:grpSpLocks noChangeAspect="1"/>
          </p:cNvGrpSpPr>
          <p:nvPr/>
        </p:nvGrpSpPr>
        <p:grpSpPr>
          <a:xfrm>
            <a:off x="976153" y="2310124"/>
            <a:ext cx="2052034" cy="1406908"/>
            <a:chOff x="708499" y="3690429"/>
            <a:chExt cx="1725811" cy="1183244"/>
          </a:xfrm>
        </p:grpSpPr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3F44E60E-E170-4F43-8088-A804AB96190C}"/>
                </a:ext>
              </a:extLst>
            </p:cNvPr>
            <p:cNvSpPr txBox="1"/>
            <p:nvPr/>
          </p:nvSpPr>
          <p:spPr>
            <a:xfrm>
              <a:off x="708499" y="3690429"/>
              <a:ext cx="1725811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63" dirty="0"/>
                <a:t>R1  S1  2aY  F1  AR  </a:t>
              </a:r>
            </a:p>
          </p:txBody>
        </p:sp>
        <p:sp>
          <p:nvSpPr>
            <p:cNvPr id="83" name="TextBox 101">
              <a:extLst>
                <a:ext uri="{FF2B5EF4-FFF2-40B4-BE49-F238E27FC236}">
                  <a16:creationId xmlns:a16="http://schemas.microsoft.com/office/drawing/2014/main" id="{F64DB6B2-0C6C-49DE-8804-2D6531DE4D2F}"/>
                </a:ext>
              </a:extLst>
            </p:cNvPr>
            <p:cNvSpPr txBox="1"/>
            <p:nvPr/>
          </p:nvSpPr>
          <p:spPr>
            <a:xfrm>
              <a:off x="1348259" y="3995907"/>
              <a:ext cx="462220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600" dirty="0"/>
                <a:t>E</a:t>
              </a:r>
              <a:r>
                <a:rPr lang="en-US" sz="1463" dirty="0"/>
                <a:t>1</a:t>
              </a:r>
            </a:p>
          </p:txBody>
        </p:sp>
        <p:sp>
          <p:nvSpPr>
            <p:cNvPr id="84" name="Oval 102">
              <a:extLst>
                <a:ext uri="{FF2B5EF4-FFF2-40B4-BE49-F238E27FC236}">
                  <a16:creationId xmlns:a16="http://schemas.microsoft.com/office/drawing/2014/main" id="{37EC569A-D21E-441C-9167-5BD8FCB21FCA}"/>
                </a:ext>
              </a:extLst>
            </p:cNvPr>
            <p:cNvSpPr/>
            <p:nvPr/>
          </p:nvSpPr>
          <p:spPr>
            <a:xfrm>
              <a:off x="1308491" y="4020168"/>
              <a:ext cx="462220" cy="4622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>
                <a:solidFill>
                  <a:schemeClr val="tx1"/>
                </a:solidFill>
              </a:endParaRPr>
            </a:p>
          </p:txBody>
        </p:sp>
        <p:sp>
          <p:nvSpPr>
            <p:cNvPr id="86" name="TextBox 117">
              <a:extLst>
                <a:ext uri="{FF2B5EF4-FFF2-40B4-BE49-F238E27FC236}">
                  <a16:creationId xmlns:a16="http://schemas.microsoft.com/office/drawing/2014/main" id="{572C0CE6-6ABE-46F8-B07C-69FC6ED2BC52}"/>
                </a:ext>
              </a:extLst>
            </p:cNvPr>
            <p:cNvSpPr txBox="1"/>
            <p:nvPr/>
          </p:nvSpPr>
          <p:spPr>
            <a:xfrm>
              <a:off x="1115049" y="4495493"/>
              <a:ext cx="836854" cy="378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38"/>
                </a:lnSpc>
              </a:pPr>
              <a:r>
                <a:rPr lang="en-US" sz="1625" dirty="0"/>
                <a:t>148R00</a:t>
              </a:r>
            </a:p>
          </p:txBody>
        </p:sp>
        <p:cxnSp>
          <p:nvCxnSpPr>
            <p:cNvPr id="88" name="Gerade Verbindung mit Pfeil 87">
              <a:extLst>
                <a:ext uri="{FF2B5EF4-FFF2-40B4-BE49-F238E27FC236}">
                  <a16:creationId xmlns:a16="http://schemas.microsoft.com/office/drawing/2014/main" id="{3D29B476-DA8C-421E-8C82-6C8D53016A60}"/>
                </a:ext>
              </a:extLst>
            </p:cNvPr>
            <p:cNvCxnSpPr>
              <a:cxnSpLocks/>
            </p:cNvCxnSpPr>
            <p:nvPr/>
          </p:nvCxnSpPr>
          <p:spPr>
            <a:xfrm>
              <a:off x="1231557" y="4055647"/>
              <a:ext cx="0" cy="378696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r Verbinder 88">
              <a:extLst>
                <a:ext uri="{FF2B5EF4-FFF2-40B4-BE49-F238E27FC236}">
                  <a16:creationId xmlns:a16="http://schemas.microsoft.com/office/drawing/2014/main" id="{C1064F50-D279-4256-9286-16CF32C9331B}"/>
                </a:ext>
              </a:extLst>
            </p:cNvPr>
            <p:cNvCxnSpPr>
              <a:cxnSpLocks/>
            </p:cNvCxnSpPr>
            <p:nvPr/>
          </p:nvCxnSpPr>
          <p:spPr>
            <a:xfrm>
              <a:off x="1179199" y="3941648"/>
              <a:ext cx="99639" cy="0"/>
            </a:xfrm>
            <a:prstGeom prst="line">
              <a:avLst/>
            </a:prstGeom>
            <a:ln w="28575"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 Verbindung mit Pfeil 89">
              <a:extLst>
                <a:ext uri="{FF2B5EF4-FFF2-40B4-BE49-F238E27FC236}">
                  <a16:creationId xmlns:a16="http://schemas.microsoft.com/office/drawing/2014/main" id="{1FD04FD5-DB85-4788-A788-D9F5B6D939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41908" y="3944705"/>
              <a:ext cx="30354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 Verbindung mit Pfeil 90">
              <a:extLst>
                <a:ext uri="{FF2B5EF4-FFF2-40B4-BE49-F238E27FC236}">
                  <a16:creationId xmlns:a16="http://schemas.microsoft.com/office/drawing/2014/main" id="{FFB1E799-EB45-4FC8-91AD-B9D0EDEAEEF5}"/>
                </a:ext>
              </a:extLst>
            </p:cNvPr>
            <p:cNvCxnSpPr>
              <a:cxnSpLocks/>
            </p:cNvCxnSpPr>
            <p:nvPr/>
          </p:nvCxnSpPr>
          <p:spPr>
            <a:xfrm>
              <a:off x="1231557" y="4086604"/>
              <a:ext cx="0" cy="37869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r Verbinder 91">
              <a:extLst>
                <a:ext uri="{FF2B5EF4-FFF2-40B4-BE49-F238E27FC236}">
                  <a16:creationId xmlns:a16="http://schemas.microsoft.com/office/drawing/2014/main" id="{B835CC43-8383-4F4B-B79E-D4B5026C2A78}"/>
                </a:ext>
              </a:extLst>
            </p:cNvPr>
            <p:cNvCxnSpPr>
              <a:cxnSpLocks/>
            </p:cNvCxnSpPr>
            <p:nvPr/>
          </p:nvCxnSpPr>
          <p:spPr>
            <a:xfrm>
              <a:off x="1186938" y="4080951"/>
              <a:ext cx="99639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 Verbindung mit Pfeil 102">
              <a:extLst>
                <a:ext uri="{FF2B5EF4-FFF2-40B4-BE49-F238E27FC236}">
                  <a16:creationId xmlns:a16="http://schemas.microsoft.com/office/drawing/2014/main" id="{6F72B61C-7D2C-4341-B63F-8A744D73BF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03553" y="4540613"/>
              <a:ext cx="42846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hteck 108">
              <a:extLst>
                <a:ext uri="{FF2B5EF4-FFF2-40B4-BE49-F238E27FC236}">
                  <a16:creationId xmlns:a16="http://schemas.microsoft.com/office/drawing/2014/main" id="{BCFD91F6-2B09-4814-AE85-05BF40E41454}"/>
                </a:ext>
              </a:extLst>
            </p:cNvPr>
            <p:cNvSpPr/>
            <p:nvPr/>
          </p:nvSpPr>
          <p:spPr>
            <a:xfrm>
              <a:off x="1789086" y="4009200"/>
              <a:ext cx="562975" cy="5425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63" dirty="0"/>
                <a:t>3169</a:t>
              </a:r>
            </a:p>
            <a:p>
              <a:pPr algn="ctr"/>
              <a:r>
                <a:rPr lang="en-US" sz="1463" dirty="0"/>
                <a:t>3170</a:t>
              </a:r>
            </a:p>
          </p:txBody>
        </p:sp>
      </p:grpSp>
      <p:sp>
        <p:nvSpPr>
          <p:cNvPr id="112" name="Textfeld 111">
            <a:extLst>
              <a:ext uri="{FF2B5EF4-FFF2-40B4-BE49-F238E27FC236}">
                <a16:creationId xmlns:a16="http://schemas.microsoft.com/office/drawing/2014/main" id="{DA25AF2A-1B3F-4EE0-96F1-A6B61AD63C51}"/>
              </a:ext>
            </a:extLst>
          </p:cNvPr>
          <p:cNvSpPr txBox="1"/>
          <p:nvPr/>
        </p:nvSpPr>
        <p:spPr>
          <a:xfrm>
            <a:off x="423883" y="5157192"/>
            <a:ext cx="89333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i="1" u="sng" dirty="0"/>
              <a:t>Note</a:t>
            </a:r>
            <a:r>
              <a:rPr lang="en-US" sz="1600" i="1" dirty="0"/>
              <a:t>: This is an example only. After the GRs feedback is received, a harmonized template will be developed and can be used for supplementing each UN Regulation, where applicable.</a:t>
            </a:r>
          </a:p>
          <a:p>
            <a:pPr algn="just"/>
            <a:r>
              <a:rPr lang="en-US" sz="1600" i="1" dirty="0"/>
              <a:t>The summary document will be supplied by the manufacturer in pdf format on A4 size and uploaded to DETA by the approval authority together with all other approval documentation.</a:t>
            </a:r>
          </a:p>
          <a:p>
            <a:pPr algn="just"/>
            <a:r>
              <a:rPr lang="en-US" sz="1600" i="1" dirty="0"/>
              <a:t>The summary document can be accessed via a public web portal upon entering the UI number.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8184BAF-61AC-4D8A-B709-CE3DA1E437E1}"/>
              </a:ext>
            </a:extLst>
          </p:cNvPr>
          <p:cNvSpPr txBox="1">
            <a:spLocks noChangeAspect="1"/>
          </p:cNvSpPr>
          <p:nvPr/>
        </p:nvSpPr>
        <p:spPr>
          <a:xfrm>
            <a:off x="4160912" y="3429000"/>
            <a:ext cx="5253175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b="1" dirty="0"/>
              <a:t>EXPLANATORY / ADDITIONAL TEXT</a:t>
            </a:r>
            <a:endParaRPr lang="it-IT" sz="1400" dirty="0"/>
          </a:p>
          <a:p>
            <a:r>
              <a:rPr lang="it-IT" sz="1400" dirty="0"/>
              <a:t>Explantory text to the symbols / markings /devices if necessary. (Intention is to provide equivalent information to existing </a:t>
            </a:r>
          </a:p>
          <a:p>
            <a:r>
              <a:rPr lang="it-IT" sz="1400" dirty="0"/>
              <a:t>markings).</a:t>
            </a:r>
          </a:p>
          <a:p>
            <a:r>
              <a:rPr lang="it-IT" sz="1400" dirty="0"/>
              <a:t>Photographs/drawings of the product </a:t>
            </a:r>
            <a:r>
              <a:rPr lang="it-IT" sz="1400" u="sng" dirty="0"/>
              <a:t>may</a:t>
            </a:r>
            <a:r>
              <a:rPr lang="it-IT" sz="1400" dirty="0"/>
              <a:t> be added by the manufacturer on a voluntary bases.</a:t>
            </a:r>
          </a:p>
        </p:txBody>
      </p:sp>
      <p:sp>
        <p:nvSpPr>
          <p:cNvPr id="35" name="Textfeld 84">
            <a:extLst>
              <a:ext uri="{FF2B5EF4-FFF2-40B4-BE49-F238E27FC236}">
                <a16:creationId xmlns:a16="http://schemas.microsoft.com/office/drawing/2014/main" id="{4D6F3809-D1B6-4623-8122-251B1544A35D}"/>
              </a:ext>
            </a:extLst>
          </p:cNvPr>
          <p:cNvSpPr txBox="1"/>
          <p:nvPr/>
        </p:nvSpPr>
        <p:spPr>
          <a:xfrm>
            <a:off x="431390" y="116632"/>
            <a:ext cx="8991559" cy="692497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950" b="1" dirty="0"/>
              <a:t>UNIQUE IDENTIFIER / DETA Database </a:t>
            </a:r>
          </a:p>
          <a:p>
            <a:r>
              <a:rPr lang="en-US" sz="1950" dirty="0"/>
              <a:t>Summary document layout</a:t>
            </a:r>
          </a:p>
        </p:txBody>
      </p:sp>
      <p:sp>
        <p:nvSpPr>
          <p:cNvPr id="37" name="Rechteck 81">
            <a:extLst>
              <a:ext uri="{FF2B5EF4-FFF2-40B4-BE49-F238E27FC236}">
                <a16:creationId xmlns:a16="http://schemas.microsoft.com/office/drawing/2014/main" id="{7FB09BC2-5568-414D-86CC-DFAD2A55394E}"/>
              </a:ext>
            </a:extLst>
          </p:cNvPr>
          <p:cNvSpPr>
            <a:spLocks noChangeAspect="1"/>
          </p:cNvSpPr>
          <p:nvPr/>
        </p:nvSpPr>
        <p:spPr>
          <a:xfrm>
            <a:off x="561600" y="3717032"/>
            <a:ext cx="3068435" cy="10422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33D27E-C636-4096-811F-FEE0E32BBA9D}"/>
              </a:ext>
            </a:extLst>
          </p:cNvPr>
          <p:cNvSpPr txBox="1">
            <a:spLocks noChangeAspect="1"/>
          </p:cNvSpPr>
          <p:nvPr/>
        </p:nvSpPr>
        <p:spPr>
          <a:xfrm>
            <a:off x="1106524" y="1365193"/>
            <a:ext cx="17345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1" u="sng" dirty="0"/>
              <a:t>UI </a:t>
            </a:r>
            <a:r>
              <a:rPr lang="de-DE" sz="1000" b="1" u="sng" dirty="0" err="1"/>
              <a:t>marking</a:t>
            </a:r>
            <a:r>
              <a:rPr lang="de-DE" sz="1000" b="1" dirty="0"/>
              <a:t>:</a:t>
            </a:r>
          </a:p>
        </p:txBody>
      </p:sp>
      <p:sp>
        <p:nvSpPr>
          <p:cNvPr id="57" name="TextBox 10">
            <a:extLst>
              <a:ext uri="{FF2B5EF4-FFF2-40B4-BE49-F238E27FC236}">
                <a16:creationId xmlns:a16="http://schemas.microsoft.com/office/drawing/2014/main" id="{FE33D27E-C636-4096-811F-FEE0E32BBA9D}"/>
              </a:ext>
            </a:extLst>
          </p:cNvPr>
          <p:cNvSpPr txBox="1">
            <a:spLocks noChangeAspect="1"/>
          </p:cNvSpPr>
          <p:nvPr/>
        </p:nvSpPr>
        <p:spPr>
          <a:xfrm>
            <a:off x="1105200" y="2138016"/>
            <a:ext cx="17345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1" u="sng" dirty="0" err="1"/>
              <a:t>Approval</a:t>
            </a:r>
            <a:r>
              <a:rPr lang="de-DE" sz="1000" b="1" u="sng" dirty="0"/>
              <a:t> </a:t>
            </a:r>
            <a:r>
              <a:rPr lang="de-DE" sz="1000" b="1" u="sng" dirty="0" err="1"/>
              <a:t>marking</a:t>
            </a:r>
            <a:r>
              <a:rPr lang="de-DE" sz="1000" b="1" dirty="0"/>
              <a:t>:</a:t>
            </a:r>
          </a:p>
        </p:txBody>
      </p:sp>
      <p:sp>
        <p:nvSpPr>
          <p:cNvPr id="58" name="TextBox 10">
            <a:extLst>
              <a:ext uri="{FF2B5EF4-FFF2-40B4-BE49-F238E27FC236}">
                <a16:creationId xmlns:a16="http://schemas.microsoft.com/office/drawing/2014/main" id="{FE33D27E-C636-4096-811F-FEE0E32BBA9D}"/>
              </a:ext>
            </a:extLst>
          </p:cNvPr>
          <p:cNvSpPr txBox="1">
            <a:spLocks/>
          </p:cNvSpPr>
          <p:nvPr/>
        </p:nvSpPr>
        <p:spPr>
          <a:xfrm>
            <a:off x="1105200" y="3690000"/>
            <a:ext cx="1734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1" u="sng" dirty="0"/>
              <a:t>Additional </a:t>
            </a:r>
            <a:r>
              <a:rPr lang="de-DE" sz="1000" b="1" u="sng" dirty="0" err="1"/>
              <a:t>information</a:t>
            </a:r>
            <a:r>
              <a:rPr lang="de-DE" sz="1000" b="1" dirty="0"/>
              <a:t>:</a:t>
            </a:r>
            <a:endParaRPr lang="de-DE" sz="1000" dirty="0"/>
          </a:p>
          <a:p>
            <a:pPr algn="ctr"/>
            <a:endParaRPr lang="de-DE" sz="1000" dirty="0"/>
          </a:p>
          <a:p>
            <a:pPr algn="ctr"/>
            <a:endParaRPr lang="de-DE" sz="1000" dirty="0"/>
          </a:p>
          <a:p>
            <a:pPr algn="ctr"/>
            <a:r>
              <a:rPr lang="de-DE" sz="1000" dirty="0"/>
              <a:t>Information </a:t>
            </a:r>
            <a:r>
              <a:rPr lang="de-DE" sz="1000" dirty="0" err="1"/>
              <a:t>text</a:t>
            </a:r>
            <a:endParaRPr lang="de-DE" sz="1000" dirty="0"/>
          </a:p>
        </p:txBody>
      </p:sp>
      <p:cxnSp>
        <p:nvCxnSpPr>
          <p:cNvPr id="63" name="Gerader Verbinder 44">
            <a:extLst>
              <a:ext uri="{FF2B5EF4-FFF2-40B4-BE49-F238E27FC236}">
                <a16:creationId xmlns:a16="http://schemas.microsoft.com/office/drawing/2014/main" id="{065FDC5F-C8D5-4F47-8632-797EAAB29636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3448800" y="1731490"/>
            <a:ext cx="7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44">
            <a:extLst>
              <a:ext uri="{FF2B5EF4-FFF2-40B4-BE49-F238E27FC236}">
                <a16:creationId xmlns:a16="http://schemas.microsoft.com/office/drawing/2014/main" id="{065FDC5F-C8D5-4F47-8632-797EAAB29636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3448800" y="2349104"/>
            <a:ext cx="7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r Verbinder 44">
            <a:extLst>
              <a:ext uri="{FF2B5EF4-FFF2-40B4-BE49-F238E27FC236}">
                <a16:creationId xmlns:a16="http://schemas.microsoft.com/office/drawing/2014/main" id="{065FDC5F-C8D5-4F47-8632-797EAAB29636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3448800" y="3861048"/>
            <a:ext cx="75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27">
            <a:extLst>
              <a:ext uri="{FF2B5EF4-FFF2-40B4-BE49-F238E27FC236}">
                <a16:creationId xmlns:a16="http://schemas.microsoft.com/office/drawing/2014/main" id="{AD31D4CC-DD39-4A17-A9C3-85AC99F8A303}"/>
              </a:ext>
            </a:extLst>
          </p:cNvPr>
          <p:cNvSpPr txBox="1"/>
          <p:nvPr/>
        </p:nvSpPr>
        <p:spPr>
          <a:xfrm rot="5400000">
            <a:off x="7923983" y="3193806"/>
            <a:ext cx="2573409" cy="55763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tIns="3600" bIns="3600" rtlCol="0" anchor="ctr" anchorCtr="0">
            <a:spAutoFit/>
          </a:bodyPr>
          <a:lstStyle/>
          <a:p>
            <a:pPr algn="ctr"/>
            <a:r>
              <a:rPr lang="de-DE" b="1" dirty="0" err="1"/>
              <a:t>Depending</a:t>
            </a:r>
            <a:r>
              <a:rPr lang="de-DE" b="1" dirty="0"/>
              <a:t> on</a:t>
            </a:r>
          </a:p>
          <a:p>
            <a:pPr algn="ctr"/>
            <a:r>
              <a:rPr lang="de-DE" b="1" dirty="0"/>
              <a:t>GRs </a:t>
            </a:r>
            <a:r>
              <a:rPr lang="de-DE" b="1" dirty="0" err="1"/>
              <a:t>decisions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49024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feld 84">
            <a:extLst>
              <a:ext uri="{FF2B5EF4-FFF2-40B4-BE49-F238E27FC236}">
                <a16:creationId xmlns:a16="http://schemas.microsoft.com/office/drawing/2014/main" id="{555DE0F9-2B20-4586-93B0-5B884E857EEE}"/>
              </a:ext>
            </a:extLst>
          </p:cNvPr>
          <p:cNvSpPr txBox="1"/>
          <p:nvPr/>
        </p:nvSpPr>
        <p:spPr>
          <a:xfrm>
            <a:off x="431390" y="116632"/>
            <a:ext cx="8991559" cy="692497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950" b="1" dirty="0"/>
              <a:t>UNIQUE IDENTIFIER / DETA Database</a:t>
            </a:r>
            <a:r>
              <a:rPr lang="en-US" sz="1950" dirty="0"/>
              <a:t> </a:t>
            </a:r>
          </a:p>
          <a:p>
            <a:r>
              <a:rPr lang="en-US" sz="1950" dirty="0"/>
              <a:t>Considerations for all GRs</a:t>
            </a:r>
          </a:p>
        </p:txBody>
      </p:sp>
      <p:sp>
        <p:nvSpPr>
          <p:cNvPr id="28" name="Foliennummernplatzhalter 1">
            <a:extLst>
              <a:ext uri="{FF2B5EF4-FFF2-40B4-BE49-F238E27FC236}">
                <a16:creationId xmlns:a16="http://schemas.microsoft.com/office/drawing/2014/main" id="{E22AA05A-651D-48FC-92C3-11C15DB14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</p:spPr>
        <p:txBody>
          <a:bodyPr/>
          <a:lstStyle/>
          <a:p>
            <a:fld id="{19402824-367F-4233-B96A-3B383EFE3CC8}" type="slidenum">
              <a:rPr lang="de-DE" smtClean="0"/>
              <a:t>7</a:t>
            </a:fld>
            <a:endParaRPr lang="de-DE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38B8E3-24FC-4098-BBBF-2466662E72C1}"/>
              </a:ext>
            </a:extLst>
          </p:cNvPr>
          <p:cNvSpPr txBox="1"/>
          <p:nvPr/>
        </p:nvSpPr>
        <p:spPr>
          <a:xfrm>
            <a:off x="419141" y="899560"/>
            <a:ext cx="895608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b="1" u="sng" dirty="0"/>
              <a:t>Summary</a:t>
            </a:r>
            <a:r>
              <a:rPr lang="de-DE" b="1" dirty="0"/>
              <a:t>: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currently</a:t>
            </a:r>
            <a:r>
              <a:rPr lang="de-DE" dirty="0"/>
              <a:t> </a:t>
            </a:r>
            <a:r>
              <a:rPr lang="de-DE" dirty="0" err="1"/>
              <a:t>specified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markings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“</a:t>
            </a:r>
            <a:r>
              <a:rPr lang="de-DE" dirty="0" err="1"/>
              <a:t>approval</a:t>
            </a:r>
            <a:r>
              <a:rPr lang="de-DE" dirty="0"/>
              <a:t> </a:t>
            </a:r>
            <a:r>
              <a:rPr lang="de-DE" dirty="0" err="1"/>
              <a:t>marking</a:t>
            </a:r>
            <a:r>
              <a:rPr lang="de-DE" dirty="0"/>
              <a:t>“;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default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UI </a:t>
            </a:r>
            <a:r>
              <a:rPr lang="de-DE" dirty="0" err="1"/>
              <a:t>marking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replace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“</a:t>
            </a:r>
            <a:r>
              <a:rPr lang="de-DE" dirty="0" err="1"/>
              <a:t>approval</a:t>
            </a:r>
            <a:r>
              <a:rPr lang="de-DE" dirty="0"/>
              <a:t> </a:t>
            </a:r>
            <a:r>
              <a:rPr lang="de-DE" dirty="0" err="1"/>
              <a:t>marking</a:t>
            </a:r>
            <a:r>
              <a:rPr lang="de-DE" dirty="0"/>
              <a:t>“ on a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thus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additional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shown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anymore</a:t>
            </a:r>
            <a:r>
              <a:rPr lang="de-DE" dirty="0"/>
              <a:t>;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missing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publically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 </a:t>
            </a:r>
            <a:r>
              <a:rPr lang="de-DE" dirty="0" err="1"/>
              <a:t>summary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in DETA </a:t>
            </a:r>
            <a:r>
              <a:rPr lang="de-DE" dirty="0" err="1"/>
              <a:t>accessible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a </a:t>
            </a:r>
            <a:r>
              <a:rPr lang="de-DE" dirty="0" err="1"/>
              <a:t>public</a:t>
            </a:r>
            <a:r>
              <a:rPr lang="de-DE" dirty="0"/>
              <a:t> web </a:t>
            </a:r>
            <a:r>
              <a:rPr lang="de-DE" dirty="0" err="1"/>
              <a:t>portal</a:t>
            </a:r>
            <a:r>
              <a:rPr lang="de-DE" dirty="0"/>
              <a:t>.</a:t>
            </a:r>
          </a:p>
          <a:p>
            <a:pPr>
              <a:spcAft>
                <a:spcPts val="300"/>
              </a:spcAft>
            </a:pPr>
            <a:endParaRPr lang="de-DE" dirty="0"/>
          </a:p>
          <a:p>
            <a:pPr>
              <a:spcAft>
                <a:spcPts val="300"/>
              </a:spcAft>
            </a:pPr>
            <a:r>
              <a:rPr lang="de-DE" b="1" u="sng" dirty="0"/>
              <a:t>All GRs </a:t>
            </a:r>
            <a:r>
              <a:rPr lang="de-DE" b="1" u="sng" dirty="0" err="1"/>
              <a:t>need</a:t>
            </a:r>
            <a:r>
              <a:rPr lang="de-DE" b="1" u="sng" dirty="0"/>
              <a:t> </a:t>
            </a:r>
            <a:r>
              <a:rPr lang="de-DE" b="1" u="sng" dirty="0" err="1"/>
              <a:t>to</a:t>
            </a:r>
            <a:r>
              <a:rPr lang="de-DE" b="1" u="sng" dirty="0"/>
              <a:t> </a:t>
            </a:r>
            <a:r>
              <a:rPr lang="de-DE" b="1" u="sng" dirty="0" err="1"/>
              <a:t>consider</a:t>
            </a:r>
            <a:r>
              <a:rPr lang="de-DE" b="1" u="sng" dirty="0"/>
              <a:t> </a:t>
            </a:r>
            <a:r>
              <a:rPr lang="de-DE" b="1" u="sng" dirty="0" err="1"/>
              <a:t>for</a:t>
            </a:r>
            <a:r>
              <a:rPr lang="de-DE" b="1" u="sng" dirty="0"/>
              <a:t> </a:t>
            </a:r>
            <a:r>
              <a:rPr lang="de-DE" b="1" u="sng" dirty="0" err="1"/>
              <a:t>each</a:t>
            </a:r>
            <a:r>
              <a:rPr lang="de-DE" b="1" u="sng" dirty="0"/>
              <a:t> UN Regulation </a:t>
            </a:r>
            <a:r>
              <a:rPr lang="de-DE" b="1" u="sng" dirty="0" err="1"/>
              <a:t>under</a:t>
            </a:r>
            <a:r>
              <a:rPr lang="de-DE" b="1" u="sng" dirty="0"/>
              <a:t> </a:t>
            </a:r>
            <a:r>
              <a:rPr lang="de-DE" b="1" u="sng" dirty="0" err="1"/>
              <a:t>its</a:t>
            </a:r>
            <a:r>
              <a:rPr lang="de-DE" b="1" u="sng" dirty="0"/>
              <a:t> </a:t>
            </a:r>
            <a:r>
              <a:rPr lang="de-DE" b="1" u="sng" dirty="0" err="1"/>
              <a:t>responsibility</a:t>
            </a:r>
            <a:r>
              <a:rPr lang="de-DE" b="1" dirty="0"/>
              <a:t>:</a:t>
            </a:r>
            <a:endParaRPr lang="de-DE" dirty="0"/>
          </a:p>
          <a:p>
            <a:pPr marL="342900" indent="-342900">
              <a:spcAft>
                <a:spcPts val="300"/>
              </a:spcAft>
              <a:buAutoNum type="arabicPeriod"/>
            </a:pPr>
            <a:r>
              <a:rPr lang="de-DE" dirty="0" err="1"/>
              <a:t>Does</a:t>
            </a:r>
            <a:r>
              <a:rPr lang="de-DE" dirty="0"/>
              <a:t> a UN Regulation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prohibit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en-US" dirty="0"/>
              <a:t>replacement of the approval marking by a UI marking (as currently for UNR22, 44, 129).</a:t>
            </a:r>
            <a:br>
              <a:rPr lang="en-US" dirty="0"/>
            </a:br>
            <a:r>
              <a:rPr lang="en-US" dirty="0"/>
              <a:t>Consideration: is the ‘E-mark’ on the product necessary for consumers.</a:t>
            </a:r>
          </a:p>
          <a:p>
            <a:pPr marL="342900" indent="-342900">
              <a:spcAft>
                <a:spcPts val="300"/>
              </a:spcAft>
              <a:buAutoNum type="arabicPeriod"/>
            </a:pPr>
            <a:r>
              <a:rPr lang="en-US" dirty="0"/>
              <a:t>Are some of the markings to be considered not part of the </a:t>
            </a:r>
            <a:r>
              <a:rPr lang="de-DE" dirty="0"/>
              <a:t>“</a:t>
            </a:r>
            <a:r>
              <a:rPr lang="de-DE" dirty="0" err="1"/>
              <a:t>approval</a:t>
            </a:r>
            <a:r>
              <a:rPr lang="de-DE" dirty="0"/>
              <a:t> </a:t>
            </a:r>
            <a:r>
              <a:rPr lang="de-DE" dirty="0" err="1"/>
              <a:t>marking</a:t>
            </a:r>
            <a:r>
              <a:rPr lang="de-DE" dirty="0"/>
              <a:t>“ </a:t>
            </a:r>
            <a:r>
              <a:rPr lang="de-DE" dirty="0" err="1"/>
              <a:t>and</a:t>
            </a:r>
            <a:r>
              <a:rPr lang="de-DE" dirty="0"/>
              <a:t> must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remain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product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 err="1"/>
              <a:t>Considerations</a:t>
            </a:r>
            <a:r>
              <a:rPr lang="de-DE" dirty="0"/>
              <a:t>: e.g.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particular</a:t>
            </a:r>
            <a:r>
              <a:rPr lang="de-DE" dirty="0"/>
              <a:t> (additional) </a:t>
            </a:r>
            <a:r>
              <a:rPr lang="de-DE" dirty="0" err="1"/>
              <a:t>marking</a:t>
            </a:r>
            <a:r>
              <a:rPr lang="de-DE" dirty="0"/>
              <a:t> </a:t>
            </a:r>
            <a:r>
              <a:rPr lang="en-US" dirty="0"/>
              <a:t>necessary for consumers, or, </a:t>
            </a:r>
            <a:r>
              <a:rPr lang="nl-NL" dirty="0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marking</a:t>
            </a:r>
            <a:r>
              <a:rPr lang="de-DE" dirty="0"/>
              <a:t> </a:t>
            </a:r>
            <a:r>
              <a:rPr lang="de-DE" dirty="0" err="1"/>
              <a:t>unique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identified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approval</a:t>
            </a:r>
            <a:r>
              <a:rPr lang="de-DE" dirty="0"/>
              <a:t> </a:t>
            </a:r>
            <a:r>
              <a:rPr lang="de-DE" dirty="0" err="1"/>
              <a:t>documentation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summary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, like </a:t>
            </a:r>
            <a:r>
              <a:rPr lang="de-DE" dirty="0" err="1"/>
              <a:t>the</a:t>
            </a:r>
            <a:r>
              <a:rPr lang="de-DE" dirty="0"/>
              <a:t> ‘</a:t>
            </a:r>
            <a:r>
              <a:rPr lang="de-DE" dirty="0" err="1"/>
              <a:t>trade</a:t>
            </a:r>
            <a:r>
              <a:rPr lang="de-DE" dirty="0"/>
              <a:t> </a:t>
            </a:r>
            <a:r>
              <a:rPr lang="de-DE" dirty="0" err="1"/>
              <a:t>name</a:t>
            </a:r>
            <a:r>
              <a:rPr lang="de-DE" dirty="0"/>
              <a:t>‘.</a:t>
            </a:r>
          </a:p>
          <a:p>
            <a:pPr marL="342900" indent="-342900">
              <a:spcAft>
                <a:spcPts val="300"/>
              </a:spcAft>
              <a:buAutoNum type="arabicPeriod"/>
            </a:pP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cases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content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Summary </a:t>
            </a:r>
            <a:r>
              <a:rPr lang="de-DE" dirty="0" err="1"/>
              <a:t>Document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specified</a:t>
            </a:r>
            <a:r>
              <a:rPr lang="de-DE" dirty="0"/>
              <a:t> (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previous</a:t>
            </a:r>
            <a:r>
              <a:rPr lang="de-DE" dirty="0"/>
              <a:t> </a:t>
            </a:r>
            <a:r>
              <a:rPr lang="de-DE" dirty="0" err="1"/>
              <a:t>slide</a:t>
            </a:r>
            <a:r>
              <a:rPr lang="de-DE" dirty="0"/>
              <a:t>)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included</a:t>
            </a:r>
            <a:r>
              <a:rPr lang="de-DE" dirty="0"/>
              <a:t> in a Supplement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UN Regulation.</a:t>
            </a:r>
            <a:br>
              <a:rPr lang="de-DE" dirty="0"/>
            </a:br>
            <a:r>
              <a:rPr lang="de-DE" dirty="0"/>
              <a:t>A </a:t>
            </a:r>
            <a:r>
              <a:rPr lang="de-DE" dirty="0" err="1"/>
              <a:t>harmonized</a:t>
            </a:r>
            <a:r>
              <a:rPr lang="de-DE" dirty="0"/>
              <a:t> </a:t>
            </a:r>
            <a:r>
              <a:rPr lang="de-DE" dirty="0" err="1"/>
              <a:t>template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developed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2179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3" ma:contentTypeDescription="Create a new document." ma:contentTypeScope="" ma:versionID="89c13dde5d7aa6b1840a64c3c61e7101">
  <xsd:schema xmlns:xsd="http://www.w3.org/2001/XMLSchema" xmlns:xs="http://www.w3.org/2001/XMLSchema" xmlns:p="http://schemas.microsoft.com/office/2006/metadata/properties" xmlns:ns2="4b4a1c0d-4a69-4996-a84a-fc699b9f49de" xmlns:ns3="acccb6d4-dbe5-46d2-b4d3-5733603d8cc6" targetNamespace="http://schemas.microsoft.com/office/2006/metadata/properties" ma:root="true" ma:fieldsID="49ff99f9a570207563b6136515cf8a36" ns2:_="" ns3:_="">
    <xsd:import namespace="4b4a1c0d-4a69-4996-a84a-fc699b9f49de"/>
    <xsd:import namespace="acccb6d4-dbe5-46d2-b4d3-5733603d8c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87580D-E5CA-4023-9E47-76A417D391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81B2D2-4D5D-4477-819A-8E66040FB488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b4a1c0d-4a69-4996-a84a-fc699b9f49de"/>
    <ds:schemaRef ds:uri="acccb6d4-dbe5-46d2-b4d3-5733603d8c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CA773F7-2232-4222-9DC4-98664352E1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1110</Words>
  <Application>Microsoft Office PowerPoint</Application>
  <PresentationFormat>A4 Paper (210x297 mm)</PresentationFormat>
  <Paragraphs>171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GTB Secretariat</dc:creator>
  <cp:lastModifiedBy>Edoardo Gianotti</cp:lastModifiedBy>
  <cp:revision>514</cp:revision>
  <dcterms:created xsi:type="dcterms:W3CDTF">2016-01-06T07:52:50Z</dcterms:created>
  <dcterms:modified xsi:type="dcterms:W3CDTF">2022-05-09T07:14:52Z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3" name="MSIP_Label_1e6743f2-12c7-4edd-9d1f-c7648963e091_Enabled">
    <vt:lpwstr>true</vt:lpwstr>
  </property>
  <property fmtid="{D5CDD505-2E9C-101B-9397-08002B2CF9AE}" pid="4" name="MSIP_Label_1e6743f2-12c7-4edd-9d1f-c7648963e091_SetDate">
    <vt:lpwstr>2021-06-14T09:06:38Z</vt:lpwstr>
  </property>
  <property fmtid="{D5CDD505-2E9C-101B-9397-08002B2CF9AE}" pid="5" name="MSIP_Label_1e6743f2-12c7-4edd-9d1f-c7648963e091_Method">
    <vt:lpwstr>Privileged</vt:lpwstr>
  </property>
  <property fmtid="{D5CDD505-2E9C-101B-9397-08002B2CF9AE}" pid="6" name="MSIP_Label_1e6743f2-12c7-4edd-9d1f-c7648963e091_Name">
    <vt:lpwstr>Internal Usage (no visual markings)</vt:lpwstr>
  </property>
  <property fmtid="{D5CDD505-2E9C-101B-9397-08002B2CF9AE}" pid="7" name="MSIP_Label_1e6743f2-12c7-4edd-9d1f-c7648963e091_SiteId">
    <vt:lpwstr>2d5eb7e2-d3ee-4bf5-bc62-79d5ae9cd9e1</vt:lpwstr>
  </property>
  <property fmtid="{D5CDD505-2E9C-101B-9397-08002B2CF9AE}" pid="8" name="MSIP_Label_1e6743f2-12c7-4edd-9d1f-c7648963e091_ActionId">
    <vt:lpwstr>76371ada-bd67-43da-ba36-5c7a53f9d81c</vt:lpwstr>
  </property>
  <property fmtid="{D5CDD505-2E9C-101B-9397-08002B2CF9AE}" pid="9" name="MSIP_Label_1e6743f2-12c7-4edd-9d1f-c7648963e091_ContentBits">
    <vt:lpwstr>0</vt:lpwstr>
  </property>
</Properties>
</file>