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764" r:id="rId5"/>
  </p:sldMasterIdLst>
  <p:notesMasterIdLst>
    <p:notesMasterId r:id="rId20"/>
  </p:notesMasterIdLst>
  <p:sldIdLst>
    <p:sldId id="349" r:id="rId6"/>
    <p:sldId id="432" r:id="rId7"/>
    <p:sldId id="433" r:id="rId8"/>
    <p:sldId id="455" r:id="rId9"/>
    <p:sldId id="444" r:id="rId10"/>
    <p:sldId id="445" r:id="rId11"/>
    <p:sldId id="450" r:id="rId12"/>
    <p:sldId id="451" r:id="rId13"/>
    <p:sldId id="452" r:id="rId14"/>
    <p:sldId id="453" r:id="rId15"/>
    <p:sldId id="454" r:id="rId16"/>
    <p:sldId id="456" r:id="rId17"/>
    <p:sldId id="457" r:id="rId18"/>
    <p:sldId id="458" r:id="rId19"/>
  </p:sldIdLst>
  <p:sldSz cx="12192000" cy="6858000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04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132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176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5220" algn="l" defTabSz="914088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2264" algn="l" defTabSz="914088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199308" algn="l" defTabSz="914088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6352" algn="l" defTabSz="914088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31" userDrawn="1">
          <p15:clr>
            <a:srgbClr val="A4A3A4"/>
          </p15:clr>
        </p15:guide>
        <p15:guide id="2" orient="horz" pos="2969" userDrawn="1">
          <p15:clr>
            <a:srgbClr val="A4A3A4"/>
          </p15:clr>
        </p15:guide>
        <p15:guide id="3" orient="horz" pos="2296" userDrawn="1">
          <p15:clr>
            <a:srgbClr val="A4A3A4"/>
          </p15:clr>
        </p15:guide>
        <p15:guide id="4" orient="horz" pos="709" userDrawn="1">
          <p15:clr>
            <a:srgbClr val="A4A3A4"/>
          </p15:clr>
        </p15:guide>
        <p15:guide id="5" orient="horz" pos="1752" userDrawn="1">
          <p15:clr>
            <a:srgbClr val="A4A3A4"/>
          </p15:clr>
        </p15:guide>
        <p15:guide id="6" pos="1104" userDrawn="1">
          <p15:clr>
            <a:srgbClr val="A4A3A4"/>
          </p15:clr>
        </p15:guide>
        <p15:guide id="7" pos="6576" userDrawn="1">
          <p15:clr>
            <a:srgbClr val="A4A3A4"/>
          </p15:clr>
        </p15:guide>
        <p15:guide id="8" pos="1497" userDrawn="1">
          <p15:clr>
            <a:srgbClr val="A4A3A4"/>
          </p15:clr>
        </p15:guide>
        <p15:guide id="9" pos="6185" userDrawn="1">
          <p15:clr>
            <a:srgbClr val="A4A3A4"/>
          </p15:clr>
        </p15:guide>
        <p15:guide id="10" pos="5550" userDrawn="1">
          <p15:clr>
            <a:srgbClr val="A4A3A4"/>
          </p15:clr>
        </p15:guide>
        <p15:guide id="11" pos="3617" userDrawn="1">
          <p15:clr>
            <a:srgbClr val="A4A3A4"/>
          </p15:clr>
        </p15:guide>
        <p15:guide id="12" pos="3003" userDrawn="1">
          <p15:clr>
            <a:srgbClr val="A4A3A4"/>
          </p15:clr>
        </p15:guide>
        <p15:guide id="13" pos="2305" userDrawn="1">
          <p15:clr>
            <a:srgbClr val="A4A3A4"/>
          </p15:clr>
        </p15:guide>
        <p15:guide id="14" pos="3929" userDrawn="1">
          <p15:clr>
            <a:srgbClr val="A4A3A4"/>
          </p15:clr>
        </p15:guide>
        <p15:guide id="15" pos="5348" userDrawn="1">
          <p15:clr>
            <a:srgbClr val="A4A3A4"/>
          </p15:clr>
        </p15:guide>
        <p15:guide id="16" pos="5627" userDrawn="1">
          <p15:clr>
            <a:srgbClr val="A4A3A4"/>
          </p15:clr>
        </p15:guide>
        <p15:guide id="17" pos="417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y Ryan (TEMA)" initials="AR(" lastIdx="1" clrIdx="0">
    <p:extLst>
      <p:ext uri="{19B8F6BF-5375-455C-9EA6-DF929625EA0E}">
        <p15:presenceInfo xmlns:p15="http://schemas.microsoft.com/office/powerpoint/2012/main" userId="S-1-5-21-1903061005-1413307639-1264475144-230569" providerId="AD"/>
      </p:ext>
    </p:extLst>
  </p:cmAuthor>
  <p:cmAuthor id="2" name="Amy Ryan (TEMA)" initials="AR( [2]" lastIdx="6" clrIdx="1">
    <p:extLst>
      <p:ext uri="{19B8F6BF-5375-455C-9EA6-DF929625EA0E}">
        <p15:presenceInfo xmlns:p15="http://schemas.microsoft.com/office/powerpoint/2012/main" userId="S::amy.ryan@toyota.com::1ea02e2a-c927-4329-a5d6-f4c3dc0f854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CBE4C1"/>
    <a:srgbClr val="FF9999"/>
    <a:srgbClr val="FF7C80"/>
    <a:srgbClr val="0000FF"/>
    <a:srgbClr val="009900"/>
    <a:srgbClr val="33CC33"/>
    <a:srgbClr val="7A858B"/>
    <a:srgbClr val="959EA5"/>
    <a:srgbClr val="9F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5910" autoAdjust="0"/>
  </p:normalViewPr>
  <p:slideViewPr>
    <p:cSldViewPr>
      <p:cViewPr varScale="1">
        <p:scale>
          <a:sx n="63" d="100"/>
          <a:sy n="63" d="100"/>
        </p:scale>
        <p:origin x="32" y="80"/>
      </p:cViewPr>
      <p:guideLst>
        <p:guide orient="horz" pos="2931"/>
        <p:guide orient="horz" pos="2969"/>
        <p:guide orient="horz" pos="2296"/>
        <p:guide orient="horz" pos="709"/>
        <p:guide orient="horz" pos="1752"/>
        <p:guide pos="1104"/>
        <p:guide pos="6576"/>
        <p:guide pos="1497"/>
        <p:guide pos="6185"/>
        <p:guide pos="5550"/>
        <p:guide pos="3617"/>
        <p:guide pos="3003"/>
        <p:guide pos="2305"/>
        <p:guide pos="3929"/>
        <p:guide pos="5348"/>
        <p:guide pos="5627"/>
        <p:guide pos="4175"/>
      </p:guideLst>
    </p:cSldViewPr>
  </p:slideViewPr>
  <p:outlineViewPr>
    <p:cViewPr>
      <p:scale>
        <a:sx n="33" d="100"/>
        <a:sy n="33" d="100"/>
      </p:scale>
      <p:origin x="0" y="49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>
        <p:scale>
          <a:sx n="75" d="100"/>
          <a:sy n="75" d="100"/>
        </p:scale>
        <p:origin x="2128" y="-1052"/>
      </p:cViewPr>
      <p:guideLst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 bwMode="auto">
          <a:xfrm>
            <a:off x="5" y="5"/>
            <a:ext cx="291941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5" tIns="45690" rIns="91375" bIns="45690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 bwMode="auto">
          <a:xfrm>
            <a:off x="3814763" y="5"/>
            <a:ext cx="291941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5" tIns="45690" rIns="91375" bIns="4569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fld id="{71162916-0AC7-47C1-A199-25CF7B230AD6}" type="datetimeFigureOut">
              <a:rPr lang="ja-JP" altLang="en-US"/>
              <a:pPr>
                <a:defRPr/>
              </a:pPr>
              <a:t>2022/5/9</a:t>
            </a:fld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-260350" y="112713"/>
            <a:ext cx="3844925" cy="2163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6" tIns="45705" rIns="91406" bIns="45705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 bwMode="auto">
          <a:xfrm>
            <a:off x="25400" y="2341563"/>
            <a:ext cx="6661150" cy="752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5" tIns="45690" rIns="91375" bIns="456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 bwMode="auto">
          <a:xfrm>
            <a:off x="5" y="9371013"/>
            <a:ext cx="2919413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5" tIns="45690" rIns="91375" bIns="45690" numCol="1" anchor="b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5" tIns="45690" rIns="91375" bIns="45690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fld id="{F47638C3-D3C0-44A9-A30B-0DAB77345EE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06043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ＭＳ Ｐゴシック" pitchFamily="50" charset="-128"/>
        <a:ea typeface="+mn-ea"/>
        <a:cs typeface="+mn-cs"/>
      </a:defRPr>
    </a:lvl1pPr>
    <a:lvl2pPr marL="457045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ＭＳ Ｐゴシック" pitchFamily="50" charset="-128"/>
        <a:ea typeface="+mn-ea"/>
        <a:cs typeface="+mn-cs"/>
      </a:defRPr>
    </a:lvl2pPr>
    <a:lvl3pPr marL="914088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ＭＳ Ｐゴシック" pitchFamily="50" charset="-128"/>
        <a:ea typeface="+mn-ea"/>
        <a:cs typeface="+mn-cs"/>
      </a:defRPr>
    </a:lvl3pPr>
    <a:lvl4pPr marL="1371132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ＭＳ Ｐゴシック" pitchFamily="50" charset="-128"/>
        <a:ea typeface="+mn-ea"/>
        <a:cs typeface="+mn-cs"/>
      </a:defRPr>
    </a:lvl4pPr>
    <a:lvl5pPr marL="1828176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ＭＳ Ｐゴシック" pitchFamily="50" charset="-128"/>
        <a:ea typeface="+mn-ea"/>
        <a:cs typeface="+mn-cs"/>
      </a:defRPr>
    </a:lvl5pPr>
    <a:lvl6pPr marL="2285220" algn="l" defTabSz="91408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264" algn="l" defTabSz="91408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308" algn="l" defTabSz="91408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352" algn="l" defTabSz="91408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D9E26-DA80-40A2-927B-3CC06D4FB6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4359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buFont typeface="Calibri" pitchFamily="34" charset="0"/>
              <a:buAutoNum type="arabicPeriod"/>
            </a:pPr>
            <a:r>
              <a:rPr lang="en-US" altLang="en-US"/>
              <a:t>This is a combined fire test on a container: localized and engulfing fire</a:t>
            </a:r>
          </a:p>
          <a:p>
            <a:pPr marL="228600" indent="-228600">
              <a:buFont typeface="Calibri" pitchFamily="34" charset="0"/>
              <a:buAutoNum type="arabicPeriod"/>
            </a:pPr>
            <a:r>
              <a:rPr lang="en-US" altLang="en-US"/>
              <a:t>NHTSA and Transport Canada had jointly conducted a series of research:  TC identified the need for localized fire test and developed the test procedures; NHTSA picked up the second phase of the research by conducting a series of test to identify the mitigation materials. 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F51F7CF-70CB-4634-936F-8B59A2C09D8B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145629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buFont typeface="Calibri" pitchFamily="34" charset="0"/>
              <a:buAutoNum type="arabicPeriod"/>
            </a:pPr>
            <a:r>
              <a:rPr lang="en-US" altLang="en-US"/>
              <a:t>This is a combined fire test on a container: localized and engulfing fire</a:t>
            </a:r>
          </a:p>
          <a:p>
            <a:pPr marL="228600" indent="-228600">
              <a:buFont typeface="Calibri" pitchFamily="34" charset="0"/>
              <a:buAutoNum type="arabicPeriod"/>
            </a:pPr>
            <a:r>
              <a:rPr lang="en-US" altLang="en-US"/>
              <a:t>NHTSA and Transport Canada had jointly conducted a series of research:  TC identified the need for localized fire test and developed the test procedures; NHTSA picked up the second phase of the research by conducting a series of test to identify the mitigation materials. 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F51F7CF-70CB-4634-936F-8B59A2C09D8B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1782441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buFont typeface="Calibri" pitchFamily="34" charset="0"/>
              <a:buAutoNum type="arabicPeriod"/>
            </a:pPr>
            <a:r>
              <a:rPr lang="en-US" altLang="en-US"/>
              <a:t>This is a combined fire test on a container: localized and engulfing fire</a:t>
            </a:r>
          </a:p>
          <a:p>
            <a:pPr marL="228600" indent="-228600">
              <a:buFont typeface="Calibri" pitchFamily="34" charset="0"/>
              <a:buAutoNum type="arabicPeriod"/>
            </a:pPr>
            <a:r>
              <a:rPr lang="en-US" altLang="en-US"/>
              <a:t>NHTSA and Transport Canada had jointly conducted a series of research:  TC identified the need for localized fire test and developed the test procedures; NHTSA picked up the second phase of the research by conducting a series of test to identify the mitigation materials. 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F51F7CF-70CB-4634-936F-8B59A2C09D8B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543539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buFont typeface="Calibri" pitchFamily="34" charset="0"/>
              <a:buAutoNum type="arabicPeriod"/>
            </a:pPr>
            <a:r>
              <a:rPr lang="en-US" altLang="en-US"/>
              <a:t>This is a combined fire test on a container: localized and engulfing fire</a:t>
            </a:r>
          </a:p>
          <a:p>
            <a:pPr marL="228600" indent="-228600">
              <a:buFont typeface="Calibri" pitchFamily="34" charset="0"/>
              <a:buAutoNum type="arabicPeriod"/>
            </a:pPr>
            <a:r>
              <a:rPr lang="en-US" altLang="en-US"/>
              <a:t>NHTSA and Transport Canada had jointly conducted a series of research:  TC identified the need for localized fire test and developed the test procedures; NHTSA picked up the second phase of the research by conducting a series of test to identify the mitigation materials. 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F51F7CF-70CB-4634-936F-8B59A2C09D8B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054458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D9E26-DA80-40A2-927B-3CC06D4FB6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08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D9E26-DA80-40A2-927B-3CC06D4FB61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22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D9E26-DA80-40A2-927B-3CC06D4FB61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15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D9E26-DA80-40A2-927B-3CC06D4FB61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6216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D9E26-DA80-40A2-927B-3CC06D4FB61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997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buFont typeface="Calibri" pitchFamily="34" charset="0"/>
              <a:buAutoNum type="arabicPeriod"/>
            </a:pPr>
            <a:r>
              <a:rPr lang="en-US" altLang="en-US"/>
              <a:t>This is a combined fire test on a container: localized and engulfing fire</a:t>
            </a:r>
          </a:p>
          <a:p>
            <a:pPr marL="228600" indent="-228600">
              <a:buFont typeface="Calibri" pitchFamily="34" charset="0"/>
              <a:buAutoNum type="arabicPeriod"/>
            </a:pPr>
            <a:r>
              <a:rPr lang="en-US" altLang="en-US"/>
              <a:t>NHTSA and Transport Canada had jointly conducted a series of research:  TC identified the need for localized fire test and developed the test procedures; NHTSA picked up the second phase of the research by conducting a series of test to identify the mitigation materials. 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F51F7CF-70CB-4634-936F-8B59A2C09D8B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0217839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buFont typeface="Calibri" pitchFamily="34" charset="0"/>
              <a:buAutoNum type="arabicPeriod"/>
            </a:pPr>
            <a:r>
              <a:rPr lang="en-US" altLang="en-US"/>
              <a:t>This is a combined fire test on a container: localized and engulfing fire</a:t>
            </a:r>
          </a:p>
          <a:p>
            <a:pPr marL="228600" indent="-228600">
              <a:buFont typeface="Calibri" pitchFamily="34" charset="0"/>
              <a:buAutoNum type="arabicPeriod"/>
            </a:pPr>
            <a:r>
              <a:rPr lang="en-US" altLang="en-US"/>
              <a:t>NHTSA and Transport Canada had jointly conducted a series of research:  TC identified the need for localized fire test and developed the test procedures; NHTSA picked up the second phase of the research by conducting a series of test to identify the mitigation materials. 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F51F7CF-70CB-4634-936F-8B59A2C09D8B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4156091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buFont typeface="Calibri" pitchFamily="34" charset="0"/>
              <a:buAutoNum type="arabicPeriod"/>
            </a:pPr>
            <a:r>
              <a:rPr lang="en-US" altLang="en-US"/>
              <a:t>This is a combined fire test on a container: localized and engulfing fire</a:t>
            </a:r>
          </a:p>
          <a:p>
            <a:pPr marL="228600" indent="-228600">
              <a:buFont typeface="Calibri" pitchFamily="34" charset="0"/>
              <a:buAutoNum type="arabicPeriod"/>
            </a:pPr>
            <a:r>
              <a:rPr lang="en-US" altLang="en-US"/>
              <a:t>NHTSA and Transport Canada had jointly conducted a series of research:  TC identified the need for localized fire test and developed the test procedures; NHTSA picked up the second phase of the research by conducting a series of test to identify the mitigation materials. 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F51F7CF-70CB-4634-936F-8B59A2C09D8B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813500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31"/>
            <a:ext cx="10363200" cy="1470025"/>
          </a:xfrm>
          <a:prstGeom prst="rect">
            <a:avLst/>
          </a:prstGeom>
        </p:spPr>
        <p:txBody>
          <a:bodyPr lIns="91408" tIns="45704" rIns="91408" bIns="45704"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 lIns="91408" tIns="45704" rIns="91408" bIns="4570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  <a:lvl2pPr marL="457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2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5BE6C1E7-193F-4A19-B8A2-8C3C22A6C47C}" type="datetime1">
              <a:rPr lang="ja-JP" altLang="en-US" smtClean="0"/>
              <a:t>2022/5/9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47200" y="73028"/>
            <a:ext cx="28448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C26E509-EA51-4E46-98F8-C0B83A303FC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1833396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lIns="91408" tIns="45704" rIns="91408" bIns="45704"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eaVert" lIns="91408" tIns="45704" rIns="91408" bIns="45704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8D48B-D36F-48BC-9508-6746B4D9131E}" type="datetime1">
              <a:rPr lang="ja-JP" altLang="en-US" smtClean="0"/>
              <a:t>2022/5/9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F8101-57EB-4957-8751-2343413D263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655506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575799" y="274640"/>
            <a:ext cx="2971801" cy="5851525"/>
          </a:xfrm>
          <a:prstGeom prst="rect">
            <a:avLst/>
          </a:prstGeom>
        </p:spPr>
        <p:txBody>
          <a:bodyPr vert="eaVert" lIns="91408" tIns="45704" rIns="91408" bIns="45704"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60404" y="274640"/>
            <a:ext cx="8712201" cy="5851525"/>
          </a:xfrm>
          <a:prstGeom prst="rect">
            <a:avLst/>
          </a:prstGeom>
        </p:spPr>
        <p:txBody>
          <a:bodyPr vert="eaVert" lIns="91408" tIns="45704" rIns="91408" bIns="45704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153C0-580A-4333-9901-0135A6BFAB8B}" type="datetime1">
              <a:rPr lang="ja-JP" altLang="en-US" smtClean="0"/>
              <a:t>2022/5/9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37E4D-DD5C-4D59-B8B3-45F07AD2783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9304747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D4496-356E-418E-8C82-64698718FD4C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68959697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91408" tIns="45704" rIns="91408" bIns="45704"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lIns="91408" tIns="45704" rIns="91408" bIns="45704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D03DE-AE24-4AF0-B82E-D98AFAD86624}" type="datetime1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68341" y="21473"/>
            <a:ext cx="2844800" cy="365125"/>
          </a:xfrm>
        </p:spPr>
        <p:txBody>
          <a:bodyPr/>
          <a:lstStyle>
            <a:lvl1pPr>
              <a:defRPr sz="1600"/>
            </a:lvl1pPr>
          </a:lstStyle>
          <a:p>
            <a:fld id="{A5A63F57-87EA-44B1-A77D-A3B9B8CF789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1250575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91408" tIns="45704" rIns="91408" bIns="45704"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lIns="91408" tIns="45704" rIns="91408" bIns="45704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90F72-9FFE-40B6-92A5-277F1C506E89}" type="datetime1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68341" y="21473"/>
            <a:ext cx="2844800" cy="365125"/>
          </a:xfrm>
        </p:spPr>
        <p:txBody>
          <a:bodyPr/>
          <a:lstStyle>
            <a:lvl1pPr>
              <a:defRPr sz="1600"/>
            </a:lvl1pPr>
          </a:lstStyle>
          <a:p>
            <a:fld id="{A5A63F57-87EA-44B1-A77D-A3B9B8CF789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1250575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91408" tIns="45704" rIns="91408" bIns="45704"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lIns="91408" tIns="45704" rIns="91408" bIns="45704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60D0-17F2-4B01-B291-18F8E8E2963C}" type="datetime1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68341" y="21473"/>
            <a:ext cx="2844800" cy="365125"/>
          </a:xfrm>
        </p:spPr>
        <p:txBody>
          <a:bodyPr/>
          <a:lstStyle>
            <a:lvl1pPr>
              <a:defRPr sz="1600"/>
            </a:lvl1pPr>
          </a:lstStyle>
          <a:p>
            <a:fld id="{A5A63F57-87EA-44B1-A77D-A3B9B8CF789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1250575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91408" tIns="45704" rIns="91408" bIns="45704"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lIns="91408" tIns="45704" rIns="91408" bIns="45704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9E90-B29C-432B-A9A7-A5332F4B1F94}" type="datetime1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68341" y="21473"/>
            <a:ext cx="2844800" cy="365125"/>
          </a:xfrm>
        </p:spPr>
        <p:txBody>
          <a:bodyPr/>
          <a:lstStyle>
            <a:lvl1pPr>
              <a:defRPr sz="1600"/>
            </a:lvl1pPr>
          </a:lstStyle>
          <a:p>
            <a:fld id="{A5A63F57-87EA-44B1-A77D-A3B9B8CF789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1250575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91408" tIns="45704" rIns="91408" bIns="45704"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lIns="91408" tIns="45704" rIns="91408" bIns="45704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97E6-3FEB-4329-8A6B-603CC5F90C36}" type="datetime1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68341" y="21473"/>
            <a:ext cx="2844800" cy="365125"/>
          </a:xfrm>
        </p:spPr>
        <p:txBody>
          <a:bodyPr/>
          <a:lstStyle>
            <a:lvl1pPr>
              <a:defRPr sz="1600"/>
            </a:lvl1pPr>
          </a:lstStyle>
          <a:p>
            <a:fld id="{A5A63F57-87EA-44B1-A77D-A3B9B8CF789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1250575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91408" tIns="45704" rIns="91408" bIns="45704"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lIns="91408" tIns="45704" rIns="91408" bIns="45704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D0D76-1917-4045-B704-D2666B388E3A}" type="datetime1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68341" y="21473"/>
            <a:ext cx="2844800" cy="365125"/>
          </a:xfrm>
        </p:spPr>
        <p:txBody>
          <a:bodyPr/>
          <a:lstStyle>
            <a:lvl1pPr>
              <a:defRPr sz="1600"/>
            </a:lvl1pPr>
          </a:lstStyle>
          <a:p>
            <a:fld id="{A5A63F57-87EA-44B1-A77D-A3B9B8CF789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125057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91408" tIns="45704" rIns="91408" bIns="45704"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lIns="91408" tIns="45704" rIns="91408" bIns="45704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886B-B1E5-45C4-BD5F-E02E56A701C0}" type="datetime1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68341" y="21473"/>
            <a:ext cx="2844800" cy="365125"/>
          </a:xfrm>
        </p:spPr>
        <p:txBody>
          <a:bodyPr/>
          <a:lstStyle>
            <a:lvl1pPr>
              <a:defRPr sz="1600"/>
            </a:lvl1pPr>
          </a:lstStyle>
          <a:p>
            <a:fld id="{A5A63F57-87EA-44B1-A77D-A3B9B8CF789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125057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55440" y="44624"/>
            <a:ext cx="10446699" cy="576064"/>
          </a:xfrm>
          <a:prstGeom prst="rect">
            <a:avLst/>
          </a:prstGeom>
        </p:spPr>
        <p:txBody>
          <a:bodyPr lIns="91408" tIns="45704" rIns="91408" bIns="45704"/>
          <a:lstStyle>
            <a:lvl1pPr algn="l">
              <a:defRPr sz="2800" b="1">
                <a:solidFill>
                  <a:srgbClr val="3F3F3F"/>
                </a:solidFill>
                <a:latin typeface="Arial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D8AA3-93D9-418B-8677-4A1C9F617076}" type="datetime1">
              <a:rPr lang="ja-JP" altLang="en-US" smtClean="0"/>
              <a:t>2022/5/9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33D6A-DD1E-4E08-AF13-F57FDC84D70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4485032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91408" tIns="45704" rIns="91408" bIns="45704"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lIns="91408" tIns="45704" rIns="91408" bIns="45704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FD85D-421D-4A2B-8806-61DC424E18E8}" type="datetime1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68341" y="21473"/>
            <a:ext cx="2844800" cy="365125"/>
          </a:xfrm>
        </p:spPr>
        <p:txBody>
          <a:bodyPr/>
          <a:lstStyle>
            <a:lvl1pPr>
              <a:defRPr sz="1600"/>
            </a:lvl1pPr>
          </a:lstStyle>
          <a:p>
            <a:fld id="{A5A63F57-87EA-44B1-A77D-A3B9B8CF789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1250575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91408" tIns="45704" rIns="91408" bIns="45704"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lIns="91408" tIns="45704" rIns="91408" bIns="45704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7C59-BFCC-4590-9F6A-0735EF82B738}" type="datetime1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68341" y="21473"/>
            <a:ext cx="2844800" cy="365125"/>
          </a:xfrm>
        </p:spPr>
        <p:txBody>
          <a:bodyPr/>
          <a:lstStyle>
            <a:lvl1pPr>
              <a:defRPr sz="1600"/>
            </a:lvl1pPr>
          </a:lstStyle>
          <a:p>
            <a:fld id="{A5A63F57-87EA-44B1-A77D-A3B9B8CF789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1250575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4965"/>
            <a:ext cx="10972800" cy="4876800"/>
          </a:xfrm>
          <a:prstGeom prst="rect">
            <a:avLst/>
          </a:prstGeom>
        </p:spPr>
        <p:txBody>
          <a:bodyPr lIns="91408" tIns="45704" rIns="91408" bIns="45704"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182880"/>
            <a:ext cx="10972800" cy="670560"/>
          </a:xfrm>
          <a:prstGeom prst="rect">
            <a:avLst/>
          </a:prstGeom>
        </p:spPr>
        <p:txBody>
          <a:bodyPr lIns="91408" tIns="45704" rIns="91408" bIns="45704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9299872" y="39541"/>
            <a:ext cx="2844800" cy="365125"/>
          </a:xfrm>
        </p:spPr>
        <p:txBody>
          <a:bodyPr/>
          <a:lstStyle>
            <a:lvl1pPr>
              <a:defRPr sz="1600">
                <a:latin typeface="+mn-ea"/>
                <a:ea typeface="+mn-ea"/>
              </a:defRPr>
            </a:lvl1pPr>
          </a:lstStyle>
          <a:p>
            <a:pPr>
              <a:defRPr/>
            </a:pPr>
            <a:fld id="{92C9C74E-49C4-4A08-B55F-B2A369D1A8E7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20147658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91408" tIns="45704" rIns="91408" bIns="45704"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lIns="91408" tIns="45704" rIns="91408" bIns="45704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61FE3-61A3-45F7-90FC-729865BCBEC8}" type="datetime1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68341" y="21473"/>
            <a:ext cx="2844800" cy="365125"/>
          </a:xfrm>
        </p:spPr>
        <p:txBody>
          <a:bodyPr/>
          <a:lstStyle>
            <a:lvl1pPr>
              <a:defRPr sz="1600"/>
            </a:lvl1pPr>
          </a:lstStyle>
          <a:p>
            <a:fld id="{A5A63F57-87EA-44B1-A77D-A3B9B8CF789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1250575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91408" tIns="45704" rIns="91408" bIns="45704"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lIns="91408" tIns="45704" rIns="91408" bIns="45704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B1D03-4928-436F-9818-AAE253E30525}" type="datetime1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68341" y="21473"/>
            <a:ext cx="2844800" cy="365125"/>
          </a:xfrm>
        </p:spPr>
        <p:txBody>
          <a:bodyPr/>
          <a:lstStyle>
            <a:lvl1pPr>
              <a:defRPr sz="1600"/>
            </a:lvl1pPr>
          </a:lstStyle>
          <a:p>
            <a:fld id="{A5A63F57-87EA-44B1-A77D-A3B9B8CF789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1250575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91408" tIns="45704" rIns="91408" bIns="45704"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lIns="91408" tIns="45704" rIns="91408" bIns="45704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8A47-04EE-4F41-808D-B1943FC7A466}" type="datetime1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68341" y="21473"/>
            <a:ext cx="2844800" cy="365125"/>
          </a:xfrm>
        </p:spPr>
        <p:txBody>
          <a:bodyPr/>
          <a:lstStyle>
            <a:lvl1pPr>
              <a:defRPr sz="1600"/>
            </a:lvl1pPr>
          </a:lstStyle>
          <a:p>
            <a:fld id="{A5A63F57-87EA-44B1-A77D-A3B9B8CF789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1250575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673600" y="6492875"/>
            <a:ext cx="2844800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altLang="ja-JP" dirty="0"/>
              <a:t>GTR13 Phase 2</a:t>
            </a:r>
            <a:endParaRPr lang="en-US" dirty="0"/>
          </a:p>
        </p:txBody>
      </p:sp>
      <p:sp>
        <p:nvSpPr>
          <p:cNvPr id="7" name="Rectangle 26"/>
          <p:cNvSpPr>
            <a:spLocks noChangeArrowheads="1"/>
          </p:cNvSpPr>
          <p:nvPr userDrawn="1"/>
        </p:nvSpPr>
        <p:spPr bwMode="black">
          <a:xfrm>
            <a:off x="10896534" y="6555225"/>
            <a:ext cx="1166493" cy="277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 anchorCtr="0"/>
          <a:lstStyle/>
          <a:p>
            <a:pPr algn="r" defTabSz="808191" eaLnBrk="0" hangingPunct="0">
              <a:spcBef>
                <a:spcPct val="0"/>
              </a:spcBef>
              <a:tabLst>
                <a:tab pos="629864" algn="l"/>
                <a:tab pos="6233687" algn="ctr"/>
                <a:tab pos="11536651" algn="r"/>
                <a:tab pos="12073441" algn="r"/>
              </a:tabLst>
              <a:defRPr/>
            </a:pPr>
            <a:fld id="{EDF30A77-26CB-4904-9806-B14B0F476DBA}" type="slidenum">
              <a:rPr lang="en-US" sz="1238">
                <a:solidFill>
                  <a:schemeClr val="bg2"/>
                </a:solidFill>
                <a:latin typeface="Arial" charset="0"/>
              </a:rPr>
              <a:pPr algn="r" defTabSz="808191" eaLnBrk="0" hangingPunct="0">
                <a:spcBef>
                  <a:spcPct val="0"/>
                </a:spcBef>
                <a:tabLst>
                  <a:tab pos="629864" algn="l"/>
                  <a:tab pos="6233687" algn="ctr"/>
                  <a:tab pos="11536651" algn="r"/>
                  <a:tab pos="12073441" algn="r"/>
                </a:tabLst>
                <a:defRPr/>
              </a:pPr>
              <a:t>‹#›</a:t>
            </a:fld>
            <a:endParaRPr lang="en-US" sz="1238" dirty="0">
              <a:solidFill>
                <a:schemeClr val="bg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8121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BC527-CDA9-46B7-87E7-42E8BADED9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0B0B3D-C3AF-4863-A1B2-D5351F180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67CB71-FFCD-4342-A9DF-E16EE2F7E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4CBF-8185-427D-AC06-0796B9E2746F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34307-9027-4440-B6AE-29535663A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177B2-DC92-431A-91F3-25E24DFCD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D05A1-8669-4D0A-AEB5-BDED462F95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0550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0983F-652F-411C-A1ED-DEA1176FB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F2C52-3DCD-479B-ABA0-3BE33034B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89D70-A42A-4CFE-87C9-D0B1667FB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4CBF-8185-427D-AC06-0796B9E2746F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8C6B8-9B21-4225-8B21-7426B3A6F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8B5074-3514-43B7-934D-B9BF13F60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D05A1-8669-4D0A-AEB5-BDED462F95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1513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E2C2C-E86B-4D41-960B-E73BC0943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0A9E22-00E2-4403-B100-66E9A09F2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8C991-CB88-4BD2-95C9-8F180AA0E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4CBF-8185-427D-AC06-0796B9E2746F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657B1-FD53-4A45-8491-82C0C589C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2158B-3BD3-45FF-B380-42E1D498A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D05A1-8669-4D0A-AEB5-BDED462F95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265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  <a:prstGeom prst="rect">
            <a:avLst/>
          </a:prstGeom>
        </p:spPr>
        <p:txBody>
          <a:bodyPr lIns="91408" tIns="45704" rIns="91408" bIns="45704" anchor="t"/>
          <a:lstStyle>
            <a:lvl1pPr algn="l">
              <a:defRPr sz="4000" b="1" cap="all">
                <a:latin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lIns="91408" tIns="45704" rIns="91408" bIns="45704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  <a:lvl2pPr marL="4570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08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1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2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2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3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3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9BBCB-49C8-4BD7-B3AC-8DE7391CF622}" type="datetime1">
              <a:rPr lang="ja-JP" altLang="en-US" smtClean="0"/>
              <a:t>2022/5/9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EA397-2D27-4052-AB1E-FA499F57F49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0236494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897C8-121C-4E74-9C09-8567A159F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A5F3E-69C3-4ADB-A1B9-408BCEE99D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312C2-40D2-48F2-812C-3DFAF797BE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CA635-CAB8-4FD1-8C66-F23DC86C8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4CBF-8185-427D-AC06-0796B9E2746F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0E7B41-AC0D-45D2-A974-B47670773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E7554A-FA1E-4611-9D29-7DEC6617F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D05A1-8669-4D0A-AEB5-BDED462F95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5705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282A9-A882-4C47-9477-D34D24211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727780-B538-447C-837E-9AE45E820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E93D77-DAB3-4659-AD87-D9D28D3F0F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191D0A-5B96-4AEA-BA34-7313AF8F90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E81620-3533-48E5-9726-64774AE800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40702A-C502-4B00-9851-F2918F647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4CBF-8185-427D-AC06-0796B9E2746F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D4116A-B30E-42D7-8450-0B25C2480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7AC194-A585-4F70-9D28-344D10520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D05A1-8669-4D0A-AEB5-BDED462F95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1991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ED23A-5494-4F07-8416-C2104F37C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21F244-7437-4058-ADEF-DFD590B9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4CBF-8185-427D-AC06-0796B9E2746F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2E6E1F-8EDE-44FC-BABD-FA528EB24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BF9529-807C-4CA0-AA95-FFC1FDB45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D05A1-8669-4D0A-AEB5-BDED462F95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678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E7D85E-99D8-414B-94CA-6A043C1FE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4CBF-8185-427D-AC06-0796B9E2746F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32D35F-B576-4123-9DDD-2A4527741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133698-BA68-46AF-AF66-826D44BFA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D05A1-8669-4D0A-AEB5-BDED462F95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0207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7B02-97B0-46E1-8C23-3E0D8C5F0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D7442-9DD2-4BDD-864F-0F7DFEB72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4D80EE-1E0F-49F0-BC67-C859569259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3AB114-D28D-41DA-B5AC-54385DEF2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4CBF-8185-427D-AC06-0796B9E2746F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7D825-5F7C-46CC-BC78-250CDD485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B11E8-2F35-42BB-B21A-CCD9F6D9A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D05A1-8669-4D0A-AEB5-BDED462F95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570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39BE5-A47F-4D3A-9790-C51EE32FE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D9211C-A613-4773-9670-DBCDB6F194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2C7ACE-C5B0-4613-9152-E814CC902D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F629C7-952B-4A4A-9386-F6427E730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4CBF-8185-427D-AC06-0796B9E2746F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490756-8B99-43DC-80B7-1693CDAC7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9DA3CB-F194-4E23-AB79-DDA2D385F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D05A1-8669-4D0A-AEB5-BDED462F95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081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5C853-E284-4D88-B4E9-CD904A7B3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11FBF6-26E5-4332-94A6-8C7BA6B1B5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06B6A-4A20-4905-8E2A-B4ED787B6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4CBF-8185-427D-AC06-0796B9E2746F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D8D7D-E297-426D-B041-B4E0FEF88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D54E2-9DBD-4D4A-9DBA-E81545885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D05A1-8669-4D0A-AEB5-BDED462F95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48979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C98062-BD9F-42AE-BD6B-8615DD0765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A42EDF-B947-4B95-852E-F480CAB855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FBE919-033A-4EC1-AF5D-2C0BD7AED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4CBF-8185-427D-AC06-0796B9E2746F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3BC3F-AC54-4276-92BD-A38A7732A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BA574-E933-4516-A378-6BB12C9BE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D05A1-8669-4D0A-AEB5-BDED462F95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316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lIns="91408" tIns="45704" rIns="91408" bIns="45704"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60401" y="1600202"/>
            <a:ext cx="5842000" cy="4525963"/>
          </a:xfrm>
          <a:prstGeom prst="rect">
            <a:avLst/>
          </a:prstGeom>
        </p:spPr>
        <p:txBody>
          <a:bodyPr lIns="91408" tIns="45704" rIns="91408" bIns="45704"/>
          <a:lstStyle>
            <a:lvl1pPr>
              <a:defRPr sz="2800">
                <a:latin typeface="Arial" pitchFamily="34" charset="0"/>
              </a:defRPr>
            </a:lvl1pPr>
            <a:lvl2pPr>
              <a:defRPr sz="23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705601" y="1600202"/>
            <a:ext cx="5842000" cy="4525963"/>
          </a:xfrm>
          <a:prstGeom prst="rect">
            <a:avLst/>
          </a:prstGeom>
        </p:spPr>
        <p:txBody>
          <a:bodyPr lIns="91408" tIns="45704" rIns="91408" bIns="45704"/>
          <a:lstStyle>
            <a:lvl1pPr>
              <a:defRPr sz="2800">
                <a:latin typeface="Arial" pitchFamily="34" charset="0"/>
              </a:defRPr>
            </a:lvl1pPr>
            <a:lvl2pPr>
              <a:defRPr sz="23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5704F-2AEC-4372-87B7-3444B0879FC7}" type="datetime1">
              <a:rPr lang="ja-JP" altLang="en-US" smtClean="0"/>
              <a:t>2022/5/9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2A80D-8FF3-4016-AAE4-8ADA2ADA2D1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100907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lIns="91408" tIns="45704" rIns="91408" bIns="45704"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  <a:prstGeom prst="rect">
            <a:avLst/>
          </a:prstGeom>
        </p:spPr>
        <p:txBody>
          <a:bodyPr lIns="91408" tIns="45704" rIns="91408" bIns="45704" anchor="b"/>
          <a:lstStyle>
            <a:lvl1pPr marL="0" indent="0">
              <a:buNone/>
              <a:defRPr sz="2300" b="1">
                <a:latin typeface="Arial" pitchFamily="34" charset="0"/>
              </a:defRPr>
            </a:lvl1pPr>
            <a:lvl2pPr marL="457045" indent="0">
              <a:buNone/>
              <a:defRPr sz="2000" b="1"/>
            </a:lvl2pPr>
            <a:lvl3pPr marL="914088" indent="0">
              <a:buNone/>
              <a:defRPr sz="1800" b="1"/>
            </a:lvl3pPr>
            <a:lvl4pPr marL="1371132" indent="0">
              <a:buNone/>
              <a:defRPr sz="1600" b="1"/>
            </a:lvl4pPr>
            <a:lvl5pPr marL="1828176" indent="0">
              <a:buNone/>
              <a:defRPr sz="1600" b="1"/>
            </a:lvl5pPr>
            <a:lvl6pPr marL="2285220" indent="0">
              <a:buNone/>
              <a:defRPr sz="1600" b="1"/>
            </a:lvl6pPr>
            <a:lvl7pPr marL="2742264" indent="0">
              <a:buNone/>
              <a:defRPr sz="1600" b="1"/>
            </a:lvl7pPr>
            <a:lvl8pPr marL="3199308" indent="0">
              <a:buNone/>
              <a:defRPr sz="1600" b="1"/>
            </a:lvl8pPr>
            <a:lvl9pPr marL="3656352" indent="0">
              <a:buNone/>
              <a:defRPr sz="1600" b="1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 lIns="91408" tIns="45704" rIns="91408" bIns="45704"/>
          <a:lstStyle>
            <a:lvl1pPr>
              <a:defRPr sz="23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71" y="1535114"/>
            <a:ext cx="5389034" cy="639763"/>
          </a:xfrm>
          <a:prstGeom prst="rect">
            <a:avLst/>
          </a:prstGeom>
        </p:spPr>
        <p:txBody>
          <a:bodyPr lIns="91408" tIns="45704" rIns="91408" bIns="45704" anchor="b"/>
          <a:lstStyle>
            <a:lvl1pPr marL="0" indent="0">
              <a:buNone/>
              <a:defRPr sz="2300" b="1">
                <a:latin typeface="Arial" pitchFamily="34" charset="0"/>
              </a:defRPr>
            </a:lvl1pPr>
            <a:lvl2pPr marL="457045" indent="0">
              <a:buNone/>
              <a:defRPr sz="2000" b="1"/>
            </a:lvl2pPr>
            <a:lvl3pPr marL="914088" indent="0">
              <a:buNone/>
              <a:defRPr sz="1800" b="1"/>
            </a:lvl3pPr>
            <a:lvl4pPr marL="1371132" indent="0">
              <a:buNone/>
              <a:defRPr sz="1600" b="1"/>
            </a:lvl4pPr>
            <a:lvl5pPr marL="1828176" indent="0">
              <a:buNone/>
              <a:defRPr sz="1600" b="1"/>
            </a:lvl5pPr>
            <a:lvl6pPr marL="2285220" indent="0">
              <a:buNone/>
              <a:defRPr sz="1600" b="1"/>
            </a:lvl6pPr>
            <a:lvl7pPr marL="2742264" indent="0">
              <a:buNone/>
              <a:defRPr sz="1600" b="1"/>
            </a:lvl7pPr>
            <a:lvl8pPr marL="3199308" indent="0">
              <a:buNone/>
              <a:defRPr sz="1600" b="1"/>
            </a:lvl8pPr>
            <a:lvl9pPr marL="3656352" indent="0">
              <a:buNone/>
              <a:defRPr sz="1600" b="1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71" y="2174875"/>
            <a:ext cx="5389034" cy="3951288"/>
          </a:xfrm>
          <a:prstGeom prst="rect">
            <a:avLst/>
          </a:prstGeom>
        </p:spPr>
        <p:txBody>
          <a:bodyPr lIns="91408" tIns="45704" rIns="91408" bIns="45704"/>
          <a:lstStyle>
            <a:lvl1pPr>
              <a:defRPr sz="23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B1B37-E6DB-4CEC-A010-B3C26D0DCD04}" type="datetime1">
              <a:rPr lang="ja-JP" altLang="en-US" smtClean="0"/>
              <a:t>2022/5/9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73814-CCFB-4BE9-9E1E-B4112D3BF27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2190720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lIns="91408" tIns="45704" rIns="91408" bIns="45704"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7CDD3-FBBD-4C28-AF3B-FE545566DA33}" type="datetime1">
              <a:rPr lang="ja-JP" altLang="en-US" smtClean="0"/>
              <a:t>2022/5/9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A9FB-381D-4DB3-A7BF-2E00B98B6C6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2608867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584D3-1DDE-498F-BB49-D2DA1EA69C33}" type="datetime1">
              <a:rPr lang="ja-JP" altLang="en-US" smtClean="0"/>
              <a:t>2022/5/9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40B1E-5857-45A5-8BAE-89FEB1790B7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908257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1"/>
          </a:xfrm>
          <a:prstGeom prst="rect">
            <a:avLst/>
          </a:prstGeom>
        </p:spPr>
        <p:txBody>
          <a:bodyPr lIns="91408" tIns="45704" rIns="91408" bIns="45704"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57"/>
            <a:ext cx="6815666" cy="5853113"/>
          </a:xfrm>
          <a:prstGeom prst="rect">
            <a:avLst/>
          </a:prstGeom>
        </p:spPr>
        <p:txBody>
          <a:bodyPr lIns="91408" tIns="45704" rIns="91408" bIns="45704"/>
          <a:lstStyle>
            <a:lvl1pPr>
              <a:defRPr sz="3200">
                <a:latin typeface="Arial" pitchFamily="34" charset="0"/>
              </a:defRPr>
            </a:lvl1pPr>
            <a:lvl2pPr>
              <a:defRPr sz="2800">
                <a:latin typeface="Arial" pitchFamily="34" charset="0"/>
              </a:defRPr>
            </a:lvl2pPr>
            <a:lvl3pPr>
              <a:defRPr sz="2300">
                <a:latin typeface="Arial" pitchFamily="34" charset="0"/>
              </a:defRPr>
            </a:lvl3pPr>
            <a:lvl4pPr>
              <a:defRPr sz="2000">
                <a:latin typeface="Arial" pitchFamily="34" charset="0"/>
              </a:defRPr>
            </a:lvl4pPr>
            <a:lvl5pPr>
              <a:defRPr sz="2000">
                <a:latin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1435104"/>
            <a:ext cx="4011084" cy="4691063"/>
          </a:xfrm>
          <a:prstGeom prst="rect">
            <a:avLst/>
          </a:prstGeom>
        </p:spPr>
        <p:txBody>
          <a:bodyPr lIns="91408" tIns="45704" rIns="91408" bIns="45704"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045" indent="0">
              <a:buNone/>
              <a:defRPr sz="1200"/>
            </a:lvl2pPr>
            <a:lvl3pPr marL="914088" indent="0">
              <a:buNone/>
              <a:defRPr sz="1100"/>
            </a:lvl3pPr>
            <a:lvl4pPr marL="1371132" indent="0">
              <a:buNone/>
              <a:defRPr sz="900"/>
            </a:lvl4pPr>
            <a:lvl5pPr marL="1828176" indent="0">
              <a:buNone/>
              <a:defRPr sz="900"/>
            </a:lvl5pPr>
            <a:lvl6pPr marL="2285220" indent="0">
              <a:buNone/>
              <a:defRPr sz="900"/>
            </a:lvl6pPr>
            <a:lvl7pPr marL="2742264" indent="0">
              <a:buNone/>
              <a:defRPr sz="900"/>
            </a:lvl7pPr>
            <a:lvl8pPr marL="3199308" indent="0">
              <a:buNone/>
              <a:defRPr sz="900"/>
            </a:lvl8pPr>
            <a:lvl9pPr marL="3656352" indent="0">
              <a:buNone/>
              <a:defRPr sz="9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6FEF3-F5E5-41CE-9B26-02CC6976F2A3}" type="datetime1">
              <a:rPr lang="ja-JP" altLang="en-US" smtClean="0"/>
              <a:t>2022/5/9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5776F-7314-4DB9-BD93-9E0AB97FFFD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2081980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2"/>
            <a:ext cx="7315200" cy="566739"/>
          </a:xfrm>
          <a:prstGeom prst="rect">
            <a:avLst/>
          </a:prstGeom>
        </p:spPr>
        <p:txBody>
          <a:bodyPr lIns="91408" tIns="45704" rIns="91408" bIns="45704"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 lIns="91408" tIns="45704" rIns="91408" bIns="45704"/>
          <a:lstStyle>
            <a:lvl1pPr marL="0" indent="0">
              <a:buNone/>
              <a:defRPr sz="3200">
                <a:latin typeface="Arial" pitchFamily="34" charset="0"/>
              </a:defRPr>
            </a:lvl1pPr>
            <a:lvl2pPr marL="457045" indent="0">
              <a:buNone/>
              <a:defRPr sz="2800"/>
            </a:lvl2pPr>
            <a:lvl3pPr marL="914088" indent="0">
              <a:buNone/>
              <a:defRPr sz="2300"/>
            </a:lvl3pPr>
            <a:lvl4pPr marL="1371132" indent="0">
              <a:buNone/>
              <a:defRPr sz="2000"/>
            </a:lvl4pPr>
            <a:lvl5pPr marL="1828176" indent="0">
              <a:buNone/>
              <a:defRPr sz="2000"/>
            </a:lvl5pPr>
            <a:lvl6pPr marL="2285220" indent="0">
              <a:buNone/>
              <a:defRPr sz="2000"/>
            </a:lvl6pPr>
            <a:lvl7pPr marL="2742264" indent="0">
              <a:buNone/>
              <a:defRPr sz="2000"/>
            </a:lvl7pPr>
            <a:lvl8pPr marL="3199308" indent="0">
              <a:buNone/>
              <a:defRPr sz="2000"/>
            </a:lvl8pPr>
            <a:lvl9pPr marL="3656352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42"/>
            <a:ext cx="7315200" cy="804863"/>
          </a:xfrm>
          <a:prstGeom prst="rect">
            <a:avLst/>
          </a:prstGeom>
        </p:spPr>
        <p:txBody>
          <a:bodyPr lIns="91408" tIns="45704" rIns="91408" bIns="45704"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045" indent="0">
              <a:buNone/>
              <a:defRPr sz="1200"/>
            </a:lvl2pPr>
            <a:lvl3pPr marL="914088" indent="0">
              <a:buNone/>
              <a:defRPr sz="1100"/>
            </a:lvl3pPr>
            <a:lvl4pPr marL="1371132" indent="0">
              <a:buNone/>
              <a:defRPr sz="900"/>
            </a:lvl4pPr>
            <a:lvl5pPr marL="1828176" indent="0">
              <a:buNone/>
              <a:defRPr sz="900"/>
            </a:lvl5pPr>
            <a:lvl6pPr marL="2285220" indent="0">
              <a:buNone/>
              <a:defRPr sz="900"/>
            </a:lvl6pPr>
            <a:lvl7pPr marL="2742264" indent="0">
              <a:buNone/>
              <a:defRPr sz="900"/>
            </a:lvl7pPr>
            <a:lvl8pPr marL="3199308" indent="0">
              <a:buNone/>
              <a:defRPr sz="900"/>
            </a:lvl8pPr>
            <a:lvl9pPr marL="3656352" indent="0">
              <a:buNone/>
              <a:defRPr sz="9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FA569-1B7C-4DF7-8035-208FDC46B1A4}" type="datetime1">
              <a:rPr lang="ja-JP" altLang="en-US" smtClean="0"/>
              <a:t>2022/5/9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943DB-A96F-4300-BC65-57D92052ABF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808234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8" cstate="email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7485"/>
            <a:ext cx="5977353" cy="5880191"/>
          </a:xfrm>
          <a:prstGeom prst="rect">
            <a:avLst/>
          </a:prstGeom>
        </p:spPr>
      </p:pic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566275" y="6525344"/>
            <a:ext cx="2844800" cy="365125"/>
          </a:xfrm>
          <a:prstGeom prst="rect">
            <a:avLst/>
          </a:prstGeom>
        </p:spPr>
        <p:txBody>
          <a:bodyPr vert="horz" lIns="91408" tIns="45704" rIns="91408" bIns="45704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4F3CA37-088C-43D4-BA78-6F9469EEF95A}" type="datetime1">
              <a:rPr lang="ja-JP" altLang="en-US" smtClean="0"/>
              <a:t>2022/5/9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405752" y="6525344"/>
            <a:ext cx="3860800" cy="365125"/>
          </a:xfrm>
          <a:prstGeom prst="rect">
            <a:avLst/>
          </a:prstGeom>
        </p:spPr>
        <p:txBody>
          <a:bodyPr vert="horz" lIns="91408" tIns="45704" rIns="91408" bIns="45704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ja-JP" dirty="0"/>
              <a:t>GTR 13 – HFCV Phase 2</a:t>
            </a: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1568608" y="105946"/>
            <a:ext cx="599845" cy="365125"/>
          </a:xfrm>
          <a:prstGeom prst="rect">
            <a:avLst/>
          </a:prstGeom>
        </p:spPr>
        <p:txBody>
          <a:bodyPr vert="horz" lIns="91408" tIns="45704" rIns="91408" bIns="45704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B22B9B45-13C4-4D85-8FAA-7BB78DDEC0D7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6525344"/>
            <a:ext cx="12192000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0" y="620688"/>
            <a:ext cx="12192000" cy="0"/>
          </a:xfrm>
          <a:prstGeom prst="line">
            <a:avLst/>
          </a:prstGeom>
          <a:ln w="38100">
            <a:solidFill>
              <a:srgbClr val="80B6C5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hl" descr=" "/>
          <p:cNvSpPr txBox="1"/>
          <p:nvPr userDrawn="1"/>
        </p:nvSpPr>
        <p:spPr>
          <a:xfrm>
            <a:off x="0" y="0"/>
            <a:ext cx="12192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US" sz="850" b="0" i="0" u="none" baseline="0">
                <a:solidFill>
                  <a:srgbClr val="FFFFFF"/>
                </a:solidFill>
                <a:latin typeface="arial" panose="020B0604020202020204" pitchFamily="34" charset="0"/>
              </a:rPr>
              <a:t> </a:t>
            </a:r>
          </a:p>
        </p:txBody>
      </p:sp>
      <p:sp>
        <p:nvSpPr>
          <p:cNvPr id="3" name="hc" descr=" "/>
          <p:cNvSpPr txBox="1"/>
          <p:nvPr userDrawn="1"/>
        </p:nvSpPr>
        <p:spPr>
          <a:xfrm>
            <a:off x="0" y="0"/>
            <a:ext cx="12192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850" b="0" i="0" u="none" baseline="0">
                <a:solidFill>
                  <a:srgbClr val="FFFFFF"/>
                </a:solidFill>
                <a:latin typeface="arial" panose="020B0604020202020204" pitchFamily="34" charset="0"/>
              </a:rPr>
              <a:t> </a:t>
            </a:r>
          </a:p>
        </p:txBody>
      </p:sp>
      <p:sp>
        <p:nvSpPr>
          <p:cNvPr id="7" name="hr" descr=" "/>
          <p:cNvSpPr txBox="1"/>
          <p:nvPr userDrawn="1"/>
        </p:nvSpPr>
        <p:spPr>
          <a:xfrm>
            <a:off x="0" y="0"/>
            <a:ext cx="12192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en-US" sz="850" b="0" i="0" u="none" baseline="0">
                <a:solidFill>
                  <a:srgbClr val="FFFFFF"/>
                </a:solidFill>
                <a:latin typeface="arial" panose="020B0604020202020204" pitchFamily="34" charset="0"/>
              </a:rPr>
              <a:t> 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3" r:id="rId12"/>
    <p:sldLayoutId id="2147483744" r:id="rId13"/>
    <p:sldLayoutId id="2147483745" r:id="rId14"/>
    <p:sldLayoutId id="2147483746" r:id="rId15"/>
    <p:sldLayoutId id="2147483748" r:id="rId16"/>
    <p:sldLayoutId id="2147483749" r:id="rId17"/>
    <p:sldLayoutId id="2147483750" r:id="rId18"/>
    <p:sldLayoutId id="2147483751" r:id="rId19"/>
    <p:sldLayoutId id="2147483753" r:id="rId20"/>
    <p:sldLayoutId id="2147483754" r:id="rId21"/>
    <p:sldLayoutId id="2147483755" r:id="rId22"/>
    <p:sldLayoutId id="2147483756" r:id="rId23"/>
    <p:sldLayoutId id="2147483757" r:id="rId24"/>
    <p:sldLayoutId id="2147483761" r:id="rId25"/>
    <p:sldLayoutId id="2147483762" r:id="rId26"/>
  </p:sldLayoutIdLst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045" algn="ctr" rtl="0" fontAlgn="base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088" algn="ctr" rtl="0" fontAlgn="base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132" algn="ctr" rtl="0" fontAlgn="base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176" algn="ctr" rtl="0" fontAlgn="base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783" indent="-34278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97" indent="-28565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10" indent="-2285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653" indent="-2285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698" indent="-2285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742" indent="-228522" algn="l" defTabSz="91408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786" indent="-228522" algn="l" defTabSz="91408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830" indent="-228522" algn="l" defTabSz="91408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874" indent="-228522" algn="l" defTabSz="91408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08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45" algn="l" defTabSz="91408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88" algn="l" defTabSz="91408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32" algn="l" defTabSz="91408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76" algn="l" defTabSz="91408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20" algn="l" defTabSz="91408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64" algn="l" defTabSz="91408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08" algn="l" defTabSz="91408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52" algn="l" defTabSz="91408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2F9F56-92DC-4FE8-8D7A-2165E00E0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68B141-7E11-4D5D-B77C-15F695DA8B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4DB32-49DB-489F-B9F8-64DDF40838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D4CBF-8185-427D-AC06-0796B9E2746F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EB512A-7E0C-49D3-9BCB-23D18DA4C2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0D152-6626-44FF-86A8-FABB0FA3C2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D05A1-8669-4D0A-AEB5-BDED462F95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437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6FCBB24-B6AB-4F4F-9000-EDF51E64E038}"/>
              </a:ext>
            </a:extLst>
          </p:cNvPr>
          <p:cNvSpPr txBox="1"/>
          <p:nvPr/>
        </p:nvSpPr>
        <p:spPr>
          <a:xfrm>
            <a:off x="1172453" y="1412776"/>
            <a:ext cx="984709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+mj-lt"/>
              </a:rPr>
              <a:t>Overview of Hydrogen Fuel Cell Vehicle </a:t>
            </a:r>
          </a:p>
          <a:p>
            <a:pPr algn="ctr"/>
            <a:r>
              <a:rPr lang="en-US" sz="4000" b="1" dirty="0">
                <a:latin typeface="+mj-lt"/>
              </a:rPr>
              <a:t>Phase 2 Project</a:t>
            </a:r>
          </a:p>
          <a:p>
            <a:pPr algn="ctr"/>
            <a:r>
              <a:rPr lang="en-US" sz="4000" b="1" dirty="0">
                <a:latin typeface="+mj-lt"/>
              </a:rPr>
              <a:t>Global Technical Regulations No.13</a:t>
            </a:r>
          </a:p>
          <a:p>
            <a:pPr algn="ctr"/>
            <a:r>
              <a:rPr lang="en-US" sz="4000" b="1" dirty="0">
                <a:latin typeface="+mj-lt"/>
              </a:rPr>
              <a:t>GRSP-71-09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931B9A-D28F-4ED6-98AF-4E3A57D66067}"/>
              </a:ext>
            </a:extLst>
          </p:cNvPr>
          <p:cNvSpPr txBox="1"/>
          <p:nvPr/>
        </p:nvSpPr>
        <p:spPr>
          <a:xfrm>
            <a:off x="2927648" y="4798893"/>
            <a:ext cx="61068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+mn-lt"/>
              </a:rPr>
              <a:t>Martin Koubek</a:t>
            </a:r>
            <a:br>
              <a:rPr lang="en-US" sz="2400" b="1" dirty="0">
                <a:latin typeface="+mn-lt"/>
              </a:rPr>
            </a:br>
            <a:r>
              <a:rPr lang="en-US" sz="2400" b="1" dirty="0">
                <a:latin typeface="+mn-lt"/>
              </a:rPr>
              <a:t>UNECE/WP.29/GRSP</a:t>
            </a:r>
            <a:endParaRPr lang="en-US" sz="2400" dirty="0"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76A6F0-037C-4EE9-8141-ABC7CE525F35}"/>
              </a:ext>
            </a:extLst>
          </p:cNvPr>
          <p:cNvSpPr txBox="1"/>
          <p:nvPr/>
        </p:nvSpPr>
        <p:spPr>
          <a:xfrm>
            <a:off x="8832304" y="581779"/>
            <a:ext cx="380026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Informal document 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GRSP-71-21</a:t>
            </a:r>
          </a:p>
          <a:p>
            <a:pPr>
              <a:lnSpc>
                <a:spcPts val="1200"/>
              </a:lnSpc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(71st GRSP, 9 – 13 May 2022,</a:t>
            </a:r>
          </a:p>
          <a:p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agenda </a:t>
            </a:r>
            <a:r>
              <a:rPr lang="en-GB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item 3)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035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3A269F-BC11-4572-B5B7-578EDB212B31}" type="slidenum">
              <a:rPr lang="en-US" altLang="en-US" sz="1400"/>
              <a:pPr eaLnBrk="1" hangingPunct="1"/>
              <a:t>10</a:t>
            </a:fld>
            <a:endParaRPr lang="en-US" altLang="en-US" sz="1400"/>
          </a:p>
        </p:txBody>
      </p:sp>
      <p:sp>
        <p:nvSpPr>
          <p:cNvPr id="22532" name="Rectangle 51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6" name="Title 1">
            <a:extLst>
              <a:ext uri="{FF2B5EF4-FFF2-40B4-BE49-F238E27FC236}">
                <a16:creationId xmlns:a16="http://schemas.microsoft.com/office/drawing/2014/main" id="{F50C1205-DC95-46DD-897E-BF25E03C29D2}"/>
              </a:ext>
            </a:extLst>
          </p:cNvPr>
          <p:cNvSpPr txBox="1">
            <a:spLocks/>
          </p:cNvSpPr>
          <p:nvPr/>
        </p:nvSpPr>
        <p:spPr>
          <a:xfrm>
            <a:off x="960258" y="3854"/>
            <a:ext cx="10271484" cy="116868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457045" algn="ctr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914088" algn="ctr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371132" algn="ctr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1828176" algn="ctr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en-US" sz="4000" dirty="0"/>
              <a:t>Taskforce #4: Fire Test</a:t>
            </a:r>
          </a:p>
          <a:p>
            <a:r>
              <a:rPr lang="en-US" sz="2000" dirty="0"/>
              <a:t>Led by G. Scheffler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6DC65D-5029-40B1-8DFB-139D4EA60A04}"/>
              </a:ext>
            </a:extLst>
          </p:cNvPr>
          <p:cNvSpPr txBox="1"/>
          <p:nvPr/>
        </p:nvSpPr>
        <p:spPr>
          <a:xfrm>
            <a:off x="479376" y="1412776"/>
            <a:ext cx="11449272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b="1" u="sng" dirty="0">
                <a:solidFill>
                  <a:schemeClr val="accent1"/>
                </a:solidFill>
                <a:latin typeface="+mn-lt"/>
              </a:rPr>
              <a:t>Goal: To improve the repeatability and reproducibility of the fire test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solidFill>
                <a:prstClr val="black"/>
              </a:solidFill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+mn-lt"/>
              </a:rPr>
              <a:t>Burner specifications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solidFill>
                <a:prstClr val="black"/>
              </a:solidFill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+mn-lt"/>
              </a:rPr>
              <a:t>Pre-test check of fire test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solidFill>
                <a:prstClr val="black"/>
              </a:solidFill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+mn-lt"/>
              </a:rPr>
              <a:t>Accommodate vehicle specific components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solidFill>
                <a:prstClr val="black"/>
              </a:solidFill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+mn-lt"/>
              </a:rPr>
              <a:t>Extend the application of the fire test to containers on heavy vehicles and to conformable containers</a:t>
            </a:r>
          </a:p>
          <a:p>
            <a:endParaRPr lang="en-US" sz="3000" dirty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207141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3A269F-BC11-4572-B5B7-578EDB212B31}" type="slidenum">
              <a:rPr lang="en-US" altLang="en-US" sz="1400"/>
              <a:pPr eaLnBrk="1" hangingPunct="1"/>
              <a:t>11</a:t>
            </a:fld>
            <a:endParaRPr lang="en-US" altLang="en-US" sz="1400"/>
          </a:p>
        </p:txBody>
      </p:sp>
      <p:sp>
        <p:nvSpPr>
          <p:cNvPr id="22532" name="Rectangle 51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6" name="Title 1">
            <a:extLst>
              <a:ext uri="{FF2B5EF4-FFF2-40B4-BE49-F238E27FC236}">
                <a16:creationId xmlns:a16="http://schemas.microsoft.com/office/drawing/2014/main" id="{F50C1205-DC95-46DD-897E-BF25E03C29D2}"/>
              </a:ext>
            </a:extLst>
          </p:cNvPr>
          <p:cNvSpPr txBox="1">
            <a:spLocks/>
          </p:cNvSpPr>
          <p:nvPr/>
        </p:nvSpPr>
        <p:spPr>
          <a:xfrm>
            <a:off x="960258" y="3854"/>
            <a:ext cx="10271484" cy="155293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457045" algn="ctr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914088" algn="ctr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371132" algn="ctr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1828176" algn="ctr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en-US" sz="4000" dirty="0"/>
              <a:t>Taskforce #5: Interoperability</a:t>
            </a:r>
          </a:p>
          <a:p>
            <a:r>
              <a:rPr lang="en-US" sz="2000" dirty="0"/>
              <a:t>Led by A. Tchouvelev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6DC65D-5029-40B1-8DFB-139D4EA60A04}"/>
              </a:ext>
            </a:extLst>
          </p:cNvPr>
          <p:cNvSpPr txBox="1"/>
          <p:nvPr/>
        </p:nvSpPr>
        <p:spPr>
          <a:xfrm>
            <a:off x="446320" y="2420888"/>
            <a:ext cx="1144927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b="1" u="sng" dirty="0">
                <a:solidFill>
                  <a:schemeClr val="accent1"/>
                </a:solidFill>
                <a:latin typeface="+mn-lt"/>
              </a:rPr>
              <a:t>Goal: To review safety dependencies between hydrogen </a:t>
            </a:r>
            <a:r>
              <a:rPr lang="en-US" sz="3000" b="1" u="sng" dirty="0" err="1">
                <a:solidFill>
                  <a:schemeClr val="accent1"/>
                </a:solidFill>
                <a:latin typeface="+mn-lt"/>
              </a:rPr>
              <a:t>refuelling</a:t>
            </a:r>
            <a:r>
              <a:rPr lang="en-US" sz="3000" b="1" u="sng" dirty="0">
                <a:solidFill>
                  <a:schemeClr val="accent1"/>
                </a:solidFill>
                <a:latin typeface="+mn-lt"/>
              </a:rPr>
              <a:t> station and HFCV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solidFill>
                <a:prstClr val="black"/>
              </a:solidFill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+mn-lt"/>
              </a:rPr>
              <a:t>Fueling station components (e.g., dispenser)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+mn-lt"/>
              </a:rPr>
              <a:t>Fueling protocol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+mn-lt"/>
              </a:rPr>
              <a:t>Vehicle to station communication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+mn-lt"/>
              </a:rPr>
              <a:t>References to relevant industry documents (ISO, SAE)</a:t>
            </a:r>
          </a:p>
          <a:p>
            <a:endParaRPr lang="en-US" sz="3000" dirty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5663727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3A269F-BC11-4572-B5B7-578EDB212B31}" type="slidenum">
              <a:rPr lang="en-US" altLang="en-US" sz="1400"/>
              <a:pPr eaLnBrk="1" hangingPunct="1"/>
              <a:t>12</a:t>
            </a:fld>
            <a:endParaRPr lang="en-US" altLang="en-US" sz="1400"/>
          </a:p>
        </p:txBody>
      </p:sp>
      <p:sp>
        <p:nvSpPr>
          <p:cNvPr id="22532" name="Rectangle 51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6" name="Title 1">
            <a:extLst>
              <a:ext uri="{FF2B5EF4-FFF2-40B4-BE49-F238E27FC236}">
                <a16:creationId xmlns:a16="http://schemas.microsoft.com/office/drawing/2014/main" id="{F50C1205-DC95-46DD-897E-BF25E03C29D2}"/>
              </a:ext>
            </a:extLst>
          </p:cNvPr>
          <p:cNvSpPr txBox="1">
            <a:spLocks/>
          </p:cNvSpPr>
          <p:nvPr/>
        </p:nvSpPr>
        <p:spPr>
          <a:xfrm>
            <a:off x="960258" y="0"/>
            <a:ext cx="10271484" cy="141277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457045" algn="ctr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914088" algn="ctr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371132" algn="ctr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1828176" algn="ctr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en-US" sz="4000" dirty="0"/>
              <a:t>Taskforce #0: Phase 2 Drafting and Editing</a:t>
            </a:r>
          </a:p>
          <a:p>
            <a:r>
              <a:rPr lang="en-US" sz="2000" dirty="0"/>
              <a:t>Co-led by: A. Ryan and I. MacIntire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6DC65D-5029-40B1-8DFB-139D4EA60A04}"/>
              </a:ext>
            </a:extLst>
          </p:cNvPr>
          <p:cNvSpPr txBox="1"/>
          <p:nvPr/>
        </p:nvSpPr>
        <p:spPr>
          <a:xfrm>
            <a:off x="419258" y="1988840"/>
            <a:ext cx="11449272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b="1" u="sng" dirty="0">
                <a:solidFill>
                  <a:schemeClr val="accent1"/>
                </a:solidFill>
                <a:latin typeface="+mn-lt"/>
              </a:rPr>
              <a:t>Goal: To develop informal draft of GTR13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solidFill>
                <a:prstClr val="black"/>
              </a:solidFill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err="1">
                <a:solidFill>
                  <a:prstClr val="black"/>
                </a:solidFill>
                <a:latin typeface="+mn-lt"/>
              </a:rPr>
              <a:t>TF0</a:t>
            </a:r>
            <a:r>
              <a:rPr lang="en-US" sz="3000" dirty="0">
                <a:solidFill>
                  <a:prstClr val="black"/>
                </a:solidFill>
                <a:latin typeface="+mn-lt"/>
              </a:rPr>
              <a:t> members include CP and industry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solidFill>
                <a:prstClr val="black"/>
              </a:solidFill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+mn-lt"/>
              </a:rPr>
              <a:t>Take agreements among CP, industry from various discussions and taskforces to draft language for Part 1 (Rationale) and Part 2 (Mandatory Requirements)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solidFill>
                <a:prstClr val="black"/>
              </a:solidFill>
              <a:latin typeface="+mn-lt"/>
            </a:endParaRPr>
          </a:p>
          <a:p>
            <a:endParaRPr lang="en-US" sz="3000" dirty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75571270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3A269F-BC11-4572-B5B7-578EDB212B31}" type="slidenum">
              <a:rPr lang="en-US" altLang="en-US" sz="1400"/>
              <a:pPr eaLnBrk="1" hangingPunct="1"/>
              <a:t>13</a:t>
            </a:fld>
            <a:endParaRPr lang="en-US" altLang="en-US" sz="1400"/>
          </a:p>
        </p:txBody>
      </p:sp>
      <p:sp>
        <p:nvSpPr>
          <p:cNvPr id="22532" name="Rectangle 51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6" name="Title 1">
            <a:extLst>
              <a:ext uri="{FF2B5EF4-FFF2-40B4-BE49-F238E27FC236}">
                <a16:creationId xmlns:a16="http://schemas.microsoft.com/office/drawing/2014/main" id="{F50C1205-DC95-46DD-897E-BF25E03C29D2}"/>
              </a:ext>
            </a:extLst>
          </p:cNvPr>
          <p:cNvSpPr txBox="1">
            <a:spLocks/>
          </p:cNvSpPr>
          <p:nvPr/>
        </p:nvSpPr>
        <p:spPr>
          <a:xfrm>
            <a:off x="960258" y="3854"/>
            <a:ext cx="10271484" cy="86836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457045" algn="ctr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914088" algn="ctr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371132" algn="ctr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1828176" algn="ctr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en-US" sz="4000" dirty="0"/>
              <a:t>Next Steps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6DC65D-5029-40B1-8DFB-139D4EA60A04}"/>
              </a:ext>
            </a:extLst>
          </p:cNvPr>
          <p:cNvSpPr txBox="1"/>
          <p:nvPr/>
        </p:nvSpPr>
        <p:spPr>
          <a:xfrm>
            <a:off x="487674" y="902845"/>
            <a:ext cx="1144927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solidFill>
                <a:prstClr val="black"/>
              </a:solidFill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+mn-lt"/>
              </a:rPr>
              <a:t>Review of informal document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solidFill>
                <a:prstClr val="black"/>
              </a:solidFill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err="1">
                <a:solidFill>
                  <a:prstClr val="black"/>
                </a:solidFill>
                <a:latin typeface="+mn-lt"/>
              </a:rPr>
              <a:t>IWG</a:t>
            </a:r>
            <a:r>
              <a:rPr lang="en-US" sz="3000" dirty="0">
                <a:solidFill>
                  <a:prstClr val="black"/>
                </a:solidFill>
                <a:latin typeface="+mn-lt"/>
              </a:rPr>
              <a:t> scheduled for June to discuss comments from GRSP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solidFill>
                <a:prstClr val="black"/>
              </a:solidFill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+mn-lt"/>
              </a:rPr>
              <a:t>Formal document submission for December GRSP</a:t>
            </a:r>
          </a:p>
        </p:txBody>
      </p:sp>
    </p:spTree>
    <p:extLst>
      <p:ext uri="{BB962C8B-B14F-4D97-AF65-F5344CB8AC3E}">
        <p14:creationId xmlns:p14="http://schemas.microsoft.com/office/powerpoint/2010/main" val="3140974932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76435AB-378B-465B-B5EA-D3D716D0BE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0E09D2-1BAE-4312-B1D9-4B456B625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93A9FB-381D-4DB3-A7BF-2E00B98B6C6E}" type="slidenum">
              <a:rPr lang="ja-JP" altLang="en-US" smtClean="0"/>
              <a:pPr>
                <a:defRPr/>
              </a:pPr>
              <a:t>14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696281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C7B8427-7A70-41F5-B23D-FD82C9D5142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79375" y="926986"/>
            <a:ext cx="5993839" cy="4525963"/>
          </a:xfrm>
        </p:spPr>
        <p:txBody>
          <a:bodyPr/>
          <a:lstStyle/>
          <a:p>
            <a:r>
              <a:rPr lang="en-US" dirty="0">
                <a:latin typeface="+mj-lt"/>
              </a:rPr>
              <a:t>Hydrogen fuel cell vehicle (HFCV) GTR background</a:t>
            </a:r>
          </a:p>
          <a:p>
            <a:r>
              <a:rPr lang="en-US" dirty="0">
                <a:latin typeface="+mj-lt"/>
              </a:rPr>
              <a:t>Scope of work</a:t>
            </a:r>
          </a:p>
          <a:p>
            <a:r>
              <a:rPr lang="en-US" dirty="0">
                <a:latin typeface="+mj-lt"/>
              </a:rPr>
              <a:t>Summary of work in 6 taskforces of IWG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EDD6777-7FCB-4A2C-A3B5-AFCD77B7638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981200" y="31714"/>
            <a:ext cx="8229600" cy="868362"/>
          </a:xfrm>
        </p:spPr>
        <p:txBody>
          <a:bodyPr/>
          <a:lstStyle/>
          <a:p>
            <a:r>
              <a:rPr lang="en-US" sz="4000" dirty="0"/>
              <a:t>Outline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AEB55EB-976A-4D36-A313-981F1A31C1DE}"/>
              </a:ext>
            </a:extLst>
          </p:cNvPr>
          <p:cNvSpPr/>
          <p:nvPr/>
        </p:nvSpPr>
        <p:spPr>
          <a:xfrm>
            <a:off x="7985383" y="787957"/>
            <a:ext cx="230425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dirty="0"/>
              <a:t>Chair: USA NHTSA</a:t>
            </a:r>
          </a:p>
          <a:p>
            <a:pPr algn="ctr"/>
            <a:r>
              <a:rPr kumimoji="1" lang="en-US" dirty="0"/>
              <a:t>M. Koubek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7AE6CA39-71B7-40F7-A717-88B00308BF5E}"/>
              </a:ext>
            </a:extLst>
          </p:cNvPr>
          <p:cNvSpPr/>
          <p:nvPr/>
        </p:nvSpPr>
        <p:spPr>
          <a:xfrm>
            <a:off x="6761247" y="1628800"/>
            <a:ext cx="230425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dirty="0"/>
              <a:t>Vice Chair: JPN METI</a:t>
            </a:r>
          </a:p>
          <a:p>
            <a:pPr algn="ctr"/>
            <a:r>
              <a:rPr kumimoji="1" lang="en-US" dirty="0"/>
              <a:t>K. Sato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2BC62B44-2A2A-4C44-9D67-11E75FEB3017}"/>
              </a:ext>
            </a:extLst>
          </p:cNvPr>
          <p:cNvSpPr/>
          <p:nvPr/>
        </p:nvSpPr>
        <p:spPr>
          <a:xfrm>
            <a:off x="9353535" y="1628800"/>
            <a:ext cx="230425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dirty="0"/>
              <a:t>Vice Chair: KOR KATRI</a:t>
            </a:r>
          </a:p>
          <a:p>
            <a:pPr algn="ctr"/>
            <a:r>
              <a:rPr kumimoji="1" lang="en-US" dirty="0"/>
              <a:t>S. Kim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03B82336-5C72-4CCB-9C15-5A6D24841FD3}"/>
              </a:ext>
            </a:extLst>
          </p:cNvPr>
          <p:cNvSpPr/>
          <p:nvPr/>
        </p:nvSpPr>
        <p:spPr>
          <a:xfrm>
            <a:off x="6761247" y="3315456"/>
            <a:ext cx="230425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CP: USA NHTSA</a:t>
            </a:r>
          </a:p>
          <a:p>
            <a:pPr algn="ctr"/>
            <a:r>
              <a:rPr lang="en-US" dirty="0"/>
              <a:t>I. MacIntire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5F3137D-25B3-4F9A-989A-E5E7B4359F78}"/>
              </a:ext>
            </a:extLst>
          </p:cNvPr>
          <p:cNvSpPr/>
          <p:nvPr/>
        </p:nvSpPr>
        <p:spPr>
          <a:xfrm>
            <a:off x="6761247" y="4158785"/>
            <a:ext cx="230425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CP: Transport Canada</a:t>
            </a:r>
          </a:p>
          <a:p>
            <a:pPr algn="ctr"/>
            <a:r>
              <a:rPr lang="en-US" dirty="0"/>
              <a:t>K. Hendershot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5CC5F5E3-8A77-4F41-825D-5CF3DCC2C27D}"/>
              </a:ext>
            </a:extLst>
          </p:cNvPr>
          <p:cNvSpPr/>
          <p:nvPr/>
        </p:nvSpPr>
        <p:spPr>
          <a:xfrm>
            <a:off x="9353535" y="2466457"/>
            <a:ext cx="2304256" cy="7949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CP: EU</a:t>
            </a:r>
          </a:p>
          <a:p>
            <a:pPr algn="ctr"/>
            <a:r>
              <a:rPr lang="en-US" dirty="0"/>
              <a:t>B. Acosta-</a:t>
            </a:r>
            <a:r>
              <a:rPr lang="en-US" dirty="0" err="1"/>
              <a:t>Iborra</a:t>
            </a:r>
            <a:endParaRPr lang="en-US" dirty="0"/>
          </a:p>
          <a:p>
            <a:pPr algn="ctr"/>
            <a:r>
              <a:rPr lang="en-US" dirty="0"/>
              <a:t>R. </a:t>
            </a:r>
            <a:r>
              <a:rPr lang="en-US" dirty="0" err="1"/>
              <a:t>Ladret</a:t>
            </a:r>
            <a:r>
              <a:rPr lang="en-US" dirty="0"/>
              <a:t> </a:t>
            </a:r>
            <a:r>
              <a:rPr lang="en-US" dirty="0" err="1"/>
              <a:t>Piciorus</a:t>
            </a:r>
            <a:endParaRPr lang="en-US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4249B979-8FE6-4AB5-84AE-8BBD9F896650}"/>
              </a:ext>
            </a:extLst>
          </p:cNvPr>
          <p:cNvSpPr/>
          <p:nvPr/>
        </p:nvSpPr>
        <p:spPr>
          <a:xfrm>
            <a:off x="6761247" y="2472128"/>
            <a:ext cx="230425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CP:  CN </a:t>
            </a:r>
            <a:r>
              <a:rPr lang="en-US" dirty="0" err="1"/>
              <a:t>CATARC</a:t>
            </a:r>
            <a:endParaRPr lang="en-US" dirty="0"/>
          </a:p>
          <a:p>
            <a:pPr algn="ctr"/>
            <a:r>
              <a:rPr lang="en-US" dirty="0"/>
              <a:t>Y. He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ED074258-5828-424D-9221-FB2B3E19BC40}"/>
              </a:ext>
            </a:extLst>
          </p:cNvPr>
          <p:cNvSpPr/>
          <p:nvPr/>
        </p:nvSpPr>
        <p:spPr>
          <a:xfrm>
            <a:off x="9347450" y="3450957"/>
            <a:ext cx="230425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Secretary: Toyota</a:t>
            </a:r>
          </a:p>
          <a:p>
            <a:pPr algn="ctr"/>
            <a:r>
              <a:rPr lang="en-US" dirty="0"/>
              <a:t>Y. Fujimoto/A. Ryan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BC328FBF-0D26-45D4-AB89-A28D3D00824B}"/>
              </a:ext>
            </a:extLst>
          </p:cNvPr>
          <p:cNvSpPr/>
          <p:nvPr/>
        </p:nvSpPr>
        <p:spPr>
          <a:xfrm>
            <a:off x="9347450" y="4282732"/>
            <a:ext cx="2304256" cy="1954579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Government</a:t>
            </a:r>
          </a:p>
          <a:p>
            <a:pPr algn="ctr"/>
            <a:r>
              <a:rPr lang="en-US" dirty="0" err="1"/>
              <a:t>OICA</a:t>
            </a:r>
            <a:endParaRPr lang="en-US" dirty="0"/>
          </a:p>
          <a:p>
            <a:pPr algn="ctr"/>
            <a:r>
              <a:rPr lang="en-US" dirty="0" err="1"/>
              <a:t>CLEPA</a:t>
            </a:r>
            <a:endParaRPr lang="en-US" dirty="0"/>
          </a:p>
          <a:p>
            <a:pPr algn="ctr"/>
            <a:r>
              <a:rPr lang="en-US" dirty="0"/>
              <a:t>Container </a:t>
            </a:r>
            <a:r>
              <a:rPr lang="en-US" dirty="0" err="1"/>
              <a:t>mfrs</a:t>
            </a:r>
            <a:endParaRPr lang="en-US" dirty="0"/>
          </a:p>
          <a:p>
            <a:pPr algn="ctr"/>
            <a:r>
              <a:rPr lang="en-US" dirty="0"/>
              <a:t>Standards Orgs</a:t>
            </a:r>
          </a:p>
          <a:p>
            <a:pPr algn="ctr"/>
            <a:r>
              <a:rPr lang="en-US" dirty="0"/>
              <a:t>Laboratories</a:t>
            </a:r>
          </a:p>
          <a:p>
            <a:pPr algn="ctr"/>
            <a:r>
              <a:rPr lang="en-US" dirty="0"/>
              <a:t>Academia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70C412B-8107-411D-8C88-2FA15E45F0D4}"/>
              </a:ext>
            </a:extLst>
          </p:cNvPr>
          <p:cNvSpPr/>
          <p:nvPr/>
        </p:nvSpPr>
        <p:spPr>
          <a:xfrm>
            <a:off x="6755161" y="5062904"/>
            <a:ext cx="230425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CP:  UK </a:t>
            </a:r>
            <a:r>
              <a:rPr lang="en-US" dirty="0" err="1"/>
              <a:t>DFT</a:t>
            </a:r>
            <a:endParaRPr lang="en-US" dirty="0"/>
          </a:p>
          <a:p>
            <a:pPr algn="ctr"/>
            <a:r>
              <a:rPr lang="en-US" dirty="0"/>
              <a:t>M. Levet</a:t>
            </a:r>
          </a:p>
        </p:txBody>
      </p:sp>
    </p:spTree>
    <p:extLst>
      <p:ext uri="{BB962C8B-B14F-4D97-AF65-F5344CB8AC3E}">
        <p14:creationId xmlns:p14="http://schemas.microsoft.com/office/powerpoint/2010/main" val="3791050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EDD6777-7FCB-4A2C-A3B5-AFCD77B7638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847528" y="0"/>
            <a:ext cx="8229600" cy="868363"/>
          </a:xfrm>
          <a:prstGeom prst="rect">
            <a:avLst/>
          </a:prstGeom>
        </p:spPr>
        <p:txBody>
          <a:bodyPr/>
          <a:lstStyle/>
          <a:p>
            <a:r>
              <a:rPr lang="en-US" sz="4000" dirty="0"/>
              <a:t>HFCV GTR Background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CCB6232D-A5F4-416B-A447-EEE9C7685436}"/>
              </a:ext>
            </a:extLst>
          </p:cNvPr>
          <p:cNvSpPr txBox="1">
            <a:spLocks/>
          </p:cNvSpPr>
          <p:nvPr/>
        </p:nvSpPr>
        <p:spPr>
          <a:xfrm>
            <a:off x="119336" y="764704"/>
            <a:ext cx="12313368" cy="5974900"/>
          </a:xfrm>
        </p:spPr>
        <p:txBody>
          <a:bodyPr>
            <a:noAutofit/>
          </a:bodyPr>
          <a:lstStyle>
            <a:lvl1pPr marL="342783" indent="-34278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697" indent="-28565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10" indent="-22852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653" indent="-22852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698" indent="-22852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742" indent="-228522" algn="l" defTabSz="91408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786" indent="-228522" algn="l" defTabSz="91408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830" indent="-228522" algn="l" defTabSz="91408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874" indent="-228522" algn="l" defTabSz="91408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cs typeface="Times New Roman" pitchFamily="18" charset="0"/>
              </a:rPr>
              <a:t>In 2009, a working group was established under the 1998 Global Agreement to develop a GTR that would address the safety and environmental concerns associated with </a:t>
            </a:r>
            <a:r>
              <a:rPr lang="en-US" dirty="0">
                <a:solidFill>
                  <a:srgbClr val="0070C0"/>
                </a:solidFill>
                <a:cs typeface="Times New Roman" pitchFamily="18" charset="0"/>
              </a:rPr>
              <a:t>fuel-cell compressed gaseous and liquid hydrogen vehicles.</a:t>
            </a:r>
          </a:p>
        </p:txBody>
      </p:sp>
      <p:pic>
        <p:nvPicPr>
          <p:cNvPr id="5122" name="Picture 2" descr="Hydrogen car image">
            <a:extLst>
              <a:ext uri="{FF2B5EF4-FFF2-40B4-BE49-F238E27FC236}">
                <a16:creationId xmlns:a16="http://schemas.microsoft.com/office/drawing/2014/main" id="{3EB039A9-CFBB-48E6-9C38-590EE8E417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9671" y="2708920"/>
            <a:ext cx="6230310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460F349-E761-4ED7-B230-98248B1DD16C}"/>
              </a:ext>
            </a:extLst>
          </p:cNvPr>
          <p:cNvSpPr txBox="1">
            <a:spLocks/>
          </p:cNvSpPr>
          <p:nvPr/>
        </p:nvSpPr>
        <p:spPr>
          <a:xfrm>
            <a:off x="77280" y="2852936"/>
            <a:ext cx="5658679" cy="5974900"/>
          </a:xfrm>
        </p:spPr>
        <p:txBody>
          <a:bodyPr>
            <a:noAutofit/>
          </a:bodyPr>
          <a:lstStyle>
            <a:lvl1pPr marL="342783" indent="-34278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697" indent="-28565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10" indent="-22852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653" indent="-22852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698" indent="-22852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742" indent="-228522" algn="l" defTabSz="91408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786" indent="-228522" algn="l" defTabSz="91408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830" indent="-228522" algn="l" defTabSz="91408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874" indent="-228522" algn="l" defTabSz="91408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cs typeface="Times New Roman" pitchFamily="18" charset="0"/>
              </a:rPr>
              <a:t>Sub-group on Safety (SGS): </a:t>
            </a:r>
            <a:r>
              <a:rPr lang="en-US" dirty="0">
                <a:ea typeface="MS Mincho"/>
              </a:rPr>
              <a:t>GTR for hydrogen vehicles ensuring </a:t>
            </a:r>
            <a:r>
              <a:rPr lang="en-US" dirty="0">
                <a:solidFill>
                  <a:srgbClr val="0070C0"/>
                </a:solidFill>
                <a:ea typeface="MS Mincho"/>
              </a:rPr>
              <a:t>high pressure container safety, hydrogen fuel system including FC and exhaust system, and high voltage electrical safety.</a:t>
            </a:r>
            <a:endParaRPr lang="en-US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49DB957-482B-4C39-AB28-9798F9DDAB0D}"/>
              </a:ext>
            </a:extLst>
          </p:cNvPr>
          <p:cNvSpPr txBox="1"/>
          <p:nvPr/>
        </p:nvSpPr>
        <p:spPr>
          <a:xfrm>
            <a:off x="5982883" y="608400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Photo: NREL</a:t>
            </a:r>
          </a:p>
        </p:txBody>
      </p:sp>
    </p:spTree>
    <p:extLst>
      <p:ext uri="{BB962C8B-B14F-4D97-AF65-F5344CB8AC3E}">
        <p14:creationId xmlns:p14="http://schemas.microsoft.com/office/powerpoint/2010/main" val="2638266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EDD6777-7FCB-4A2C-A3B5-AFCD77B7638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847528" y="0"/>
            <a:ext cx="8229600" cy="868363"/>
          </a:xfrm>
          <a:prstGeom prst="rect">
            <a:avLst/>
          </a:prstGeom>
        </p:spPr>
        <p:txBody>
          <a:bodyPr/>
          <a:lstStyle/>
          <a:p>
            <a:r>
              <a:rPr lang="en-US" sz="4000" dirty="0"/>
              <a:t>HFCV GTR Background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CCB6232D-A5F4-416B-A447-EEE9C7685436}"/>
              </a:ext>
            </a:extLst>
          </p:cNvPr>
          <p:cNvSpPr txBox="1">
            <a:spLocks/>
          </p:cNvSpPr>
          <p:nvPr/>
        </p:nvSpPr>
        <p:spPr>
          <a:xfrm>
            <a:off x="310896" y="978408"/>
            <a:ext cx="11377264" cy="4392488"/>
          </a:xfrm>
        </p:spPr>
        <p:txBody>
          <a:bodyPr>
            <a:noAutofit/>
          </a:bodyPr>
          <a:lstStyle>
            <a:lvl1pPr marL="342783" indent="-34278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697" indent="-28565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10" indent="-22852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653" indent="-22852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698" indent="-22852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742" indent="-228522" algn="l" defTabSz="91408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786" indent="-228522" algn="l" defTabSz="91408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830" indent="-228522" algn="l" defTabSz="91408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874" indent="-228522" algn="l" defTabSz="91408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cs typeface="Times New Roman" pitchFamily="18" charset="0"/>
              </a:rPr>
              <a:t>GTR 13-Phase 1 was adopted by AC3 in June 2013 – see also UN R134 for its transposal into 58 Agreement.</a:t>
            </a:r>
          </a:p>
          <a:p>
            <a:r>
              <a:rPr lang="en-US" dirty="0">
                <a:cs typeface="Times New Roman" pitchFamily="18" charset="0"/>
              </a:rPr>
              <a:t>Development of Phase 2 started in 2017 – see TOR (doc WP29/2018/75).</a:t>
            </a:r>
          </a:p>
          <a:p>
            <a:r>
              <a:rPr lang="en-US" dirty="0">
                <a:cs typeface="Times New Roman" pitchFamily="18" charset="0"/>
              </a:rPr>
              <a:t>IWG meetings have been taking place since Oct 2017</a:t>
            </a:r>
          </a:p>
          <a:p>
            <a:r>
              <a:rPr lang="en-US" dirty="0">
                <a:cs typeface="Times New Roman" pitchFamily="18" charset="0"/>
              </a:rPr>
              <a:t>IWG mandate was extended till December 2022</a:t>
            </a:r>
          </a:p>
          <a:p>
            <a:r>
              <a:rPr lang="en-US" dirty="0">
                <a:cs typeface="Times New Roman" pitchFamily="18" charset="0"/>
              </a:rPr>
              <a:t>Technical work taking place in 5 taskforces, headed by government/industry leaders</a:t>
            </a:r>
          </a:p>
        </p:txBody>
      </p:sp>
    </p:spTree>
    <p:extLst>
      <p:ext uri="{BB962C8B-B14F-4D97-AF65-F5344CB8AC3E}">
        <p14:creationId xmlns:p14="http://schemas.microsoft.com/office/powerpoint/2010/main" val="408563312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EDD6777-7FCB-4A2C-A3B5-AFCD77B7638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847528" y="0"/>
            <a:ext cx="8229600" cy="868363"/>
          </a:xfrm>
          <a:prstGeom prst="rect">
            <a:avLst/>
          </a:prstGeom>
        </p:spPr>
        <p:txBody>
          <a:bodyPr/>
          <a:lstStyle/>
          <a:p>
            <a:r>
              <a:rPr lang="en-US" sz="4000" dirty="0"/>
              <a:t>Phase 1 Scope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5B0E20E-ADA8-4DB8-95F6-5330643246E0}"/>
              </a:ext>
            </a:extLst>
          </p:cNvPr>
          <p:cNvSpPr txBox="1">
            <a:spLocks/>
          </p:cNvSpPr>
          <p:nvPr/>
        </p:nvSpPr>
        <p:spPr>
          <a:xfrm>
            <a:off x="307942" y="980728"/>
            <a:ext cx="11576115" cy="5316881"/>
          </a:xfrm>
        </p:spPr>
        <p:txBody>
          <a:bodyPr>
            <a:normAutofit/>
          </a:bodyPr>
          <a:lstStyle>
            <a:lvl1pPr marL="342783" indent="-34278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697" indent="-28565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10" indent="-22852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653" indent="-22852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698" indent="-22852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742" indent="-228522" algn="l" defTabSz="91408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786" indent="-228522" algn="l" defTabSz="91408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830" indent="-228522" algn="l" defTabSz="91408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874" indent="-228522" algn="l" defTabSz="91408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This GTR applies to all hydrogen-fueled light vehicles with a gross vehicle mass (GVM) up to 10,000 pounds:</a:t>
            </a:r>
          </a:p>
          <a:p>
            <a:pPr lvl="1">
              <a:defRPr/>
            </a:pPr>
            <a:r>
              <a:rPr lang="en-US" dirty="0">
                <a:solidFill>
                  <a:schemeClr val="tx2"/>
                </a:solidFill>
              </a:rPr>
              <a:t>Category 1-1, 1-2</a:t>
            </a:r>
          </a:p>
          <a:p>
            <a:pPr lvl="1">
              <a:defRPr/>
            </a:pPr>
            <a:r>
              <a:rPr lang="en-US" dirty="0">
                <a:solidFill>
                  <a:schemeClr val="tx2"/>
                </a:solidFill>
              </a:rPr>
              <a:t>Compressed gaseous hydrogen system for FCEV</a:t>
            </a:r>
          </a:p>
          <a:p>
            <a:pPr lvl="1">
              <a:defRPr/>
            </a:pPr>
            <a:r>
              <a:rPr lang="en-US" dirty="0">
                <a:solidFill>
                  <a:schemeClr val="tx2"/>
                </a:solidFill>
              </a:rPr>
              <a:t>Liquefied hydrogen system</a:t>
            </a:r>
          </a:p>
          <a:p>
            <a:pPr>
              <a:defRPr/>
            </a:pPr>
            <a:r>
              <a:rPr lang="en-US" dirty="0"/>
              <a:t>GTR establishes safety requirements for:</a:t>
            </a:r>
          </a:p>
          <a:p>
            <a:pPr lvl="1">
              <a:defRPr/>
            </a:pPr>
            <a:r>
              <a:rPr lang="en-US" dirty="0">
                <a:solidFill>
                  <a:schemeClr val="tx2"/>
                </a:solidFill>
              </a:rPr>
              <a:t>High pressure fuel container system: 35/70 MPa NWP</a:t>
            </a:r>
          </a:p>
          <a:p>
            <a:pPr lvl="1">
              <a:defRPr/>
            </a:pPr>
            <a:r>
              <a:rPr lang="en-US" dirty="0">
                <a:solidFill>
                  <a:schemeClr val="tx2"/>
                </a:solidFill>
              </a:rPr>
              <a:t>Fuel system at vehicle level:  in-use and post-crash hydrogen leakage limits </a:t>
            </a:r>
          </a:p>
          <a:p>
            <a:pPr lvl="1">
              <a:defRPr/>
            </a:pPr>
            <a:r>
              <a:rPr lang="en-US" dirty="0">
                <a:solidFill>
                  <a:schemeClr val="tx2"/>
                </a:solidFill>
              </a:rPr>
              <a:t>Electrical integrity of high voltage system: in-use and post-crash</a:t>
            </a:r>
          </a:p>
          <a:p>
            <a:pPr marL="0" indent="0">
              <a:buFont typeface="Arial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47281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EDD6777-7FCB-4A2C-A3B5-AFCD77B7638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847528" y="0"/>
            <a:ext cx="8229600" cy="868363"/>
          </a:xfrm>
          <a:prstGeom prst="rect">
            <a:avLst/>
          </a:prstGeom>
        </p:spPr>
        <p:txBody>
          <a:bodyPr/>
          <a:lstStyle/>
          <a:p>
            <a:r>
              <a:rPr lang="en-US" sz="4000" dirty="0"/>
              <a:t>Phase 2 Scope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CEF267-94B4-4D05-BD4D-213B597E5A41}"/>
              </a:ext>
            </a:extLst>
          </p:cNvPr>
          <p:cNvSpPr txBox="1"/>
          <p:nvPr/>
        </p:nvSpPr>
        <p:spPr>
          <a:xfrm>
            <a:off x="479376" y="871878"/>
            <a:ext cx="11449271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GTR for Hydrogen-Powered Vehicles was adopted in June 2013 as GTR 13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Phase 2 is being sponsored by EU, Japan, Korea and 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Expected completion of Phase 2 by the end of 2022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Main topics:    </a:t>
            </a:r>
          </a:p>
          <a:p>
            <a:pPr marL="1371288" lvl="2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Expand scope to other vehicle classes</a:t>
            </a:r>
          </a:p>
          <a:p>
            <a:pPr marL="1371288" lvl="2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Requirements for fueling receptacle design</a:t>
            </a:r>
          </a:p>
          <a:p>
            <a:pPr marL="1371288" lvl="2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Performance-based test for long-term stress rupture</a:t>
            </a:r>
          </a:p>
          <a:p>
            <a:pPr marL="1371288" lvl="2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Update test procedures based on research data of phase 1</a:t>
            </a:r>
          </a:p>
          <a:p>
            <a:pPr marL="1371288" lvl="2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Revised initial burst pressure requirement</a:t>
            </a:r>
          </a:p>
          <a:p>
            <a:pPr marL="1371288" lvl="2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Service life extension</a:t>
            </a:r>
          </a:p>
        </p:txBody>
      </p:sp>
    </p:spTree>
    <p:extLst>
      <p:ext uri="{BB962C8B-B14F-4D97-AF65-F5344CB8AC3E}">
        <p14:creationId xmlns:p14="http://schemas.microsoft.com/office/powerpoint/2010/main" val="17184764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3A269F-BC11-4572-B5B7-578EDB212B31}" type="slidenum">
              <a:rPr lang="en-US" altLang="en-US" sz="1400"/>
              <a:pPr eaLnBrk="1" hangingPunct="1"/>
              <a:t>7</a:t>
            </a:fld>
            <a:endParaRPr lang="en-US" altLang="en-US" sz="1400"/>
          </a:p>
        </p:txBody>
      </p:sp>
      <p:sp>
        <p:nvSpPr>
          <p:cNvPr id="22532" name="Rectangle 51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6" name="Title 1">
            <a:extLst>
              <a:ext uri="{FF2B5EF4-FFF2-40B4-BE49-F238E27FC236}">
                <a16:creationId xmlns:a16="http://schemas.microsoft.com/office/drawing/2014/main" id="{F50C1205-DC95-46DD-897E-BF25E03C29D2}"/>
              </a:ext>
            </a:extLst>
          </p:cNvPr>
          <p:cNvSpPr txBox="1">
            <a:spLocks/>
          </p:cNvSpPr>
          <p:nvPr/>
        </p:nvSpPr>
        <p:spPr>
          <a:xfrm>
            <a:off x="487674" y="-16346"/>
            <a:ext cx="11529577" cy="121309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457045" algn="ctr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914088" algn="ctr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371132" algn="ctr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1828176" algn="ctr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en-US" sz="4000" dirty="0"/>
              <a:t>Taskforce #1: Heavy Duty Vehicles &amp; Buses</a:t>
            </a:r>
          </a:p>
          <a:p>
            <a:r>
              <a:rPr lang="en-US" sz="2000" dirty="0"/>
              <a:t>Co-led by A. Schuessling and Y. He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51FF36E-B6FE-437D-BE27-5DD6137EE65F}"/>
              </a:ext>
            </a:extLst>
          </p:cNvPr>
          <p:cNvSpPr txBox="1"/>
          <p:nvPr/>
        </p:nvSpPr>
        <p:spPr>
          <a:xfrm>
            <a:off x="487674" y="1340768"/>
            <a:ext cx="11449272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b="1" u="sng" dirty="0">
                <a:solidFill>
                  <a:schemeClr val="accent1"/>
                </a:solidFill>
                <a:latin typeface="+mn-lt"/>
              </a:rPr>
              <a:t>Goal: Address safety issues associated with heavy vehicles and buses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+mn-lt"/>
              </a:rPr>
              <a:t>Extension of the scope to cover Commercial/Heavy Duty Vehicles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+mn-lt"/>
              </a:rPr>
              <a:t>Service life of the container (15 </a:t>
            </a:r>
            <a:r>
              <a:rPr lang="en-US" sz="3000" dirty="0">
                <a:latin typeface="+mn-lt"/>
                <a:sym typeface="Wingdings" panose="05000000000000000000" pitchFamily="2" charset="2"/>
              </a:rPr>
              <a:t> 25 years)</a:t>
            </a:r>
            <a:endParaRPr lang="en-US" sz="3000" dirty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+mn-lt"/>
              </a:rPr>
              <a:t>Crash requirements/sled test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+mn-lt"/>
              </a:rPr>
              <a:t>Thermally activated pressure relief device (TPRD) venting direction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+mn-lt"/>
              </a:rPr>
              <a:t>Container permeation and pneumatic cycling</a:t>
            </a:r>
          </a:p>
        </p:txBody>
      </p:sp>
    </p:spTree>
    <p:extLst>
      <p:ext uri="{BB962C8B-B14F-4D97-AF65-F5344CB8AC3E}">
        <p14:creationId xmlns:p14="http://schemas.microsoft.com/office/powerpoint/2010/main" val="194615231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3A269F-BC11-4572-B5B7-578EDB212B31}" type="slidenum">
              <a:rPr lang="en-US" altLang="en-US" sz="1400"/>
              <a:pPr eaLnBrk="1" hangingPunct="1"/>
              <a:t>8</a:t>
            </a:fld>
            <a:endParaRPr lang="en-US" altLang="en-US" sz="1400"/>
          </a:p>
        </p:txBody>
      </p:sp>
      <p:sp>
        <p:nvSpPr>
          <p:cNvPr id="22532" name="Rectangle 51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6" name="Title 1">
            <a:extLst>
              <a:ext uri="{FF2B5EF4-FFF2-40B4-BE49-F238E27FC236}">
                <a16:creationId xmlns:a16="http://schemas.microsoft.com/office/drawing/2014/main" id="{F50C1205-DC95-46DD-897E-BF25E03C29D2}"/>
              </a:ext>
            </a:extLst>
          </p:cNvPr>
          <p:cNvSpPr txBox="1">
            <a:spLocks/>
          </p:cNvSpPr>
          <p:nvPr/>
        </p:nvSpPr>
        <p:spPr>
          <a:xfrm>
            <a:off x="1297125" y="0"/>
            <a:ext cx="9669759" cy="13885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457045" algn="ctr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914088" algn="ctr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371132" algn="ctr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1828176" algn="ctr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en-US" sz="4000" dirty="0"/>
              <a:t>Taskforce #2: </a:t>
            </a:r>
            <a:r>
              <a:rPr lang="en-US" sz="4000" dirty="0" err="1"/>
              <a:t>Fuelling</a:t>
            </a:r>
            <a:r>
              <a:rPr lang="en-US" sz="4000" dirty="0"/>
              <a:t> Receptacle</a:t>
            </a:r>
          </a:p>
          <a:p>
            <a:r>
              <a:rPr lang="en-US" sz="2000" dirty="0"/>
              <a:t>Led by L. Gambone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51FF36E-B6FE-437D-BE27-5DD6137EE65F}"/>
              </a:ext>
            </a:extLst>
          </p:cNvPr>
          <p:cNvSpPr txBox="1"/>
          <p:nvPr/>
        </p:nvSpPr>
        <p:spPr>
          <a:xfrm>
            <a:off x="513595" y="1628800"/>
            <a:ext cx="1170432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b="1" u="sng" dirty="0">
                <a:solidFill>
                  <a:schemeClr val="accent1"/>
                </a:solidFill>
                <a:latin typeface="+mn-lt"/>
              </a:rPr>
              <a:t>Goal: To standardize references to </a:t>
            </a:r>
            <a:r>
              <a:rPr lang="en-US" sz="3000" b="1" u="sng" dirty="0" err="1">
                <a:solidFill>
                  <a:schemeClr val="accent1"/>
                </a:solidFill>
                <a:latin typeface="+mn-lt"/>
              </a:rPr>
              <a:t>fuelling</a:t>
            </a:r>
            <a:r>
              <a:rPr lang="en-US" sz="3000" b="1" u="sng" dirty="0">
                <a:solidFill>
                  <a:schemeClr val="accent1"/>
                </a:solidFill>
                <a:latin typeface="+mn-lt"/>
              </a:rPr>
              <a:t> receptacle designs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solidFill>
                <a:prstClr val="black"/>
              </a:solidFill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+mn-lt"/>
              </a:rPr>
              <a:t>Specifying </a:t>
            </a:r>
            <a:r>
              <a:rPr lang="en-US" sz="3000" dirty="0" err="1">
                <a:solidFill>
                  <a:prstClr val="black"/>
                </a:solidFill>
                <a:latin typeface="+mn-lt"/>
              </a:rPr>
              <a:t>fuelling</a:t>
            </a:r>
            <a:r>
              <a:rPr lang="en-US" sz="3000" dirty="0">
                <a:solidFill>
                  <a:prstClr val="black"/>
                </a:solidFill>
                <a:latin typeface="+mn-lt"/>
              </a:rPr>
              <a:t> receptacle profile ensures that vehicles of lower Nominal Working Pressure (NWP) are not </a:t>
            </a:r>
            <a:r>
              <a:rPr lang="en-US" sz="3000" dirty="0" err="1">
                <a:solidFill>
                  <a:prstClr val="black"/>
                </a:solidFill>
                <a:latin typeface="+mn-lt"/>
              </a:rPr>
              <a:t>fuelled</a:t>
            </a:r>
            <a:r>
              <a:rPr lang="en-US" sz="3000" dirty="0">
                <a:solidFill>
                  <a:prstClr val="black"/>
                </a:solidFill>
                <a:latin typeface="+mn-lt"/>
              </a:rPr>
              <a:t> at hydrogen dispensers operating at a higher NWP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solidFill>
                <a:prstClr val="black"/>
              </a:solidFill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+mn-lt"/>
              </a:rPr>
              <a:t>Ensures vehicles </a:t>
            </a:r>
            <a:r>
              <a:rPr lang="en-US" sz="3000" dirty="0" err="1">
                <a:solidFill>
                  <a:prstClr val="black"/>
                </a:solidFill>
                <a:latin typeface="+mn-lt"/>
              </a:rPr>
              <a:t>fuelled</a:t>
            </a:r>
            <a:r>
              <a:rPr lang="en-US" sz="3000" dirty="0">
                <a:solidFill>
                  <a:prstClr val="black"/>
                </a:solidFill>
                <a:latin typeface="+mn-lt"/>
              </a:rPr>
              <a:t> by hydrogen are not </a:t>
            </a:r>
            <a:r>
              <a:rPr lang="en-US" sz="3000" dirty="0" err="1">
                <a:solidFill>
                  <a:prstClr val="black"/>
                </a:solidFill>
                <a:latin typeface="+mn-lt"/>
              </a:rPr>
              <a:t>fuelled</a:t>
            </a:r>
            <a:r>
              <a:rPr lang="en-US" sz="3000" dirty="0">
                <a:solidFill>
                  <a:prstClr val="black"/>
                </a:solidFill>
                <a:latin typeface="+mn-lt"/>
              </a:rPr>
              <a:t> by other gaseous fuel dispensers</a:t>
            </a:r>
          </a:p>
        </p:txBody>
      </p:sp>
    </p:spTree>
    <p:extLst>
      <p:ext uri="{BB962C8B-B14F-4D97-AF65-F5344CB8AC3E}">
        <p14:creationId xmlns:p14="http://schemas.microsoft.com/office/powerpoint/2010/main" val="90382044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3A269F-BC11-4572-B5B7-578EDB212B31}" type="slidenum">
              <a:rPr lang="en-US" altLang="en-US" sz="1400"/>
              <a:pPr eaLnBrk="1" hangingPunct="1"/>
              <a:t>9</a:t>
            </a:fld>
            <a:endParaRPr lang="en-US" altLang="en-US" sz="1400"/>
          </a:p>
        </p:txBody>
      </p:sp>
      <p:sp>
        <p:nvSpPr>
          <p:cNvPr id="22532" name="Rectangle 51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6" name="Title 1">
            <a:extLst>
              <a:ext uri="{FF2B5EF4-FFF2-40B4-BE49-F238E27FC236}">
                <a16:creationId xmlns:a16="http://schemas.microsoft.com/office/drawing/2014/main" id="{F50C1205-DC95-46DD-897E-BF25E03C29D2}"/>
              </a:ext>
            </a:extLst>
          </p:cNvPr>
          <p:cNvSpPr txBox="1">
            <a:spLocks/>
          </p:cNvSpPr>
          <p:nvPr/>
        </p:nvSpPr>
        <p:spPr>
          <a:xfrm>
            <a:off x="960258" y="3854"/>
            <a:ext cx="10271484" cy="13127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457045" algn="ctr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914088" algn="ctr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371132" algn="ctr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1828176" algn="ctr" rtl="0" fontAlgn="base">
              <a:spcBef>
                <a:spcPct val="0"/>
              </a:spcBef>
              <a:spcAft>
                <a:spcPct val="0"/>
              </a:spcAft>
              <a:defRPr kumimoji="1" sz="4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en-US" sz="4000" dirty="0"/>
              <a:t>Taskforce #3: Test Requirements &amp; Procedures</a:t>
            </a:r>
          </a:p>
          <a:p>
            <a:r>
              <a:rPr lang="en-US" sz="2000" dirty="0"/>
              <a:t>Led by L. Gambone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89AA13-0FB0-476C-9A2F-F2B5594580F3}"/>
              </a:ext>
            </a:extLst>
          </p:cNvPr>
          <p:cNvSpPr txBox="1"/>
          <p:nvPr/>
        </p:nvSpPr>
        <p:spPr>
          <a:xfrm>
            <a:off x="551384" y="1556792"/>
            <a:ext cx="11449272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b="1" u="sng" dirty="0">
                <a:solidFill>
                  <a:schemeClr val="accent1"/>
                </a:solidFill>
                <a:latin typeface="+mn-lt"/>
              </a:rPr>
              <a:t>Goals: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solidFill>
                <a:prstClr val="black"/>
              </a:solidFill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+mn-lt"/>
              </a:rPr>
              <a:t>To correct editorial errors and test specs from Phase 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solidFill>
                <a:prstClr val="black"/>
              </a:solidFill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+mn-lt"/>
              </a:rPr>
              <a:t>To modify test procedures based on industry experience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solidFill>
                <a:prstClr val="black"/>
              </a:solidFill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+mn-lt"/>
              </a:rPr>
              <a:t>To incorporate requirements for medium and heavy-duty vehicles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solidFill>
                <a:prstClr val="black"/>
              </a:solidFill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+mn-lt"/>
              </a:rPr>
              <a:t>To incorporate requirements for new storage technologies</a:t>
            </a:r>
          </a:p>
        </p:txBody>
      </p:sp>
    </p:spTree>
    <p:extLst>
      <p:ext uri="{BB962C8B-B14F-4D97-AF65-F5344CB8AC3E}">
        <p14:creationId xmlns:p14="http://schemas.microsoft.com/office/powerpoint/2010/main" val="184588610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6A1A2B8224034085B6C74BDE818169" ma:contentTypeVersion="14" ma:contentTypeDescription="Create a new document." ma:contentTypeScope="" ma:versionID="c26219c6ff51c756bfddbdab9bae33f2">
  <xsd:schema xmlns:xsd="http://www.w3.org/2001/XMLSchema" xmlns:xs="http://www.w3.org/2001/XMLSchema" xmlns:p="http://schemas.microsoft.com/office/2006/metadata/properties" xmlns:ns1="http://schemas.microsoft.com/sharepoint/v3" xmlns:ns2="1664aaf0-6a99-43b4-a219-fc869edc78f7" xmlns:ns3="10996304-6cfd-4166-8338-679f421a0daf" targetNamespace="http://schemas.microsoft.com/office/2006/metadata/properties" ma:root="true" ma:fieldsID="aa271c29bf20d983c48793e780216b78" ns1:_="" ns2:_="" ns3:_="">
    <xsd:import namespace="http://schemas.microsoft.com/sharepoint/v3"/>
    <xsd:import namespace="1664aaf0-6a99-43b4-a219-fc869edc78f7"/>
    <xsd:import namespace="10996304-6cfd-4166-8338-679f421a0daf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64aaf0-6a99-43b4-a219-fc869edc78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996304-6cfd-4166-8338-679f421a0da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831B5E8-8FFB-495B-8094-A11D1F46F65D}">
  <ds:schemaRefs>
    <ds:schemaRef ds:uri="http://schemas.microsoft.com/office/2006/metadata/properties"/>
    <ds:schemaRef ds:uri="10996304-6cfd-4166-8338-679f421a0daf"/>
    <ds:schemaRef ds:uri="http://schemas.microsoft.com/sharepoint/v3"/>
    <ds:schemaRef ds:uri="http://purl.org/dc/terms/"/>
    <ds:schemaRef ds:uri="1664aaf0-6a99-43b4-a219-fc869edc78f7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2B85B76-61B9-4662-8C19-5A1CC008FA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664aaf0-6a99-43b4-a219-fc869edc78f7"/>
    <ds:schemaRef ds:uri="10996304-6cfd-4166-8338-679f421a0d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3AB3CFE-43B4-440A-AE4A-A8FE088B00F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51619</TotalTime>
  <Words>1243</Words>
  <Application>Microsoft Office PowerPoint</Application>
  <PresentationFormat>Widescreen</PresentationFormat>
  <Paragraphs>168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ＭＳ Ｐゴシック</vt:lpstr>
      <vt:lpstr>Arial</vt:lpstr>
      <vt:lpstr>Arial</vt:lpstr>
      <vt:lpstr>Calibri</vt:lpstr>
      <vt:lpstr>Calibri Light</vt:lpstr>
      <vt:lpstr>Times New Roman</vt:lpstr>
      <vt:lpstr>Office テーマ</vt:lpstr>
      <vt:lpstr>Custom Design</vt:lpstr>
      <vt:lpstr>PowerPoint Presentation</vt:lpstr>
      <vt:lpstr>Outline</vt:lpstr>
      <vt:lpstr>HFCV GTR Background</vt:lpstr>
      <vt:lpstr>HFCV GTR Background</vt:lpstr>
      <vt:lpstr>Phase 1 Scope</vt:lpstr>
      <vt:lpstr>Phase 2 Scope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GTR13 Phase 2</dc:title>
  <dc:creator>amy.ryan@toyota.com</dc:creator>
  <cp:keywords>CONFIDENTIAL</cp:keywords>
  <cp:lastModifiedBy>Edoardo Gianotti</cp:lastModifiedBy>
  <cp:revision>3107</cp:revision>
  <cp:lastPrinted>2016-09-20T01:53:00Z</cp:lastPrinted>
  <dcterms:created xsi:type="dcterms:W3CDTF">2012-10-02T03:13:35Z</dcterms:created>
  <dcterms:modified xsi:type="dcterms:W3CDTF">2022-05-09T07:08:52Z</dcterms:modified>
  <cp:category>Not Protected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0x010100886A1A2B8224034085B6C74BDE818169</vt:lpwstr>
  </property>
  <property fmtid="{D5CDD505-2E9C-101B-9397-08002B2CF9AE}" pid="3" name="TaxKeyword">
    <vt:lpwstr/>
  </property>
  <property fmtid="{D5CDD505-2E9C-101B-9397-08002B2CF9AE}" pid="4" name="TitusGUID">
    <vt:lpwstr>dac0cf81-83a3-47e8-8a67-8b8497c325ef</vt:lpwstr>
  </property>
  <property fmtid="{D5CDD505-2E9C-101B-9397-08002B2CF9AE}" pid="5" name="TITUS">
    <vt:lpwstr>&lt;span style="color: rgb(255, 255, 255);"&gt;&amp;nbsp;&lt;/span&gt;;&lt;div style="text-align: center;"&gt;&lt;span style="color: rgb(255, 255, 255);"&gt;&amp;nbsp;&lt;/span&gt;&lt;/div&gt;;&lt;div style="text-align: right;"&gt;&lt;span style="color: rgb(255, 255, 255);"&gt;&amp;nbsp;&lt;/span&gt;&lt;/div&gt;;&lt;span style="</vt:lpwstr>
  </property>
  <property fmtid="{D5CDD505-2E9C-101B-9397-08002B2CF9AE}" pid="6" name="ToyotaClassificationClassification">
    <vt:lpwstr>PUBLIC</vt:lpwstr>
  </property>
  <property fmtid="{D5CDD505-2E9C-101B-9397-08002B2CF9AE}" pid="7" name="ToyotaClassificationVisualMarkings">
    <vt:lpwstr>No Label</vt:lpwstr>
  </property>
  <property fmtid="{D5CDD505-2E9C-101B-9397-08002B2CF9AE}" pid="8" name="ToyotaClassification">
    <vt:lpwstr>CONFIDENTIAL</vt:lpwstr>
  </property>
  <property fmtid="{D5CDD505-2E9C-101B-9397-08002B2CF9AE}" pid="9" name="ToyotaVisualMarkings">
    <vt:lpwstr>Bottom Center</vt:lpwstr>
  </property>
  <property fmtid="{D5CDD505-2E9C-101B-9397-08002B2CF9AE}" pid="10" name="MSIP_Label_2c7890e8-8459-473b-8b86-643375e9aab5_Enabled">
    <vt:lpwstr>true</vt:lpwstr>
  </property>
  <property fmtid="{D5CDD505-2E9C-101B-9397-08002B2CF9AE}" pid="11" name="MSIP_Label_2c7890e8-8459-473b-8b86-643375e9aab5_SetDate">
    <vt:lpwstr>2022-05-04T20:33:39Z</vt:lpwstr>
  </property>
  <property fmtid="{D5CDD505-2E9C-101B-9397-08002B2CF9AE}" pid="12" name="MSIP_Label_2c7890e8-8459-473b-8b86-643375e9aab5_Method">
    <vt:lpwstr>Privileged</vt:lpwstr>
  </property>
  <property fmtid="{D5CDD505-2E9C-101B-9397-08002B2CF9AE}" pid="13" name="MSIP_Label_2c7890e8-8459-473b-8b86-643375e9aab5_Name">
    <vt:lpwstr>2c7890e8-8459-473b-8b86-643375e9aab5</vt:lpwstr>
  </property>
  <property fmtid="{D5CDD505-2E9C-101B-9397-08002B2CF9AE}" pid="14" name="MSIP_Label_2c7890e8-8459-473b-8b86-643375e9aab5_SiteId">
    <vt:lpwstr>8c642d1d-d709-47b0-ab10-080af10798fb</vt:lpwstr>
  </property>
  <property fmtid="{D5CDD505-2E9C-101B-9397-08002B2CF9AE}" pid="15" name="MSIP_Label_2c7890e8-8459-473b-8b86-643375e9aab5_ActionId">
    <vt:lpwstr>6adc6045-f47e-44c8-872f-23ccfac5f0d7</vt:lpwstr>
  </property>
  <property fmtid="{D5CDD505-2E9C-101B-9397-08002B2CF9AE}" pid="16" name="MSIP_Label_2c7890e8-8459-473b-8b86-643375e9aab5_ContentBits">
    <vt:lpwstr>0</vt:lpwstr>
  </property>
</Properties>
</file>