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68" r:id="rId3"/>
    <p:sldId id="269" r:id="rId4"/>
    <p:sldId id="275" r:id="rId5"/>
    <p:sldId id="277" r:id="rId6"/>
    <p:sldId id="278" r:id="rId7"/>
    <p:sldId id="276" r:id="rId8"/>
    <p:sldId id="280" r:id="rId9"/>
    <p:sldId id="279" r:id="rId10"/>
    <p:sldId id="262"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mmers, Hans" initials="LH" lastIdx="1" clrIdx="0">
    <p:extLst>
      <p:ext uri="{19B8F6BF-5375-455C-9EA6-DF929625EA0E}">
        <p15:presenceInfo xmlns:p15="http://schemas.microsoft.com/office/powerpoint/2012/main" userId="S-1-5-21-4018625-230058506-1990678075-29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p:cViewPr varScale="1">
        <p:scale>
          <a:sx n="114" d="100"/>
          <a:sy n="114" d="100"/>
        </p:scale>
        <p:origin x="46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nl-NL" dirty="0"/>
              <a:t>GRSP-71-YY</a:t>
            </a:r>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B0D6EFA-7437-4D52-92CD-C673BF18DD81}" type="datetimeFigureOut">
              <a:rPr lang="nl-NL" smtClean="0"/>
              <a:t>6-5-2022</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4BFA5EE-DA12-455A-957B-F1EA6620B870}" type="slidenum">
              <a:rPr lang="nl-NL" smtClean="0"/>
              <a:t>‹#›</a:t>
            </a:fld>
            <a:endParaRPr lang="nl-NL"/>
          </a:p>
        </p:txBody>
      </p:sp>
    </p:spTree>
    <p:extLst>
      <p:ext uri="{BB962C8B-B14F-4D97-AF65-F5344CB8AC3E}">
        <p14:creationId xmlns:p14="http://schemas.microsoft.com/office/powerpoint/2010/main" val="2319856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nl-NL" dirty="0"/>
              <a:t>GRSP-71-YY</a:t>
            </a:r>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604B43-AC39-4F60-9D79-1874BAE57593}" type="datetimeFigureOut">
              <a:rPr lang="nl-NL" smtClean="0"/>
              <a:t>6-5-2022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15EAB5-530F-41B4-BDFB-E7BE53BA929B}" type="slidenum">
              <a:rPr lang="nl-NL" smtClean="0"/>
              <a:t>‹#›</a:t>
            </a:fld>
            <a:endParaRPr lang="nl-NL"/>
          </a:p>
        </p:txBody>
      </p:sp>
    </p:spTree>
    <p:extLst>
      <p:ext uri="{BB962C8B-B14F-4D97-AF65-F5344CB8AC3E}">
        <p14:creationId xmlns:p14="http://schemas.microsoft.com/office/powerpoint/2010/main" val="1252060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F15EAB5-530F-41B4-BDFB-E7BE53BA929B}" type="slidenum">
              <a:rPr lang="nl-NL" smtClean="0"/>
              <a:t>1</a:t>
            </a:fld>
            <a:endParaRPr lang="nl-NL"/>
          </a:p>
        </p:txBody>
      </p:sp>
    </p:spTree>
    <p:extLst>
      <p:ext uri="{BB962C8B-B14F-4D97-AF65-F5344CB8AC3E}">
        <p14:creationId xmlns:p14="http://schemas.microsoft.com/office/powerpoint/2010/main" val="39478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F15EAB5-530F-41B4-BDFB-E7BE53BA929B}" type="slidenum">
              <a:rPr lang="nl-NL" smtClean="0"/>
              <a:t>10</a:t>
            </a:fld>
            <a:endParaRPr lang="nl-NL"/>
          </a:p>
        </p:txBody>
      </p:sp>
    </p:spTree>
    <p:extLst>
      <p:ext uri="{BB962C8B-B14F-4D97-AF65-F5344CB8AC3E}">
        <p14:creationId xmlns:p14="http://schemas.microsoft.com/office/powerpoint/2010/main" val="3709575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F15EAB5-530F-41B4-BDFB-E7BE53BA929B}" type="slidenum">
              <a:rPr lang="nl-NL" smtClean="0"/>
              <a:t>2</a:t>
            </a:fld>
            <a:endParaRPr lang="nl-NL"/>
          </a:p>
        </p:txBody>
      </p:sp>
    </p:spTree>
    <p:extLst>
      <p:ext uri="{BB962C8B-B14F-4D97-AF65-F5344CB8AC3E}">
        <p14:creationId xmlns:p14="http://schemas.microsoft.com/office/powerpoint/2010/main" val="2928175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F15EAB5-530F-41B4-BDFB-E7BE53BA929B}" type="slidenum">
              <a:rPr lang="nl-NL" smtClean="0"/>
              <a:t>3</a:t>
            </a:fld>
            <a:endParaRPr lang="nl-NL"/>
          </a:p>
        </p:txBody>
      </p:sp>
    </p:spTree>
    <p:extLst>
      <p:ext uri="{BB962C8B-B14F-4D97-AF65-F5344CB8AC3E}">
        <p14:creationId xmlns:p14="http://schemas.microsoft.com/office/powerpoint/2010/main" val="1211364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F15EAB5-530F-41B4-BDFB-E7BE53BA929B}" type="slidenum">
              <a:rPr lang="nl-NL" smtClean="0"/>
              <a:t>4</a:t>
            </a:fld>
            <a:endParaRPr lang="nl-NL"/>
          </a:p>
        </p:txBody>
      </p:sp>
    </p:spTree>
    <p:extLst>
      <p:ext uri="{BB962C8B-B14F-4D97-AF65-F5344CB8AC3E}">
        <p14:creationId xmlns:p14="http://schemas.microsoft.com/office/powerpoint/2010/main" val="109409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F15EAB5-530F-41B4-BDFB-E7BE53BA929B}" type="slidenum">
              <a:rPr lang="nl-NL" smtClean="0"/>
              <a:t>5</a:t>
            </a:fld>
            <a:endParaRPr lang="nl-NL"/>
          </a:p>
        </p:txBody>
      </p:sp>
    </p:spTree>
    <p:extLst>
      <p:ext uri="{BB962C8B-B14F-4D97-AF65-F5344CB8AC3E}">
        <p14:creationId xmlns:p14="http://schemas.microsoft.com/office/powerpoint/2010/main" val="2621086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F15EAB5-530F-41B4-BDFB-E7BE53BA929B}" type="slidenum">
              <a:rPr lang="nl-NL" smtClean="0"/>
              <a:t>6</a:t>
            </a:fld>
            <a:endParaRPr lang="nl-NL"/>
          </a:p>
        </p:txBody>
      </p:sp>
    </p:spTree>
    <p:extLst>
      <p:ext uri="{BB962C8B-B14F-4D97-AF65-F5344CB8AC3E}">
        <p14:creationId xmlns:p14="http://schemas.microsoft.com/office/powerpoint/2010/main" val="3375800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F15EAB5-530F-41B4-BDFB-E7BE53BA929B}" type="slidenum">
              <a:rPr lang="nl-NL" smtClean="0"/>
              <a:t>7</a:t>
            </a:fld>
            <a:endParaRPr lang="nl-NL"/>
          </a:p>
        </p:txBody>
      </p:sp>
    </p:spTree>
    <p:extLst>
      <p:ext uri="{BB962C8B-B14F-4D97-AF65-F5344CB8AC3E}">
        <p14:creationId xmlns:p14="http://schemas.microsoft.com/office/powerpoint/2010/main" val="1069107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F15EAB5-530F-41B4-BDFB-E7BE53BA929B}" type="slidenum">
              <a:rPr lang="nl-NL" smtClean="0"/>
              <a:t>8</a:t>
            </a:fld>
            <a:endParaRPr lang="nl-NL"/>
          </a:p>
        </p:txBody>
      </p:sp>
    </p:spTree>
    <p:extLst>
      <p:ext uri="{BB962C8B-B14F-4D97-AF65-F5344CB8AC3E}">
        <p14:creationId xmlns:p14="http://schemas.microsoft.com/office/powerpoint/2010/main" val="560069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F15EAB5-530F-41B4-BDFB-E7BE53BA929B}" type="slidenum">
              <a:rPr lang="nl-NL" smtClean="0"/>
              <a:t>9</a:t>
            </a:fld>
            <a:endParaRPr lang="nl-NL"/>
          </a:p>
        </p:txBody>
      </p:sp>
    </p:spTree>
    <p:extLst>
      <p:ext uri="{BB962C8B-B14F-4D97-AF65-F5344CB8AC3E}">
        <p14:creationId xmlns:p14="http://schemas.microsoft.com/office/powerpoint/2010/main" val="2344760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6-5-2022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814046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6-5-2022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2635877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6-5-2022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3100760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6-5-2022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4030779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6-5-2022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23101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E18E1590-86DB-4370-BAFB-C873669718A9}" type="datetimeFigureOut">
              <a:rPr lang="nl-NL" smtClean="0"/>
              <a:t>6-5-2022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73123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E18E1590-86DB-4370-BAFB-C873669718A9}" type="datetimeFigureOut">
              <a:rPr lang="nl-NL" smtClean="0"/>
              <a:t>6-5-2022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46256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E18E1590-86DB-4370-BAFB-C873669718A9}" type="datetimeFigureOut">
              <a:rPr lang="nl-NL" smtClean="0"/>
              <a:t>6-5-2022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51991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18E1590-86DB-4370-BAFB-C873669718A9}" type="datetimeFigureOut">
              <a:rPr lang="nl-NL" smtClean="0"/>
              <a:t>6-5-2022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919896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18E1590-86DB-4370-BAFB-C873669718A9}" type="datetimeFigureOut">
              <a:rPr lang="nl-NL" smtClean="0"/>
              <a:t>6-5-2022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490646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18E1590-86DB-4370-BAFB-C873669718A9}" type="datetimeFigureOut">
              <a:rPr lang="nl-NL" smtClean="0"/>
              <a:t>6-5-2022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390990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E1590-86DB-4370-BAFB-C873669718A9}" type="datetimeFigureOut">
              <a:rPr lang="nl-NL" smtClean="0"/>
              <a:t>6-5-2022</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C290F-2210-48C5-8F94-BC63CE607ABF}" type="slidenum">
              <a:rPr lang="nl-NL" smtClean="0"/>
              <a:t>‹#›</a:t>
            </a:fld>
            <a:endParaRPr lang="nl-NL"/>
          </a:p>
        </p:txBody>
      </p:sp>
    </p:spTree>
    <p:extLst>
      <p:ext uri="{BB962C8B-B14F-4D97-AF65-F5344CB8AC3E}">
        <p14:creationId xmlns:p14="http://schemas.microsoft.com/office/powerpoint/2010/main" val="1426646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unece.org/sites/default/files/2021-04/ECE-TRANS-WP.29-GRSP-2021-12e.pdf" TargetMode="External"/><Relationship Id="rId7" Type="http://schemas.openxmlformats.org/officeDocument/2006/relationships/hyperlink" Target="https://unece.org/sites/default/files/2021-10/ECE_TRANS_WP.29_2021_124E.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unece.org/sites/default/files/2021-10/ECE_TRANS_WP.29_2021_123E.pdf" TargetMode="External"/><Relationship Id="rId5" Type="http://schemas.openxmlformats.org/officeDocument/2006/relationships/hyperlink" Target="https://unece.org/sites/default/files/2021-05/GRSP-69-31.pdf" TargetMode="External"/><Relationship Id="rId4" Type="http://schemas.openxmlformats.org/officeDocument/2006/relationships/hyperlink" Target="https://unece.org/sites/default/files/2021-05/GRSP-69-22r2e.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Shape 1"/>
          <p:cNvSpPr txBox="1"/>
          <p:nvPr/>
        </p:nvSpPr>
        <p:spPr>
          <a:xfrm>
            <a:off x="1660328" y="2698340"/>
            <a:ext cx="8423640" cy="1872208"/>
          </a:xfrm>
          <a:prstGeom prst="rect">
            <a:avLst/>
          </a:prstGeom>
          <a:noFill/>
          <a:ln>
            <a:noFill/>
          </a:ln>
        </p:spPr>
        <p:txBody>
          <a:bodyPr anchor="ctr"/>
          <a:lstStyle/>
          <a:p>
            <a:pPr algn="ctr">
              <a:lnSpc>
                <a:spcPct val="100000"/>
              </a:lnSpc>
            </a:pPr>
            <a:r>
              <a:rPr lang="nl-NL" sz="4000" b="1" spc="-1" dirty="0" err="1">
                <a:solidFill>
                  <a:srgbClr val="000000"/>
                </a:solidFill>
                <a:latin typeface="Calibri"/>
              </a:rPr>
              <a:t>Hydrogen-fuelled</a:t>
            </a:r>
            <a:r>
              <a:rPr lang="nl-NL" sz="4000" b="1" spc="-1" dirty="0">
                <a:solidFill>
                  <a:srgbClr val="000000"/>
                </a:solidFill>
                <a:latin typeface="Calibri"/>
              </a:rPr>
              <a:t> </a:t>
            </a:r>
            <a:r>
              <a:rPr lang="nl-NL" sz="4000" b="1" spc="-1" dirty="0" err="1">
                <a:solidFill>
                  <a:srgbClr val="000000"/>
                </a:solidFill>
                <a:latin typeface="Calibri"/>
              </a:rPr>
              <a:t>vehicles</a:t>
            </a:r>
            <a:r>
              <a:rPr lang="nl-NL" sz="4000" b="1" spc="-1" dirty="0">
                <a:solidFill>
                  <a:srgbClr val="000000"/>
                </a:solidFill>
                <a:latin typeface="Calibri"/>
              </a:rPr>
              <a:t> (HFCV)</a:t>
            </a:r>
          </a:p>
          <a:p>
            <a:pPr algn="ctr">
              <a:lnSpc>
                <a:spcPct val="100000"/>
              </a:lnSpc>
            </a:pPr>
            <a:r>
              <a:rPr lang="nl-NL" altLang="ja-JP" sz="4000" b="1" strike="noStrike" spc="-1" dirty="0">
                <a:solidFill>
                  <a:srgbClr val="000000"/>
                </a:solidFill>
                <a:latin typeface="Calibri"/>
              </a:rPr>
              <a:t>practical issue</a:t>
            </a:r>
            <a:br>
              <a:rPr lang="en-US" altLang="ja-JP" sz="4000" b="1" strike="noStrike" spc="-1" dirty="0">
                <a:solidFill>
                  <a:srgbClr val="000000"/>
                </a:solidFill>
                <a:latin typeface="Calibri"/>
              </a:rPr>
            </a:br>
            <a:br>
              <a:rPr lang="en-US" altLang="ja-JP" sz="2000" b="1" strike="noStrike" spc="-1" dirty="0">
                <a:solidFill>
                  <a:srgbClr val="000000"/>
                </a:solidFill>
                <a:latin typeface="Calibri"/>
              </a:rPr>
            </a:br>
            <a:r>
              <a:rPr lang="en-US" altLang="ja-JP" sz="2000" b="1" strike="noStrike" spc="-1" dirty="0">
                <a:solidFill>
                  <a:srgbClr val="000000"/>
                </a:solidFill>
                <a:latin typeface="Calibri"/>
              </a:rPr>
              <a:t>May 2022</a:t>
            </a:r>
            <a:endParaRPr lang="nl-NL" sz="2000" b="1" strike="noStrike" spc="-1" dirty="0">
              <a:solidFill>
                <a:srgbClr val="000000"/>
              </a:solidFill>
              <a:latin typeface="Calibri"/>
            </a:endParaRPr>
          </a:p>
        </p:txBody>
      </p:sp>
      <p:sp>
        <p:nvSpPr>
          <p:cNvPr id="5" name="CustomShape 4"/>
          <p:cNvSpPr/>
          <p:nvPr/>
        </p:nvSpPr>
        <p:spPr>
          <a:xfrm>
            <a:off x="467544" y="181835"/>
            <a:ext cx="4265985" cy="79889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dirty="0">
                <a:solidFill>
                  <a:srgbClr val="000000"/>
                </a:solidFill>
                <a:latin typeface="Times New Roman" panose="02020603050405020304" pitchFamily="18" charset="0"/>
                <a:cs typeface="Times New Roman" panose="02020603050405020304" pitchFamily="18" charset="0"/>
              </a:rPr>
              <a:t>Transmitted by the expert of the Netherlands</a:t>
            </a:r>
            <a:endParaRPr lang="en-US" altLang="ja-JP" sz="1200" spc="-1" dirty="0">
              <a:solidFill>
                <a:srgbClr val="000000"/>
              </a:solidFill>
              <a:latin typeface="Times New Roman" panose="02020603050405020304" pitchFamily="18" charset="0"/>
              <a:cs typeface="Times New Roman" panose="02020603050405020304" pitchFamily="18" charset="0"/>
            </a:endParaRPr>
          </a:p>
        </p:txBody>
      </p:sp>
      <p:sp>
        <p:nvSpPr>
          <p:cNvPr id="6" name="CustomShape 3"/>
          <p:cNvSpPr/>
          <p:nvPr/>
        </p:nvSpPr>
        <p:spPr>
          <a:xfrm>
            <a:off x="8775792" y="181835"/>
            <a:ext cx="3099376" cy="51086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en-US" sz="1200" b="1" u="sng" strike="noStrike" spc="-1" dirty="0">
                <a:solidFill>
                  <a:srgbClr val="000000"/>
                </a:solidFill>
                <a:latin typeface="Times New Roman" panose="02020603050405020304" pitchFamily="18" charset="0"/>
                <a:cs typeface="Times New Roman" panose="02020603050405020304" pitchFamily="18" charset="0"/>
              </a:rPr>
              <a:t>Informal </a:t>
            </a:r>
            <a:r>
              <a:rPr lang="en-US" sz="1200" b="1" u="sng" strike="noStrike" spc="-1">
                <a:solidFill>
                  <a:srgbClr val="000000"/>
                </a:solidFill>
                <a:latin typeface="Times New Roman" panose="02020603050405020304" pitchFamily="18" charset="0"/>
                <a:cs typeface="Times New Roman" panose="02020603050405020304" pitchFamily="18" charset="0"/>
              </a:rPr>
              <a:t>document</a:t>
            </a:r>
            <a:r>
              <a:rPr lang="en-US" sz="1200" b="1" strike="noStrike" spc="-1">
                <a:solidFill>
                  <a:srgbClr val="000000"/>
                </a:solidFill>
                <a:latin typeface="Times New Roman" panose="02020603050405020304" pitchFamily="18" charset="0"/>
                <a:cs typeface="Times New Roman" panose="02020603050405020304" pitchFamily="18" charset="0"/>
              </a:rPr>
              <a:t> GRSP-71-18</a:t>
            </a:r>
            <a:br>
              <a:rPr lang="en-US" sz="1200" b="0" strike="noStrike" spc="-1" dirty="0">
                <a:solidFill>
                  <a:srgbClr val="000000"/>
                </a:solidFill>
                <a:latin typeface="Times New Roman" panose="02020603050405020304" pitchFamily="18" charset="0"/>
                <a:cs typeface="Times New Roman" panose="02020603050405020304" pitchFamily="18" charset="0"/>
              </a:rPr>
            </a:br>
            <a:r>
              <a:rPr lang="en-US" sz="1200" b="0" strike="noStrike" spc="-1" dirty="0">
                <a:solidFill>
                  <a:srgbClr val="000000"/>
                </a:solidFill>
                <a:latin typeface="Times New Roman" panose="02020603050405020304" pitchFamily="18" charset="0"/>
                <a:cs typeface="Times New Roman" panose="02020603050405020304" pitchFamily="18" charset="0"/>
              </a:rPr>
              <a:t>GRSP 71</a:t>
            </a:r>
            <a:r>
              <a:rPr lang="en-US" sz="1200" b="0" strike="noStrike" spc="-1" baseline="30000" dirty="0">
                <a:solidFill>
                  <a:srgbClr val="000000"/>
                </a:solidFill>
                <a:latin typeface="Times New Roman" panose="02020603050405020304" pitchFamily="18" charset="0"/>
                <a:cs typeface="Times New Roman" panose="02020603050405020304" pitchFamily="18" charset="0"/>
              </a:rPr>
              <a:t>st</a:t>
            </a:r>
            <a:r>
              <a:rPr lang="en-US" sz="1200" b="0" strike="noStrike" spc="-1" dirty="0">
                <a:solidFill>
                  <a:srgbClr val="000000"/>
                </a:solidFill>
                <a:latin typeface="Times New Roman" panose="02020603050405020304" pitchFamily="18" charset="0"/>
                <a:cs typeface="Times New Roman" panose="02020603050405020304" pitchFamily="18" charset="0"/>
              </a:rPr>
              <a:t> session, 9 – 13 May 2022</a:t>
            </a:r>
            <a:br>
              <a:rPr lang="en-US" sz="1200" b="0" strike="noStrike" spc="-1" dirty="0">
                <a:solidFill>
                  <a:srgbClr val="000000"/>
                </a:solidFill>
                <a:latin typeface="Times New Roman" panose="02020603050405020304" pitchFamily="18" charset="0"/>
                <a:cs typeface="Times New Roman" panose="02020603050405020304" pitchFamily="18" charset="0"/>
              </a:rPr>
            </a:br>
            <a:r>
              <a:rPr lang="en-US" sz="1200" b="0" strike="noStrike" spc="-1" dirty="0">
                <a:solidFill>
                  <a:srgbClr val="000000"/>
                </a:solidFill>
                <a:latin typeface="Times New Roman" panose="02020603050405020304" pitchFamily="18" charset="0"/>
                <a:cs typeface="Times New Roman" panose="02020603050405020304" pitchFamily="18" charset="0"/>
              </a:rPr>
              <a:t>Agenda Item </a:t>
            </a:r>
            <a:r>
              <a:rPr lang="en-US" sz="1200" b="0" strike="noStrike" spc="-1">
                <a:solidFill>
                  <a:srgbClr val="000000"/>
                </a:solidFill>
                <a:latin typeface="Times New Roman" panose="02020603050405020304" pitchFamily="18" charset="0"/>
                <a:cs typeface="Times New Roman" panose="02020603050405020304" pitchFamily="18" charset="0"/>
              </a:rPr>
              <a:t>21 </a:t>
            </a:r>
            <a:r>
              <a:rPr lang="en-US" sz="1200" spc="-1">
                <a:solidFill>
                  <a:srgbClr val="000000"/>
                </a:solidFill>
                <a:latin typeface="Times New Roman" panose="02020603050405020304" pitchFamily="18" charset="0"/>
                <a:cs typeface="Times New Roman" panose="02020603050405020304" pitchFamily="18" charset="0"/>
              </a:rPr>
              <a:t>(g</a:t>
            </a:r>
            <a:r>
              <a:rPr lang="en-US" sz="1200" b="0" strike="noStrike" spc="-1">
                <a:solidFill>
                  <a:srgbClr val="000000"/>
                </a:solidFill>
                <a:latin typeface="Times New Roman" panose="02020603050405020304" pitchFamily="18" charset="0"/>
                <a:cs typeface="Times New Roman" panose="02020603050405020304" pitchFamily="18" charset="0"/>
              </a:rPr>
              <a:t>)</a:t>
            </a:r>
            <a:endParaRPr lang="en-US" sz="1200" b="0" strike="noStrike" spc="-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5717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3512319" y="2999929"/>
            <a:ext cx="4705250" cy="68866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800" b="1" dirty="0" err="1">
                <a:latin typeface="Calibri" panose="020F0502020204030204" pitchFamily="34" charset="0"/>
                <a:cs typeface="Calibri" panose="020F0502020204030204" pitchFamily="34" charset="0"/>
              </a:rPr>
              <a:t>Thank</a:t>
            </a:r>
            <a:r>
              <a:rPr lang="nl-NL" sz="2800" b="1" dirty="0">
                <a:latin typeface="Calibri" panose="020F0502020204030204" pitchFamily="34" charset="0"/>
                <a:cs typeface="Calibri" panose="020F0502020204030204" pitchFamily="34" charset="0"/>
              </a:rPr>
              <a:t> </a:t>
            </a:r>
            <a:r>
              <a:rPr lang="nl-NL" sz="2800" b="1" dirty="0" err="1">
                <a:latin typeface="Calibri" panose="020F0502020204030204" pitchFamily="34" charset="0"/>
                <a:cs typeface="Calibri" panose="020F0502020204030204" pitchFamily="34" charset="0"/>
              </a:rPr>
              <a:t>you</a:t>
            </a:r>
            <a:r>
              <a:rPr lang="nl-NL" sz="2800" b="1" dirty="0">
                <a:latin typeface="Calibri" panose="020F0502020204030204" pitchFamily="34" charset="0"/>
                <a:cs typeface="Calibri" panose="020F0502020204030204" pitchFamily="34" charset="0"/>
              </a:rPr>
              <a:t> for </a:t>
            </a:r>
            <a:r>
              <a:rPr lang="nl-NL" sz="2800" b="1" dirty="0" err="1">
                <a:latin typeface="Calibri" panose="020F0502020204030204" pitchFamily="34" charset="0"/>
                <a:cs typeface="Calibri" panose="020F0502020204030204" pitchFamily="34" charset="0"/>
              </a:rPr>
              <a:t>your</a:t>
            </a:r>
            <a:r>
              <a:rPr lang="nl-NL" sz="2800" b="1" dirty="0">
                <a:latin typeface="Calibri" panose="020F0502020204030204" pitchFamily="34" charset="0"/>
                <a:cs typeface="Calibri" panose="020F0502020204030204" pitchFamily="34" charset="0"/>
              </a:rPr>
              <a:t> attention !</a:t>
            </a:r>
          </a:p>
        </p:txBody>
      </p:sp>
      <p:sp>
        <p:nvSpPr>
          <p:cNvPr id="4" name="Tijdelijke aanduiding voor tekst 3">
            <a:extLst>
              <a:ext uri="{FF2B5EF4-FFF2-40B4-BE49-F238E27FC236}">
                <a16:creationId xmlns:a16="http://schemas.microsoft.com/office/drawing/2014/main" id="{B81253A6-82B2-7844-A458-F011AAFB863C}"/>
              </a:ext>
            </a:extLst>
          </p:cNvPr>
          <p:cNvSpPr txBox="1">
            <a:spLocks/>
          </p:cNvSpPr>
          <p:nvPr/>
        </p:nvSpPr>
        <p:spPr>
          <a:xfrm>
            <a:off x="9486900" y="480059"/>
            <a:ext cx="1827083"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dirty="0">
                <a:latin typeface="Calibri" panose="020F0502020204030204" pitchFamily="34" charset="0"/>
                <a:cs typeface="Calibri" panose="020F0502020204030204" pitchFamily="34" charset="0"/>
              </a:rPr>
              <a:t>GRSP-71-YY</a:t>
            </a:r>
          </a:p>
        </p:txBody>
      </p:sp>
    </p:spTree>
    <p:extLst>
      <p:ext uri="{BB962C8B-B14F-4D97-AF65-F5344CB8AC3E}">
        <p14:creationId xmlns:p14="http://schemas.microsoft.com/office/powerpoint/2010/main" val="2439126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65771" y="491509"/>
            <a:ext cx="1951625" cy="523220"/>
          </a:xfrm>
          <a:prstGeom prst="rect">
            <a:avLst/>
          </a:prstGeom>
        </p:spPr>
        <p:txBody>
          <a:bodyPr wrap="none">
            <a:spAutoFit/>
          </a:bodyPr>
          <a:lstStyle/>
          <a:p>
            <a:r>
              <a:rPr lang="nl-NL" sz="2800" b="1" dirty="0">
                <a:latin typeface="Calibri" panose="020F0502020204030204" pitchFamily="34" charset="0"/>
                <a:ea typeface="+mj-ea"/>
                <a:cs typeface="Calibri" panose="020F0502020204030204" pitchFamily="34" charset="0"/>
              </a:rPr>
              <a:t>Background</a:t>
            </a:r>
          </a:p>
        </p:txBody>
      </p:sp>
      <p:sp>
        <p:nvSpPr>
          <p:cNvPr id="5" name="Tijdelijke aanduiding voor tekst 2"/>
          <p:cNvSpPr txBox="1">
            <a:spLocks/>
          </p:cNvSpPr>
          <p:nvPr/>
        </p:nvSpPr>
        <p:spPr>
          <a:xfrm>
            <a:off x="965771" y="1192196"/>
            <a:ext cx="10536418" cy="539148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At the 69</a:t>
            </a:r>
            <a:r>
              <a:rPr lang="en-US" sz="2400" baseline="30000" dirty="0"/>
              <a:t>th</a:t>
            </a:r>
            <a:r>
              <a:rPr lang="en-US" sz="2400" dirty="0"/>
              <a:t> session of GRSP in May 2020, proposal </a:t>
            </a:r>
            <a:r>
              <a:rPr lang="en-US" sz="2400" dirty="0">
                <a:hlinkClick r:id="rId3"/>
              </a:rPr>
              <a:t>2021/12</a:t>
            </a:r>
            <a:r>
              <a:rPr lang="en-US" sz="2400" dirty="0"/>
              <a:t>, as amended by informal document </a:t>
            </a:r>
            <a:r>
              <a:rPr lang="en-US" sz="2400" dirty="0">
                <a:hlinkClick r:id="rId4"/>
              </a:rPr>
              <a:t>GRSP-69-22 Rev. 2</a:t>
            </a:r>
            <a:r>
              <a:rPr lang="en-US" sz="2400" dirty="0"/>
              <a:t>; both prepared by OICA were discussed.</a:t>
            </a:r>
            <a:br>
              <a:rPr lang="en-US" sz="2400" dirty="0"/>
            </a:br>
            <a:endParaRPr lang="en-US" sz="2400" dirty="0"/>
          </a:p>
          <a:p>
            <a:r>
              <a:rPr lang="en-US" sz="2400" dirty="0"/>
              <a:t>Japan had some comments included in informal document </a:t>
            </a:r>
            <a:r>
              <a:rPr lang="en-US" sz="2400" dirty="0">
                <a:hlinkClick r:id="rId5"/>
              </a:rPr>
              <a:t>GRSP-69-31</a:t>
            </a:r>
            <a:r>
              <a:rPr lang="en-US" sz="2400" dirty="0"/>
              <a:t>.</a:t>
            </a:r>
            <a:br>
              <a:rPr lang="en-US" sz="2400" dirty="0"/>
            </a:br>
            <a:endParaRPr lang="en-US" sz="2400" dirty="0"/>
          </a:p>
          <a:p>
            <a:r>
              <a:rPr lang="en-US" sz="2400" dirty="0"/>
              <a:t>Finally, consensus was reached and the amended proposal was adopted by GRSP. It was consequently adopted as:</a:t>
            </a:r>
            <a:br>
              <a:rPr lang="en-US" sz="2400" dirty="0"/>
            </a:br>
            <a:r>
              <a:rPr lang="en-US" sz="2400" dirty="0"/>
              <a:t>- </a:t>
            </a:r>
            <a:r>
              <a:rPr lang="en-US" sz="2400" dirty="0">
                <a:hlinkClick r:id="rId6"/>
              </a:rPr>
              <a:t>WP.29/2021/123</a:t>
            </a:r>
            <a:r>
              <a:rPr lang="en-US" sz="2400" dirty="0"/>
              <a:t> (supplement 4 to the original version of UN R134) and</a:t>
            </a:r>
            <a:br>
              <a:rPr lang="en-US" sz="2400" dirty="0"/>
            </a:br>
            <a:r>
              <a:rPr lang="en-US" sz="2400" dirty="0"/>
              <a:t>- </a:t>
            </a:r>
            <a:r>
              <a:rPr lang="en-US" sz="2400" dirty="0">
                <a:hlinkClick r:id="rId7"/>
              </a:rPr>
              <a:t>WP.29/2021/124</a:t>
            </a:r>
            <a:r>
              <a:rPr lang="en-US" sz="2400" dirty="0"/>
              <a:t> (supplement 1 to the 01 series of amendments to UN R134) </a:t>
            </a:r>
            <a:br>
              <a:rPr lang="en-US" sz="2400" dirty="0"/>
            </a:br>
            <a:r>
              <a:rPr lang="en-US" sz="2400" dirty="0"/>
              <a:t>   at the November 2021 session of WP.29 and A.C.1.</a:t>
            </a:r>
            <a:br>
              <a:rPr lang="en-US" sz="2400" dirty="0"/>
            </a:br>
            <a:r>
              <a:rPr lang="en-US" sz="2400" dirty="0"/>
              <a:t>   Expected date of entry into force: [22 June 2022]</a:t>
            </a:r>
            <a:br>
              <a:rPr lang="en-US" sz="2400" dirty="0"/>
            </a:br>
            <a:endParaRPr lang="en-US" sz="2400" dirty="0"/>
          </a:p>
          <a:p>
            <a:r>
              <a:rPr lang="en-US" sz="2400" dirty="0"/>
              <a:t>In the initial OICA proposal, tanks installed at a height &gt; 1000 mm would be exempt from having to meet the 200 mm requirement as stated in section 7.2.4.2.</a:t>
            </a:r>
          </a:p>
        </p:txBody>
      </p:sp>
      <p:sp>
        <p:nvSpPr>
          <p:cNvPr id="6" name="Tijdelijke aanduiding voor tekst 3">
            <a:extLst>
              <a:ext uri="{FF2B5EF4-FFF2-40B4-BE49-F238E27FC236}">
                <a16:creationId xmlns:a16="http://schemas.microsoft.com/office/drawing/2014/main" id="{B81253A6-82B2-7844-A458-F011AAFB863C}"/>
              </a:ext>
            </a:extLst>
          </p:cNvPr>
          <p:cNvSpPr txBox="1">
            <a:spLocks/>
          </p:cNvSpPr>
          <p:nvPr/>
        </p:nvSpPr>
        <p:spPr>
          <a:xfrm>
            <a:off x="9486900" y="480059"/>
            <a:ext cx="1827083"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dirty="0">
                <a:latin typeface="Calibri" panose="020F0502020204030204" pitchFamily="34" charset="0"/>
                <a:cs typeface="Calibri" panose="020F0502020204030204" pitchFamily="34" charset="0"/>
              </a:rPr>
              <a:t>GRSP-71-YY</a:t>
            </a:r>
          </a:p>
        </p:txBody>
      </p:sp>
    </p:spTree>
    <p:extLst>
      <p:ext uri="{BB962C8B-B14F-4D97-AF65-F5344CB8AC3E}">
        <p14:creationId xmlns:p14="http://schemas.microsoft.com/office/powerpoint/2010/main" val="3054468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56145" y="1321415"/>
            <a:ext cx="10177112" cy="5262979"/>
          </a:xfrm>
          <a:prstGeom prst="rect">
            <a:avLst/>
          </a:prstGeom>
        </p:spPr>
        <p:txBody>
          <a:bodyPr wrap="square">
            <a:spAutoFit/>
          </a:bodyPr>
          <a:lstStyle/>
          <a:p>
            <a:pPr marL="342900" indent="-342900">
              <a:buFont typeface="Arial" panose="020B0604020202020204" pitchFamily="34" charset="0"/>
              <a:buChar char="•"/>
            </a:pPr>
            <a:r>
              <a:rPr lang="en-US" sz="2400" dirty="0"/>
              <a:t>If the vehicle type is within the scope of UN R95, it shall meet the post-crash requirements as specified in Annex 5 and paragraph 7.2.</a:t>
            </a:r>
            <a:br>
              <a:rPr lang="en-US" sz="2400" dirty="0"/>
            </a:br>
            <a:r>
              <a:rPr lang="en-US" sz="1400" u="sng" dirty="0"/>
              <a:t>scope of UN R95</a:t>
            </a:r>
            <a:r>
              <a:rPr lang="en-US" sz="1400" dirty="0"/>
              <a:t>: This Regulation applies to vehicles of category M1 with a maximum permissible mass not exceeding 3,500 kg, vehicles of category M1 with a maximum permissible mass exceeding 3,500 kg where the "R" point of the lowest seat is not more than 700 mm from ground level when the vehicle is in the condition corresponding to the reference mass defined in paragraph 2.10. of this Regulation, and to vehicles of category N1</a:t>
            </a:r>
            <a:r>
              <a:rPr lang="en-US" sz="2400" dirty="0"/>
              <a:t>.</a:t>
            </a:r>
            <a:br>
              <a:rPr lang="en-US" sz="2400" dirty="0"/>
            </a:br>
            <a:endParaRPr lang="en-US" sz="2400" dirty="0"/>
          </a:p>
          <a:p>
            <a:pPr marL="342900" indent="-342900">
              <a:buFont typeface="Arial" panose="020B0604020202020204" pitchFamily="34" charset="0"/>
              <a:buChar char="•"/>
            </a:pPr>
            <a:r>
              <a:rPr lang="en-US" sz="2400" dirty="0"/>
              <a:t>If the vehicle type is not within the scope of UN R95:</a:t>
            </a:r>
            <a:br>
              <a:rPr lang="en-US" sz="2400" dirty="0"/>
            </a:br>
            <a:r>
              <a:rPr lang="en-US" sz="2400" dirty="0"/>
              <a:t>- sled testing to be performed to check the mounting of the containers</a:t>
            </a:r>
            <a:br>
              <a:rPr lang="en-US" sz="2400" dirty="0"/>
            </a:br>
            <a:r>
              <a:rPr lang="en-US" i="1" dirty="0"/>
              <a:t>and</a:t>
            </a:r>
            <a:br>
              <a:rPr lang="en-US" sz="2400" dirty="0"/>
            </a:br>
            <a:r>
              <a:rPr lang="en-US" sz="2400" dirty="0"/>
              <a:t>- the containers must be mounted 200 mm inside outer edge</a:t>
            </a:r>
            <a:br>
              <a:rPr lang="en-US" sz="2400" dirty="0"/>
            </a:br>
            <a:r>
              <a:rPr lang="en-US" i="1" dirty="0"/>
              <a:t>or</a:t>
            </a:r>
            <a:br>
              <a:rPr lang="en-US" sz="2400" dirty="0"/>
            </a:br>
            <a:r>
              <a:rPr lang="en-US" sz="2400" dirty="0"/>
              <a:t>- lateral impact on compressed hydrogen storage system</a:t>
            </a:r>
            <a:br>
              <a:rPr lang="en-US" sz="2400" dirty="0"/>
            </a:br>
            <a:r>
              <a:rPr lang="en-US" i="1" dirty="0"/>
              <a:t>whereby:</a:t>
            </a:r>
            <a:br>
              <a:rPr lang="en-US" sz="2400" dirty="0"/>
            </a:br>
            <a:r>
              <a:rPr lang="en-US" sz="2400" dirty="0"/>
              <a:t>- container shall be adjusted in a way that the middle of the front plate of the</a:t>
            </a:r>
            <a:br>
              <a:rPr lang="en-US" sz="2400" dirty="0"/>
            </a:br>
            <a:r>
              <a:rPr lang="en-US" sz="2400" dirty="0"/>
              <a:t>   barrier matches the middle of the container </a:t>
            </a:r>
            <a:r>
              <a:rPr lang="en-US" sz="2400" u="sng" dirty="0"/>
              <a:t>in the horizontal and vertical</a:t>
            </a:r>
            <a:r>
              <a:rPr lang="en-US" sz="2400" dirty="0"/>
              <a:t>.</a:t>
            </a:r>
          </a:p>
        </p:txBody>
      </p:sp>
      <p:sp>
        <p:nvSpPr>
          <p:cNvPr id="5" name="Rechthoek 4"/>
          <p:cNvSpPr/>
          <p:nvPr/>
        </p:nvSpPr>
        <p:spPr>
          <a:xfrm>
            <a:off x="956145" y="558889"/>
            <a:ext cx="3009350" cy="523220"/>
          </a:xfrm>
          <a:prstGeom prst="rect">
            <a:avLst/>
          </a:prstGeom>
        </p:spPr>
        <p:txBody>
          <a:bodyPr wrap="none">
            <a:spAutoFit/>
          </a:bodyPr>
          <a:lstStyle/>
          <a:p>
            <a:r>
              <a:rPr lang="nl-NL" sz="2800" b="1" dirty="0">
                <a:latin typeface="Calibri" panose="020F0502020204030204" pitchFamily="34" charset="0"/>
                <a:ea typeface="+mj-ea"/>
                <a:cs typeface="Calibri" panose="020F0502020204030204" pitchFamily="34" charset="0"/>
              </a:rPr>
              <a:t>Background (</a:t>
            </a:r>
            <a:r>
              <a:rPr lang="nl-NL" sz="2800" b="1" dirty="0" err="1">
                <a:latin typeface="Calibri" panose="020F0502020204030204" pitchFamily="34" charset="0"/>
                <a:ea typeface="+mj-ea"/>
                <a:cs typeface="Calibri" panose="020F0502020204030204" pitchFamily="34" charset="0"/>
              </a:rPr>
              <a:t>cont</a:t>
            </a:r>
            <a:r>
              <a:rPr lang="nl-NL" sz="2800" b="1" dirty="0">
                <a:latin typeface="Calibri" panose="020F0502020204030204" pitchFamily="34" charset="0"/>
                <a:ea typeface="+mj-ea"/>
                <a:cs typeface="Calibri" panose="020F0502020204030204" pitchFamily="34" charset="0"/>
              </a:rPr>
              <a:t>.)</a:t>
            </a:r>
          </a:p>
        </p:txBody>
      </p:sp>
      <p:sp>
        <p:nvSpPr>
          <p:cNvPr id="6" name="Tijdelijke aanduiding voor tekst 3">
            <a:extLst>
              <a:ext uri="{FF2B5EF4-FFF2-40B4-BE49-F238E27FC236}">
                <a16:creationId xmlns:a16="http://schemas.microsoft.com/office/drawing/2014/main" id="{B81253A6-82B2-7844-A458-F011AAFB863C}"/>
              </a:ext>
            </a:extLst>
          </p:cNvPr>
          <p:cNvSpPr txBox="1">
            <a:spLocks/>
          </p:cNvSpPr>
          <p:nvPr/>
        </p:nvSpPr>
        <p:spPr>
          <a:xfrm>
            <a:off x="9486900" y="480059"/>
            <a:ext cx="1827083"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dirty="0">
                <a:latin typeface="Calibri" panose="020F0502020204030204" pitchFamily="34" charset="0"/>
                <a:cs typeface="Calibri" panose="020F0502020204030204" pitchFamily="34" charset="0"/>
              </a:rPr>
              <a:t>GRSP-71-YY</a:t>
            </a:r>
          </a:p>
        </p:txBody>
      </p:sp>
    </p:spTree>
    <p:extLst>
      <p:ext uri="{BB962C8B-B14F-4D97-AF65-F5344CB8AC3E}">
        <p14:creationId xmlns:p14="http://schemas.microsoft.com/office/powerpoint/2010/main" val="1098376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56145" y="1321415"/>
            <a:ext cx="10177112" cy="1477328"/>
          </a:xfrm>
          <a:prstGeom prst="rect">
            <a:avLst/>
          </a:prstGeom>
        </p:spPr>
        <p:txBody>
          <a:bodyPr wrap="square">
            <a:spAutoFit/>
          </a:bodyPr>
          <a:lstStyle/>
          <a:p>
            <a:pPr marL="342900" indent="-342900">
              <a:buFont typeface="Arial" panose="020B0604020202020204" pitchFamily="34" charset="0"/>
              <a:buChar char="•"/>
            </a:pPr>
            <a:r>
              <a:rPr lang="en-US" sz="2400" dirty="0"/>
              <a:t>Testing M1, N1 vehicle according to UN R95</a:t>
            </a:r>
            <a:br>
              <a:rPr lang="en-US" sz="2400" dirty="0"/>
            </a:br>
            <a:r>
              <a:rPr lang="en-US" sz="2400" dirty="0"/>
              <a:t>- vehicle and barrier both on ground level</a:t>
            </a:r>
            <a:br>
              <a:rPr lang="en-US" sz="2400" dirty="0"/>
            </a:br>
            <a:r>
              <a:rPr lang="en-US" sz="2400" dirty="0"/>
              <a:t>- </a:t>
            </a:r>
            <a:r>
              <a:rPr lang="en-US" sz="2400" dirty="0" err="1"/>
              <a:t>centre</a:t>
            </a:r>
            <a:r>
              <a:rPr lang="en-US" sz="2400" dirty="0"/>
              <a:t> of barrier in line with R-point of the driver’s seating position </a:t>
            </a:r>
            <a:br>
              <a:rPr lang="en-US" sz="2400" dirty="0"/>
            </a:br>
            <a:r>
              <a:rPr lang="en-US" dirty="0"/>
              <a:t>(i.e. not related to the position of the hydrogen storage system in the vehicle)</a:t>
            </a:r>
          </a:p>
        </p:txBody>
      </p:sp>
      <p:sp>
        <p:nvSpPr>
          <p:cNvPr id="5" name="Rechthoek 4"/>
          <p:cNvSpPr/>
          <p:nvPr/>
        </p:nvSpPr>
        <p:spPr>
          <a:xfrm>
            <a:off x="956145" y="558889"/>
            <a:ext cx="3260701" cy="523220"/>
          </a:xfrm>
          <a:prstGeom prst="rect">
            <a:avLst/>
          </a:prstGeom>
        </p:spPr>
        <p:txBody>
          <a:bodyPr wrap="none">
            <a:spAutoFit/>
          </a:bodyPr>
          <a:lstStyle/>
          <a:p>
            <a:r>
              <a:rPr lang="nl-NL" sz="2800" b="1" dirty="0" err="1">
                <a:latin typeface="Calibri" panose="020F0502020204030204" pitchFamily="34" charset="0"/>
                <a:ea typeface="+mj-ea"/>
                <a:cs typeface="Calibri" panose="020F0502020204030204" pitchFamily="34" charset="0"/>
              </a:rPr>
              <a:t>What</a:t>
            </a:r>
            <a:r>
              <a:rPr lang="nl-NL" sz="2800" b="1" dirty="0">
                <a:latin typeface="Calibri" panose="020F0502020204030204" pitchFamily="34" charset="0"/>
                <a:ea typeface="+mj-ea"/>
                <a:cs typeface="Calibri" panose="020F0502020204030204" pitchFamily="34" charset="0"/>
              </a:rPr>
              <a:t> does </a:t>
            </a:r>
            <a:r>
              <a:rPr lang="nl-NL" sz="2800" b="1" dirty="0" err="1">
                <a:latin typeface="Calibri" panose="020F0502020204030204" pitchFamily="34" charset="0"/>
                <a:ea typeface="+mj-ea"/>
                <a:cs typeface="Calibri" panose="020F0502020204030204" pitchFamily="34" charset="0"/>
              </a:rPr>
              <a:t>it</a:t>
            </a:r>
            <a:r>
              <a:rPr lang="nl-NL" sz="2800" b="1" dirty="0">
                <a:latin typeface="Calibri" panose="020F0502020204030204" pitchFamily="34" charset="0"/>
                <a:ea typeface="+mj-ea"/>
                <a:cs typeface="Calibri" panose="020F0502020204030204" pitchFamily="34" charset="0"/>
              </a:rPr>
              <a:t> </a:t>
            </a:r>
            <a:r>
              <a:rPr lang="nl-NL" sz="2800" b="1" dirty="0" err="1">
                <a:latin typeface="Calibri" panose="020F0502020204030204" pitchFamily="34" charset="0"/>
                <a:ea typeface="+mj-ea"/>
                <a:cs typeface="Calibri" panose="020F0502020204030204" pitchFamily="34" charset="0"/>
              </a:rPr>
              <a:t>mean</a:t>
            </a:r>
            <a:r>
              <a:rPr lang="nl-NL" sz="2800" b="1" dirty="0">
                <a:latin typeface="Calibri" panose="020F0502020204030204" pitchFamily="34" charset="0"/>
                <a:ea typeface="+mj-ea"/>
                <a:cs typeface="Calibri" panose="020F0502020204030204" pitchFamily="34" charset="0"/>
              </a:rPr>
              <a:t> ?</a:t>
            </a:r>
          </a:p>
        </p:txBody>
      </p:sp>
      <p:sp>
        <p:nvSpPr>
          <p:cNvPr id="6" name="Tijdelijke aanduiding voor tekst 3">
            <a:extLst>
              <a:ext uri="{FF2B5EF4-FFF2-40B4-BE49-F238E27FC236}">
                <a16:creationId xmlns:a16="http://schemas.microsoft.com/office/drawing/2014/main" id="{B81253A6-82B2-7844-A458-F011AAFB863C}"/>
              </a:ext>
            </a:extLst>
          </p:cNvPr>
          <p:cNvSpPr txBox="1">
            <a:spLocks/>
          </p:cNvSpPr>
          <p:nvPr/>
        </p:nvSpPr>
        <p:spPr>
          <a:xfrm>
            <a:off x="9486900" y="480059"/>
            <a:ext cx="1827083"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dirty="0">
                <a:latin typeface="Calibri" panose="020F0502020204030204" pitchFamily="34" charset="0"/>
                <a:cs typeface="Calibri" panose="020F0502020204030204" pitchFamily="34" charset="0"/>
              </a:rPr>
              <a:t>GRSP-71-YY</a:t>
            </a:r>
          </a:p>
        </p:txBody>
      </p:sp>
      <p:pic>
        <p:nvPicPr>
          <p:cNvPr id="3" name="Afbeelding 2"/>
          <p:cNvPicPr>
            <a:picLocks noChangeAspect="1"/>
          </p:cNvPicPr>
          <p:nvPr/>
        </p:nvPicPr>
        <p:blipFill>
          <a:blip r:embed="rId3"/>
          <a:stretch>
            <a:fillRect/>
          </a:stretch>
        </p:blipFill>
        <p:spPr>
          <a:xfrm>
            <a:off x="1342941" y="2884658"/>
            <a:ext cx="5919537" cy="3272589"/>
          </a:xfrm>
          <a:prstGeom prst="rect">
            <a:avLst/>
          </a:prstGeom>
        </p:spPr>
      </p:pic>
      <p:sp>
        <p:nvSpPr>
          <p:cNvPr id="7" name="Tekstvak 6"/>
          <p:cNvSpPr txBox="1"/>
          <p:nvPr/>
        </p:nvSpPr>
        <p:spPr>
          <a:xfrm>
            <a:off x="1278385" y="6157247"/>
            <a:ext cx="1906997" cy="307777"/>
          </a:xfrm>
          <a:prstGeom prst="rect">
            <a:avLst/>
          </a:prstGeom>
          <a:noFill/>
        </p:spPr>
        <p:txBody>
          <a:bodyPr wrap="none" rtlCol="0">
            <a:spAutoFit/>
          </a:bodyPr>
          <a:lstStyle/>
          <a:p>
            <a:r>
              <a:rPr lang="nl-NL" sz="1400" dirty="0"/>
              <a:t>© copyright Latin NCAP</a:t>
            </a:r>
          </a:p>
        </p:txBody>
      </p:sp>
    </p:spTree>
    <p:extLst>
      <p:ext uri="{BB962C8B-B14F-4D97-AF65-F5344CB8AC3E}">
        <p14:creationId xmlns:p14="http://schemas.microsoft.com/office/powerpoint/2010/main" val="2758923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Afbeelding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72179" y="3495120"/>
            <a:ext cx="6232124" cy="3046499"/>
          </a:xfrm>
          <a:prstGeom prst="rect">
            <a:avLst/>
          </a:prstGeom>
        </p:spPr>
      </p:pic>
      <p:pic>
        <p:nvPicPr>
          <p:cNvPr id="11" name="Afbeelding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6973" y="1232038"/>
            <a:ext cx="5844206" cy="2212497"/>
          </a:xfrm>
          <a:prstGeom prst="rect">
            <a:avLst/>
          </a:prstGeom>
        </p:spPr>
      </p:pic>
      <p:sp>
        <p:nvSpPr>
          <p:cNvPr id="4" name="Rechthoek 3"/>
          <p:cNvSpPr/>
          <p:nvPr/>
        </p:nvSpPr>
        <p:spPr>
          <a:xfrm>
            <a:off x="956145" y="1321415"/>
            <a:ext cx="10177112" cy="461665"/>
          </a:xfrm>
          <a:prstGeom prst="rect">
            <a:avLst/>
          </a:prstGeom>
        </p:spPr>
        <p:txBody>
          <a:bodyPr wrap="square">
            <a:spAutoFit/>
          </a:bodyPr>
          <a:lstStyle/>
          <a:p>
            <a:pPr marL="342900" indent="-342900">
              <a:buFont typeface="Arial" panose="020B0604020202020204" pitchFamily="34" charset="0"/>
              <a:buChar char="•"/>
            </a:pPr>
            <a:endParaRPr lang="en-US" sz="2400" dirty="0"/>
          </a:p>
        </p:txBody>
      </p:sp>
      <p:sp>
        <p:nvSpPr>
          <p:cNvPr id="5" name="Rechthoek 4"/>
          <p:cNvSpPr/>
          <p:nvPr/>
        </p:nvSpPr>
        <p:spPr>
          <a:xfrm>
            <a:off x="956145" y="558889"/>
            <a:ext cx="3260701" cy="523220"/>
          </a:xfrm>
          <a:prstGeom prst="rect">
            <a:avLst/>
          </a:prstGeom>
        </p:spPr>
        <p:txBody>
          <a:bodyPr wrap="none">
            <a:spAutoFit/>
          </a:bodyPr>
          <a:lstStyle/>
          <a:p>
            <a:r>
              <a:rPr lang="nl-NL" sz="2800" b="1" dirty="0" err="1">
                <a:latin typeface="Calibri" panose="020F0502020204030204" pitchFamily="34" charset="0"/>
                <a:ea typeface="+mj-ea"/>
                <a:cs typeface="Calibri" panose="020F0502020204030204" pitchFamily="34" charset="0"/>
              </a:rPr>
              <a:t>What</a:t>
            </a:r>
            <a:r>
              <a:rPr lang="nl-NL" sz="2800" b="1" dirty="0">
                <a:latin typeface="Calibri" panose="020F0502020204030204" pitchFamily="34" charset="0"/>
                <a:ea typeface="+mj-ea"/>
                <a:cs typeface="Calibri" panose="020F0502020204030204" pitchFamily="34" charset="0"/>
              </a:rPr>
              <a:t> does </a:t>
            </a:r>
            <a:r>
              <a:rPr lang="nl-NL" sz="2800" b="1" dirty="0" err="1">
                <a:latin typeface="Calibri" panose="020F0502020204030204" pitchFamily="34" charset="0"/>
                <a:ea typeface="+mj-ea"/>
                <a:cs typeface="Calibri" panose="020F0502020204030204" pitchFamily="34" charset="0"/>
              </a:rPr>
              <a:t>it</a:t>
            </a:r>
            <a:r>
              <a:rPr lang="nl-NL" sz="2800" b="1" dirty="0">
                <a:latin typeface="Calibri" panose="020F0502020204030204" pitchFamily="34" charset="0"/>
                <a:ea typeface="+mj-ea"/>
                <a:cs typeface="Calibri" panose="020F0502020204030204" pitchFamily="34" charset="0"/>
              </a:rPr>
              <a:t> </a:t>
            </a:r>
            <a:r>
              <a:rPr lang="nl-NL" sz="2800" b="1" dirty="0" err="1">
                <a:latin typeface="Calibri" panose="020F0502020204030204" pitchFamily="34" charset="0"/>
                <a:ea typeface="+mj-ea"/>
                <a:cs typeface="Calibri" panose="020F0502020204030204" pitchFamily="34" charset="0"/>
              </a:rPr>
              <a:t>mean</a:t>
            </a:r>
            <a:r>
              <a:rPr lang="nl-NL" sz="2800" b="1" dirty="0">
                <a:latin typeface="Calibri" panose="020F0502020204030204" pitchFamily="34" charset="0"/>
                <a:ea typeface="+mj-ea"/>
                <a:cs typeface="Calibri" panose="020F0502020204030204" pitchFamily="34" charset="0"/>
              </a:rPr>
              <a:t> ?</a:t>
            </a:r>
          </a:p>
        </p:txBody>
      </p:sp>
      <p:sp>
        <p:nvSpPr>
          <p:cNvPr id="6" name="Tijdelijke aanduiding voor tekst 3">
            <a:extLst>
              <a:ext uri="{FF2B5EF4-FFF2-40B4-BE49-F238E27FC236}">
                <a16:creationId xmlns:a16="http://schemas.microsoft.com/office/drawing/2014/main" id="{B81253A6-82B2-7844-A458-F011AAFB863C}"/>
              </a:ext>
            </a:extLst>
          </p:cNvPr>
          <p:cNvSpPr txBox="1">
            <a:spLocks/>
          </p:cNvSpPr>
          <p:nvPr/>
        </p:nvSpPr>
        <p:spPr>
          <a:xfrm>
            <a:off x="9486900" y="480059"/>
            <a:ext cx="1827083"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dirty="0">
                <a:latin typeface="Calibri" panose="020F0502020204030204" pitchFamily="34" charset="0"/>
                <a:cs typeface="Calibri" panose="020F0502020204030204" pitchFamily="34" charset="0"/>
              </a:rPr>
              <a:t>GRSP-71-YY</a:t>
            </a:r>
          </a:p>
        </p:txBody>
      </p:sp>
      <p:sp>
        <p:nvSpPr>
          <p:cNvPr id="9" name="Tekstvak 8"/>
          <p:cNvSpPr txBox="1"/>
          <p:nvPr/>
        </p:nvSpPr>
        <p:spPr>
          <a:xfrm>
            <a:off x="5887620" y="2283405"/>
            <a:ext cx="849720" cy="369332"/>
          </a:xfrm>
          <a:prstGeom prst="rect">
            <a:avLst/>
          </a:prstGeom>
          <a:noFill/>
        </p:spPr>
        <p:txBody>
          <a:bodyPr wrap="none" rtlCol="0">
            <a:spAutoFit/>
          </a:bodyPr>
          <a:lstStyle/>
          <a:p>
            <a:r>
              <a:rPr lang="nl-NL" b="1" dirty="0"/>
              <a:t>N1 van</a:t>
            </a:r>
          </a:p>
        </p:txBody>
      </p:sp>
      <p:sp>
        <p:nvSpPr>
          <p:cNvPr id="10" name="Tekstvak 9"/>
          <p:cNvSpPr txBox="1"/>
          <p:nvPr/>
        </p:nvSpPr>
        <p:spPr>
          <a:xfrm>
            <a:off x="5887620" y="5156575"/>
            <a:ext cx="849720" cy="646331"/>
          </a:xfrm>
          <a:prstGeom prst="rect">
            <a:avLst/>
          </a:prstGeom>
          <a:noFill/>
        </p:spPr>
        <p:txBody>
          <a:bodyPr wrap="none" rtlCol="0">
            <a:spAutoFit/>
          </a:bodyPr>
          <a:lstStyle/>
          <a:p>
            <a:r>
              <a:rPr lang="nl-NL" b="1" dirty="0"/>
              <a:t>N2 van</a:t>
            </a:r>
          </a:p>
          <a:p>
            <a:r>
              <a:rPr lang="nl-NL" b="1" dirty="0"/>
              <a:t>    ???</a:t>
            </a:r>
          </a:p>
        </p:txBody>
      </p:sp>
    </p:spTree>
    <p:extLst>
      <p:ext uri="{BB962C8B-B14F-4D97-AF65-F5344CB8AC3E}">
        <p14:creationId xmlns:p14="http://schemas.microsoft.com/office/powerpoint/2010/main" val="1890678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56145" y="1321415"/>
            <a:ext cx="10177112" cy="461665"/>
          </a:xfrm>
          <a:prstGeom prst="rect">
            <a:avLst/>
          </a:prstGeom>
        </p:spPr>
        <p:txBody>
          <a:bodyPr wrap="square">
            <a:spAutoFit/>
          </a:bodyPr>
          <a:lstStyle/>
          <a:p>
            <a:pPr marL="342900" indent="-342900">
              <a:buFont typeface="Arial" panose="020B0604020202020204" pitchFamily="34" charset="0"/>
              <a:buChar char="•"/>
            </a:pPr>
            <a:endParaRPr lang="en-US" sz="2400" dirty="0"/>
          </a:p>
        </p:txBody>
      </p:sp>
      <p:sp>
        <p:nvSpPr>
          <p:cNvPr id="5" name="Rechthoek 4"/>
          <p:cNvSpPr/>
          <p:nvPr/>
        </p:nvSpPr>
        <p:spPr>
          <a:xfrm>
            <a:off x="956145" y="558889"/>
            <a:ext cx="2860270" cy="523220"/>
          </a:xfrm>
          <a:prstGeom prst="rect">
            <a:avLst/>
          </a:prstGeom>
        </p:spPr>
        <p:txBody>
          <a:bodyPr wrap="none">
            <a:spAutoFit/>
          </a:bodyPr>
          <a:lstStyle/>
          <a:p>
            <a:r>
              <a:rPr lang="nl-NL" sz="2800" b="1" dirty="0" err="1">
                <a:latin typeface="Calibri" panose="020F0502020204030204" pitchFamily="34" charset="0"/>
                <a:ea typeface="+mj-ea"/>
                <a:cs typeface="Calibri" panose="020F0502020204030204" pitchFamily="34" charset="0"/>
              </a:rPr>
              <a:t>So</a:t>
            </a:r>
            <a:r>
              <a:rPr lang="nl-NL" sz="2800" b="1" dirty="0">
                <a:latin typeface="Calibri" panose="020F0502020204030204" pitchFamily="34" charset="0"/>
                <a:ea typeface="+mj-ea"/>
                <a:cs typeface="Calibri" panose="020F0502020204030204" pitchFamily="34" charset="0"/>
              </a:rPr>
              <a:t> </a:t>
            </a:r>
            <a:r>
              <a:rPr lang="nl-NL" sz="2800" b="1" dirty="0" err="1">
                <a:latin typeface="Calibri" panose="020F0502020204030204" pitchFamily="34" charset="0"/>
                <a:ea typeface="+mj-ea"/>
                <a:cs typeface="Calibri" panose="020F0502020204030204" pitchFamily="34" charset="0"/>
              </a:rPr>
              <a:t>how</a:t>
            </a:r>
            <a:r>
              <a:rPr lang="nl-NL" sz="2800" b="1" dirty="0">
                <a:latin typeface="Calibri" panose="020F0502020204030204" pitchFamily="34" charset="0"/>
                <a:ea typeface="+mj-ea"/>
                <a:cs typeface="Calibri" panose="020F0502020204030204" pitchFamily="34" charset="0"/>
              </a:rPr>
              <a:t> </a:t>
            </a:r>
            <a:r>
              <a:rPr lang="nl-NL" sz="2800" b="1" dirty="0" err="1">
                <a:latin typeface="Calibri" panose="020F0502020204030204" pitchFamily="34" charset="0"/>
                <a:ea typeface="+mj-ea"/>
                <a:cs typeface="Calibri" panose="020F0502020204030204" pitchFamily="34" charset="0"/>
              </a:rPr>
              <a:t>to</a:t>
            </a:r>
            <a:r>
              <a:rPr lang="nl-NL" sz="2800" b="1" dirty="0">
                <a:latin typeface="Calibri" panose="020F0502020204030204" pitchFamily="34" charset="0"/>
                <a:ea typeface="+mj-ea"/>
                <a:cs typeface="Calibri" panose="020F0502020204030204" pitchFamily="34" charset="0"/>
              </a:rPr>
              <a:t> test… ?</a:t>
            </a:r>
          </a:p>
        </p:txBody>
      </p:sp>
      <p:sp>
        <p:nvSpPr>
          <p:cNvPr id="6" name="Tijdelijke aanduiding voor tekst 3">
            <a:extLst>
              <a:ext uri="{FF2B5EF4-FFF2-40B4-BE49-F238E27FC236}">
                <a16:creationId xmlns:a16="http://schemas.microsoft.com/office/drawing/2014/main" id="{B81253A6-82B2-7844-A458-F011AAFB863C}"/>
              </a:ext>
            </a:extLst>
          </p:cNvPr>
          <p:cNvSpPr txBox="1">
            <a:spLocks/>
          </p:cNvSpPr>
          <p:nvPr/>
        </p:nvSpPr>
        <p:spPr>
          <a:xfrm>
            <a:off x="9486900" y="480059"/>
            <a:ext cx="1827083"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dirty="0">
                <a:latin typeface="Calibri" panose="020F0502020204030204" pitchFamily="34" charset="0"/>
                <a:cs typeface="Calibri" panose="020F0502020204030204" pitchFamily="34" charset="0"/>
              </a:rPr>
              <a:t>GRSP-71-YY</a:t>
            </a:r>
          </a:p>
        </p:txBody>
      </p:sp>
      <p:pic>
        <p:nvPicPr>
          <p:cNvPr id="2" name="Afbeelding 1"/>
          <p:cNvPicPr>
            <a:picLocks noChangeAspect="1"/>
          </p:cNvPicPr>
          <p:nvPr/>
        </p:nvPicPr>
        <p:blipFill>
          <a:blip r:embed="rId3"/>
          <a:stretch>
            <a:fillRect/>
          </a:stretch>
        </p:blipFill>
        <p:spPr>
          <a:xfrm>
            <a:off x="1203644" y="1321416"/>
            <a:ext cx="3767851" cy="2505668"/>
          </a:xfrm>
          <a:prstGeom prst="rect">
            <a:avLst/>
          </a:prstGeom>
        </p:spPr>
      </p:pic>
      <p:sp>
        <p:nvSpPr>
          <p:cNvPr id="7" name="Rechthoek 6"/>
          <p:cNvSpPr/>
          <p:nvPr/>
        </p:nvSpPr>
        <p:spPr>
          <a:xfrm>
            <a:off x="1141499" y="4041534"/>
            <a:ext cx="10443859" cy="2585323"/>
          </a:xfrm>
          <a:prstGeom prst="rect">
            <a:avLst/>
          </a:prstGeom>
        </p:spPr>
        <p:txBody>
          <a:bodyPr wrap="square">
            <a:spAutoFit/>
          </a:bodyPr>
          <a:lstStyle/>
          <a:p>
            <a:r>
              <a:rPr lang="en-US" u="sng" dirty="0"/>
              <a:t>Observations</a:t>
            </a:r>
            <a:r>
              <a:rPr lang="en-US" dirty="0"/>
              <a:t>:</a:t>
            </a:r>
          </a:p>
          <a:p>
            <a:pPr marL="285750" indent="-285750">
              <a:buFont typeface="Arial" panose="020B0604020202020204" pitchFamily="34" charset="0"/>
              <a:buChar char="•"/>
            </a:pPr>
            <a:r>
              <a:rPr lang="en-US" dirty="0"/>
              <a:t>Procedure for vehicles within scope of R95 and outside scope differs</a:t>
            </a:r>
            <a:br>
              <a:rPr lang="en-US" dirty="0"/>
            </a:br>
            <a:r>
              <a:rPr lang="en-US" dirty="0"/>
              <a:t>- no justification</a:t>
            </a:r>
            <a:br>
              <a:rPr lang="en-US" dirty="0"/>
            </a:br>
            <a:r>
              <a:rPr lang="en-US" dirty="0"/>
              <a:t>- not practical</a:t>
            </a:r>
          </a:p>
          <a:p>
            <a:br>
              <a:rPr lang="en-US" dirty="0"/>
            </a:br>
            <a:r>
              <a:rPr lang="en-US" u="sng" dirty="0"/>
              <a:t>Alternative</a:t>
            </a:r>
            <a:r>
              <a:rPr lang="en-US" dirty="0"/>
              <a:t>:</a:t>
            </a:r>
          </a:p>
          <a:p>
            <a:pPr marL="285750" indent="-285750">
              <a:buFont typeface="Arial" panose="020B0604020202020204" pitchFamily="34" charset="0"/>
              <a:buChar char="•"/>
            </a:pPr>
            <a:r>
              <a:rPr lang="en-US" i="1" dirty="0"/>
              <a:t>7.2.4.3.4. A calculation method may be used instead of practical testing </a:t>
            </a:r>
            <a:r>
              <a:rPr lang="en-US" b="1" i="1" dirty="0"/>
              <a:t>if its equivalence can be demonstrated</a:t>
            </a:r>
            <a:r>
              <a:rPr lang="en-US" i="1" dirty="0"/>
              <a:t> by the applicant for approval to the satisfaction of the Technical Service and in agreement with the type-approval authority. </a:t>
            </a:r>
            <a:r>
              <a:rPr lang="en-US" dirty="0"/>
              <a:t>=&gt; </a:t>
            </a:r>
            <a:r>
              <a:rPr lang="en-US" u="sng" dirty="0"/>
              <a:t>not usable; validation can only be done by physical testing</a:t>
            </a:r>
          </a:p>
        </p:txBody>
      </p:sp>
    </p:spTree>
    <p:extLst>
      <p:ext uri="{BB962C8B-B14F-4D97-AF65-F5344CB8AC3E}">
        <p14:creationId xmlns:p14="http://schemas.microsoft.com/office/powerpoint/2010/main" val="1068778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56145" y="1321415"/>
            <a:ext cx="10177112" cy="461665"/>
          </a:xfrm>
          <a:prstGeom prst="rect">
            <a:avLst/>
          </a:prstGeom>
        </p:spPr>
        <p:txBody>
          <a:bodyPr wrap="square">
            <a:spAutoFit/>
          </a:bodyPr>
          <a:lstStyle/>
          <a:p>
            <a:pPr marL="342900" indent="-342900">
              <a:buFont typeface="Arial" panose="020B0604020202020204" pitchFamily="34" charset="0"/>
              <a:buChar char="•"/>
            </a:pPr>
            <a:endParaRPr lang="en-US" sz="2400" dirty="0"/>
          </a:p>
        </p:txBody>
      </p:sp>
      <p:sp>
        <p:nvSpPr>
          <p:cNvPr id="5" name="Rechthoek 4"/>
          <p:cNvSpPr/>
          <p:nvPr/>
        </p:nvSpPr>
        <p:spPr>
          <a:xfrm>
            <a:off x="956145" y="558889"/>
            <a:ext cx="1485150" cy="523220"/>
          </a:xfrm>
          <a:prstGeom prst="rect">
            <a:avLst/>
          </a:prstGeom>
        </p:spPr>
        <p:txBody>
          <a:bodyPr wrap="none">
            <a:spAutoFit/>
          </a:bodyPr>
          <a:lstStyle/>
          <a:p>
            <a:r>
              <a:rPr lang="nl-NL" sz="2800" b="1" dirty="0" err="1">
                <a:latin typeface="Calibri" panose="020F0502020204030204" pitchFamily="34" charset="0"/>
                <a:ea typeface="+mj-ea"/>
                <a:cs typeface="Calibri" panose="020F0502020204030204" pitchFamily="34" charset="0"/>
              </a:rPr>
              <a:t>Proposal</a:t>
            </a:r>
            <a:endParaRPr lang="nl-NL" sz="2800" b="1" dirty="0">
              <a:latin typeface="Calibri" panose="020F0502020204030204" pitchFamily="34" charset="0"/>
              <a:ea typeface="+mj-ea"/>
              <a:cs typeface="Calibri" panose="020F0502020204030204" pitchFamily="34" charset="0"/>
            </a:endParaRPr>
          </a:p>
        </p:txBody>
      </p:sp>
      <p:sp>
        <p:nvSpPr>
          <p:cNvPr id="6" name="Tijdelijke aanduiding voor tekst 3">
            <a:extLst>
              <a:ext uri="{FF2B5EF4-FFF2-40B4-BE49-F238E27FC236}">
                <a16:creationId xmlns:a16="http://schemas.microsoft.com/office/drawing/2014/main" id="{B81253A6-82B2-7844-A458-F011AAFB863C}"/>
              </a:ext>
            </a:extLst>
          </p:cNvPr>
          <p:cNvSpPr txBox="1">
            <a:spLocks/>
          </p:cNvSpPr>
          <p:nvPr/>
        </p:nvSpPr>
        <p:spPr>
          <a:xfrm>
            <a:off x="9486900" y="480059"/>
            <a:ext cx="1827083"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dirty="0">
                <a:latin typeface="Calibri" panose="020F0502020204030204" pitchFamily="34" charset="0"/>
                <a:cs typeface="Calibri" panose="020F0502020204030204" pitchFamily="34" charset="0"/>
              </a:rPr>
              <a:t>GRSP-71-YY</a:t>
            </a:r>
          </a:p>
        </p:txBody>
      </p:sp>
      <p:sp>
        <p:nvSpPr>
          <p:cNvPr id="2" name="Rechthoek 1"/>
          <p:cNvSpPr/>
          <p:nvPr/>
        </p:nvSpPr>
        <p:spPr>
          <a:xfrm>
            <a:off x="956145" y="1179264"/>
            <a:ext cx="10357838" cy="5355312"/>
          </a:xfrm>
          <a:prstGeom prst="rect">
            <a:avLst/>
          </a:prstGeom>
        </p:spPr>
        <p:txBody>
          <a:bodyPr wrap="square">
            <a:spAutoFit/>
          </a:bodyPr>
          <a:lstStyle/>
          <a:p>
            <a:r>
              <a:rPr lang="nl-NL" i="1" dirty="0" err="1"/>
              <a:t>Paragraph</a:t>
            </a:r>
            <a:r>
              <a:rPr lang="nl-NL" i="1" dirty="0"/>
              <a:t> 7.2.4.3.3.,</a:t>
            </a:r>
            <a:r>
              <a:rPr lang="nl-NL" dirty="0"/>
              <a:t> </a:t>
            </a:r>
            <a:r>
              <a:rPr lang="nl-NL" dirty="0" err="1"/>
              <a:t>amend</a:t>
            </a:r>
            <a:r>
              <a:rPr lang="nl-NL" dirty="0"/>
              <a:t> </a:t>
            </a:r>
            <a:r>
              <a:rPr lang="nl-NL" dirty="0" err="1"/>
              <a:t>to</a:t>
            </a:r>
            <a:r>
              <a:rPr lang="nl-NL" dirty="0"/>
              <a:t> </a:t>
            </a:r>
            <a:r>
              <a:rPr lang="nl-NL" dirty="0" err="1"/>
              <a:t>read</a:t>
            </a:r>
            <a:endParaRPr lang="nl-NL" dirty="0"/>
          </a:p>
          <a:p>
            <a:endParaRPr lang="nl-NL" dirty="0"/>
          </a:p>
          <a:p>
            <a:r>
              <a:rPr lang="nl-NL" dirty="0"/>
              <a:t>7.2.4.3.3.	Lateral impact on </a:t>
            </a:r>
            <a:r>
              <a:rPr lang="nl-NL" dirty="0" err="1"/>
              <a:t>compressed</a:t>
            </a:r>
            <a:r>
              <a:rPr lang="nl-NL" dirty="0"/>
              <a:t> </a:t>
            </a:r>
            <a:r>
              <a:rPr lang="nl-NL" dirty="0" err="1"/>
              <a:t>hydrogen</a:t>
            </a:r>
            <a:r>
              <a:rPr lang="nl-NL" dirty="0"/>
              <a:t> storage system</a:t>
            </a:r>
          </a:p>
          <a:p>
            <a:r>
              <a:rPr lang="nl-NL" dirty="0"/>
              <a:t>The MDB speed at </a:t>
            </a:r>
            <a:r>
              <a:rPr lang="nl-NL" dirty="0" err="1"/>
              <a:t>the</a:t>
            </a:r>
            <a:r>
              <a:rPr lang="nl-NL" dirty="0"/>
              <a:t> moment of impact </a:t>
            </a:r>
            <a:r>
              <a:rPr lang="nl-NL" dirty="0" err="1"/>
              <a:t>shall</a:t>
            </a:r>
            <a:r>
              <a:rPr lang="nl-NL" dirty="0"/>
              <a:t> </a:t>
            </a:r>
            <a:r>
              <a:rPr lang="nl-NL" dirty="0" err="1"/>
              <a:t>be</a:t>
            </a:r>
            <a:r>
              <a:rPr lang="nl-NL" dirty="0"/>
              <a:t> 50 ± 1 km/h. </a:t>
            </a:r>
            <a:r>
              <a:rPr lang="nl-NL" dirty="0" err="1"/>
              <a:t>However</a:t>
            </a:r>
            <a:r>
              <a:rPr lang="nl-NL" dirty="0"/>
              <a:t>, </a:t>
            </a:r>
            <a:r>
              <a:rPr lang="nl-NL" dirty="0" err="1"/>
              <a:t>if</a:t>
            </a:r>
            <a:r>
              <a:rPr lang="nl-NL" dirty="0"/>
              <a:t> </a:t>
            </a:r>
            <a:r>
              <a:rPr lang="nl-NL" dirty="0" err="1"/>
              <a:t>the</a:t>
            </a:r>
            <a:r>
              <a:rPr lang="nl-NL" dirty="0"/>
              <a:t> test was </a:t>
            </a:r>
            <a:r>
              <a:rPr lang="nl-NL" dirty="0" err="1"/>
              <a:t>performed</a:t>
            </a:r>
            <a:r>
              <a:rPr lang="nl-NL" dirty="0"/>
              <a:t> at a </a:t>
            </a:r>
            <a:r>
              <a:rPr lang="nl-NL" dirty="0" err="1"/>
              <a:t>higher</a:t>
            </a:r>
            <a:r>
              <a:rPr lang="nl-NL" dirty="0"/>
              <a:t> impact speed </a:t>
            </a:r>
            <a:r>
              <a:rPr lang="nl-NL" dirty="0" err="1"/>
              <a:t>and</a:t>
            </a:r>
            <a:r>
              <a:rPr lang="nl-NL" dirty="0"/>
              <a:t> </a:t>
            </a:r>
            <a:r>
              <a:rPr lang="nl-NL" dirty="0" err="1"/>
              <a:t>the</a:t>
            </a:r>
            <a:r>
              <a:rPr lang="nl-NL" dirty="0"/>
              <a:t> </a:t>
            </a:r>
            <a:r>
              <a:rPr lang="nl-NL" dirty="0" err="1"/>
              <a:t>compressed</a:t>
            </a:r>
            <a:r>
              <a:rPr lang="nl-NL" dirty="0"/>
              <a:t> </a:t>
            </a:r>
            <a:r>
              <a:rPr lang="nl-NL" dirty="0" err="1"/>
              <a:t>hydrogen</a:t>
            </a:r>
            <a:r>
              <a:rPr lang="nl-NL" dirty="0"/>
              <a:t> storage system met </a:t>
            </a:r>
            <a:r>
              <a:rPr lang="nl-NL" dirty="0" err="1"/>
              <a:t>the</a:t>
            </a:r>
            <a:r>
              <a:rPr lang="nl-NL" dirty="0"/>
              <a:t> </a:t>
            </a:r>
            <a:r>
              <a:rPr lang="nl-NL" dirty="0" err="1"/>
              <a:t>requirements</a:t>
            </a:r>
            <a:r>
              <a:rPr lang="nl-NL" dirty="0"/>
              <a:t>, </a:t>
            </a:r>
            <a:r>
              <a:rPr lang="nl-NL" dirty="0" err="1"/>
              <a:t>the</a:t>
            </a:r>
            <a:r>
              <a:rPr lang="nl-NL" dirty="0"/>
              <a:t> test </a:t>
            </a:r>
            <a:r>
              <a:rPr lang="nl-NL" dirty="0" err="1"/>
              <a:t>shall</a:t>
            </a:r>
            <a:r>
              <a:rPr lang="nl-NL" dirty="0"/>
              <a:t> </a:t>
            </a:r>
            <a:r>
              <a:rPr lang="nl-NL" dirty="0" err="1"/>
              <a:t>be</a:t>
            </a:r>
            <a:r>
              <a:rPr lang="nl-NL" dirty="0"/>
              <a:t> </a:t>
            </a:r>
            <a:r>
              <a:rPr lang="nl-NL" dirty="0" err="1"/>
              <a:t>considered</a:t>
            </a:r>
            <a:r>
              <a:rPr lang="nl-NL" dirty="0"/>
              <a:t> </a:t>
            </a:r>
            <a:r>
              <a:rPr lang="nl-NL" dirty="0" err="1"/>
              <a:t>satisfactory</a:t>
            </a:r>
            <a:r>
              <a:rPr lang="nl-NL" dirty="0"/>
              <a:t>. The impact </a:t>
            </a:r>
            <a:r>
              <a:rPr lang="nl-NL" dirty="0" err="1"/>
              <a:t>direction</a:t>
            </a:r>
            <a:r>
              <a:rPr lang="nl-NL" dirty="0"/>
              <a:t> </a:t>
            </a:r>
            <a:r>
              <a:rPr lang="nl-NL" dirty="0" err="1"/>
              <a:t>shall</a:t>
            </a:r>
            <a:r>
              <a:rPr lang="nl-NL" dirty="0"/>
              <a:t> </a:t>
            </a:r>
            <a:r>
              <a:rPr lang="nl-NL" dirty="0" err="1"/>
              <a:t>be</a:t>
            </a:r>
            <a:r>
              <a:rPr lang="nl-NL" dirty="0"/>
              <a:t> in </a:t>
            </a:r>
            <a:r>
              <a:rPr lang="nl-NL" dirty="0" err="1"/>
              <a:t>an</a:t>
            </a:r>
            <a:r>
              <a:rPr lang="nl-NL" dirty="0"/>
              <a:t> </a:t>
            </a:r>
            <a:r>
              <a:rPr lang="nl-NL" dirty="0" err="1"/>
              <a:t>angle</a:t>
            </a:r>
            <a:r>
              <a:rPr lang="nl-NL" dirty="0"/>
              <a:t> of 90° </a:t>
            </a:r>
            <a:r>
              <a:rPr lang="nl-NL" dirty="0" err="1"/>
              <a:t>to</a:t>
            </a:r>
            <a:r>
              <a:rPr lang="nl-NL" dirty="0"/>
              <a:t> </a:t>
            </a:r>
            <a:r>
              <a:rPr lang="nl-NL" dirty="0" err="1"/>
              <a:t>the</a:t>
            </a:r>
            <a:r>
              <a:rPr lang="nl-NL" dirty="0"/>
              <a:t> </a:t>
            </a:r>
            <a:r>
              <a:rPr lang="nl-NL" dirty="0" err="1"/>
              <a:t>longitudinal</a:t>
            </a:r>
            <a:r>
              <a:rPr lang="nl-NL" dirty="0"/>
              <a:t> </a:t>
            </a:r>
            <a:r>
              <a:rPr lang="nl-NL" dirty="0" err="1"/>
              <a:t>axis</a:t>
            </a:r>
            <a:r>
              <a:rPr lang="nl-NL" dirty="0"/>
              <a:t> of </a:t>
            </a:r>
            <a:r>
              <a:rPr lang="nl-NL" dirty="0" err="1"/>
              <a:t>the</a:t>
            </a:r>
            <a:r>
              <a:rPr lang="nl-NL" dirty="0"/>
              <a:t> test set-up as </a:t>
            </a:r>
            <a:r>
              <a:rPr lang="nl-NL" dirty="0" err="1"/>
              <a:t>defined</a:t>
            </a:r>
            <a:r>
              <a:rPr lang="nl-NL" dirty="0"/>
              <a:t> in </a:t>
            </a:r>
            <a:r>
              <a:rPr lang="nl-NL" dirty="0" err="1"/>
              <a:t>paragraph</a:t>
            </a:r>
            <a:r>
              <a:rPr lang="nl-NL" dirty="0"/>
              <a:t> 7.2.4.3.1. </a:t>
            </a:r>
            <a:r>
              <a:rPr lang="nl-NL" dirty="0" err="1"/>
              <a:t>and</a:t>
            </a:r>
            <a:r>
              <a:rPr lang="nl-NL" dirty="0"/>
              <a:t> </a:t>
            </a:r>
            <a:r>
              <a:rPr lang="nl-NL" dirty="0" err="1"/>
              <a:t>the</a:t>
            </a:r>
            <a:r>
              <a:rPr lang="nl-NL" dirty="0"/>
              <a:t> container </a:t>
            </a:r>
            <a:r>
              <a:rPr lang="nl-NL" dirty="0" err="1"/>
              <a:t>shall</a:t>
            </a:r>
            <a:r>
              <a:rPr lang="nl-NL" dirty="0"/>
              <a:t> </a:t>
            </a:r>
            <a:r>
              <a:rPr lang="nl-NL" dirty="0" err="1"/>
              <a:t>be</a:t>
            </a:r>
            <a:r>
              <a:rPr lang="nl-NL" dirty="0"/>
              <a:t> </a:t>
            </a:r>
            <a:r>
              <a:rPr lang="nl-NL" dirty="0" err="1"/>
              <a:t>adjusted</a:t>
            </a:r>
            <a:r>
              <a:rPr lang="nl-NL" dirty="0"/>
              <a:t> in a way </a:t>
            </a:r>
            <a:r>
              <a:rPr lang="nl-NL" dirty="0" err="1"/>
              <a:t>that</a:t>
            </a:r>
            <a:r>
              <a:rPr lang="nl-NL" dirty="0"/>
              <a:t> </a:t>
            </a:r>
            <a:r>
              <a:rPr lang="nl-NL" dirty="0" err="1"/>
              <a:t>the</a:t>
            </a:r>
            <a:r>
              <a:rPr lang="nl-NL" dirty="0"/>
              <a:t> </a:t>
            </a:r>
            <a:r>
              <a:rPr lang="nl-NL" dirty="0" err="1"/>
              <a:t>middle</a:t>
            </a:r>
            <a:r>
              <a:rPr lang="nl-NL" dirty="0"/>
              <a:t> of </a:t>
            </a:r>
            <a:r>
              <a:rPr lang="nl-NL" dirty="0" err="1"/>
              <a:t>the</a:t>
            </a:r>
            <a:r>
              <a:rPr lang="nl-NL" dirty="0"/>
              <a:t> front </a:t>
            </a:r>
            <a:r>
              <a:rPr lang="nl-NL" dirty="0" err="1"/>
              <a:t>plate</a:t>
            </a:r>
            <a:r>
              <a:rPr lang="nl-NL" dirty="0"/>
              <a:t> of </a:t>
            </a:r>
            <a:r>
              <a:rPr lang="nl-NL" dirty="0" err="1"/>
              <a:t>the</a:t>
            </a:r>
            <a:r>
              <a:rPr lang="nl-NL" dirty="0"/>
              <a:t> </a:t>
            </a:r>
            <a:r>
              <a:rPr lang="nl-NL" dirty="0" err="1"/>
              <a:t>barrier</a:t>
            </a:r>
            <a:r>
              <a:rPr lang="nl-NL" dirty="0"/>
              <a:t> matches </a:t>
            </a:r>
            <a:r>
              <a:rPr lang="nl-NL" dirty="0" err="1"/>
              <a:t>the</a:t>
            </a:r>
            <a:r>
              <a:rPr lang="nl-NL" dirty="0"/>
              <a:t> </a:t>
            </a:r>
            <a:r>
              <a:rPr lang="nl-NL" dirty="0" err="1"/>
              <a:t>middle</a:t>
            </a:r>
            <a:r>
              <a:rPr lang="nl-NL" dirty="0"/>
              <a:t> of </a:t>
            </a:r>
            <a:r>
              <a:rPr lang="nl-NL" dirty="0" err="1"/>
              <a:t>the</a:t>
            </a:r>
            <a:r>
              <a:rPr lang="nl-NL" dirty="0"/>
              <a:t> container in </a:t>
            </a:r>
            <a:r>
              <a:rPr lang="nl-NL" dirty="0" err="1"/>
              <a:t>the</a:t>
            </a:r>
            <a:r>
              <a:rPr lang="nl-NL" dirty="0"/>
              <a:t> </a:t>
            </a:r>
            <a:r>
              <a:rPr lang="nl-NL" strike="sngStrike" dirty="0" err="1"/>
              <a:t>horizontal</a:t>
            </a:r>
            <a:r>
              <a:rPr lang="nl-NL" strike="sngStrike" dirty="0"/>
              <a:t> </a:t>
            </a:r>
            <a:r>
              <a:rPr lang="nl-NL" strike="sngStrike" dirty="0" err="1"/>
              <a:t>and</a:t>
            </a:r>
            <a:r>
              <a:rPr lang="nl-NL" strike="sngStrike" dirty="0"/>
              <a:t> </a:t>
            </a:r>
            <a:r>
              <a:rPr lang="nl-NL" dirty="0" err="1"/>
              <a:t>vertical</a:t>
            </a:r>
            <a:r>
              <a:rPr lang="nl-NL" dirty="0"/>
              <a:t> </a:t>
            </a:r>
            <a:r>
              <a:rPr lang="nl-NL" b="1" dirty="0" err="1"/>
              <a:t>axis</a:t>
            </a:r>
            <a:r>
              <a:rPr lang="nl-NL" dirty="0"/>
              <a:t>.</a:t>
            </a:r>
          </a:p>
          <a:p>
            <a:r>
              <a:rPr lang="nl-NL" dirty="0"/>
              <a:t>…</a:t>
            </a:r>
          </a:p>
          <a:p>
            <a:endParaRPr lang="nl-NL" dirty="0"/>
          </a:p>
          <a:p>
            <a:r>
              <a:rPr lang="nl-NL" i="1" dirty="0" err="1"/>
              <a:t>Insert</a:t>
            </a:r>
            <a:r>
              <a:rPr lang="nl-NL" i="1" dirty="0"/>
              <a:t> new </a:t>
            </a:r>
            <a:r>
              <a:rPr lang="nl-NL" i="1" dirty="0" err="1"/>
              <a:t>paragraph</a:t>
            </a:r>
            <a:r>
              <a:rPr lang="nl-NL" i="1" dirty="0"/>
              <a:t> 7.2.4.3.5.,</a:t>
            </a:r>
            <a:r>
              <a:rPr lang="nl-NL" dirty="0"/>
              <a:t> </a:t>
            </a:r>
            <a:r>
              <a:rPr lang="nl-NL" dirty="0" err="1"/>
              <a:t>to</a:t>
            </a:r>
            <a:r>
              <a:rPr lang="nl-NL" dirty="0"/>
              <a:t> </a:t>
            </a:r>
            <a:r>
              <a:rPr lang="nl-NL" dirty="0" err="1"/>
              <a:t>read</a:t>
            </a:r>
            <a:r>
              <a:rPr lang="nl-NL" dirty="0"/>
              <a:t>:</a:t>
            </a:r>
          </a:p>
          <a:p>
            <a:endParaRPr lang="nl-NL" dirty="0"/>
          </a:p>
          <a:p>
            <a:r>
              <a:rPr lang="nl-NL" b="1" dirty="0"/>
              <a:t>7.2.4.2.5. </a:t>
            </a:r>
            <a:r>
              <a:rPr lang="nl-NL" b="1" dirty="0" err="1"/>
              <a:t>If</a:t>
            </a:r>
            <a:r>
              <a:rPr lang="nl-NL" b="1" dirty="0"/>
              <a:t> </a:t>
            </a:r>
            <a:r>
              <a:rPr lang="nl-NL" b="1" dirty="0" err="1"/>
              <a:t>the</a:t>
            </a:r>
            <a:r>
              <a:rPr lang="nl-NL" b="1" dirty="0"/>
              <a:t> </a:t>
            </a:r>
            <a:r>
              <a:rPr lang="nl-NL" b="1" dirty="0" err="1"/>
              <a:t>height</a:t>
            </a:r>
            <a:r>
              <a:rPr lang="nl-NL" b="1" dirty="0"/>
              <a:t> at </a:t>
            </a:r>
            <a:r>
              <a:rPr lang="nl-NL" b="1" dirty="0" err="1"/>
              <a:t>which</a:t>
            </a:r>
            <a:r>
              <a:rPr lang="nl-NL" b="1" dirty="0"/>
              <a:t> </a:t>
            </a:r>
            <a:r>
              <a:rPr lang="nl-NL" b="1" dirty="0" err="1"/>
              <a:t>the</a:t>
            </a:r>
            <a:r>
              <a:rPr lang="nl-NL" b="1" dirty="0"/>
              <a:t> </a:t>
            </a:r>
            <a:r>
              <a:rPr lang="nl-NL" b="1" dirty="0" err="1"/>
              <a:t>hydrogen</a:t>
            </a:r>
            <a:r>
              <a:rPr lang="nl-NL" b="1" dirty="0"/>
              <a:t> storage system is </a:t>
            </a:r>
            <a:r>
              <a:rPr lang="nl-NL" b="1" dirty="0" err="1"/>
              <a:t>mounted</a:t>
            </a:r>
            <a:r>
              <a:rPr lang="nl-NL" b="1" dirty="0"/>
              <a:t> is </a:t>
            </a:r>
            <a:r>
              <a:rPr lang="nl-NL" b="1" dirty="0" err="1"/>
              <a:t>such</a:t>
            </a:r>
            <a:r>
              <a:rPr lang="nl-NL" b="1" dirty="0"/>
              <a:t>, </a:t>
            </a:r>
            <a:r>
              <a:rPr lang="nl-NL" b="1" dirty="0" err="1"/>
              <a:t>that</a:t>
            </a:r>
            <a:r>
              <a:rPr lang="nl-NL" b="1" dirty="0"/>
              <a:t> contact </a:t>
            </a:r>
            <a:r>
              <a:rPr lang="nl-NL" b="1" dirty="0" err="1"/>
              <a:t>with</a:t>
            </a:r>
            <a:r>
              <a:rPr lang="nl-NL" b="1" dirty="0"/>
              <a:t> </a:t>
            </a:r>
            <a:r>
              <a:rPr lang="nl-NL" b="1" dirty="0" err="1"/>
              <a:t>the</a:t>
            </a:r>
            <a:r>
              <a:rPr lang="nl-NL" b="1" dirty="0"/>
              <a:t> </a:t>
            </a:r>
            <a:r>
              <a:rPr lang="nl-NL" b="1" dirty="0" err="1"/>
              <a:t>barrier</a:t>
            </a:r>
            <a:r>
              <a:rPr lang="nl-NL" b="1" dirty="0"/>
              <a:t> is </a:t>
            </a:r>
            <a:r>
              <a:rPr lang="nl-NL" b="1" dirty="0" err="1"/>
              <a:t>unlikely</a:t>
            </a:r>
            <a:r>
              <a:rPr lang="nl-NL" b="1" dirty="0"/>
              <a:t> </a:t>
            </a:r>
            <a:r>
              <a:rPr lang="nl-NL" b="1" dirty="0" err="1"/>
              <a:t>to</a:t>
            </a:r>
            <a:r>
              <a:rPr lang="nl-NL" b="1" dirty="0"/>
              <a:t> happen nor has </a:t>
            </a:r>
            <a:r>
              <a:rPr lang="nl-NL" b="1" dirty="0" err="1"/>
              <a:t>any</a:t>
            </a:r>
            <a:r>
              <a:rPr lang="nl-NL" b="1" dirty="0"/>
              <a:t> adverse effect, </a:t>
            </a:r>
            <a:r>
              <a:rPr lang="nl-NL" b="1" dirty="0" err="1"/>
              <a:t>the</a:t>
            </a:r>
            <a:r>
              <a:rPr lang="nl-NL" b="1" dirty="0"/>
              <a:t> Technical Service </a:t>
            </a:r>
            <a:r>
              <a:rPr lang="nl-NL" b="1" dirty="0" err="1"/>
              <a:t>may</a:t>
            </a:r>
            <a:r>
              <a:rPr lang="nl-NL" b="1" dirty="0"/>
              <a:t>, in agreement </a:t>
            </a:r>
            <a:r>
              <a:rPr lang="nl-NL" b="1" dirty="0" err="1"/>
              <a:t>with</a:t>
            </a:r>
            <a:r>
              <a:rPr lang="nl-NL" b="1" dirty="0"/>
              <a:t> </a:t>
            </a:r>
            <a:r>
              <a:rPr lang="nl-NL" b="1" dirty="0" err="1"/>
              <a:t>the</a:t>
            </a:r>
            <a:r>
              <a:rPr lang="nl-NL" b="1" dirty="0"/>
              <a:t> type-</a:t>
            </a:r>
            <a:r>
              <a:rPr lang="nl-NL" b="1" dirty="0" err="1"/>
              <a:t>approval</a:t>
            </a:r>
            <a:r>
              <a:rPr lang="nl-NL" b="1" dirty="0"/>
              <a:t> </a:t>
            </a:r>
            <a:r>
              <a:rPr lang="nl-NL" b="1" dirty="0" err="1"/>
              <a:t>authority</a:t>
            </a:r>
            <a:r>
              <a:rPr lang="nl-NL" b="1" dirty="0"/>
              <a:t> </a:t>
            </a:r>
            <a:r>
              <a:rPr lang="nl-NL" b="1" dirty="0" err="1"/>
              <a:t>waive</a:t>
            </a:r>
            <a:r>
              <a:rPr lang="nl-NL" b="1" dirty="0"/>
              <a:t> </a:t>
            </a:r>
            <a:r>
              <a:rPr lang="nl-NL" b="1" dirty="0" err="1"/>
              <a:t>this</a:t>
            </a:r>
            <a:r>
              <a:rPr lang="nl-NL" b="1" dirty="0"/>
              <a:t> test. </a:t>
            </a:r>
            <a:r>
              <a:rPr lang="nl-NL" b="1" dirty="0" err="1"/>
              <a:t>Explanation</a:t>
            </a:r>
            <a:r>
              <a:rPr lang="nl-NL" b="1" dirty="0"/>
              <a:t> </a:t>
            </a:r>
            <a:r>
              <a:rPr lang="nl-NL" b="1" dirty="0" err="1"/>
              <a:t>and</a:t>
            </a:r>
            <a:r>
              <a:rPr lang="nl-NL" b="1" dirty="0"/>
              <a:t> rationale </a:t>
            </a:r>
            <a:r>
              <a:rPr lang="nl-NL" b="1" dirty="0" err="1"/>
              <a:t>shall</a:t>
            </a:r>
            <a:r>
              <a:rPr lang="nl-NL" b="1" dirty="0"/>
              <a:t> </a:t>
            </a:r>
            <a:r>
              <a:rPr lang="nl-NL" b="1" dirty="0" err="1"/>
              <a:t>be</a:t>
            </a:r>
            <a:r>
              <a:rPr lang="nl-NL" b="1" dirty="0"/>
              <a:t> </a:t>
            </a:r>
            <a:r>
              <a:rPr lang="nl-NL" b="1" dirty="0" err="1"/>
              <a:t>provided</a:t>
            </a:r>
            <a:r>
              <a:rPr lang="nl-NL" b="1" dirty="0"/>
              <a:t> in </a:t>
            </a:r>
            <a:r>
              <a:rPr lang="nl-NL" b="1" dirty="0" err="1"/>
              <a:t>the</a:t>
            </a:r>
            <a:r>
              <a:rPr lang="nl-NL" b="1" dirty="0"/>
              <a:t> test report.</a:t>
            </a:r>
            <a:br>
              <a:rPr lang="nl-NL" b="1" dirty="0"/>
            </a:br>
            <a:r>
              <a:rPr lang="nl-NL" b="1" dirty="0"/>
              <a:t>In </a:t>
            </a:r>
            <a:r>
              <a:rPr lang="nl-NL" b="1" dirty="0" err="1"/>
              <a:t>such</a:t>
            </a:r>
            <a:r>
              <a:rPr lang="nl-NL" b="1" dirty="0"/>
              <a:t> case </a:t>
            </a:r>
            <a:r>
              <a:rPr lang="nl-NL" b="1" dirty="0" err="1"/>
              <a:t>the</a:t>
            </a:r>
            <a:r>
              <a:rPr lang="nl-NL" b="1" dirty="0"/>
              <a:t> </a:t>
            </a:r>
            <a:r>
              <a:rPr lang="en-US" b="1" dirty="0"/>
              <a:t>container shall be mounted in a position which is between the two vertical planes parallel to the </a:t>
            </a:r>
            <a:r>
              <a:rPr lang="en-US" b="1" dirty="0" err="1"/>
              <a:t>centre</a:t>
            </a:r>
            <a:r>
              <a:rPr lang="en-US" b="1" dirty="0"/>
              <a:t> line of the vehicle located &gt; 0 mm inside from both outermost edges of the vehicle in the proximity of its container(s). </a:t>
            </a:r>
          </a:p>
          <a:p>
            <a:endParaRPr lang="nl-NL" b="1" dirty="0"/>
          </a:p>
        </p:txBody>
      </p:sp>
    </p:spTree>
    <p:extLst>
      <p:ext uri="{BB962C8B-B14F-4D97-AF65-F5344CB8AC3E}">
        <p14:creationId xmlns:p14="http://schemas.microsoft.com/office/powerpoint/2010/main" val="3263105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56145" y="1321415"/>
            <a:ext cx="10177112" cy="461665"/>
          </a:xfrm>
          <a:prstGeom prst="rect">
            <a:avLst/>
          </a:prstGeom>
        </p:spPr>
        <p:txBody>
          <a:bodyPr wrap="square">
            <a:spAutoFit/>
          </a:bodyPr>
          <a:lstStyle/>
          <a:p>
            <a:pPr marL="342900" indent="-342900">
              <a:buFont typeface="Arial" panose="020B0604020202020204" pitchFamily="34" charset="0"/>
              <a:buChar char="•"/>
            </a:pPr>
            <a:endParaRPr lang="en-US" sz="2400" dirty="0"/>
          </a:p>
        </p:txBody>
      </p:sp>
      <p:sp>
        <p:nvSpPr>
          <p:cNvPr id="5" name="Rechthoek 4"/>
          <p:cNvSpPr/>
          <p:nvPr/>
        </p:nvSpPr>
        <p:spPr>
          <a:xfrm>
            <a:off x="956145" y="558889"/>
            <a:ext cx="1943289" cy="523220"/>
          </a:xfrm>
          <a:prstGeom prst="rect">
            <a:avLst/>
          </a:prstGeom>
        </p:spPr>
        <p:txBody>
          <a:bodyPr wrap="none">
            <a:spAutoFit/>
          </a:bodyPr>
          <a:lstStyle/>
          <a:p>
            <a:r>
              <a:rPr lang="nl-NL" sz="2800" b="1" dirty="0" err="1">
                <a:latin typeface="Calibri" panose="020F0502020204030204" pitchFamily="34" charset="0"/>
                <a:ea typeface="+mj-ea"/>
                <a:cs typeface="Calibri" panose="020F0502020204030204" pitchFamily="34" charset="0"/>
              </a:rPr>
              <a:t>justification</a:t>
            </a:r>
            <a:endParaRPr lang="nl-NL" sz="2800" b="1" dirty="0">
              <a:latin typeface="Calibri" panose="020F0502020204030204" pitchFamily="34" charset="0"/>
              <a:ea typeface="+mj-ea"/>
              <a:cs typeface="Calibri" panose="020F0502020204030204" pitchFamily="34" charset="0"/>
            </a:endParaRPr>
          </a:p>
        </p:txBody>
      </p:sp>
      <p:sp>
        <p:nvSpPr>
          <p:cNvPr id="6" name="Tijdelijke aanduiding voor tekst 3">
            <a:extLst>
              <a:ext uri="{FF2B5EF4-FFF2-40B4-BE49-F238E27FC236}">
                <a16:creationId xmlns:a16="http://schemas.microsoft.com/office/drawing/2014/main" id="{B81253A6-82B2-7844-A458-F011AAFB863C}"/>
              </a:ext>
            </a:extLst>
          </p:cNvPr>
          <p:cNvSpPr txBox="1">
            <a:spLocks/>
          </p:cNvSpPr>
          <p:nvPr/>
        </p:nvSpPr>
        <p:spPr>
          <a:xfrm>
            <a:off x="9486900" y="480059"/>
            <a:ext cx="1827083"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dirty="0">
                <a:latin typeface="Calibri" panose="020F0502020204030204" pitchFamily="34" charset="0"/>
                <a:cs typeface="Calibri" panose="020F0502020204030204" pitchFamily="34" charset="0"/>
              </a:rPr>
              <a:t>GRSP-71-YY</a:t>
            </a:r>
          </a:p>
        </p:txBody>
      </p:sp>
      <p:sp>
        <p:nvSpPr>
          <p:cNvPr id="2" name="Rechthoek 1"/>
          <p:cNvSpPr/>
          <p:nvPr/>
        </p:nvSpPr>
        <p:spPr>
          <a:xfrm>
            <a:off x="956145" y="1197140"/>
            <a:ext cx="10357838" cy="5632311"/>
          </a:xfrm>
          <a:prstGeom prst="rect">
            <a:avLst/>
          </a:prstGeom>
        </p:spPr>
        <p:txBody>
          <a:bodyPr wrap="square">
            <a:spAutoFit/>
          </a:bodyPr>
          <a:lstStyle/>
          <a:p>
            <a:pPr marL="457200" indent="-457200">
              <a:buFont typeface="+mj-lt"/>
              <a:buAutoNum type="arabicPeriod"/>
            </a:pPr>
            <a:r>
              <a:rPr lang="nl-NL" sz="2400" dirty="0"/>
              <a:t>In order </a:t>
            </a:r>
            <a:r>
              <a:rPr lang="nl-NL" sz="2400" dirty="0" err="1"/>
              <a:t>to</a:t>
            </a:r>
            <a:r>
              <a:rPr lang="nl-NL" sz="2400" dirty="0"/>
              <a:t> have a consistent approach, </a:t>
            </a:r>
            <a:r>
              <a:rPr lang="nl-NL" sz="2400" dirty="0" err="1"/>
              <a:t>the</a:t>
            </a:r>
            <a:r>
              <a:rPr lang="nl-NL" sz="2400" dirty="0"/>
              <a:t> background of UN R12, R94 </a:t>
            </a:r>
            <a:r>
              <a:rPr lang="nl-NL" sz="2400" dirty="0" err="1"/>
              <a:t>and</a:t>
            </a:r>
            <a:r>
              <a:rPr lang="nl-NL" sz="2400" dirty="0"/>
              <a:t> R95 </a:t>
            </a:r>
            <a:r>
              <a:rPr lang="nl-NL" sz="2400" dirty="0" err="1"/>
              <a:t>need</a:t>
            </a:r>
            <a:r>
              <a:rPr lang="nl-NL" sz="2400" dirty="0"/>
              <a:t> </a:t>
            </a:r>
            <a:r>
              <a:rPr lang="nl-NL" sz="2400" dirty="0" err="1"/>
              <a:t>to</a:t>
            </a:r>
            <a:r>
              <a:rPr lang="nl-NL" sz="2400" dirty="0"/>
              <a:t> </a:t>
            </a:r>
            <a:r>
              <a:rPr lang="nl-NL" sz="2400" dirty="0" err="1"/>
              <a:t>be</a:t>
            </a:r>
            <a:r>
              <a:rPr lang="nl-NL" sz="2400" dirty="0"/>
              <a:t> </a:t>
            </a:r>
            <a:r>
              <a:rPr lang="nl-NL" sz="2400" dirty="0" err="1"/>
              <a:t>considered</a:t>
            </a:r>
            <a:r>
              <a:rPr lang="nl-NL" sz="2400" dirty="0"/>
              <a:t>. </a:t>
            </a:r>
            <a:br>
              <a:rPr lang="nl-NL" sz="2400" dirty="0"/>
            </a:br>
            <a:r>
              <a:rPr lang="nl-NL" sz="2400" dirty="0"/>
              <a:t>These crash </a:t>
            </a:r>
            <a:r>
              <a:rPr lang="nl-NL" sz="2400" dirty="0" err="1"/>
              <a:t>Regulations</a:t>
            </a:r>
            <a:r>
              <a:rPr lang="nl-NL" sz="2400" dirty="0"/>
              <a:t> </a:t>
            </a:r>
            <a:r>
              <a:rPr lang="nl-NL" sz="2400" dirty="0" err="1"/>
              <a:t>all</a:t>
            </a:r>
            <a:r>
              <a:rPr lang="nl-NL" sz="2400" dirty="0"/>
              <a:t> </a:t>
            </a:r>
            <a:r>
              <a:rPr lang="nl-NL" sz="2400" dirty="0" err="1"/>
              <a:t>relate</a:t>
            </a:r>
            <a:r>
              <a:rPr lang="nl-NL" sz="2400" dirty="0"/>
              <a:t> </a:t>
            </a:r>
            <a:r>
              <a:rPr lang="nl-NL" sz="2400" dirty="0" err="1"/>
              <a:t>to</a:t>
            </a:r>
            <a:r>
              <a:rPr lang="nl-NL" sz="2400" dirty="0"/>
              <a:t> a crash of a vehicle (M1/N1) </a:t>
            </a:r>
            <a:r>
              <a:rPr lang="nl-NL" sz="2400" dirty="0" err="1"/>
              <a:t>towards</a:t>
            </a:r>
            <a:r>
              <a:rPr lang="nl-NL" sz="2400" dirty="0"/>
              <a:t> a passenger </a:t>
            </a:r>
            <a:r>
              <a:rPr lang="nl-NL" sz="2400" dirty="0" err="1"/>
              <a:t>car</a:t>
            </a:r>
            <a:r>
              <a:rPr lang="nl-NL" sz="2400" dirty="0"/>
              <a:t>. </a:t>
            </a:r>
            <a:r>
              <a:rPr lang="nl-NL" sz="2400" dirty="0" err="1"/>
              <a:t>They</a:t>
            </a:r>
            <a:r>
              <a:rPr lang="nl-NL" sz="2400" dirty="0"/>
              <a:t> are </a:t>
            </a:r>
            <a:r>
              <a:rPr lang="nl-NL" sz="2400" dirty="0" err="1"/>
              <a:t>not</a:t>
            </a:r>
            <a:r>
              <a:rPr lang="nl-NL" sz="2400" dirty="0"/>
              <a:t> </a:t>
            </a:r>
            <a:r>
              <a:rPr lang="nl-NL" sz="2400" dirty="0" err="1"/>
              <a:t>intended</a:t>
            </a:r>
            <a:r>
              <a:rPr lang="nl-NL" sz="2400" dirty="0"/>
              <a:t> </a:t>
            </a:r>
            <a:r>
              <a:rPr lang="nl-NL" sz="2400" dirty="0" err="1"/>
              <a:t>to</a:t>
            </a:r>
            <a:r>
              <a:rPr lang="nl-NL" sz="2400" dirty="0"/>
              <a:t> cover </a:t>
            </a:r>
            <a:r>
              <a:rPr lang="nl-NL" sz="2400" dirty="0" err="1"/>
              <a:t>the</a:t>
            </a:r>
            <a:r>
              <a:rPr lang="nl-NL" sz="2400" dirty="0"/>
              <a:t> impact of a crash </a:t>
            </a:r>
            <a:r>
              <a:rPr lang="nl-NL" sz="2400" dirty="0" err="1"/>
              <a:t>between</a:t>
            </a:r>
            <a:r>
              <a:rPr lang="nl-NL" sz="2400" dirty="0"/>
              <a:t> a truck or bus </a:t>
            </a:r>
            <a:r>
              <a:rPr lang="nl-NL" sz="2400" dirty="0" err="1"/>
              <a:t>with</a:t>
            </a:r>
            <a:r>
              <a:rPr lang="nl-NL" sz="2400" dirty="0"/>
              <a:t> </a:t>
            </a:r>
            <a:r>
              <a:rPr lang="nl-NL" sz="2400" dirty="0" err="1"/>
              <a:t>another</a:t>
            </a:r>
            <a:r>
              <a:rPr lang="nl-NL" sz="2400" dirty="0"/>
              <a:t> vehicle.</a:t>
            </a:r>
            <a:br>
              <a:rPr lang="nl-NL" sz="2400" dirty="0"/>
            </a:br>
            <a:endParaRPr lang="nl-NL" sz="2400" dirty="0"/>
          </a:p>
          <a:p>
            <a:pPr marL="457200" indent="-457200">
              <a:buFont typeface="+mj-lt"/>
              <a:buAutoNum type="arabicPeriod"/>
            </a:pPr>
            <a:r>
              <a:rPr lang="nl-NL" sz="2400" dirty="0"/>
              <a:t>No crash </a:t>
            </a:r>
            <a:r>
              <a:rPr lang="nl-NL" sz="2400" dirty="0" err="1"/>
              <a:t>requirements</a:t>
            </a:r>
            <a:r>
              <a:rPr lang="nl-NL" sz="2400" dirty="0"/>
              <a:t> </a:t>
            </a:r>
            <a:r>
              <a:rPr lang="nl-NL" sz="2400" dirty="0" err="1"/>
              <a:t>apply</a:t>
            </a:r>
            <a:r>
              <a:rPr lang="nl-NL" sz="2400" dirty="0"/>
              <a:t> </a:t>
            </a:r>
            <a:r>
              <a:rPr lang="nl-NL" sz="2400" dirty="0" err="1"/>
              <a:t>for</a:t>
            </a:r>
            <a:r>
              <a:rPr lang="nl-NL" sz="2400" dirty="0"/>
              <a:t> </a:t>
            </a:r>
            <a:r>
              <a:rPr lang="nl-NL" sz="2400" dirty="0" err="1"/>
              <a:t>regular</a:t>
            </a:r>
            <a:r>
              <a:rPr lang="nl-NL" sz="2400" dirty="0"/>
              <a:t> N2/N3/M2/M3 </a:t>
            </a:r>
            <a:r>
              <a:rPr lang="nl-NL" sz="2400" dirty="0" err="1"/>
              <a:t>vehicles</a:t>
            </a:r>
            <a:r>
              <a:rPr lang="nl-NL" sz="2400" dirty="0"/>
              <a:t>.</a:t>
            </a:r>
          </a:p>
          <a:p>
            <a:pPr marL="457200" indent="-457200">
              <a:buFont typeface="+mj-lt"/>
              <a:buAutoNum type="arabicPeriod"/>
            </a:pPr>
            <a:endParaRPr lang="nl-NL" sz="2400" dirty="0"/>
          </a:p>
          <a:p>
            <a:pPr marL="457200" indent="-457200">
              <a:buFont typeface="+mj-lt"/>
              <a:buAutoNum type="arabicPeriod"/>
            </a:pPr>
            <a:r>
              <a:rPr lang="nl-NL" sz="2400" dirty="0"/>
              <a:t>“</a:t>
            </a:r>
            <a:r>
              <a:rPr lang="nl-NL" sz="2400" dirty="0" err="1"/>
              <a:t>Unlikely</a:t>
            </a:r>
            <a:r>
              <a:rPr lang="nl-NL" sz="2400" dirty="0"/>
              <a:t> </a:t>
            </a:r>
            <a:r>
              <a:rPr lang="nl-NL" sz="2400" dirty="0" err="1"/>
              <a:t>to</a:t>
            </a:r>
            <a:r>
              <a:rPr lang="nl-NL" sz="2400" dirty="0"/>
              <a:t> happen </a:t>
            </a:r>
            <a:r>
              <a:rPr lang="nl-NL" sz="2400" u="sng" dirty="0"/>
              <a:t>nor has </a:t>
            </a:r>
            <a:r>
              <a:rPr lang="nl-NL" sz="2400" u="sng" dirty="0" err="1"/>
              <a:t>any</a:t>
            </a:r>
            <a:r>
              <a:rPr lang="nl-NL" sz="2400" u="sng" dirty="0"/>
              <a:t> adverse effect</a:t>
            </a:r>
            <a:r>
              <a:rPr lang="nl-NL" sz="2400" dirty="0"/>
              <a:t>” was </a:t>
            </a:r>
            <a:r>
              <a:rPr lang="nl-NL" sz="2400" dirty="0" err="1"/>
              <a:t>added</a:t>
            </a:r>
            <a:r>
              <a:rPr lang="nl-NL" sz="2400" dirty="0"/>
              <a:t> </a:t>
            </a:r>
            <a:r>
              <a:rPr lang="nl-NL" sz="2400" dirty="0" err="1"/>
              <a:t>to</a:t>
            </a:r>
            <a:r>
              <a:rPr lang="nl-NL" sz="2400" dirty="0"/>
              <a:t> make </a:t>
            </a:r>
            <a:r>
              <a:rPr lang="nl-NL" sz="2400" dirty="0" err="1"/>
              <a:t>it</a:t>
            </a:r>
            <a:r>
              <a:rPr lang="nl-NL" sz="2400" dirty="0"/>
              <a:t> </a:t>
            </a:r>
            <a:r>
              <a:rPr lang="nl-NL" sz="2400" dirty="0" err="1"/>
              <a:t>clear</a:t>
            </a:r>
            <a:r>
              <a:rPr lang="nl-NL" sz="2400" dirty="0"/>
              <a:t> </a:t>
            </a:r>
            <a:r>
              <a:rPr lang="nl-NL" sz="2400" dirty="0" err="1"/>
              <a:t>that</a:t>
            </a:r>
            <a:r>
              <a:rPr lang="nl-NL" sz="2400" dirty="0"/>
              <a:t> </a:t>
            </a:r>
            <a:r>
              <a:rPr lang="nl-NL" sz="2400" dirty="0" err="1"/>
              <a:t>also</a:t>
            </a:r>
            <a:r>
              <a:rPr lang="nl-NL" sz="2400" dirty="0"/>
              <a:t> </a:t>
            </a:r>
            <a:r>
              <a:rPr lang="nl-NL" sz="2400" dirty="0" err="1"/>
              <a:t>deformation</a:t>
            </a:r>
            <a:r>
              <a:rPr lang="nl-NL" sz="2400" dirty="0"/>
              <a:t> </a:t>
            </a:r>
            <a:r>
              <a:rPr lang="nl-NL" sz="2400" dirty="0" err="1"/>
              <a:t>outside</a:t>
            </a:r>
            <a:r>
              <a:rPr lang="nl-NL" sz="2400" dirty="0"/>
              <a:t> of </a:t>
            </a:r>
            <a:r>
              <a:rPr lang="nl-NL" sz="2400" dirty="0" err="1"/>
              <a:t>the</a:t>
            </a:r>
            <a:r>
              <a:rPr lang="nl-NL" sz="2400" dirty="0"/>
              <a:t> container(s) </a:t>
            </a:r>
            <a:r>
              <a:rPr lang="nl-NL" sz="2400" dirty="0" err="1"/>
              <a:t>attachments</a:t>
            </a:r>
            <a:r>
              <a:rPr lang="nl-NL" sz="2400" dirty="0"/>
              <a:t> </a:t>
            </a:r>
            <a:r>
              <a:rPr lang="nl-NL" sz="2400" dirty="0" err="1"/>
              <a:t>shall</a:t>
            </a:r>
            <a:r>
              <a:rPr lang="nl-NL" sz="2400" dirty="0"/>
              <a:t> </a:t>
            </a:r>
            <a:r>
              <a:rPr lang="nl-NL" sz="2400" dirty="0" err="1"/>
              <a:t>not</a:t>
            </a:r>
            <a:r>
              <a:rPr lang="nl-NL" sz="2400" dirty="0"/>
              <a:t> affect </a:t>
            </a:r>
            <a:r>
              <a:rPr lang="nl-NL" sz="2400" dirty="0" err="1"/>
              <a:t>their</a:t>
            </a:r>
            <a:r>
              <a:rPr lang="nl-NL" sz="2400" dirty="0"/>
              <a:t> </a:t>
            </a:r>
            <a:r>
              <a:rPr lang="nl-NL" sz="2400" dirty="0" err="1"/>
              <a:t>fixation</a:t>
            </a:r>
            <a:r>
              <a:rPr lang="nl-NL" sz="2400" dirty="0"/>
              <a:t> </a:t>
            </a:r>
            <a:r>
              <a:rPr lang="nl-NL" sz="2400" dirty="0" err="1"/>
              <a:t>and</a:t>
            </a:r>
            <a:r>
              <a:rPr lang="nl-NL" sz="2400" dirty="0"/>
              <a:t> </a:t>
            </a:r>
            <a:r>
              <a:rPr lang="nl-NL" sz="2400" dirty="0" err="1"/>
              <a:t>strength</a:t>
            </a:r>
            <a:r>
              <a:rPr lang="nl-NL" sz="2400" dirty="0"/>
              <a:t>.</a:t>
            </a:r>
            <a:br>
              <a:rPr lang="nl-NL" sz="2400" dirty="0"/>
            </a:br>
            <a:endParaRPr lang="nl-NL" sz="2400" dirty="0"/>
          </a:p>
          <a:p>
            <a:pPr marL="457200" indent="-457200">
              <a:buFont typeface="+mj-lt"/>
              <a:buAutoNum type="arabicPeriod"/>
            </a:pPr>
            <a:r>
              <a:rPr lang="nl-NL" sz="2400" dirty="0" err="1"/>
              <a:t>To</a:t>
            </a:r>
            <a:r>
              <a:rPr lang="nl-NL" sz="2400" dirty="0"/>
              <a:t> make </a:t>
            </a:r>
            <a:r>
              <a:rPr lang="nl-NL" sz="2400" dirty="0" err="1"/>
              <a:t>sure</a:t>
            </a:r>
            <a:r>
              <a:rPr lang="nl-NL" sz="2400" dirty="0"/>
              <a:t> </a:t>
            </a:r>
            <a:r>
              <a:rPr lang="nl-NL" sz="2400" dirty="0" err="1"/>
              <a:t>that</a:t>
            </a:r>
            <a:r>
              <a:rPr lang="nl-NL" sz="2400" dirty="0"/>
              <a:t> </a:t>
            </a:r>
            <a:r>
              <a:rPr lang="nl-NL" sz="2400" dirty="0" err="1"/>
              <a:t>the</a:t>
            </a:r>
            <a:r>
              <a:rPr lang="nl-NL" sz="2400" dirty="0"/>
              <a:t> container does </a:t>
            </a:r>
            <a:r>
              <a:rPr lang="nl-NL" sz="2400" dirty="0" err="1"/>
              <a:t>not</a:t>
            </a:r>
            <a:r>
              <a:rPr lang="nl-NL" sz="2400" dirty="0"/>
              <a:t> </a:t>
            </a:r>
            <a:r>
              <a:rPr lang="nl-NL" sz="2400" dirty="0" err="1"/>
              <a:t>constitute</a:t>
            </a:r>
            <a:r>
              <a:rPr lang="nl-NL" sz="2400" dirty="0"/>
              <a:t> </a:t>
            </a:r>
            <a:r>
              <a:rPr lang="nl-NL" sz="2400" dirty="0" err="1"/>
              <a:t>the</a:t>
            </a:r>
            <a:r>
              <a:rPr lang="nl-NL" sz="2400" dirty="0"/>
              <a:t> extreme </a:t>
            </a:r>
            <a:r>
              <a:rPr lang="nl-NL" sz="2400" dirty="0" err="1"/>
              <a:t>outermost</a:t>
            </a:r>
            <a:r>
              <a:rPr lang="nl-NL" sz="2400" dirty="0"/>
              <a:t> </a:t>
            </a:r>
            <a:r>
              <a:rPr lang="nl-NL" sz="2400" dirty="0" err="1"/>
              <a:t>edge</a:t>
            </a:r>
            <a:r>
              <a:rPr lang="nl-NL" sz="2400" dirty="0"/>
              <a:t> of </a:t>
            </a:r>
            <a:r>
              <a:rPr lang="nl-NL" sz="2400" dirty="0" err="1"/>
              <a:t>the</a:t>
            </a:r>
            <a:r>
              <a:rPr lang="nl-NL" sz="2400" dirty="0"/>
              <a:t> vehicle </a:t>
            </a:r>
            <a:r>
              <a:rPr lang="nl-NL" sz="2400" dirty="0" err="1"/>
              <a:t>an</a:t>
            </a:r>
            <a:r>
              <a:rPr lang="nl-NL" sz="2400" dirty="0"/>
              <a:t> </a:t>
            </a:r>
            <a:r>
              <a:rPr lang="nl-NL" sz="2400" dirty="0" err="1"/>
              <a:t>additional</a:t>
            </a:r>
            <a:r>
              <a:rPr lang="nl-NL" sz="2400" dirty="0"/>
              <a:t> </a:t>
            </a:r>
            <a:r>
              <a:rPr lang="nl-NL" sz="2400" dirty="0" err="1"/>
              <a:t>requirement</a:t>
            </a:r>
            <a:r>
              <a:rPr lang="nl-NL" sz="2400" dirty="0"/>
              <a:t> “&gt; 0 mm” was </a:t>
            </a:r>
            <a:r>
              <a:rPr lang="nl-NL" sz="2400" dirty="0" err="1"/>
              <a:t>added</a:t>
            </a:r>
            <a:r>
              <a:rPr lang="nl-NL" sz="2400" dirty="0"/>
              <a:t> </a:t>
            </a:r>
            <a:r>
              <a:rPr lang="nl-NL" sz="2400" dirty="0" err="1"/>
              <a:t>to</a:t>
            </a:r>
            <a:r>
              <a:rPr lang="nl-NL" sz="2400" dirty="0"/>
              <a:t> </a:t>
            </a:r>
            <a:r>
              <a:rPr lang="nl-NL" sz="2400" dirty="0" err="1"/>
              <a:t>paragraph</a:t>
            </a:r>
            <a:r>
              <a:rPr lang="nl-NL" sz="2400" dirty="0"/>
              <a:t> 7.2.4.2.5.</a:t>
            </a:r>
          </a:p>
        </p:txBody>
      </p:sp>
    </p:spTree>
    <p:extLst>
      <p:ext uri="{BB962C8B-B14F-4D97-AF65-F5344CB8AC3E}">
        <p14:creationId xmlns:p14="http://schemas.microsoft.com/office/powerpoint/2010/main" val="102219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56145" y="1321415"/>
            <a:ext cx="10177112" cy="461665"/>
          </a:xfrm>
          <a:prstGeom prst="rect">
            <a:avLst/>
          </a:prstGeom>
        </p:spPr>
        <p:txBody>
          <a:bodyPr wrap="square">
            <a:spAutoFit/>
          </a:bodyPr>
          <a:lstStyle/>
          <a:p>
            <a:pPr marL="342900" indent="-342900">
              <a:buFont typeface="Arial" panose="020B0604020202020204" pitchFamily="34" charset="0"/>
              <a:buChar char="•"/>
            </a:pPr>
            <a:endParaRPr lang="en-US" sz="2400" dirty="0"/>
          </a:p>
        </p:txBody>
      </p:sp>
      <p:sp>
        <p:nvSpPr>
          <p:cNvPr id="5" name="Rechthoek 4"/>
          <p:cNvSpPr/>
          <p:nvPr/>
        </p:nvSpPr>
        <p:spPr>
          <a:xfrm>
            <a:off x="956145" y="558889"/>
            <a:ext cx="2109360" cy="523220"/>
          </a:xfrm>
          <a:prstGeom prst="rect">
            <a:avLst/>
          </a:prstGeom>
        </p:spPr>
        <p:txBody>
          <a:bodyPr wrap="none">
            <a:spAutoFit/>
          </a:bodyPr>
          <a:lstStyle/>
          <a:p>
            <a:r>
              <a:rPr lang="nl-NL" sz="2800" b="1" dirty="0">
                <a:latin typeface="Calibri" panose="020F0502020204030204" pitchFamily="34" charset="0"/>
                <a:ea typeface="+mj-ea"/>
                <a:cs typeface="Calibri" panose="020F0502020204030204" pitchFamily="34" charset="0"/>
              </a:rPr>
              <a:t>Way forward</a:t>
            </a:r>
          </a:p>
        </p:txBody>
      </p:sp>
      <p:sp>
        <p:nvSpPr>
          <p:cNvPr id="6" name="Tijdelijke aanduiding voor tekst 3">
            <a:extLst>
              <a:ext uri="{FF2B5EF4-FFF2-40B4-BE49-F238E27FC236}">
                <a16:creationId xmlns:a16="http://schemas.microsoft.com/office/drawing/2014/main" id="{B81253A6-82B2-7844-A458-F011AAFB863C}"/>
              </a:ext>
            </a:extLst>
          </p:cNvPr>
          <p:cNvSpPr txBox="1">
            <a:spLocks/>
          </p:cNvSpPr>
          <p:nvPr/>
        </p:nvSpPr>
        <p:spPr>
          <a:xfrm>
            <a:off x="9486900" y="480059"/>
            <a:ext cx="1827083"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dirty="0">
                <a:latin typeface="Calibri" panose="020F0502020204030204" pitchFamily="34" charset="0"/>
                <a:cs typeface="Calibri" panose="020F0502020204030204" pitchFamily="34" charset="0"/>
              </a:rPr>
              <a:t>GRSP-71-YY</a:t>
            </a:r>
          </a:p>
        </p:txBody>
      </p:sp>
      <p:sp>
        <p:nvSpPr>
          <p:cNvPr id="2" name="Rechthoek 1"/>
          <p:cNvSpPr/>
          <p:nvPr/>
        </p:nvSpPr>
        <p:spPr>
          <a:xfrm>
            <a:off x="956145" y="1552247"/>
            <a:ext cx="10357838" cy="1938992"/>
          </a:xfrm>
          <a:prstGeom prst="rect">
            <a:avLst/>
          </a:prstGeom>
        </p:spPr>
        <p:txBody>
          <a:bodyPr wrap="square">
            <a:spAutoFit/>
          </a:bodyPr>
          <a:lstStyle/>
          <a:p>
            <a:pPr marL="342900" indent="-342900">
              <a:buFont typeface="Arial" panose="020B0604020202020204" pitchFamily="34" charset="0"/>
              <a:buChar char="•"/>
            </a:pPr>
            <a:r>
              <a:rPr lang="nl-NL" sz="2400" dirty="0"/>
              <a:t>NL </a:t>
            </a:r>
            <a:r>
              <a:rPr lang="nl-NL" sz="2400" dirty="0" err="1"/>
              <a:t>requests</a:t>
            </a:r>
            <a:r>
              <a:rPr lang="nl-NL" sz="2400" dirty="0"/>
              <a:t> input </a:t>
            </a:r>
            <a:r>
              <a:rPr lang="nl-NL" sz="2400" dirty="0" err="1"/>
              <a:t>from</a:t>
            </a:r>
            <a:r>
              <a:rPr lang="nl-NL" sz="2400" dirty="0"/>
              <a:t> </a:t>
            </a:r>
            <a:r>
              <a:rPr lang="nl-NL" sz="2400" dirty="0" err="1"/>
              <a:t>other</a:t>
            </a:r>
            <a:r>
              <a:rPr lang="nl-NL" sz="2400" dirty="0"/>
              <a:t> </a:t>
            </a:r>
            <a:r>
              <a:rPr lang="nl-NL" sz="2400" dirty="0" err="1"/>
              <a:t>Contracting</a:t>
            </a:r>
            <a:r>
              <a:rPr lang="nl-NL" sz="2400" dirty="0"/>
              <a:t> </a:t>
            </a:r>
            <a:r>
              <a:rPr lang="nl-NL" sz="2400" dirty="0" err="1"/>
              <a:t>Parties</a:t>
            </a:r>
            <a:r>
              <a:rPr lang="nl-NL" sz="2400" dirty="0"/>
              <a:t> </a:t>
            </a:r>
            <a:r>
              <a:rPr lang="nl-NL" sz="2400" dirty="0" err="1"/>
              <a:t>and</a:t>
            </a:r>
            <a:r>
              <a:rPr lang="nl-NL" sz="2400" dirty="0"/>
              <a:t> </a:t>
            </a:r>
            <a:r>
              <a:rPr lang="nl-NL" sz="2400" dirty="0" err="1"/>
              <a:t>NGOs</a:t>
            </a:r>
            <a:r>
              <a:rPr lang="nl-NL" sz="2400" dirty="0"/>
              <a:t> </a:t>
            </a:r>
            <a:br>
              <a:rPr lang="nl-NL" sz="2400" dirty="0"/>
            </a:br>
            <a:r>
              <a:rPr lang="nl-NL" sz="2400" dirty="0" err="1"/>
              <a:t>until</a:t>
            </a:r>
            <a:r>
              <a:rPr lang="nl-NL" sz="2400" dirty="0"/>
              <a:t> 1 September 2022</a:t>
            </a:r>
          </a:p>
          <a:p>
            <a:pPr marL="342900" indent="-342900">
              <a:buFont typeface="Arial" panose="020B0604020202020204" pitchFamily="34" charset="0"/>
              <a:buChar char="•"/>
            </a:pPr>
            <a:endParaRPr lang="nl-NL" sz="2400" dirty="0"/>
          </a:p>
          <a:p>
            <a:pPr marL="342900" indent="-342900">
              <a:buFont typeface="Arial" panose="020B0604020202020204" pitchFamily="34" charset="0"/>
              <a:buChar char="•"/>
            </a:pPr>
            <a:r>
              <a:rPr lang="nl-NL" sz="2400" dirty="0" err="1"/>
              <a:t>prepare</a:t>
            </a:r>
            <a:r>
              <a:rPr lang="nl-NL" sz="2400" dirty="0"/>
              <a:t> a </a:t>
            </a:r>
            <a:r>
              <a:rPr lang="nl-NL" sz="2400" dirty="0" err="1"/>
              <a:t>working</a:t>
            </a:r>
            <a:r>
              <a:rPr lang="nl-NL" sz="2400" dirty="0"/>
              <a:t> document </a:t>
            </a:r>
            <a:r>
              <a:rPr lang="nl-NL" sz="2400" dirty="0" err="1"/>
              <a:t>for</a:t>
            </a:r>
            <a:r>
              <a:rPr lang="nl-NL" sz="2400" dirty="0"/>
              <a:t> </a:t>
            </a:r>
            <a:r>
              <a:rPr lang="nl-NL" sz="2400" dirty="0" err="1"/>
              <a:t>the</a:t>
            </a:r>
            <a:r>
              <a:rPr lang="nl-NL" sz="2400" dirty="0"/>
              <a:t> 72</a:t>
            </a:r>
            <a:r>
              <a:rPr lang="nl-NL" sz="2400" baseline="30000" dirty="0"/>
              <a:t>nd</a:t>
            </a:r>
            <a:r>
              <a:rPr lang="nl-NL" sz="2400" dirty="0"/>
              <a:t> </a:t>
            </a:r>
            <a:r>
              <a:rPr lang="nl-NL" sz="2400" dirty="0" err="1"/>
              <a:t>session</a:t>
            </a:r>
            <a:r>
              <a:rPr lang="nl-NL" sz="2400" dirty="0"/>
              <a:t> of GRSP </a:t>
            </a:r>
            <a:br>
              <a:rPr lang="nl-NL" sz="2400" dirty="0"/>
            </a:br>
            <a:r>
              <a:rPr lang="nl-NL" sz="2400" dirty="0"/>
              <a:t>(December 2022)</a:t>
            </a:r>
          </a:p>
        </p:txBody>
      </p:sp>
    </p:spTree>
    <p:extLst>
      <p:ext uri="{BB962C8B-B14F-4D97-AF65-F5344CB8AC3E}">
        <p14:creationId xmlns:p14="http://schemas.microsoft.com/office/powerpoint/2010/main" val="410907535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2103</TotalTime>
  <Words>991</Words>
  <Application>Microsoft Office PowerPoint</Application>
  <PresentationFormat>Widescreen</PresentationFormat>
  <Paragraphs>64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Zapf Dingbats</vt:lpstr>
      <vt:lpstr>Arial</vt:lpstr>
      <vt:lpstr>Calibri</vt:lpstr>
      <vt:lpstr>Calibri Light</vt:lpstr>
      <vt:lpstr>Times New Roman</vt:lpstr>
      <vt:lpstr>Kantoorthema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RDW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Lammers, Hans</dc:creator>
  <cp:lastModifiedBy>Edoardo Gianotti</cp:lastModifiedBy>
  <cp:revision>100</cp:revision>
  <dcterms:created xsi:type="dcterms:W3CDTF">2022-03-28T11:23:14Z</dcterms:created>
  <dcterms:modified xsi:type="dcterms:W3CDTF">2022-05-06T07:44:46Z</dcterms:modified>
</cp:coreProperties>
</file>