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8" r:id="rId3"/>
    <p:sldId id="269" r:id="rId4"/>
    <p:sldId id="275" r:id="rId5"/>
    <p:sldId id="276" r:id="rId6"/>
    <p:sldId id="270" r:id="rId7"/>
    <p:sldId id="262"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mers, Hans" initials="LH" lastIdx="1" clrIdx="0">
    <p:extLst>
      <p:ext uri="{19B8F6BF-5375-455C-9EA6-DF929625EA0E}">
        <p15:presenceInfo xmlns:p15="http://schemas.microsoft.com/office/powerpoint/2012/main" userId="S-1-5-21-4018625-230058506-1990678075-29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nl-NL"/>
              <a:t>GRSP-71-XX</a:t>
            </a:r>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0D6EFA-7437-4D52-92CD-C673BF18DD81}" type="datetimeFigureOut">
              <a:rPr lang="nl-NL" smtClean="0"/>
              <a:t>6-5-2022</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4BFA5EE-DA12-455A-957B-F1EA6620B870}" type="slidenum">
              <a:rPr lang="nl-NL" smtClean="0"/>
              <a:t>‹#›</a:t>
            </a:fld>
            <a:endParaRPr lang="nl-NL"/>
          </a:p>
        </p:txBody>
      </p:sp>
    </p:spTree>
    <p:extLst>
      <p:ext uri="{BB962C8B-B14F-4D97-AF65-F5344CB8AC3E}">
        <p14:creationId xmlns:p14="http://schemas.microsoft.com/office/powerpoint/2010/main" val="2319856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nl-NL"/>
              <a:t>GRSP-71-XX</a:t>
            </a:r>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04B43-AC39-4F60-9D79-1874BAE57593}" type="datetimeFigureOut">
              <a:rPr lang="nl-NL" smtClean="0"/>
              <a:t>6-5-2022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15EAB5-530F-41B4-BDFB-E7BE53BA929B}" type="slidenum">
              <a:rPr lang="nl-NL" smtClean="0"/>
              <a:t>‹#›</a:t>
            </a:fld>
            <a:endParaRPr lang="nl-NL"/>
          </a:p>
        </p:txBody>
      </p:sp>
    </p:spTree>
    <p:extLst>
      <p:ext uri="{BB962C8B-B14F-4D97-AF65-F5344CB8AC3E}">
        <p14:creationId xmlns:p14="http://schemas.microsoft.com/office/powerpoint/2010/main" val="1252060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6-5-2022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814046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6-5-2022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2635877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6-5-2022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310076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6-5-2022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4030779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E18E1590-86DB-4370-BAFB-C873669718A9}" type="datetimeFigureOut">
              <a:rPr lang="nl-NL" smtClean="0"/>
              <a:t>6-5-2022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23101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6-5-2022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73123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18E1590-86DB-4370-BAFB-C873669718A9}" type="datetimeFigureOut">
              <a:rPr lang="nl-NL" smtClean="0"/>
              <a:t>6-5-2022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46256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E18E1590-86DB-4370-BAFB-C873669718A9}" type="datetimeFigureOut">
              <a:rPr lang="nl-NL" smtClean="0"/>
              <a:t>6-5-2022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51991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18E1590-86DB-4370-BAFB-C873669718A9}" type="datetimeFigureOut">
              <a:rPr lang="nl-NL" smtClean="0"/>
              <a:t>6-5-2022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91989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6-5-2022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149064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18E1590-86DB-4370-BAFB-C873669718A9}" type="datetimeFigureOut">
              <a:rPr lang="nl-NL" smtClean="0"/>
              <a:t>6-5-2022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CC290F-2210-48C5-8F94-BC63CE607ABF}" type="slidenum">
              <a:rPr lang="nl-NL" smtClean="0"/>
              <a:t>‹#›</a:t>
            </a:fld>
            <a:endParaRPr lang="nl-NL"/>
          </a:p>
        </p:txBody>
      </p:sp>
    </p:spTree>
    <p:extLst>
      <p:ext uri="{BB962C8B-B14F-4D97-AF65-F5344CB8AC3E}">
        <p14:creationId xmlns:p14="http://schemas.microsoft.com/office/powerpoint/2010/main" val="39099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E1590-86DB-4370-BAFB-C873669718A9}" type="datetimeFigureOut">
              <a:rPr lang="nl-NL" smtClean="0"/>
              <a:t>6-5-2022</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C290F-2210-48C5-8F94-BC63CE607ABF}" type="slidenum">
              <a:rPr lang="nl-NL" smtClean="0"/>
              <a:t>‹#›</a:t>
            </a:fld>
            <a:endParaRPr lang="nl-NL"/>
          </a:p>
        </p:txBody>
      </p:sp>
    </p:spTree>
    <p:extLst>
      <p:ext uri="{BB962C8B-B14F-4D97-AF65-F5344CB8AC3E}">
        <p14:creationId xmlns:p14="http://schemas.microsoft.com/office/powerpoint/2010/main" val="142664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unece.org/sites/default/files/2021-12/GRSP-70-29e_0.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unece.org/DAM/trans/main/wp29/wp29wgs/wp29grsp/grspinf/30/30inf02.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unece.org/DAM/trans/doc/2002/wp29grsp/TRANS-WP29-GRSP-2002-06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Shape 1"/>
          <p:cNvSpPr txBox="1"/>
          <p:nvPr/>
        </p:nvSpPr>
        <p:spPr>
          <a:xfrm>
            <a:off x="1660328" y="2698340"/>
            <a:ext cx="8423640" cy="1872208"/>
          </a:xfrm>
          <a:prstGeom prst="rect">
            <a:avLst/>
          </a:prstGeom>
          <a:noFill/>
          <a:ln>
            <a:noFill/>
          </a:ln>
        </p:spPr>
        <p:txBody>
          <a:bodyPr anchor="ctr"/>
          <a:lstStyle/>
          <a:p>
            <a:pPr algn="ctr">
              <a:lnSpc>
                <a:spcPct val="100000"/>
              </a:lnSpc>
            </a:pPr>
            <a:r>
              <a:rPr lang="nl-NL" sz="4000" b="1" spc="-1" dirty="0">
                <a:solidFill>
                  <a:srgbClr val="000000"/>
                </a:solidFill>
                <a:latin typeface="Calibri"/>
              </a:rPr>
              <a:t>Non-compliance of side-impact </a:t>
            </a:r>
            <a:r>
              <a:rPr lang="nl-NL" sz="4000" b="1" spc="-1" dirty="0" err="1">
                <a:solidFill>
                  <a:srgbClr val="000000"/>
                </a:solidFill>
                <a:latin typeface="Calibri"/>
              </a:rPr>
              <a:t>barrier</a:t>
            </a:r>
            <a:endParaRPr lang="nl-NL" sz="4000" b="1" spc="-1" dirty="0">
              <a:solidFill>
                <a:srgbClr val="000000"/>
              </a:solidFill>
              <a:latin typeface="Calibri"/>
            </a:endParaRPr>
          </a:p>
          <a:p>
            <a:pPr algn="ctr">
              <a:lnSpc>
                <a:spcPct val="100000"/>
              </a:lnSpc>
            </a:pPr>
            <a:r>
              <a:rPr lang="en-US" altLang="ja-JP" sz="4000" b="1" strike="noStrike" spc="-1" dirty="0">
                <a:solidFill>
                  <a:srgbClr val="000000"/>
                </a:solidFill>
                <a:latin typeface="Calibri"/>
              </a:rPr>
              <a:t>Stat</a:t>
            </a:r>
            <a:r>
              <a:rPr lang="nl-NL" altLang="ja-JP" sz="4000" b="1" strike="noStrike" spc="-1" dirty="0">
                <a:solidFill>
                  <a:srgbClr val="000000"/>
                </a:solidFill>
                <a:latin typeface="Calibri"/>
              </a:rPr>
              <a:t>e of Play</a:t>
            </a:r>
            <a:br>
              <a:rPr lang="en-US" altLang="ja-JP" sz="4000" b="1" strike="noStrike" spc="-1" dirty="0">
                <a:solidFill>
                  <a:srgbClr val="000000"/>
                </a:solidFill>
                <a:latin typeface="Calibri"/>
              </a:rPr>
            </a:br>
            <a:br>
              <a:rPr lang="en-US" altLang="ja-JP" sz="2000" b="1" strike="noStrike" spc="-1" dirty="0">
                <a:solidFill>
                  <a:srgbClr val="000000"/>
                </a:solidFill>
                <a:latin typeface="Calibri"/>
              </a:rPr>
            </a:br>
            <a:r>
              <a:rPr lang="en-US" altLang="ja-JP" sz="2000" b="1" strike="noStrike" spc="-1" dirty="0">
                <a:solidFill>
                  <a:srgbClr val="000000"/>
                </a:solidFill>
                <a:latin typeface="Calibri"/>
              </a:rPr>
              <a:t>May 2022</a:t>
            </a:r>
            <a:endParaRPr lang="nl-NL" sz="2000" b="1" strike="noStrike" spc="-1" dirty="0">
              <a:solidFill>
                <a:srgbClr val="000000"/>
              </a:solidFill>
              <a:latin typeface="Calibri"/>
            </a:endParaRPr>
          </a:p>
        </p:txBody>
      </p:sp>
      <p:sp>
        <p:nvSpPr>
          <p:cNvPr id="5" name="CustomShape 4"/>
          <p:cNvSpPr/>
          <p:nvPr/>
        </p:nvSpPr>
        <p:spPr>
          <a:xfrm>
            <a:off x="467544" y="181835"/>
            <a:ext cx="4265985" cy="79889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dirty="0">
                <a:solidFill>
                  <a:srgbClr val="000000"/>
                </a:solidFill>
                <a:latin typeface="Times New Roman" panose="02020603050405020304" pitchFamily="18" charset="0"/>
                <a:cs typeface="Times New Roman" panose="02020603050405020304" pitchFamily="18" charset="0"/>
              </a:rPr>
              <a:t>Transmitted by the expert of the Netherlands</a:t>
            </a:r>
            <a:endParaRPr lang="en-US" altLang="ja-JP" sz="1200" spc="-1" dirty="0">
              <a:solidFill>
                <a:srgbClr val="000000"/>
              </a:solidFill>
              <a:latin typeface="Times New Roman" panose="02020603050405020304" pitchFamily="18" charset="0"/>
              <a:cs typeface="Times New Roman" panose="02020603050405020304" pitchFamily="18" charset="0"/>
            </a:endParaRPr>
          </a:p>
        </p:txBody>
      </p:sp>
      <p:sp>
        <p:nvSpPr>
          <p:cNvPr id="6" name="CustomShape 3"/>
          <p:cNvSpPr/>
          <p:nvPr/>
        </p:nvSpPr>
        <p:spPr>
          <a:xfrm>
            <a:off x="8775792" y="181835"/>
            <a:ext cx="3099376" cy="51086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en-US" sz="1200" b="1" u="sng" strike="noStrike" spc="-1" dirty="0">
                <a:solidFill>
                  <a:srgbClr val="000000"/>
                </a:solidFill>
                <a:latin typeface="Times New Roman" panose="02020603050405020304" pitchFamily="18" charset="0"/>
                <a:cs typeface="Times New Roman" panose="02020603050405020304" pitchFamily="18" charset="0"/>
              </a:rPr>
              <a:t>Informal document</a:t>
            </a:r>
            <a:r>
              <a:rPr lang="en-US" sz="1200" b="1" strike="noStrike" spc="-1" dirty="0">
                <a:solidFill>
                  <a:srgbClr val="000000"/>
                </a:solidFill>
                <a:latin typeface="Times New Roman" panose="02020603050405020304" pitchFamily="18" charset="0"/>
                <a:cs typeface="Times New Roman" panose="02020603050405020304" pitchFamily="18" charset="0"/>
              </a:rPr>
              <a:t> GRSP-71-17</a:t>
            </a:r>
            <a:br>
              <a:rPr lang="en-US" sz="1200" b="0" strike="noStrike" spc="-1" dirty="0">
                <a:solidFill>
                  <a:srgbClr val="000000"/>
                </a:solidFill>
                <a:latin typeface="Times New Roman" panose="02020603050405020304" pitchFamily="18" charset="0"/>
                <a:cs typeface="Times New Roman" panose="02020603050405020304" pitchFamily="18" charset="0"/>
              </a:rPr>
            </a:br>
            <a:r>
              <a:rPr lang="en-US" sz="1200" b="0" strike="noStrike" spc="-1" dirty="0">
                <a:solidFill>
                  <a:srgbClr val="000000"/>
                </a:solidFill>
                <a:latin typeface="Times New Roman" panose="02020603050405020304" pitchFamily="18" charset="0"/>
                <a:cs typeface="Times New Roman" panose="02020603050405020304" pitchFamily="18" charset="0"/>
              </a:rPr>
              <a:t>GRSP 71</a:t>
            </a:r>
            <a:r>
              <a:rPr lang="en-US" sz="1200" b="0" strike="noStrike" spc="-1" baseline="30000" dirty="0">
                <a:solidFill>
                  <a:srgbClr val="000000"/>
                </a:solidFill>
                <a:latin typeface="Times New Roman" panose="02020603050405020304" pitchFamily="18" charset="0"/>
                <a:cs typeface="Times New Roman" panose="02020603050405020304" pitchFamily="18" charset="0"/>
              </a:rPr>
              <a:t>st</a:t>
            </a:r>
            <a:r>
              <a:rPr lang="en-US" sz="1200" b="0" strike="noStrike" spc="-1" dirty="0">
                <a:solidFill>
                  <a:srgbClr val="000000"/>
                </a:solidFill>
                <a:latin typeface="Times New Roman" panose="02020603050405020304" pitchFamily="18" charset="0"/>
                <a:cs typeface="Times New Roman" panose="02020603050405020304" pitchFamily="18" charset="0"/>
              </a:rPr>
              <a:t> session, 9 – 13 May 2022</a:t>
            </a:r>
            <a:br>
              <a:rPr lang="en-US" sz="1200" b="0" strike="noStrike" spc="-1" dirty="0">
                <a:solidFill>
                  <a:srgbClr val="000000"/>
                </a:solidFill>
                <a:latin typeface="Times New Roman" panose="02020603050405020304" pitchFamily="18" charset="0"/>
                <a:cs typeface="Times New Roman" panose="02020603050405020304" pitchFamily="18" charset="0"/>
              </a:rPr>
            </a:br>
            <a:r>
              <a:rPr lang="en-US" sz="1200" b="0" strike="noStrike" spc="-1" dirty="0">
                <a:solidFill>
                  <a:srgbClr val="000000"/>
                </a:solidFill>
                <a:latin typeface="Times New Roman" panose="02020603050405020304" pitchFamily="18" charset="0"/>
                <a:cs typeface="Times New Roman" panose="02020603050405020304" pitchFamily="18" charset="0"/>
              </a:rPr>
              <a:t>Agenda Item 7</a:t>
            </a:r>
          </a:p>
        </p:txBody>
      </p:sp>
    </p:spTree>
    <p:extLst>
      <p:ext uri="{BB962C8B-B14F-4D97-AF65-F5344CB8AC3E}">
        <p14:creationId xmlns:p14="http://schemas.microsoft.com/office/powerpoint/2010/main" val="735717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65771" y="491509"/>
            <a:ext cx="1951625"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Background</a:t>
            </a:r>
          </a:p>
        </p:txBody>
      </p:sp>
      <p:sp>
        <p:nvSpPr>
          <p:cNvPr id="5" name="Tijdelijke aanduiding voor tekst 2"/>
          <p:cNvSpPr txBox="1">
            <a:spLocks/>
          </p:cNvSpPr>
          <p:nvPr/>
        </p:nvSpPr>
        <p:spPr>
          <a:xfrm>
            <a:off x="965771" y="1192196"/>
            <a:ext cx="10536418" cy="539148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At the 70</a:t>
            </a:r>
            <a:r>
              <a:rPr lang="en-US" sz="2400" baseline="30000" dirty="0"/>
              <a:t>th</a:t>
            </a:r>
            <a:r>
              <a:rPr lang="en-US" sz="2400" dirty="0"/>
              <a:t> meeting of GRSP, the EU Commission provided </a:t>
            </a:r>
            <a:r>
              <a:rPr lang="en-US" sz="2400" dirty="0" err="1"/>
              <a:t>Plascore</a:t>
            </a:r>
            <a:r>
              <a:rPr lang="en-US" sz="2400" dirty="0"/>
              <a:t>, manufacturer of mobile deformable barriers, the possibility to present informal document </a:t>
            </a:r>
            <a:r>
              <a:rPr lang="en-US" sz="2400" dirty="0">
                <a:hlinkClick r:id="rId2"/>
              </a:rPr>
              <a:t>GRSP-70-29</a:t>
            </a:r>
            <a:endParaRPr lang="en-US" sz="2400" dirty="0"/>
          </a:p>
          <a:p>
            <a:r>
              <a:rPr lang="en-US" sz="2400" dirty="0"/>
              <a:t>In this document, </a:t>
            </a:r>
            <a:r>
              <a:rPr lang="en-US" sz="2400" dirty="0" err="1"/>
              <a:t>Plascore</a:t>
            </a:r>
            <a:r>
              <a:rPr lang="en-US" sz="2400" dirty="0"/>
              <a:t> proposes to update the Regulation 95, to allow for a material of the front plate with an elongation at break &lt;12%.</a:t>
            </a:r>
          </a:p>
          <a:p>
            <a:r>
              <a:rPr lang="en-US" sz="2400" dirty="0"/>
              <a:t>It also became clear, that the material which </a:t>
            </a:r>
            <a:r>
              <a:rPr lang="en-US" sz="2400" dirty="0" err="1"/>
              <a:t>Plascore</a:t>
            </a:r>
            <a:r>
              <a:rPr lang="en-US" sz="2400" dirty="0"/>
              <a:t> has used for its front plates over the last couple of decades, did not meet the 12% elongation at break requirement as required under UN Regulation 95.02 onwards.</a:t>
            </a:r>
          </a:p>
          <a:p>
            <a:r>
              <a:rPr lang="en-US" sz="2400" dirty="0"/>
              <a:t>Conclusion at the 70</a:t>
            </a:r>
            <a:r>
              <a:rPr lang="en-US" sz="2400" baseline="30000" dirty="0"/>
              <a:t>th</a:t>
            </a:r>
            <a:r>
              <a:rPr lang="en-US" sz="2400" dirty="0"/>
              <a:t> session was to further investigate the issue and to investigate if the non-compliance of the barrier may have led to approved vehicle types that actually may not be in compliance with the UN R95 crash performance requirements.</a:t>
            </a:r>
          </a:p>
        </p:txBody>
      </p:sp>
      <p:sp>
        <p:nvSpPr>
          <p:cNvPr id="6" name="Tijdelijke aanduiding voor tekst 3">
            <a:extLst>
              <a:ext uri="{FF2B5EF4-FFF2-40B4-BE49-F238E27FC236}">
                <a16:creationId xmlns:a16="http://schemas.microsoft.com/office/drawing/2014/main" id="{B81253A6-82B2-7844-A458-F011AAFB863C}"/>
              </a:ext>
            </a:extLst>
          </p:cNvPr>
          <p:cNvSpPr txBox="1">
            <a:spLocks/>
          </p:cNvSpPr>
          <p:nvPr/>
        </p:nvSpPr>
        <p:spPr>
          <a:xfrm>
            <a:off x="9486900" y="480059"/>
            <a:ext cx="1827083"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dirty="0">
                <a:latin typeface="Calibri" panose="020F0502020204030204" pitchFamily="34" charset="0"/>
                <a:cs typeface="Calibri" panose="020F0502020204030204" pitchFamily="34" charset="0"/>
              </a:rPr>
              <a:t>GRSP-71-XX</a:t>
            </a:r>
          </a:p>
        </p:txBody>
      </p:sp>
    </p:spTree>
    <p:extLst>
      <p:ext uri="{BB962C8B-B14F-4D97-AF65-F5344CB8AC3E}">
        <p14:creationId xmlns:p14="http://schemas.microsoft.com/office/powerpoint/2010/main" val="3054468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56145" y="1321415"/>
            <a:ext cx="10177112" cy="5262979"/>
          </a:xfrm>
          <a:prstGeom prst="rect">
            <a:avLst/>
          </a:prstGeom>
        </p:spPr>
        <p:txBody>
          <a:bodyPr wrap="square">
            <a:spAutoFit/>
          </a:bodyPr>
          <a:lstStyle/>
          <a:p>
            <a:pPr marL="342900" indent="-342900">
              <a:buFont typeface="Arial" panose="020B0604020202020204" pitchFamily="34" charset="0"/>
              <a:buChar char="•"/>
            </a:pPr>
            <a:r>
              <a:rPr lang="en-US" sz="2400" dirty="0"/>
              <a:t>The European Enhanced Vehicle Safety Committee - Working Group 13 </a:t>
            </a:r>
            <a:br>
              <a:rPr lang="en-US" sz="2400" dirty="0"/>
            </a:br>
            <a:r>
              <a:rPr lang="en-US" sz="2400" dirty="0"/>
              <a:t>(EEVC WG13) at the beginning of this century investigated several issues with the former version of the mobile deformable barrier as used for UN R95 in its original version and  the 01 series of amendments.</a:t>
            </a:r>
            <a:br>
              <a:rPr lang="en-US" sz="2400" dirty="0"/>
            </a:br>
            <a:endParaRPr lang="en-US" sz="2400" dirty="0"/>
          </a:p>
          <a:p>
            <a:pPr marL="342900" indent="-342900">
              <a:buFont typeface="Arial" panose="020B0604020202020204" pitchFamily="34" charset="0"/>
              <a:buChar char="•"/>
            </a:pPr>
            <a:r>
              <a:rPr lang="en-US" sz="2400" dirty="0"/>
              <a:t>A final report with recommendations was published in November 2001 titled: “RECOMMENDATIONS FOR A REVISED SPECIFICATION FOR THE EEVC MOBILE DEFORMABLE BARRIER FACE”</a:t>
            </a:r>
            <a:br>
              <a:rPr lang="en-US" sz="2400" dirty="0"/>
            </a:br>
            <a:endParaRPr lang="en-US" sz="2400" dirty="0"/>
          </a:p>
          <a:p>
            <a:pPr marL="342900" indent="-342900">
              <a:buFont typeface="Arial" panose="020B0604020202020204" pitchFamily="34" charset="0"/>
              <a:buChar char="•"/>
            </a:pPr>
            <a:r>
              <a:rPr lang="en-US" sz="2400" dirty="0" err="1"/>
              <a:t>Mr</a:t>
            </a:r>
            <a:r>
              <a:rPr lang="en-US" sz="2400" dirty="0"/>
              <a:t> Richard </a:t>
            </a:r>
            <a:r>
              <a:rPr lang="en-US" sz="2400" dirty="0" err="1"/>
              <a:t>Lowne</a:t>
            </a:r>
            <a:r>
              <a:rPr lang="en-US" sz="2400" dirty="0"/>
              <a:t> on behalf of EEVC WG13 presented an adapted version of this document in the 30</a:t>
            </a:r>
            <a:r>
              <a:rPr lang="en-US" sz="2400" baseline="30000" dirty="0"/>
              <a:t>th</a:t>
            </a:r>
            <a:r>
              <a:rPr lang="en-US" sz="2400" dirty="0"/>
              <a:t> session of GRSP, December 2001; </a:t>
            </a:r>
            <a:r>
              <a:rPr lang="en-US" sz="2400" dirty="0">
                <a:hlinkClick r:id="rId2"/>
              </a:rPr>
              <a:t>GRSP-30-02</a:t>
            </a:r>
            <a:br>
              <a:rPr lang="en-US" sz="2400" dirty="0"/>
            </a:br>
            <a:endParaRPr lang="en-US" sz="2400" dirty="0"/>
          </a:p>
          <a:p>
            <a:pPr marL="342900" indent="-342900">
              <a:buFont typeface="Arial" panose="020B0604020202020204" pitchFamily="34" charset="0"/>
              <a:buChar char="•"/>
            </a:pPr>
            <a:r>
              <a:rPr lang="en-US" sz="2400" dirty="0"/>
              <a:t>One of the issues concerned was the tearing of the front plate. </a:t>
            </a:r>
            <a:br>
              <a:rPr lang="en-US" sz="2400" dirty="0"/>
            </a:br>
            <a:endParaRPr lang="en-US" sz="2400" dirty="0"/>
          </a:p>
        </p:txBody>
      </p:sp>
      <p:sp>
        <p:nvSpPr>
          <p:cNvPr id="5" name="Rechthoek 4"/>
          <p:cNvSpPr/>
          <p:nvPr/>
        </p:nvSpPr>
        <p:spPr>
          <a:xfrm>
            <a:off x="956145" y="558889"/>
            <a:ext cx="1251112" cy="523220"/>
          </a:xfrm>
          <a:prstGeom prst="rect">
            <a:avLst/>
          </a:prstGeom>
        </p:spPr>
        <p:txBody>
          <a:bodyPr wrap="none">
            <a:spAutoFit/>
          </a:bodyPr>
          <a:lstStyle/>
          <a:p>
            <a:r>
              <a:rPr lang="nl-NL" sz="2800" b="1" dirty="0" err="1">
                <a:latin typeface="Calibri" panose="020F0502020204030204" pitchFamily="34" charset="0"/>
                <a:ea typeface="+mj-ea"/>
                <a:cs typeface="Calibri" panose="020F0502020204030204" pitchFamily="34" charset="0"/>
              </a:rPr>
              <a:t>History</a:t>
            </a:r>
            <a:endParaRPr lang="nl-NL" sz="2800" b="1" dirty="0">
              <a:latin typeface="Calibri" panose="020F0502020204030204" pitchFamily="34" charset="0"/>
              <a:ea typeface="+mj-ea"/>
              <a:cs typeface="Calibri" panose="020F0502020204030204" pitchFamily="34" charset="0"/>
            </a:endParaRPr>
          </a:p>
        </p:txBody>
      </p:sp>
      <p:sp>
        <p:nvSpPr>
          <p:cNvPr id="6" name="Tijdelijke aanduiding voor tekst 3">
            <a:extLst>
              <a:ext uri="{FF2B5EF4-FFF2-40B4-BE49-F238E27FC236}">
                <a16:creationId xmlns:a16="http://schemas.microsoft.com/office/drawing/2014/main" id="{B81253A6-82B2-7844-A458-F011AAFB863C}"/>
              </a:ext>
            </a:extLst>
          </p:cNvPr>
          <p:cNvSpPr txBox="1">
            <a:spLocks/>
          </p:cNvSpPr>
          <p:nvPr/>
        </p:nvSpPr>
        <p:spPr>
          <a:xfrm>
            <a:off x="9486900" y="480059"/>
            <a:ext cx="1827083"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dirty="0">
                <a:latin typeface="Calibri" panose="020F0502020204030204" pitchFamily="34" charset="0"/>
                <a:cs typeface="Calibri" panose="020F0502020204030204" pitchFamily="34" charset="0"/>
              </a:rPr>
              <a:t>GRSP-71-XX</a:t>
            </a:r>
          </a:p>
        </p:txBody>
      </p:sp>
    </p:spTree>
    <p:extLst>
      <p:ext uri="{BB962C8B-B14F-4D97-AF65-F5344CB8AC3E}">
        <p14:creationId xmlns:p14="http://schemas.microsoft.com/office/powerpoint/2010/main" val="1098376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56145" y="1321415"/>
            <a:ext cx="10177112" cy="461665"/>
          </a:xfrm>
          <a:prstGeom prst="rect">
            <a:avLst/>
          </a:prstGeom>
        </p:spPr>
        <p:txBody>
          <a:bodyPr wrap="square">
            <a:spAutoFit/>
          </a:bodyPr>
          <a:lstStyle/>
          <a:p>
            <a:pPr marL="342900" indent="-342900">
              <a:buFont typeface="Arial" panose="020B0604020202020204" pitchFamily="34" charset="0"/>
              <a:buChar char="•"/>
            </a:pPr>
            <a:endParaRPr lang="en-US" sz="2400" dirty="0"/>
          </a:p>
        </p:txBody>
      </p:sp>
      <p:sp>
        <p:nvSpPr>
          <p:cNvPr id="5" name="Rechthoek 4"/>
          <p:cNvSpPr/>
          <p:nvPr/>
        </p:nvSpPr>
        <p:spPr>
          <a:xfrm>
            <a:off x="956145" y="558889"/>
            <a:ext cx="2308837" cy="523220"/>
          </a:xfrm>
          <a:prstGeom prst="rect">
            <a:avLst/>
          </a:prstGeom>
        </p:spPr>
        <p:txBody>
          <a:bodyPr wrap="none">
            <a:spAutoFit/>
          </a:bodyPr>
          <a:lstStyle/>
          <a:p>
            <a:r>
              <a:rPr lang="nl-NL" sz="2800" b="1" dirty="0" err="1">
                <a:latin typeface="Calibri" panose="020F0502020204030204" pitchFamily="34" charset="0"/>
                <a:ea typeface="+mj-ea"/>
                <a:cs typeface="Calibri" panose="020F0502020204030204" pitchFamily="34" charset="0"/>
              </a:rPr>
              <a:t>History</a:t>
            </a:r>
            <a:r>
              <a:rPr lang="nl-NL" sz="2800" b="1" dirty="0">
                <a:latin typeface="Calibri" panose="020F0502020204030204" pitchFamily="34" charset="0"/>
                <a:ea typeface="+mj-ea"/>
                <a:cs typeface="Calibri" panose="020F0502020204030204" pitchFamily="34" charset="0"/>
              </a:rPr>
              <a:t> (</a:t>
            </a:r>
            <a:r>
              <a:rPr lang="nl-NL" sz="2800" b="1" dirty="0" err="1">
                <a:latin typeface="Calibri" panose="020F0502020204030204" pitchFamily="34" charset="0"/>
                <a:ea typeface="+mj-ea"/>
                <a:cs typeface="Calibri" panose="020F0502020204030204" pitchFamily="34" charset="0"/>
              </a:rPr>
              <a:t>cont</a:t>
            </a:r>
            <a:r>
              <a:rPr lang="nl-NL" sz="2800" b="1" dirty="0">
                <a:latin typeface="Calibri" panose="020F0502020204030204" pitchFamily="34" charset="0"/>
                <a:ea typeface="+mj-ea"/>
                <a:cs typeface="Calibri" panose="020F0502020204030204" pitchFamily="34" charset="0"/>
              </a:rPr>
              <a:t>.)</a:t>
            </a:r>
          </a:p>
        </p:txBody>
      </p:sp>
      <p:sp>
        <p:nvSpPr>
          <p:cNvPr id="6" name="Tijdelijke aanduiding voor tekst 3">
            <a:extLst>
              <a:ext uri="{FF2B5EF4-FFF2-40B4-BE49-F238E27FC236}">
                <a16:creationId xmlns:a16="http://schemas.microsoft.com/office/drawing/2014/main" id="{B81253A6-82B2-7844-A458-F011AAFB863C}"/>
              </a:ext>
            </a:extLst>
          </p:cNvPr>
          <p:cNvSpPr txBox="1">
            <a:spLocks/>
          </p:cNvSpPr>
          <p:nvPr/>
        </p:nvSpPr>
        <p:spPr>
          <a:xfrm>
            <a:off x="9486900" y="480059"/>
            <a:ext cx="1827083"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dirty="0">
                <a:latin typeface="Calibri" panose="020F0502020204030204" pitchFamily="34" charset="0"/>
                <a:cs typeface="Calibri" panose="020F0502020204030204" pitchFamily="34" charset="0"/>
              </a:rPr>
              <a:t>GRSP-71-XX</a:t>
            </a:r>
          </a:p>
        </p:txBody>
      </p:sp>
      <p:sp>
        <p:nvSpPr>
          <p:cNvPr id="3" name="Rechthoek 2"/>
          <p:cNvSpPr/>
          <p:nvPr/>
        </p:nvSpPr>
        <p:spPr>
          <a:xfrm>
            <a:off x="956145" y="1225689"/>
            <a:ext cx="10203521" cy="5262979"/>
          </a:xfrm>
          <a:prstGeom prst="rect">
            <a:avLst/>
          </a:prstGeom>
        </p:spPr>
        <p:txBody>
          <a:bodyPr wrap="square">
            <a:spAutoFit/>
          </a:bodyPr>
          <a:lstStyle/>
          <a:p>
            <a:r>
              <a:rPr lang="en-US" sz="2400" u="sng" dirty="0"/>
              <a:t>It was noted that</a:t>
            </a:r>
            <a:r>
              <a:rPr lang="en-US" sz="2400" dirty="0"/>
              <a: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this is not a new phenomenon. It was also noticed by Euro NCAP on this same model. Although the MDB face used in </a:t>
            </a:r>
            <a:r>
              <a:rPr lang="en-US" sz="2400" dirty="0" err="1"/>
              <a:t>EuroNCAP</a:t>
            </a:r>
            <a:r>
              <a:rPr lang="en-US" sz="2400" dirty="0"/>
              <a:t> did not fully comply with the requirements of ECE R95, it is similar and the tear in the front face is an observation that has been seen in other tests also, including tests by JASIC. </a:t>
            </a:r>
            <a:br>
              <a:rPr lang="en-US" sz="2400" dirty="0"/>
            </a:br>
            <a:endParaRPr lang="en-US" sz="2400" dirty="0"/>
          </a:p>
          <a:p>
            <a:pPr marL="342900" indent="-342900">
              <a:buFont typeface="Arial" panose="020B0604020202020204" pitchFamily="34" charset="0"/>
              <a:buChar char="•"/>
            </a:pPr>
            <a:r>
              <a:rPr lang="en-US" sz="2400" dirty="0"/>
              <a:t>it is undesirable that two barrier faces built to the same specification perform </a:t>
            </a:r>
            <a:r>
              <a:rPr lang="nl-NL" sz="2400" dirty="0" err="1"/>
              <a:t>differently</a:t>
            </a:r>
            <a:r>
              <a:rPr lang="nl-NL" sz="2400" dirty="0"/>
              <a:t>.</a:t>
            </a:r>
            <a:br>
              <a:rPr lang="nl-NL" sz="2400" dirty="0"/>
            </a:br>
            <a:endParaRPr lang="nl-NL" sz="2400" dirty="0"/>
          </a:p>
          <a:p>
            <a:pPr marL="342900" indent="-342900">
              <a:buFont typeface="Arial" panose="020B0604020202020204" pitchFamily="34" charset="0"/>
              <a:buChar char="•"/>
            </a:pPr>
            <a:r>
              <a:rPr lang="en-US" sz="2400" dirty="0"/>
              <a:t>Careful review of the materials used in the front plates had shown that it was likely that this phenomenon was related to the elongation and strength properties of the material. </a:t>
            </a:r>
          </a:p>
          <a:p>
            <a:endParaRPr lang="en-US" sz="2400" dirty="0"/>
          </a:p>
        </p:txBody>
      </p:sp>
    </p:spTree>
    <p:extLst>
      <p:ext uri="{BB962C8B-B14F-4D97-AF65-F5344CB8AC3E}">
        <p14:creationId xmlns:p14="http://schemas.microsoft.com/office/powerpoint/2010/main" val="2758923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956145" y="1321415"/>
            <a:ext cx="10177112" cy="461665"/>
          </a:xfrm>
          <a:prstGeom prst="rect">
            <a:avLst/>
          </a:prstGeom>
        </p:spPr>
        <p:txBody>
          <a:bodyPr wrap="square">
            <a:spAutoFit/>
          </a:bodyPr>
          <a:lstStyle/>
          <a:p>
            <a:pPr marL="342900" indent="-342900">
              <a:buFont typeface="Arial" panose="020B0604020202020204" pitchFamily="34" charset="0"/>
              <a:buChar char="•"/>
            </a:pPr>
            <a:endParaRPr lang="en-US" sz="2400" dirty="0"/>
          </a:p>
        </p:txBody>
      </p:sp>
      <p:sp>
        <p:nvSpPr>
          <p:cNvPr id="5" name="Rechthoek 4"/>
          <p:cNvSpPr/>
          <p:nvPr/>
        </p:nvSpPr>
        <p:spPr>
          <a:xfrm>
            <a:off x="956145" y="558889"/>
            <a:ext cx="2308837" cy="523220"/>
          </a:xfrm>
          <a:prstGeom prst="rect">
            <a:avLst/>
          </a:prstGeom>
        </p:spPr>
        <p:txBody>
          <a:bodyPr wrap="none">
            <a:spAutoFit/>
          </a:bodyPr>
          <a:lstStyle/>
          <a:p>
            <a:r>
              <a:rPr lang="nl-NL" sz="2800" b="1" dirty="0" err="1">
                <a:latin typeface="Calibri" panose="020F0502020204030204" pitchFamily="34" charset="0"/>
                <a:ea typeface="+mj-ea"/>
                <a:cs typeface="Calibri" panose="020F0502020204030204" pitchFamily="34" charset="0"/>
              </a:rPr>
              <a:t>History</a:t>
            </a:r>
            <a:r>
              <a:rPr lang="nl-NL" sz="2800" b="1" dirty="0">
                <a:latin typeface="Calibri" panose="020F0502020204030204" pitchFamily="34" charset="0"/>
                <a:ea typeface="+mj-ea"/>
                <a:cs typeface="Calibri" panose="020F0502020204030204" pitchFamily="34" charset="0"/>
              </a:rPr>
              <a:t> (</a:t>
            </a:r>
            <a:r>
              <a:rPr lang="nl-NL" sz="2800" b="1" dirty="0" err="1">
                <a:latin typeface="Calibri" panose="020F0502020204030204" pitchFamily="34" charset="0"/>
                <a:ea typeface="+mj-ea"/>
                <a:cs typeface="Calibri" panose="020F0502020204030204" pitchFamily="34" charset="0"/>
              </a:rPr>
              <a:t>cont</a:t>
            </a:r>
            <a:r>
              <a:rPr lang="nl-NL" sz="2800" b="1" dirty="0">
                <a:latin typeface="Calibri" panose="020F0502020204030204" pitchFamily="34" charset="0"/>
                <a:ea typeface="+mj-ea"/>
                <a:cs typeface="Calibri" panose="020F0502020204030204" pitchFamily="34" charset="0"/>
              </a:rPr>
              <a:t>.)</a:t>
            </a:r>
          </a:p>
        </p:txBody>
      </p:sp>
      <p:sp>
        <p:nvSpPr>
          <p:cNvPr id="6" name="Tijdelijke aanduiding voor tekst 3">
            <a:extLst>
              <a:ext uri="{FF2B5EF4-FFF2-40B4-BE49-F238E27FC236}">
                <a16:creationId xmlns:a16="http://schemas.microsoft.com/office/drawing/2014/main" id="{B81253A6-82B2-7844-A458-F011AAFB863C}"/>
              </a:ext>
            </a:extLst>
          </p:cNvPr>
          <p:cNvSpPr txBox="1">
            <a:spLocks/>
          </p:cNvSpPr>
          <p:nvPr/>
        </p:nvSpPr>
        <p:spPr>
          <a:xfrm>
            <a:off x="9486900" y="480059"/>
            <a:ext cx="1827083"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dirty="0">
                <a:latin typeface="Calibri" panose="020F0502020204030204" pitchFamily="34" charset="0"/>
                <a:cs typeface="Calibri" panose="020F0502020204030204" pitchFamily="34" charset="0"/>
              </a:rPr>
              <a:t>GRSP-71-XX</a:t>
            </a:r>
          </a:p>
        </p:txBody>
      </p:sp>
      <p:sp>
        <p:nvSpPr>
          <p:cNvPr id="3" name="Rechthoek 2"/>
          <p:cNvSpPr/>
          <p:nvPr/>
        </p:nvSpPr>
        <p:spPr>
          <a:xfrm>
            <a:off x="956145" y="1082109"/>
            <a:ext cx="10203521" cy="5509200"/>
          </a:xfrm>
          <a:prstGeom prst="rect">
            <a:avLst/>
          </a:prstGeom>
        </p:spPr>
        <p:txBody>
          <a:bodyPr wrap="square">
            <a:spAutoFit/>
          </a:bodyPr>
          <a:lstStyle/>
          <a:p>
            <a:pPr marL="342900" indent="-342900">
              <a:buFont typeface="Arial" panose="020B0604020202020204" pitchFamily="34" charset="0"/>
              <a:buChar char="•"/>
            </a:pPr>
            <a:r>
              <a:rPr lang="en-US" sz="2200" dirty="0"/>
              <a:t>The Draft Specification had been modified to specify the Elongation and Ultimate Tensile Strength of the front plate material.</a:t>
            </a:r>
          </a:p>
          <a:p>
            <a:pPr marL="342900" indent="-342900">
              <a:buFont typeface="Arial" panose="020B0604020202020204" pitchFamily="34" charset="0"/>
              <a:buChar char="•"/>
            </a:pPr>
            <a:endParaRPr lang="nl-NL" sz="2200" dirty="0"/>
          </a:p>
          <a:p>
            <a:pPr marL="342900" indent="-342900">
              <a:buFont typeface="Arial" panose="020B0604020202020204" pitchFamily="34" charset="0"/>
              <a:buChar char="•"/>
            </a:pPr>
            <a:r>
              <a:rPr lang="nl-NL" sz="2200" dirty="0"/>
              <a:t>In </a:t>
            </a:r>
            <a:r>
              <a:rPr lang="nl-NL" sz="2200" dirty="0" err="1"/>
              <a:t>the</a:t>
            </a:r>
            <a:r>
              <a:rPr lang="nl-NL" sz="2200" dirty="0"/>
              <a:t> 31</a:t>
            </a:r>
            <a:r>
              <a:rPr lang="nl-NL" sz="2200" baseline="30000" dirty="0"/>
              <a:t>st</a:t>
            </a:r>
            <a:r>
              <a:rPr lang="nl-NL" sz="2200" dirty="0"/>
              <a:t> </a:t>
            </a:r>
            <a:r>
              <a:rPr lang="nl-NL" sz="2200" dirty="0" err="1"/>
              <a:t>session</a:t>
            </a:r>
            <a:r>
              <a:rPr lang="nl-NL" sz="2200" dirty="0"/>
              <a:t> of GRSP, held in May 2002, </a:t>
            </a:r>
            <a:r>
              <a:rPr lang="nl-NL" sz="2200" dirty="0">
                <a:hlinkClick r:id="rId2"/>
              </a:rPr>
              <a:t>TRANS/WP.29/GRSP/2002/6</a:t>
            </a:r>
            <a:r>
              <a:rPr lang="nl-NL" sz="2200" dirty="0"/>
              <a:t> was </a:t>
            </a:r>
            <a:r>
              <a:rPr lang="nl-NL" sz="2200" dirty="0" err="1"/>
              <a:t>adopted</a:t>
            </a:r>
            <a:r>
              <a:rPr lang="nl-NL" sz="2200" dirty="0"/>
              <a:t> </a:t>
            </a:r>
            <a:r>
              <a:rPr lang="nl-NL" sz="2200" dirty="0" err="1"/>
              <a:t>and</a:t>
            </a:r>
            <a:r>
              <a:rPr lang="nl-NL" sz="2200" dirty="0"/>
              <a:t>  </a:t>
            </a:r>
            <a:r>
              <a:rPr lang="nl-NL" sz="2200" dirty="0" err="1"/>
              <a:t>forwarded</a:t>
            </a:r>
            <a:r>
              <a:rPr lang="nl-NL" sz="2200" dirty="0"/>
              <a:t> </a:t>
            </a:r>
            <a:r>
              <a:rPr lang="nl-NL" sz="2200" dirty="0" err="1"/>
              <a:t>to</a:t>
            </a:r>
            <a:r>
              <a:rPr lang="nl-NL" sz="2200" dirty="0"/>
              <a:t> WP.29 </a:t>
            </a:r>
            <a:r>
              <a:rPr lang="nl-NL" sz="2200" dirty="0" err="1"/>
              <a:t>for</a:t>
            </a:r>
            <a:r>
              <a:rPr lang="nl-NL" sz="2200" dirty="0"/>
              <a:t> </a:t>
            </a:r>
            <a:r>
              <a:rPr lang="nl-NL" sz="2200" dirty="0" err="1"/>
              <a:t>its</a:t>
            </a:r>
            <a:r>
              <a:rPr lang="nl-NL" sz="2200" dirty="0"/>
              <a:t> </a:t>
            </a:r>
            <a:r>
              <a:rPr lang="nl-NL" sz="2200" dirty="0" err="1"/>
              <a:t>final</a:t>
            </a:r>
            <a:r>
              <a:rPr lang="nl-NL" sz="2200" dirty="0"/>
              <a:t> </a:t>
            </a:r>
            <a:r>
              <a:rPr lang="nl-NL" sz="2200" dirty="0" err="1"/>
              <a:t>consideration</a:t>
            </a:r>
            <a:r>
              <a:rPr lang="nl-NL" sz="2200" dirty="0"/>
              <a:t> </a:t>
            </a:r>
            <a:r>
              <a:rPr lang="nl-NL" sz="2200" dirty="0" err="1"/>
              <a:t>and</a:t>
            </a:r>
            <a:r>
              <a:rPr lang="nl-NL" sz="2200" dirty="0"/>
              <a:t> </a:t>
            </a:r>
            <a:r>
              <a:rPr lang="nl-NL" sz="2200" dirty="0" err="1"/>
              <a:t>voting</a:t>
            </a:r>
            <a:br>
              <a:rPr lang="nl-NL" sz="2200" dirty="0"/>
            </a:br>
            <a:endParaRPr lang="nl-NL" sz="2200" dirty="0"/>
          </a:p>
          <a:p>
            <a:pPr marL="342900" indent="-342900">
              <a:buFont typeface="Arial" panose="020B0604020202020204" pitchFamily="34" charset="0"/>
              <a:buChar char="•"/>
            </a:pPr>
            <a:r>
              <a:rPr lang="en-US" sz="2200" dirty="0"/>
              <a:t>Published on 10 September 2003 as the </a:t>
            </a:r>
            <a:r>
              <a:rPr lang="en-US" sz="2200" u="sng" dirty="0"/>
              <a:t>02 series of amendments to UN R95 </a:t>
            </a:r>
            <a:r>
              <a:rPr lang="en-US" sz="2200" dirty="0"/>
              <a:t>with date of entry into force: 16 July 2003</a:t>
            </a:r>
            <a:br>
              <a:rPr lang="en-US" sz="2200" dirty="0"/>
            </a:br>
            <a:endParaRPr lang="en-US" sz="2200" dirty="0"/>
          </a:p>
          <a:p>
            <a:pPr marL="342900" indent="-342900">
              <a:buFont typeface="Arial" panose="020B0604020202020204" pitchFamily="34" charset="0"/>
              <a:buChar char="•"/>
            </a:pPr>
            <a:r>
              <a:rPr lang="en-US" sz="2200" dirty="0"/>
              <a:t>It can be concluded that there was a clear objective to specify the Elongation and Ultimate Tensile Strength requirements of the front plate material; to consider changing it, a good justification is needed.</a:t>
            </a:r>
            <a:br>
              <a:rPr lang="en-US" sz="2200" dirty="0"/>
            </a:br>
            <a:endParaRPr lang="en-US" sz="2200" dirty="0"/>
          </a:p>
          <a:p>
            <a:pPr marL="342900" indent="-342900">
              <a:buFont typeface="Arial" panose="020B0604020202020204" pitchFamily="34" charset="0"/>
              <a:buChar char="•"/>
            </a:pPr>
            <a:r>
              <a:rPr lang="en-US" sz="2200" dirty="0"/>
              <a:t>There is no indication that barriers from other manufacturers used for Type Approval do not comply with all legislative requirements, but we have not received feedback from all possible barrier manufacturers which may have been used for Type Approval.</a:t>
            </a:r>
            <a:endParaRPr lang="en-US" sz="2400" dirty="0"/>
          </a:p>
        </p:txBody>
      </p:sp>
    </p:spTree>
    <p:extLst>
      <p:ext uri="{BB962C8B-B14F-4D97-AF65-F5344CB8AC3E}">
        <p14:creationId xmlns:p14="http://schemas.microsoft.com/office/powerpoint/2010/main" val="3263105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82889" y="1369541"/>
            <a:ext cx="10757801" cy="3785652"/>
          </a:xfrm>
          <a:prstGeom prst="rect">
            <a:avLst/>
          </a:prstGeom>
        </p:spPr>
        <p:txBody>
          <a:bodyPr wrap="square">
            <a:spAutoFit/>
          </a:bodyPr>
          <a:lstStyle/>
          <a:p>
            <a:pPr marL="342900" indent="-342900">
              <a:buFont typeface="Arial" panose="020B0604020202020204" pitchFamily="34" charset="0"/>
              <a:buChar char="•"/>
            </a:pPr>
            <a:r>
              <a:rPr lang="en-US" sz="2400" dirty="0"/>
              <a:t>The EU Commission suggested </a:t>
            </a:r>
            <a:r>
              <a:rPr lang="en-US" sz="2400" dirty="0" err="1"/>
              <a:t>Plascore</a:t>
            </a:r>
            <a:r>
              <a:rPr lang="en-US" sz="2400" dirty="0"/>
              <a:t> to carry out back-to-back testing with a critical vehicle type (suggestion for possible “victim” vehicle type provided by the EU Commission) in order to be able to judge the possible impact on crash performance.</a:t>
            </a:r>
            <a:br>
              <a:rPr lang="en-US" sz="2400" dirty="0"/>
            </a:br>
            <a:endParaRPr lang="en-US" sz="2400" dirty="0"/>
          </a:p>
          <a:p>
            <a:pPr marL="342900" indent="-342900">
              <a:buFont typeface="Arial" panose="020B0604020202020204" pitchFamily="34" charset="0"/>
              <a:buChar char="•"/>
            </a:pPr>
            <a:r>
              <a:rPr lang="en-US" sz="2400" dirty="0"/>
              <a:t>Until this investigation is completed and conclusions can be drawn, it is highly recommended for test labs/technical services to make sure that the used barriers for Type Approval Testing, meet all the requirements as stated in the current </a:t>
            </a:r>
            <a:br>
              <a:rPr lang="en-US" sz="2400" dirty="0"/>
            </a:br>
            <a:r>
              <a:rPr lang="en-US" sz="2400" dirty="0"/>
              <a:t>UN Regulation incl. those for the material specification of the front plate.</a:t>
            </a:r>
            <a:br>
              <a:rPr lang="en-US" sz="2400" dirty="0"/>
            </a:br>
            <a:endParaRPr lang="nl-NL" sz="2400" dirty="0"/>
          </a:p>
        </p:txBody>
      </p:sp>
      <p:sp>
        <p:nvSpPr>
          <p:cNvPr id="5" name="Rechthoek 4"/>
          <p:cNvSpPr/>
          <p:nvPr/>
        </p:nvSpPr>
        <p:spPr>
          <a:xfrm>
            <a:off x="782890" y="530010"/>
            <a:ext cx="2109360" cy="523220"/>
          </a:xfrm>
          <a:prstGeom prst="rect">
            <a:avLst/>
          </a:prstGeom>
        </p:spPr>
        <p:txBody>
          <a:bodyPr wrap="none">
            <a:spAutoFit/>
          </a:bodyPr>
          <a:lstStyle/>
          <a:p>
            <a:r>
              <a:rPr lang="nl-NL" sz="2800" b="1" dirty="0">
                <a:latin typeface="Calibri" panose="020F0502020204030204" pitchFamily="34" charset="0"/>
                <a:ea typeface="+mj-ea"/>
                <a:cs typeface="Calibri" panose="020F0502020204030204" pitchFamily="34" charset="0"/>
              </a:rPr>
              <a:t>Way forward</a:t>
            </a:r>
          </a:p>
        </p:txBody>
      </p:sp>
      <p:sp>
        <p:nvSpPr>
          <p:cNvPr id="6" name="Tijdelijke aanduiding voor tekst 3">
            <a:extLst>
              <a:ext uri="{FF2B5EF4-FFF2-40B4-BE49-F238E27FC236}">
                <a16:creationId xmlns:a16="http://schemas.microsoft.com/office/drawing/2014/main" id="{B81253A6-82B2-7844-A458-F011AAFB863C}"/>
              </a:ext>
            </a:extLst>
          </p:cNvPr>
          <p:cNvSpPr txBox="1">
            <a:spLocks/>
          </p:cNvSpPr>
          <p:nvPr/>
        </p:nvSpPr>
        <p:spPr>
          <a:xfrm>
            <a:off x="9486900" y="480059"/>
            <a:ext cx="1827083"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dirty="0">
                <a:latin typeface="Calibri" panose="020F0502020204030204" pitchFamily="34" charset="0"/>
                <a:cs typeface="Calibri" panose="020F0502020204030204" pitchFamily="34" charset="0"/>
              </a:rPr>
              <a:t>GRSP-71-XX</a:t>
            </a:r>
          </a:p>
        </p:txBody>
      </p:sp>
    </p:spTree>
    <p:extLst>
      <p:ext uri="{BB962C8B-B14F-4D97-AF65-F5344CB8AC3E}">
        <p14:creationId xmlns:p14="http://schemas.microsoft.com/office/powerpoint/2010/main" val="2421327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3512319" y="2999929"/>
            <a:ext cx="4705250" cy="68866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800" b="1" dirty="0" err="1">
                <a:latin typeface="Calibri" panose="020F0502020204030204" pitchFamily="34" charset="0"/>
                <a:cs typeface="Calibri" panose="020F0502020204030204" pitchFamily="34" charset="0"/>
              </a:rPr>
              <a:t>Thank</a:t>
            </a:r>
            <a:r>
              <a:rPr lang="nl-NL" sz="2800" b="1" dirty="0">
                <a:latin typeface="Calibri" panose="020F0502020204030204" pitchFamily="34" charset="0"/>
                <a:cs typeface="Calibri" panose="020F0502020204030204" pitchFamily="34" charset="0"/>
              </a:rPr>
              <a:t> </a:t>
            </a:r>
            <a:r>
              <a:rPr lang="nl-NL" sz="2800" b="1" dirty="0" err="1">
                <a:latin typeface="Calibri" panose="020F0502020204030204" pitchFamily="34" charset="0"/>
                <a:cs typeface="Calibri" panose="020F0502020204030204" pitchFamily="34" charset="0"/>
              </a:rPr>
              <a:t>you</a:t>
            </a:r>
            <a:r>
              <a:rPr lang="nl-NL" sz="2800" b="1" dirty="0">
                <a:latin typeface="Calibri" panose="020F0502020204030204" pitchFamily="34" charset="0"/>
                <a:cs typeface="Calibri" panose="020F0502020204030204" pitchFamily="34" charset="0"/>
              </a:rPr>
              <a:t> for </a:t>
            </a:r>
            <a:r>
              <a:rPr lang="nl-NL" sz="2800" b="1" dirty="0" err="1">
                <a:latin typeface="Calibri" panose="020F0502020204030204" pitchFamily="34" charset="0"/>
                <a:cs typeface="Calibri" panose="020F0502020204030204" pitchFamily="34" charset="0"/>
              </a:rPr>
              <a:t>your</a:t>
            </a:r>
            <a:r>
              <a:rPr lang="nl-NL" sz="2800" b="1" dirty="0">
                <a:latin typeface="Calibri" panose="020F0502020204030204" pitchFamily="34" charset="0"/>
                <a:cs typeface="Calibri" panose="020F0502020204030204" pitchFamily="34" charset="0"/>
              </a:rPr>
              <a:t> attention !</a:t>
            </a:r>
          </a:p>
        </p:txBody>
      </p:sp>
      <p:sp>
        <p:nvSpPr>
          <p:cNvPr id="4" name="Tijdelijke aanduiding voor tekst 3">
            <a:extLst>
              <a:ext uri="{FF2B5EF4-FFF2-40B4-BE49-F238E27FC236}">
                <a16:creationId xmlns:a16="http://schemas.microsoft.com/office/drawing/2014/main" id="{B81253A6-82B2-7844-A458-F011AAFB863C}"/>
              </a:ext>
            </a:extLst>
          </p:cNvPr>
          <p:cNvSpPr txBox="1">
            <a:spLocks/>
          </p:cNvSpPr>
          <p:nvPr/>
        </p:nvSpPr>
        <p:spPr>
          <a:xfrm>
            <a:off x="9486900" y="480059"/>
            <a:ext cx="1827083" cy="510541"/>
          </a:xfrm>
          <a:prstGeom prst="rect">
            <a:avLst/>
          </a:prstGeom>
        </p:spPr>
        <p:txBody>
          <a:bodyPr/>
          <a:lstStyle>
            <a:lvl1pPr marL="271463" indent="-271463" algn="l" defTabSz="914400" rtl="0" eaLnBrk="1" latinLnBrk="0" hangingPunct="1">
              <a:lnSpc>
                <a:spcPct val="100000"/>
              </a:lnSpc>
              <a:spcBef>
                <a:spcPts val="0"/>
              </a:spcBef>
              <a:spcAft>
                <a:spcPts val="1200"/>
              </a:spcAft>
              <a:buClr>
                <a:schemeClr val="accent1"/>
              </a:buClr>
              <a:buSzPct val="90000"/>
              <a:buFont typeface="Zapf Dingbats"/>
              <a:buChar char="❯"/>
              <a:tabLst/>
              <a:defRPr sz="2000" kern="1200">
                <a:solidFill>
                  <a:schemeClr val="tx2"/>
                </a:solidFill>
                <a:latin typeface="+mn-lt"/>
                <a:ea typeface="+mn-ea"/>
                <a:cs typeface="+mn-cs"/>
              </a:defRPr>
            </a:lvl1pPr>
            <a:lvl2pPr marL="490538" indent="-219075" algn="l" defTabSz="914400" rtl="0" eaLnBrk="1" latinLnBrk="0" hangingPunct="1">
              <a:lnSpc>
                <a:spcPct val="100000"/>
              </a:lnSpc>
              <a:spcBef>
                <a:spcPts val="0"/>
              </a:spcBef>
              <a:spcAft>
                <a:spcPts val="1200"/>
              </a:spcAft>
              <a:buClr>
                <a:srgbClr val="DB6216"/>
              </a:buClr>
              <a:buSzPct val="100000"/>
              <a:buFont typeface="Systeemlettertype"/>
              <a:buChar char="›"/>
              <a:tabLst/>
              <a:defRPr sz="2000" kern="1200">
                <a:solidFill>
                  <a:schemeClr val="tx2"/>
                </a:solidFill>
                <a:latin typeface="+mn-lt"/>
                <a:ea typeface="+mn-ea"/>
                <a:cs typeface="+mn-cs"/>
              </a:defRPr>
            </a:lvl2pPr>
            <a:lvl3pPr marL="0" indent="0" algn="l" defTabSz="914400" rtl="0" eaLnBrk="1" latinLnBrk="0" hangingPunct="1">
              <a:lnSpc>
                <a:spcPct val="100000"/>
              </a:lnSpc>
              <a:spcBef>
                <a:spcPts val="600"/>
              </a:spcBef>
              <a:buClrTx/>
              <a:buFont typeface="Systeemlettertype"/>
              <a:buChar char="​"/>
              <a:tabLst/>
              <a:defRPr sz="2000" b="1" kern="1200">
                <a:solidFill>
                  <a:schemeClr val="tx2"/>
                </a:solidFill>
                <a:latin typeface="+mn-lt"/>
                <a:ea typeface="+mn-ea"/>
                <a:cs typeface="+mn-cs"/>
              </a:defRPr>
            </a:lvl3pPr>
            <a:lvl4pPr marL="0" indent="0" algn="l" defTabSz="914400" rtl="0" eaLnBrk="1" latinLnBrk="0" hangingPunct="1">
              <a:lnSpc>
                <a:spcPct val="100000"/>
              </a:lnSpc>
              <a:spcBef>
                <a:spcPts val="600"/>
              </a:spcBef>
              <a:spcAft>
                <a:spcPts val="600"/>
              </a:spcAft>
              <a:buClrTx/>
              <a:buFont typeface="Systeemlettertype"/>
              <a:buChar char="​"/>
              <a:tabLst/>
              <a:defRPr sz="2000" kern="1200" cap="all" baseline="0">
                <a:solidFill>
                  <a:schemeClr val="accent1"/>
                </a:solidFill>
                <a:latin typeface="+mn-lt"/>
                <a:ea typeface="+mn-ea"/>
                <a:cs typeface="+mn-cs"/>
              </a:defRPr>
            </a:lvl4pPr>
            <a:lvl5pPr marL="0" indent="0" algn="l" defTabSz="914400" rtl="0" eaLnBrk="1" latinLnBrk="0" hangingPunct="1">
              <a:lnSpc>
                <a:spcPct val="100000"/>
              </a:lnSpc>
              <a:spcBef>
                <a:spcPts val="0"/>
              </a:spcBef>
              <a:buClrTx/>
              <a:buFont typeface="Systeemlettertype"/>
              <a:buChar char="​"/>
              <a:tabLst/>
              <a:defRPr sz="16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nl-NL" dirty="0">
                <a:latin typeface="Calibri" panose="020F0502020204030204" pitchFamily="34" charset="0"/>
                <a:cs typeface="Calibri" panose="020F0502020204030204" pitchFamily="34" charset="0"/>
              </a:rPr>
              <a:t>GRSP-71-XX</a:t>
            </a:r>
          </a:p>
        </p:txBody>
      </p:sp>
    </p:spTree>
    <p:extLst>
      <p:ext uri="{BB962C8B-B14F-4D97-AF65-F5344CB8AC3E}">
        <p14:creationId xmlns:p14="http://schemas.microsoft.com/office/powerpoint/2010/main" val="243912624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695</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Zapf Dingbats</vt:lpstr>
      <vt:lpstr>Arial</vt:lpstr>
      <vt:lpstr>Calibri</vt:lpstr>
      <vt:lpstr>Calibri Light</vt:lpstr>
      <vt:lpstr>Times New Roman</vt:lpstr>
      <vt:lpstr>Kantoorthema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RDW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Lammers, Hans</dc:creator>
  <cp:lastModifiedBy>Edoardo Gianotti</cp:lastModifiedBy>
  <cp:revision>76</cp:revision>
  <dcterms:created xsi:type="dcterms:W3CDTF">2022-03-28T11:23:14Z</dcterms:created>
  <dcterms:modified xsi:type="dcterms:W3CDTF">2022-05-06T07:39:50Z</dcterms:modified>
</cp:coreProperties>
</file>