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90" r:id="rId6"/>
    <p:sldId id="291"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102"/>
      </p:cViewPr>
      <p:guideLst>
        <p:guide orient="horz" pos="2160"/>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53108692-F2F6-4804-9567-65B798D04D49}"/>
    <pc:docChg chg="modSld">
      <pc:chgData name="Edoardo Gianotti" userId="4490dee7-4f30-4172-b5ed-357d35e2ab2b" providerId="ADAL" clId="{53108692-F2F6-4804-9567-65B798D04D49}" dt="2022-05-04T13:57:36.935" v="46" actId="20577"/>
      <pc:docMkLst>
        <pc:docMk/>
      </pc:docMkLst>
      <pc:sldChg chg="modSp mod">
        <pc:chgData name="Edoardo Gianotti" userId="4490dee7-4f30-4172-b5ed-357d35e2ab2b" providerId="ADAL" clId="{53108692-F2F6-4804-9567-65B798D04D49}" dt="2022-05-04T13:57:36.935" v="46" actId="20577"/>
        <pc:sldMkLst>
          <pc:docMk/>
          <pc:sldMk cId="2256515904" sldId="287"/>
        </pc:sldMkLst>
        <pc:spChg chg="mod">
          <ac:chgData name="Edoardo Gianotti" userId="4490dee7-4f30-4172-b5ed-357d35e2ab2b" providerId="ADAL" clId="{53108692-F2F6-4804-9567-65B798D04D49}" dt="2022-05-04T13:57:36.935" v="46" actId="20577"/>
          <ac:spMkLst>
            <pc:docMk/>
            <pc:sldMk cId="2256515904" sldId="287"/>
            <ac:spMk id="7" creationId="{00000000-0000-0000-0000-000000000000}"/>
          </ac:spMkLst>
        </pc:spChg>
      </pc:sldChg>
      <pc:sldChg chg="modSp mod">
        <pc:chgData name="Edoardo Gianotti" userId="4490dee7-4f30-4172-b5ed-357d35e2ab2b" providerId="ADAL" clId="{53108692-F2F6-4804-9567-65B798D04D49}" dt="2022-05-04T13:57:28.785" v="44" actId="20577"/>
        <pc:sldMkLst>
          <pc:docMk/>
          <pc:sldMk cId="599011087" sldId="290"/>
        </pc:sldMkLst>
        <pc:spChg chg="mod">
          <ac:chgData name="Edoardo Gianotti" userId="4490dee7-4f30-4172-b5ed-357d35e2ab2b" providerId="ADAL" clId="{53108692-F2F6-4804-9567-65B798D04D49}" dt="2022-05-04T13:57:28.785" v="44" actId="20577"/>
          <ac:spMkLst>
            <pc:docMk/>
            <pc:sldMk cId="599011087" sldId="290"/>
            <ac:spMk id="7" creationId="{00000000-0000-0000-0000-000000000000}"/>
          </ac:spMkLst>
        </pc:spChg>
      </pc:sldChg>
      <pc:sldChg chg="modSp mod">
        <pc:chgData name="Edoardo Gianotti" userId="4490dee7-4f30-4172-b5ed-357d35e2ab2b" providerId="ADAL" clId="{53108692-F2F6-4804-9567-65B798D04D49}" dt="2022-05-04T13:55:26.665" v="42" actId="20577"/>
        <pc:sldMkLst>
          <pc:docMk/>
          <pc:sldMk cId="3664389315" sldId="291"/>
        </pc:sldMkLst>
        <pc:spChg chg="mod">
          <ac:chgData name="Edoardo Gianotti" userId="4490dee7-4f30-4172-b5ed-357d35e2ab2b" providerId="ADAL" clId="{53108692-F2F6-4804-9567-65B798D04D49}" dt="2022-05-04T13:55:26.665" v="42" actId="20577"/>
          <ac:spMkLst>
            <pc:docMk/>
            <pc:sldMk cId="3664389315" sldId="291"/>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5/4/2022</a:t>
            </a:fld>
            <a:endParaRPr lang="en-US"/>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04/05/2022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2022 session of WP.29 </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GRSP-71-10</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71</a:t>
            </a:r>
            <a:r>
              <a:rPr lang="en-US" sz="1200" baseline="30000" dirty="0">
                <a:solidFill>
                  <a:schemeClr val="bg1"/>
                </a:solidFill>
                <a:latin typeface="Times New Roman" pitchFamily="18" charset="0"/>
                <a:cs typeface="Times New Roman" pitchFamily="18" charset="0"/>
              </a:rPr>
              <a:t>st</a:t>
            </a:r>
            <a:r>
              <a:rPr lang="en-US" sz="1200" dirty="0">
                <a:solidFill>
                  <a:schemeClr val="bg1"/>
                </a:solidFill>
                <a:latin typeface="Times New Roman" pitchFamily="18" charset="0"/>
                <a:cs typeface="Times New Roman" pitchFamily="18" charset="0"/>
              </a:rPr>
              <a:t> GRSP, 9-13 May 2022</a:t>
            </a:r>
          </a:p>
          <a:p>
            <a:pPr algn="r" eaLnBrk="1" hangingPunct="1"/>
            <a:r>
              <a:rPr lang="en-US" sz="1200" dirty="0">
                <a:solidFill>
                  <a:schemeClr val="bg1"/>
                </a:solidFill>
                <a:latin typeface="Times New Roman" pitchFamily="18" charset="0"/>
                <a:cs typeface="Times New Roman" pitchFamily="18" charset="0"/>
              </a:rPr>
              <a:t>Agenda item 21(c)</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66056"/>
            <a:ext cx="9849544" cy="5229277"/>
          </a:xfrm>
        </p:spPr>
        <p:txBody>
          <a:bodyPr>
            <a:noAutofit/>
          </a:bodyPr>
          <a:lstStyle/>
          <a:p>
            <a:pPr>
              <a:spcBef>
                <a:spcPts val="0"/>
              </a:spcBef>
            </a:pPr>
            <a:r>
              <a:rPr lang="fr-FR" sz="2150" b="1" dirty="0"/>
              <a:t>Highlights of WP.29 </a:t>
            </a:r>
            <a:r>
              <a:rPr lang="fr-FR" sz="2150" b="1"/>
              <a:t>March 2022 </a:t>
            </a:r>
            <a:r>
              <a:rPr lang="fr-FR" sz="2150" b="1" dirty="0"/>
              <a:t>session</a:t>
            </a:r>
          </a:p>
          <a:p>
            <a:pPr>
              <a:spcBef>
                <a:spcPts val="0"/>
              </a:spcBef>
            </a:pPr>
            <a:endParaRPr lang="en-US" sz="2150" dirty="0"/>
          </a:p>
          <a:p>
            <a:pPr>
              <a:spcBef>
                <a:spcPts val="0"/>
              </a:spcBef>
            </a:pPr>
            <a:endParaRPr lang="en-GB" sz="2150" dirty="0"/>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488283"/>
            <a:ext cx="9849544" cy="5229277"/>
          </a:xfrm>
        </p:spPr>
        <p:txBody>
          <a:bodyPr>
            <a:noAutofit/>
          </a:bodyPr>
          <a:lstStyle/>
          <a:p>
            <a:pPr>
              <a:spcBef>
                <a:spcPts val="0"/>
              </a:spcBef>
            </a:pPr>
            <a:r>
              <a:rPr lang="fr-FR" sz="2150" b="1" dirty="0"/>
              <a:t>Highlights of WP.29 March 2022 session</a:t>
            </a:r>
          </a:p>
          <a:p>
            <a:pPr>
              <a:spcBef>
                <a:spcPts val="0"/>
              </a:spcBef>
            </a:pPr>
            <a:r>
              <a:rPr lang="en-US" sz="1600" dirty="0"/>
              <a:t>The 186</a:t>
            </a:r>
            <a:r>
              <a:rPr lang="en-US" sz="1600" baseline="30000" dirty="0"/>
              <a:t>th</a:t>
            </a:r>
            <a:r>
              <a:rPr lang="en-US" sz="1600" dirty="0"/>
              <a:t> session of WP.29 was held as an hybrid meeting.</a:t>
            </a:r>
          </a:p>
          <a:p>
            <a:pPr>
              <a:spcBef>
                <a:spcPts val="0"/>
              </a:spcBef>
            </a:pPr>
            <a:endParaRPr lang="en-US" sz="1600" dirty="0"/>
          </a:p>
          <a:p>
            <a:pPr>
              <a:spcBef>
                <a:spcPts val="0"/>
              </a:spcBef>
            </a:pPr>
            <a:r>
              <a:rPr lang="en-US" sz="1600" dirty="0"/>
              <a:t>request of WP.29 to all GRs to perform a screening of the UN Regulations and UN GTRs of relevance which were linked to drivers, to accommodate for automated/autonomous driving (see ECE/TRANS/WP.29/1164 paragraphs. 27 to -30). </a:t>
            </a:r>
          </a:p>
          <a:p>
            <a:pPr>
              <a:spcBef>
                <a:spcPts val="0"/>
              </a:spcBef>
            </a:pPr>
            <a:endParaRPr lang="en-US" sz="1600" dirty="0"/>
          </a:p>
          <a:p>
            <a:pPr>
              <a:spcBef>
                <a:spcPts val="0"/>
              </a:spcBef>
            </a:pPr>
            <a:r>
              <a:rPr lang="en-US" sz="1500" dirty="0"/>
              <a:t>In regard to the concern raised by Sweden over the poor representation of adult female by existing dummies, the Chair reported that GRSP would fulfil the mandate given by WP.29 (ECE/TRANS/WP.29/1159, paras. 22 and 58), i.e., continue to collect and review data to determine if there is a merit to Sweden’s claim. </a:t>
            </a:r>
          </a:p>
          <a:p>
            <a:pPr>
              <a:spcBef>
                <a:spcPts val="0"/>
              </a:spcBef>
            </a:pPr>
            <a:endParaRPr lang="en-US" sz="1500" dirty="0"/>
          </a:p>
          <a:p>
            <a:pPr>
              <a:spcBef>
                <a:spcPts val="0"/>
              </a:spcBef>
            </a:pPr>
            <a:r>
              <a:rPr lang="en-US" sz="1500" dirty="0"/>
              <a:t>The representative from Germany, Chair of the IWG on DETA reported that, following the consultation of the GRs concerning UI and the proposal for a “summary document” stored in DETA, the group discussed that the GRs would probably need to draft provisions, in the relevant UN Regulations, with the markings without UI and the markings with UI.</a:t>
            </a:r>
          </a:p>
          <a:p>
            <a:pPr>
              <a:spcBef>
                <a:spcPts val="0"/>
              </a:spcBef>
            </a:pPr>
            <a:endParaRPr lang="en-GB" sz="1500" dirty="0"/>
          </a:p>
          <a:p>
            <a:pPr>
              <a:spcBef>
                <a:spcPts val="0"/>
              </a:spcBef>
            </a:pPr>
            <a:endParaRPr lang="en-US" sz="2150" dirty="0">
              <a:solidFill>
                <a:srgbClr val="FF0000"/>
              </a:solidFill>
            </a:endParaRPr>
          </a:p>
          <a:p>
            <a:pPr>
              <a:spcBef>
                <a:spcPts val="0"/>
              </a:spcBef>
            </a:pPr>
            <a:endParaRPr lang="en-US" sz="2150" dirty="0">
              <a:solidFill>
                <a:srgbClr val="FF0000"/>
              </a:solidFill>
            </a:endParaRPr>
          </a:p>
          <a:p>
            <a:pPr>
              <a:spcBef>
                <a:spcPts val="0"/>
              </a:spcBef>
            </a:pPr>
            <a:endParaRPr lang="en-US" sz="2150" dirty="0"/>
          </a:p>
          <a:p>
            <a:pPr>
              <a:spcBef>
                <a:spcPts val="0"/>
              </a:spcBef>
            </a:pPr>
            <a:endParaRPr lang="fr-FR" sz="2150" b="1" dirty="0"/>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4" name="Title 3">
            <a:extLst>
              <a:ext uri="{FF2B5EF4-FFF2-40B4-BE49-F238E27FC236}">
                <a16:creationId xmlns:a16="http://schemas.microsoft.com/office/drawing/2014/main" id="{EF24FA55-370C-458B-B458-86ED6A5C5035}"/>
              </a:ext>
            </a:extLst>
          </p:cNvPr>
          <p:cNvSpPr>
            <a:spLocks noGrp="1"/>
          </p:cNvSpPr>
          <p:nvPr>
            <p:ph type="title"/>
          </p:nvPr>
        </p:nvSpPr>
        <p:spPr>
          <a:xfrm>
            <a:off x="-447600" y="306821"/>
            <a:ext cx="9906000" cy="1143000"/>
          </a:xfrm>
        </p:spPr>
        <p:txBody>
          <a:bodyPr/>
          <a:lstStyle/>
          <a:p>
            <a:endParaRPr lang="en-GB" dirty="0"/>
          </a:p>
        </p:txBody>
      </p:sp>
      <p:sp>
        <p:nvSpPr>
          <p:cNvPr id="8" name="Title 1">
            <a:extLst>
              <a:ext uri="{FF2B5EF4-FFF2-40B4-BE49-F238E27FC236}">
                <a16:creationId xmlns:a16="http://schemas.microsoft.com/office/drawing/2014/main" id="{8919244D-5883-4A81-9CC0-401183656F66}"/>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2022 session of WP.29 </a:t>
            </a:r>
            <a:endParaRPr lang="en-GB" sz="1800" b="1" dirty="0">
              <a:solidFill>
                <a:schemeClr val="bg1"/>
              </a:solidFill>
            </a:endParaRPr>
          </a:p>
        </p:txBody>
      </p:sp>
    </p:spTree>
    <p:extLst>
      <p:ext uri="{BB962C8B-B14F-4D97-AF65-F5344CB8AC3E}">
        <p14:creationId xmlns:p14="http://schemas.microsoft.com/office/powerpoint/2010/main" val="59901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a:solidFill>
                  <a:schemeClr val="bg1"/>
                </a:solidFill>
                <a:latin typeface="Times New Roman" pitchFamily="18" charset="0"/>
                <a:cs typeface="Times New Roman" pitchFamily="18" charset="0"/>
              </a:rPr>
              <a:t>Note by the secretariat </a:t>
            </a:r>
            <a:endParaRPr lang="de-DE" sz="120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56456" y="1628723"/>
            <a:ext cx="9849544" cy="5229277"/>
          </a:xfrm>
        </p:spPr>
        <p:txBody>
          <a:bodyPr>
            <a:noAutofit/>
          </a:bodyPr>
          <a:lstStyle/>
          <a:p>
            <a:pPr>
              <a:spcBef>
                <a:spcPts val="0"/>
              </a:spcBef>
            </a:pPr>
            <a:r>
              <a:rPr lang="fr-FR" sz="2150" b="1" dirty="0"/>
              <a:t>Highlights of AC.3 March 2022 session</a:t>
            </a:r>
            <a:endParaRPr lang="en-US" sz="2150" dirty="0"/>
          </a:p>
          <a:p>
            <a:pPr>
              <a:spcBef>
                <a:spcPts val="0"/>
              </a:spcBef>
            </a:pPr>
            <a:endParaRPr lang="fr-FR" sz="2150" b="1" dirty="0"/>
          </a:p>
          <a:p>
            <a:pPr>
              <a:spcBef>
                <a:spcPts val="0"/>
              </a:spcBef>
            </a:pPr>
            <a:r>
              <a:rPr lang="fr-FR" sz="1800" dirty="0"/>
              <a:t>On pedestrian </a:t>
            </a:r>
            <a:r>
              <a:rPr lang="fr-FR" sz="1800" dirty="0" err="1"/>
              <a:t>Safety</a:t>
            </a:r>
            <a:r>
              <a:rPr lang="fr-FR" sz="1800" dirty="0"/>
              <a:t> UN GTR No. 9, </a:t>
            </a:r>
            <a:r>
              <a:rPr lang="en-US" sz="1800" dirty="0"/>
              <a:t>the Chair of AC.3 expressed concern about the finalization of Amendment 3 to the UN GTR, since the original proposal submitted to vote at the March 2021 session of AC.3 (see ECE/TRANS/WP.29/1157, paras. 143-148) was returned to GRSP for urgent review, and the expectation that the issues could be resolved quickly. The representative of the United States of America stated that exchange of information among informal Task Force members and GRSP experts was ongoing and hopefully a full agreement would be reached on few remaining issues by the end of 2022.</a:t>
            </a:r>
            <a:endParaRPr lang="fr-FR" sz="1800" dirty="0"/>
          </a:p>
          <a:p>
            <a:pPr>
              <a:spcBef>
                <a:spcPts val="0"/>
              </a:spcBef>
            </a:pPr>
            <a:endParaRPr lang="fr-FR" sz="2150" b="1" dirty="0"/>
          </a:p>
          <a:p>
            <a:pPr>
              <a:spcBef>
                <a:spcPts val="0"/>
              </a:spcBef>
            </a:pPr>
            <a:r>
              <a:rPr lang="en-US" sz="1800" dirty="0"/>
              <a:t>The complete report will be available at WP.29 website under the official symbol ECE/TRANS/WP.29/1164.</a:t>
            </a:r>
          </a:p>
          <a:p>
            <a:pPr>
              <a:spcBef>
                <a:spcPts val="0"/>
              </a:spcBef>
            </a:pPr>
            <a:endParaRPr lang="en-US" sz="1800" dirty="0"/>
          </a:p>
          <a:p>
            <a:pPr>
              <a:spcBef>
                <a:spcPts val="0"/>
              </a:spcBef>
            </a:pPr>
            <a:r>
              <a:rPr lang="en-US" sz="1800" dirty="0"/>
              <a:t>GRSP 72</a:t>
            </a:r>
            <a:r>
              <a:rPr lang="en-US" sz="1800" baseline="30000" dirty="0"/>
              <a:t>nd</a:t>
            </a:r>
            <a:r>
              <a:rPr lang="en-US" sz="1800" dirty="0"/>
              <a:t> session will be held on 5-9 December 2022. Deadline for submission of official documents on 12 September 2022</a:t>
            </a:r>
          </a:p>
          <a:p>
            <a:pPr>
              <a:spcBef>
                <a:spcPts val="0"/>
              </a:spcBef>
            </a:pPr>
            <a:endParaRPr lang="en-US" sz="2150" dirty="0"/>
          </a:p>
          <a:p>
            <a:pPr>
              <a:spcBef>
                <a:spcPts val="0"/>
              </a:spcBef>
            </a:pPr>
            <a:endParaRPr lang="en-US" sz="2150" dirty="0"/>
          </a:p>
          <a:p>
            <a:pPr>
              <a:spcBef>
                <a:spcPts val="0"/>
              </a:spcBef>
            </a:pPr>
            <a:endParaRPr lang="en-US" sz="1100" dirty="0"/>
          </a:p>
          <a:p>
            <a:pPr>
              <a:spcBef>
                <a:spcPts val="0"/>
              </a:spcBef>
            </a:pPr>
            <a:endParaRPr lang="en-GB" sz="2150" dirty="0"/>
          </a:p>
        </p:txBody>
      </p:sp>
      <p:sp>
        <p:nvSpPr>
          <p:cNvPr id="8" name="Title 1">
            <a:extLst>
              <a:ext uri="{FF2B5EF4-FFF2-40B4-BE49-F238E27FC236}">
                <a16:creationId xmlns:a16="http://schemas.microsoft.com/office/drawing/2014/main" id="{00E6243A-C131-46BE-B4CA-32755401276B}"/>
              </a:ext>
            </a:extLst>
          </p:cNvPr>
          <p:cNvSpPr txBox="1">
            <a:spLocks/>
          </p:cNvSpPr>
          <p:nvPr/>
        </p:nvSpPr>
        <p:spPr>
          <a:xfrm>
            <a:off x="1424608" y="418577"/>
            <a:ext cx="8280920" cy="12101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a:lstStyle>
          <a:p>
            <a:pPr algn="l"/>
            <a:r>
              <a:rPr lang="en-GB" sz="2400" dirty="0">
                <a:solidFill>
                  <a:schemeClr val="bg1"/>
                </a:solidFill>
              </a:rPr>
              <a:t>Working Party on Passive Safety (GRSP)</a:t>
            </a:r>
            <a:br>
              <a:rPr lang="en-GB" sz="2400" dirty="0">
                <a:solidFill>
                  <a:schemeClr val="bg1"/>
                </a:solidFill>
              </a:rPr>
            </a:br>
            <a:r>
              <a:rPr lang="en-GB" sz="1800" dirty="0">
                <a:solidFill>
                  <a:schemeClr val="bg1"/>
                </a:solidFill>
              </a:rPr>
              <a:t>Highlights of the March 2022 session of WP.29 </a:t>
            </a:r>
            <a:endParaRPr lang="en-GB" sz="1800" b="1" dirty="0">
              <a:solidFill>
                <a:schemeClr val="bg1"/>
              </a:solidFill>
            </a:endParaRPr>
          </a:p>
        </p:txBody>
      </p:sp>
    </p:spTree>
    <p:extLst>
      <p:ext uri="{BB962C8B-B14F-4D97-AF65-F5344CB8AC3E}">
        <p14:creationId xmlns:p14="http://schemas.microsoft.com/office/powerpoint/2010/main" val="3664389315"/>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FD9D4-B669-441F-B2CB-A4C2667D7F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22300EDA-4293-4D4E-BA40-C19A8AAC7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2357C-5529-460D-BFC4-2313D111B6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285</TotalTime>
  <Words>468</Words>
  <Application>Microsoft Office PowerPoint</Application>
  <PresentationFormat>A4 Paper (210x297 mm)</PresentationFormat>
  <Paragraphs>34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Passive Safety (GRSP) Highlights of the March 2022 session of WP.29 </vt:lpstr>
      <vt:lpstr>PowerPoint Presentation</vt:lpstr>
      <vt:lpstr>PowerPoint Presentation</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Edoardo Gianotti</cp:lastModifiedBy>
  <cp:revision>5</cp:revision>
  <cp:lastPrinted>2019-05-20T06:59:44Z</cp:lastPrinted>
  <dcterms:created xsi:type="dcterms:W3CDTF">2014-05-01T14:51:01Z</dcterms:created>
  <dcterms:modified xsi:type="dcterms:W3CDTF">2022-05-04T13:57:37Z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