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76" r:id="rId5"/>
    <p:sldId id="639" r:id="rId6"/>
    <p:sldId id="260" r:id="rId7"/>
    <p:sldId id="277" r:id="rId8"/>
    <p:sldId id="649" r:id="rId9"/>
    <p:sldId id="648" r:id="rId10"/>
    <p:sldId id="651" r:id="rId11"/>
    <p:sldId id="653" r:id="rId12"/>
    <p:sldId id="654" r:id="rId13"/>
    <p:sldId id="655" r:id="rId14"/>
    <p:sldId id="656" r:id="rId15"/>
    <p:sldId id="657" r:id="rId16"/>
    <p:sldId id="671" r:id="rId17"/>
    <p:sldId id="658" r:id="rId18"/>
    <p:sldId id="659" r:id="rId19"/>
    <p:sldId id="660" r:id="rId20"/>
    <p:sldId id="661" r:id="rId21"/>
    <p:sldId id="662" r:id="rId22"/>
    <p:sldId id="663" r:id="rId23"/>
    <p:sldId id="664" r:id="rId24"/>
    <p:sldId id="665" r:id="rId25"/>
    <p:sldId id="666" r:id="rId26"/>
    <p:sldId id="667" r:id="rId27"/>
    <p:sldId id="669" r:id="rId28"/>
    <p:sldId id="668" r:id="rId29"/>
    <p:sldId id="288"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6600"/>
    <a:srgbClr val="82C5B0"/>
    <a:srgbClr val="DE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50" autoAdjust="0"/>
  </p:normalViewPr>
  <p:slideViewPr>
    <p:cSldViewPr snapToGrid="0">
      <p:cViewPr varScale="1">
        <p:scale>
          <a:sx n="105" d="100"/>
          <a:sy n="105" d="100"/>
        </p:scale>
        <p:origin x="774"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Cuenot" userId="9928dff3-8fa4-42b5-9d6e-cd4dcb89281b" providerId="ADAL" clId="{C37E705E-73A2-44F5-9BD5-152BD33048AD}"/>
    <pc:docChg chg="modSld">
      <pc:chgData name="Francois Cuenot" userId="9928dff3-8fa4-42b5-9d6e-cd4dcb89281b" providerId="ADAL" clId="{C37E705E-73A2-44F5-9BD5-152BD33048AD}" dt="2022-05-31T20:52:37.375" v="3" actId="20577"/>
      <pc:docMkLst>
        <pc:docMk/>
      </pc:docMkLst>
      <pc:sldChg chg="modSp mod">
        <pc:chgData name="Francois Cuenot" userId="9928dff3-8fa4-42b5-9d6e-cd4dcb89281b" providerId="ADAL" clId="{C37E705E-73A2-44F5-9BD5-152BD33048AD}" dt="2022-05-31T20:52:37.375" v="3" actId="20577"/>
        <pc:sldMkLst>
          <pc:docMk/>
          <pc:sldMk cId="3397943505" sldId="276"/>
        </pc:sldMkLst>
        <pc:spChg chg="mod">
          <ac:chgData name="Francois Cuenot" userId="9928dff3-8fa4-42b5-9d6e-cd4dcb89281b" providerId="ADAL" clId="{C37E705E-73A2-44F5-9BD5-152BD33048AD}" dt="2022-05-31T20:52:37.375" v="3" actId="20577"/>
          <ac:spMkLst>
            <pc:docMk/>
            <pc:sldMk cId="3397943505" sldId="276"/>
            <ac:spMk id="10" creationId="{94D0FD70-DC63-488C-A425-7F79949C51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542C0-8E7F-4033-9914-21E9AA87C19F}" type="datetimeFigureOut">
              <a:rPr lang="ru-RU" smtClean="0"/>
              <a:t>31.05.2022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28D55-1528-4272-B9DB-50B40BDDB40B}" type="slidenum">
              <a:rPr lang="ru-RU" smtClean="0"/>
              <a:t>‹#›</a:t>
            </a:fld>
            <a:endParaRPr lang="ru-RU"/>
          </a:p>
        </p:txBody>
      </p:sp>
    </p:spTree>
    <p:extLst>
      <p:ext uri="{BB962C8B-B14F-4D97-AF65-F5344CB8AC3E}">
        <p14:creationId xmlns:p14="http://schemas.microsoft.com/office/powerpoint/2010/main" val="120819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333" eaLnBrk="0" hangingPunct="0">
              <a:defRPr kumimoji="1" sz="1100">
                <a:solidFill>
                  <a:schemeClr val="bg1"/>
                </a:solidFill>
                <a:latin typeface="HY울릉도M" pitchFamily="18" charset="-127"/>
                <a:ea typeface="HY울릉도M" pitchFamily="18" charset="-127"/>
              </a:defRPr>
            </a:lvl1pPr>
            <a:lvl2pPr marL="722808" indent="-278003" defTabSz="897333" eaLnBrk="0" hangingPunct="0">
              <a:defRPr kumimoji="1" sz="1100">
                <a:solidFill>
                  <a:schemeClr val="bg1"/>
                </a:solidFill>
                <a:latin typeface="HY울릉도M" pitchFamily="18" charset="-127"/>
                <a:ea typeface="HY울릉도M" pitchFamily="18" charset="-127"/>
              </a:defRPr>
            </a:lvl2pPr>
            <a:lvl3pPr marL="1112013" indent="-222403" defTabSz="897333" eaLnBrk="0" hangingPunct="0">
              <a:defRPr kumimoji="1" sz="1100">
                <a:solidFill>
                  <a:schemeClr val="bg1"/>
                </a:solidFill>
                <a:latin typeface="HY울릉도M" pitchFamily="18" charset="-127"/>
                <a:ea typeface="HY울릉도M" pitchFamily="18" charset="-127"/>
              </a:defRPr>
            </a:lvl3pPr>
            <a:lvl4pPr marL="1556818" indent="-222403" defTabSz="897333" eaLnBrk="0" hangingPunct="0">
              <a:defRPr kumimoji="1" sz="1100">
                <a:solidFill>
                  <a:schemeClr val="bg1"/>
                </a:solidFill>
                <a:latin typeface="HY울릉도M" pitchFamily="18" charset="-127"/>
                <a:ea typeface="HY울릉도M" pitchFamily="18" charset="-127"/>
              </a:defRPr>
            </a:lvl4pPr>
            <a:lvl5pPr marL="2001624" indent="-222403" defTabSz="897333" eaLnBrk="0" hangingPunct="0">
              <a:defRPr kumimoji="1" sz="1100">
                <a:solidFill>
                  <a:schemeClr val="bg1"/>
                </a:solidFill>
                <a:latin typeface="HY울릉도M" pitchFamily="18" charset="-127"/>
                <a:ea typeface="HY울릉도M" pitchFamily="18" charset="-127"/>
              </a:defRPr>
            </a:lvl5pPr>
            <a:lvl6pPr marL="2446429"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6pPr>
            <a:lvl7pPr marL="289123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7pPr>
            <a:lvl8pPr marL="3336041"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8pPr>
            <a:lvl9pPr marL="378084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9pPr>
          </a:lstStyle>
          <a:p>
            <a:pPr eaLnBrk="1" hangingPunct="1"/>
            <a:fld id="{74709008-22A6-4203-9958-BEA34733006E}" type="slidenum">
              <a:rPr lang="en-US" altLang="ko-KR" sz="1200">
                <a:solidFill>
                  <a:prstClr val="black"/>
                </a:solidFill>
                <a:latin typeface="굴림" pitchFamily="50" charset="-127"/>
                <a:ea typeface="굴림" pitchFamily="50" charset="-127"/>
              </a:rPr>
              <a:pPr eaLnBrk="1" hangingPunct="1"/>
              <a:t>1</a:t>
            </a:fld>
            <a:endParaRPr lang="en-US" altLang="ko-KR" sz="1200">
              <a:solidFill>
                <a:prstClr val="black"/>
              </a:solidFill>
              <a:latin typeface="굴림" pitchFamily="50" charset="-127"/>
              <a:ea typeface="굴림" pitchFamily="50" charset="-127"/>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a:p>
        </p:txBody>
      </p:sp>
    </p:spTree>
    <p:extLst>
      <p:ext uri="{BB962C8B-B14F-4D97-AF65-F5344CB8AC3E}">
        <p14:creationId xmlns:p14="http://schemas.microsoft.com/office/powerpoint/2010/main" val="403554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94397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8759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907797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14</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44481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55694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62546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17</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9493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978594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2501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dirty="0"/>
          </a:p>
        </p:txBody>
      </p:sp>
    </p:spTree>
    <p:extLst>
      <p:ext uri="{BB962C8B-B14F-4D97-AF65-F5344CB8AC3E}">
        <p14:creationId xmlns:p14="http://schemas.microsoft.com/office/powerpoint/2010/main" val="642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696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96380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32390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03424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24</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225264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dirty="0"/>
          </a:p>
        </p:txBody>
      </p:sp>
    </p:spTree>
    <p:extLst>
      <p:ext uri="{BB962C8B-B14F-4D97-AF65-F5344CB8AC3E}">
        <p14:creationId xmlns:p14="http://schemas.microsoft.com/office/powerpoint/2010/main" val="820673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26</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578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3</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47458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4</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95402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71729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7</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02012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7636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66702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33032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72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0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799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빈내용">
    <p:spTree>
      <p:nvGrpSpPr>
        <p:cNvPr id="1" name=""/>
        <p:cNvGrpSpPr/>
        <p:nvPr/>
      </p:nvGrpSpPr>
      <p:grpSpPr>
        <a:xfrm>
          <a:off x="0" y="0"/>
          <a:ext cx="0" cy="0"/>
          <a:chOff x="0" y="0"/>
          <a:chExt cx="0" cy="0"/>
        </a:xfrm>
      </p:grpSpPr>
      <p:sp>
        <p:nvSpPr>
          <p:cNvPr id="2" name="직사각형 5"/>
          <p:cNvSpPr/>
          <p:nvPr userDrawn="1"/>
        </p:nvSpPr>
        <p:spPr>
          <a:xfrm>
            <a:off x="0" y="928670"/>
            <a:ext cx="12192000" cy="592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solidFill>
                <a:srgbClr val="FFFFFF"/>
              </a:solidFill>
            </a:endParaRPr>
          </a:p>
        </p:txBody>
      </p:sp>
      <p:sp>
        <p:nvSpPr>
          <p:cNvPr id="4" name="TextBox 3"/>
          <p:cNvSpPr txBox="1"/>
          <p:nvPr userDrawn="1"/>
        </p:nvSpPr>
        <p:spPr>
          <a:xfrm>
            <a:off x="8858269" y="98048"/>
            <a:ext cx="3333731" cy="738664"/>
          </a:xfrm>
          <a:prstGeom prst="rect">
            <a:avLst/>
          </a:prstGeom>
          <a:noFill/>
        </p:spPr>
        <p:txBody>
          <a:bodyPr wrap="square">
            <a:spAutoFit/>
          </a:bodyPr>
          <a:lstStyle>
            <a:lvl1pPr eaLnBrk="0" hangingPunct="0">
              <a:defRPr kumimoji="1" sz="1200">
                <a:solidFill>
                  <a:schemeClr val="bg1"/>
                </a:solidFill>
                <a:latin typeface="HY울릉도M" pitchFamily="18" charset="-127"/>
                <a:ea typeface="HY울릉도M" pitchFamily="18" charset="-127"/>
              </a:defRPr>
            </a:lvl1pPr>
            <a:lvl2pPr marL="742950" indent="-285750" eaLnBrk="0" hangingPunct="0">
              <a:defRPr kumimoji="1" sz="1200">
                <a:solidFill>
                  <a:schemeClr val="bg1"/>
                </a:solidFill>
                <a:latin typeface="HY울릉도M" pitchFamily="18" charset="-127"/>
                <a:ea typeface="HY울릉도M" pitchFamily="18" charset="-127"/>
              </a:defRPr>
            </a:lvl2pPr>
            <a:lvl3pPr marL="1143000" indent="-228600" eaLnBrk="0" hangingPunct="0">
              <a:defRPr kumimoji="1" sz="1200">
                <a:solidFill>
                  <a:schemeClr val="bg1"/>
                </a:solidFill>
                <a:latin typeface="HY울릉도M" pitchFamily="18" charset="-127"/>
                <a:ea typeface="HY울릉도M" pitchFamily="18" charset="-127"/>
              </a:defRPr>
            </a:lvl3pPr>
            <a:lvl4pPr marL="1600200" indent="-228600" eaLnBrk="0" hangingPunct="0">
              <a:defRPr kumimoji="1" sz="1200">
                <a:solidFill>
                  <a:schemeClr val="bg1"/>
                </a:solidFill>
                <a:latin typeface="HY울릉도M" pitchFamily="18" charset="-127"/>
                <a:ea typeface="HY울릉도M" pitchFamily="18" charset="-127"/>
              </a:defRPr>
            </a:lvl4pPr>
            <a:lvl5pPr marL="2057400" indent="-228600" eaLnBrk="0" hangingPunct="0">
              <a:defRPr kumimoji="1" sz="1200">
                <a:solidFill>
                  <a:schemeClr val="bg1"/>
                </a:solidFill>
                <a:latin typeface="HY울릉도M" pitchFamily="18" charset="-127"/>
                <a:ea typeface="HY울릉도M" pitchFamily="18" charset="-127"/>
              </a:defRPr>
            </a:lvl5pPr>
            <a:lvl6pPr marL="25146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eaLnBrk="1" hangingPunct="1"/>
            <a:r>
              <a:rPr lang="en-US" altLang="ko-KR" sz="1800"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VIAQ IWG</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Vehicle Interior Air Quality</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Informal Working Group</a:t>
            </a:r>
          </a:p>
        </p:txBody>
      </p:sp>
      <p:sp>
        <p:nvSpPr>
          <p:cNvPr id="5" name="Rectangle 10"/>
          <p:cNvSpPr>
            <a:spLocks noChangeArrowheads="1"/>
          </p:cNvSpPr>
          <p:nvPr userDrawn="1"/>
        </p:nvSpPr>
        <p:spPr bwMode="auto">
          <a:xfrm>
            <a:off x="5651501" y="6553200"/>
            <a:ext cx="827617"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ADDD4C19-1730-4E07-9EB5-4D889BF255D2}" type="slidenum">
              <a:rPr lang="ko-KR" altLang="en-US" sz="1000" b="1" i="1">
                <a:solidFill>
                  <a:srgbClr val="000000"/>
                </a:solidFill>
                <a:latin typeface="Arial" charset="0"/>
                <a:cs typeface="Arial" charset="0"/>
              </a:rPr>
              <a:pPr algn="ctr">
                <a:lnSpc>
                  <a:spcPct val="150000"/>
                </a:lnSpc>
                <a:buFont typeface="Wingdings" pitchFamily="2" charset="2"/>
                <a:buNone/>
                <a:defRPr/>
              </a:pPr>
              <a:t>‹#›</a:t>
            </a:fld>
            <a:r>
              <a:rPr lang="en-US" altLang="ko-KR" sz="1000" b="1" i="1" dirty="0">
                <a:solidFill>
                  <a:srgbClr val="000000"/>
                </a:solidFill>
                <a:latin typeface="Arial" charset="0"/>
                <a:cs typeface="Arial" charset="0"/>
              </a:rPr>
              <a:t>p</a:t>
            </a:r>
          </a:p>
        </p:txBody>
      </p:sp>
    </p:spTree>
    <p:extLst>
      <p:ext uri="{BB962C8B-B14F-4D97-AF65-F5344CB8AC3E}">
        <p14:creationId xmlns:p14="http://schemas.microsoft.com/office/powerpoint/2010/main" val="378894097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89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20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08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5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56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555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83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96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5CEDF-CCD1-4242-A4BC-06A1B0034A70}" type="datetimeFigureOut">
              <a:rPr lang="ru-RU" smtClean="0">
                <a:solidFill>
                  <a:prstClr val="black">
                    <a:tint val="75000"/>
                  </a:prstClr>
                </a:solidFill>
              </a:rPr>
              <a:pPr/>
              <a:t>31.05.2022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646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unece.org/fileadmin/DAM/trans/doc/2020/wp29grpe/GRPE-81-09r1e.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055879" y="254176"/>
            <a:ext cx="5461778" cy="369332"/>
          </a:xfrm>
          <a:prstGeom prst="rect">
            <a:avLst/>
          </a:prstGeom>
        </p:spPr>
        <p:txBody>
          <a:bodyPr wrap="square">
            <a:spAutoFit/>
          </a:bodyPr>
          <a:lstStyle/>
          <a:p>
            <a:pPr algn="just"/>
            <a:r>
              <a:rPr lang="en-US" altLang="ja-JP" b="1" dirty="0">
                <a:solidFill>
                  <a:prstClr val="white"/>
                </a:solidFill>
                <a:latin typeface="Arial" pitchFamily="34" charset="0"/>
                <a:ea typeface="ＭＳ 明朝" charset="-128"/>
                <a:cs typeface="Arial" pitchFamily="34" charset="0"/>
              </a:rPr>
              <a:t>Transmitted by the Chair and Secretary of VIAQ </a:t>
            </a:r>
            <a:endParaRPr lang="de-DE" altLang="ja-JP" b="1" dirty="0">
              <a:solidFill>
                <a:prstClr val="white"/>
              </a:solidFill>
              <a:latin typeface="Arial" pitchFamily="34" charset="0"/>
              <a:ea typeface="ＭＳ 明朝" charset="-128"/>
              <a:cs typeface="Arial" pitchFamily="34" charset="0"/>
            </a:endParaRPr>
          </a:p>
        </p:txBody>
      </p:sp>
      <p:sp>
        <p:nvSpPr>
          <p:cNvPr id="7" name="직사각형 6"/>
          <p:cNvSpPr/>
          <p:nvPr/>
        </p:nvSpPr>
        <p:spPr>
          <a:xfrm>
            <a:off x="3709344" y="4320566"/>
            <a:ext cx="4773312" cy="1131848"/>
          </a:xfrm>
          <a:prstGeom prst="rect">
            <a:avLst/>
          </a:prstGeom>
        </p:spPr>
        <p:txBody>
          <a:bodyPr wrap="square">
            <a:spAutoFit/>
          </a:bodyPr>
          <a:lstStyle/>
          <a:p>
            <a:pPr algn="ctr">
              <a:lnSpc>
                <a:spcPct val="150000"/>
              </a:lnSpc>
            </a:pPr>
            <a:r>
              <a:rPr lang="de-DE" altLang="ko-KR" sz="2400" dirty="0">
                <a:solidFill>
                  <a:prstClr val="black"/>
                </a:solidFill>
                <a:latin typeface="Arial" pitchFamily="34" charset="0"/>
                <a:ea typeface="Tahoma" pitchFamily="34" charset="0"/>
                <a:cs typeface="Arial" pitchFamily="34" charset="0"/>
              </a:rPr>
              <a:t>Geneva, </a:t>
            </a:r>
            <a:r>
              <a:rPr kumimoji="0" lang="en-US" sz="2400" dirty="0">
                <a:solidFill>
                  <a:prstClr val="black"/>
                </a:solidFill>
                <a:latin typeface="Arial" panose="020B0604020202020204" pitchFamily="34" charset="0"/>
                <a:cs typeface="Arial" panose="020B0604020202020204" pitchFamily="34" charset="0"/>
              </a:rPr>
              <a:t>30 May </a:t>
            </a:r>
            <a:r>
              <a:rPr kumimoji="0" lang="en-GB" sz="2400" dirty="0">
                <a:solidFill>
                  <a:prstClr val="black"/>
                </a:solidFill>
                <a:latin typeface="Arial" panose="020B0604020202020204" pitchFamily="34" charset="0"/>
                <a:cs typeface="Arial" panose="020B0604020202020204" pitchFamily="34" charset="0"/>
              </a:rPr>
              <a:t>– 2 June</a:t>
            </a:r>
            <a:r>
              <a:rPr lang="en-US" altLang="ko-KR" sz="2400" dirty="0">
                <a:solidFill>
                  <a:prstClr val="black"/>
                </a:solidFill>
                <a:latin typeface="Arial" pitchFamily="34" charset="0"/>
                <a:ea typeface="Tahoma" pitchFamily="34" charset="0"/>
                <a:cs typeface="Arial" pitchFamily="34" charset="0"/>
              </a:rPr>
              <a:t>,</a:t>
            </a:r>
            <a:r>
              <a:rPr lang="de-DE" altLang="ko-KR" sz="2400" dirty="0">
                <a:solidFill>
                  <a:prstClr val="black"/>
                </a:solidFill>
                <a:latin typeface="Arial" pitchFamily="34" charset="0"/>
                <a:ea typeface="Tahoma" pitchFamily="34" charset="0"/>
                <a:cs typeface="Arial" pitchFamily="34" charset="0"/>
              </a:rPr>
              <a:t> 2022</a:t>
            </a:r>
          </a:p>
          <a:p>
            <a:pPr algn="ctr">
              <a:lnSpc>
                <a:spcPct val="150000"/>
              </a:lnSpc>
            </a:pPr>
            <a:endParaRPr lang="de-DE" altLang="ko-KR" sz="2400" dirty="0">
              <a:solidFill>
                <a:prstClr val="black"/>
              </a:solidFill>
              <a:latin typeface="Arial" pitchFamily="34" charset="0"/>
              <a:ea typeface="Tahoma" pitchFamily="34" charset="0"/>
              <a:cs typeface="Arial" pitchFamily="34" charset="0"/>
            </a:endParaRPr>
          </a:p>
        </p:txBody>
      </p:sp>
      <p:sp>
        <p:nvSpPr>
          <p:cNvPr id="5" name="직사각형 4"/>
          <p:cNvSpPr/>
          <p:nvPr/>
        </p:nvSpPr>
        <p:spPr>
          <a:xfrm>
            <a:off x="3047730" y="5157192"/>
            <a:ext cx="6130741" cy="1338828"/>
          </a:xfrm>
          <a:prstGeom prst="rect">
            <a:avLst/>
          </a:prstGeom>
        </p:spPr>
        <p:txBody>
          <a:bodyPr wrap="square">
            <a:spAutoFit/>
          </a:bodyPr>
          <a:lstStyle/>
          <a:p>
            <a:pPr marL="609600" indent="-609600" algn="ctr">
              <a:lnSpc>
                <a:spcPct val="150000"/>
              </a:lnSpc>
              <a:defRPr/>
            </a:pPr>
            <a:r>
              <a:rPr lang="en-US" altLang="ko-KR" spc="80" dirty="0">
                <a:solidFill>
                  <a:prstClr val="black"/>
                </a:solidFill>
                <a:latin typeface="Arial" pitchFamily="34" charset="0"/>
                <a:cs typeface="Arial" pitchFamily="34" charset="0"/>
              </a:rPr>
              <a:t>Chair:  Andrey KOZLOV, Russian Federation </a:t>
            </a:r>
          </a:p>
          <a:p>
            <a:pPr marL="609600" indent="-609600" algn="ctr">
              <a:lnSpc>
                <a:spcPct val="150000"/>
              </a:lnSpc>
              <a:defRPr/>
            </a:pPr>
            <a:r>
              <a:rPr lang="en-US" altLang="ko-KR" spc="80" dirty="0">
                <a:solidFill>
                  <a:prstClr val="black"/>
                </a:solidFill>
                <a:latin typeface="Arial" pitchFamily="34" charset="0"/>
                <a:cs typeface="Arial" pitchFamily="34" charset="0"/>
              </a:rPr>
              <a:t>Co-Chair: </a:t>
            </a:r>
            <a:r>
              <a:rPr lang="en-US" altLang="ko-KR" spc="80" dirty="0" err="1">
                <a:solidFill>
                  <a:prstClr val="black"/>
                </a:solidFill>
                <a:latin typeface="Arial" pitchFamily="34" charset="0"/>
                <a:cs typeface="Arial" pitchFamily="34" charset="0"/>
              </a:rPr>
              <a:t>Inji</a:t>
            </a:r>
            <a:r>
              <a:rPr lang="en-US" altLang="ko-KR" spc="80" dirty="0">
                <a:solidFill>
                  <a:prstClr val="black"/>
                </a:solidFill>
                <a:latin typeface="Arial" pitchFamily="34" charset="0"/>
                <a:cs typeface="Arial" pitchFamily="34" charset="0"/>
              </a:rPr>
              <a:t> PARK, The Republic of Korea </a:t>
            </a:r>
          </a:p>
          <a:p>
            <a:pPr marL="609600" indent="-609600" algn="ctr">
              <a:lnSpc>
                <a:spcPct val="150000"/>
              </a:lnSpc>
              <a:defRPr/>
            </a:pPr>
            <a:r>
              <a:rPr lang="en-US" altLang="ko-KR" spc="80" dirty="0">
                <a:solidFill>
                  <a:prstClr val="black"/>
                </a:solidFill>
                <a:latin typeface="Arial" pitchFamily="34" charset="0"/>
                <a:cs typeface="Arial" pitchFamily="34" charset="0"/>
              </a:rPr>
              <a:t>Secretary:  Andreas WEHRMEIER, BMW </a:t>
            </a:r>
          </a:p>
        </p:txBody>
      </p:sp>
      <p:sp>
        <p:nvSpPr>
          <p:cNvPr id="9" name="Rectangle 3">
            <a:extLst>
              <a:ext uri="{FF2B5EF4-FFF2-40B4-BE49-F238E27FC236}">
                <a16:creationId xmlns:a16="http://schemas.microsoft.com/office/drawing/2014/main" id="{E6786786-007D-4579-99F1-7664955D21DD}"/>
              </a:ext>
            </a:extLst>
          </p:cNvPr>
          <p:cNvSpPr txBox="1">
            <a:spLocks noChangeArrowheads="1"/>
          </p:cNvSpPr>
          <p:nvPr/>
        </p:nvSpPr>
        <p:spPr bwMode="auto">
          <a:xfrm>
            <a:off x="1809720" y="1772816"/>
            <a:ext cx="8606760" cy="2357454"/>
          </a:xfrm>
          <a:prstGeom prst="rect">
            <a:avLst/>
          </a:prstGeom>
          <a:noFill/>
          <a:ln>
            <a:miter lim="800000"/>
            <a:headEnd/>
            <a:tailEnd/>
          </a:ln>
        </p:spPr>
        <p:txBody>
          <a:bodyPr anchor="ctr"/>
          <a:lstStyle/>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Status Report of the</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VIAQ (Vehicle Interior Air Quality)</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Informal Working Group</a:t>
            </a:r>
          </a:p>
        </p:txBody>
      </p:sp>
      <p:sp>
        <p:nvSpPr>
          <p:cNvPr id="10" name="Textfeld 12">
            <a:extLst>
              <a:ext uri="{FF2B5EF4-FFF2-40B4-BE49-F238E27FC236}">
                <a16:creationId xmlns:a16="http://schemas.microsoft.com/office/drawing/2014/main" id="{94D0FD70-DC63-488C-A425-7F79949C5142}"/>
              </a:ext>
            </a:extLst>
          </p:cNvPr>
          <p:cNvSpPr txBox="1">
            <a:spLocks noChangeArrowheads="1"/>
          </p:cNvSpPr>
          <p:nvPr/>
        </p:nvSpPr>
        <p:spPr bwMode="auto">
          <a:xfrm>
            <a:off x="8339667" y="1074689"/>
            <a:ext cx="375797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Informal document </a:t>
            </a:r>
            <a:r>
              <a:rPr kumimoji="0" lang="en-US" dirty="0">
                <a:solidFill>
                  <a:prstClr val="black"/>
                </a:solidFill>
                <a:latin typeface="Arial" panose="020B0604020202020204" pitchFamily="34" charset="0"/>
                <a:cs typeface="Arial" panose="020B0604020202020204" pitchFamily="34" charset="0"/>
              </a:rPr>
              <a:t>GRPE-8</a:t>
            </a:r>
            <a:r>
              <a:rPr kumimoji="0" lang="ru-RU" dirty="0">
                <a:solidFill>
                  <a:prstClr val="black"/>
                </a:solidFill>
                <a:latin typeface="Arial" panose="020B0604020202020204" pitchFamily="34" charset="0"/>
                <a:cs typeface="Arial" panose="020B0604020202020204" pitchFamily="34" charset="0"/>
              </a:rPr>
              <a:t>6</a:t>
            </a:r>
            <a:r>
              <a:rPr kumimoji="0" lang="en-US">
                <a:solidFill>
                  <a:prstClr val="black"/>
                </a:solidFill>
                <a:latin typeface="Arial" panose="020B0604020202020204" pitchFamily="34" charset="0"/>
                <a:cs typeface="Arial" panose="020B0604020202020204" pitchFamily="34" charset="0"/>
              </a:rPr>
              <a:t>-35</a:t>
            </a:r>
            <a:endParaRPr kumimoji="0" lang="de-DE" dirty="0">
              <a:solidFill>
                <a:prstClr val="black"/>
              </a:solidFill>
              <a:latin typeface="Arial" panose="020B0604020202020204" pitchFamily="34" charset="0"/>
              <a:cs typeface="Arial" panose="020B0604020202020204" pitchFamily="34" charset="0"/>
            </a:endParaRP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86</a:t>
            </a:r>
            <a:r>
              <a:rPr kumimoji="0" lang="en-GB" baseline="30000" dirty="0" err="1">
                <a:solidFill>
                  <a:prstClr val="black"/>
                </a:solidFill>
                <a:latin typeface="Arial" panose="020B0604020202020204" pitchFamily="34" charset="0"/>
                <a:cs typeface="Arial" panose="020B0604020202020204" pitchFamily="34" charset="0"/>
              </a:rPr>
              <a:t>th</a:t>
            </a:r>
            <a:r>
              <a:rPr kumimoji="0" lang="en-GB" dirty="0">
                <a:solidFill>
                  <a:prstClr val="black"/>
                </a:solidFill>
                <a:latin typeface="Arial" panose="020B0604020202020204" pitchFamily="34" charset="0"/>
                <a:cs typeface="Arial" panose="020B0604020202020204" pitchFamily="34" charset="0"/>
              </a:rPr>
              <a:t>  </a:t>
            </a:r>
            <a:r>
              <a:rPr kumimoji="0" lang="en-US" dirty="0">
                <a:solidFill>
                  <a:prstClr val="black"/>
                </a:solidFill>
                <a:latin typeface="Arial" panose="020B0604020202020204" pitchFamily="34" charset="0"/>
                <a:cs typeface="Arial" panose="020B0604020202020204" pitchFamily="34" charset="0"/>
              </a:rPr>
              <a:t>GRPE, 30 May </a:t>
            </a:r>
            <a:r>
              <a:rPr kumimoji="0" lang="en-GB" dirty="0">
                <a:solidFill>
                  <a:prstClr val="black"/>
                </a:solidFill>
                <a:latin typeface="Arial" panose="020B0604020202020204" pitchFamily="34" charset="0"/>
                <a:cs typeface="Arial" panose="020B0604020202020204" pitchFamily="34" charset="0"/>
              </a:rPr>
              <a:t>– 2 June</a:t>
            </a:r>
            <a:r>
              <a:rPr kumimoji="0" lang="en-US" dirty="0">
                <a:solidFill>
                  <a:prstClr val="black"/>
                </a:solidFill>
                <a:latin typeface="Arial" panose="020B0604020202020204" pitchFamily="34" charset="0"/>
                <a:cs typeface="Arial" panose="020B0604020202020204" pitchFamily="34" charset="0"/>
              </a:rPr>
              <a:t> 2022</a:t>
            </a: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Agenda item 12</a:t>
            </a:r>
            <a:endParaRPr kumimoji="0" lang="de-DE" dirty="0">
              <a:solidFill>
                <a:prstClr val="black"/>
              </a:solidFill>
              <a:latin typeface="Arial" panose="020B0604020202020204" pitchFamily="34" charset="0"/>
              <a:cs typeface="Arial" panose="020B0604020202020204" pitchFamily="34" charset="0"/>
            </a:endParaRPr>
          </a:p>
          <a:p>
            <a:pPr algn="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4350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solidFill>
                  <a:srgbClr val="339933"/>
                </a:solidFill>
              </a:rPr>
              <a:t>3. Test Vehicle age/mileage (agreed)</a:t>
            </a: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2461770"/>
            <a:ext cx="11537384" cy="1200329"/>
          </a:xfrm>
          <a:prstGeom prst="rect">
            <a:avLst/>
          </a:prstGeom>
          <a:noFill/>
        </p:spPr>
        <p:txBody>
          <a:bodyPr wrap="square" rtlCol="0">
            <a:spAutoFit/>
          </a:bodyPr>
          <a:lstStyle/>
          <a:p>
            <a:r>
              <a:rPr lang="en-GB" sz="2400" dirty="0">
                <a:solidFill>
                  <a:srgbClr val="339933"/>
                </a:solidFill>
              </a:rPr>
              <a:t>Test vehicle age: more than one month</a:t>
            </a:r>
          </a:p>
          <a:p>
            <a:r>
              <a:rPr lang="en-GB" sz="2400" dirty="0">
                <a:solidFill>
                  <a:srgbClr val="339933"/>
                </a:solidFill>
              </a:rPr>
              <a:t> </a:t>
            </a:r>
          </a:p>
          <a:p>
            <a:r>
              <a:rPr lang="en-GB" sz="2400" dirty="0">
                <a:solidFill>
                  <a:srgbClr val="339933"/>
                </a:solidFill>
              </a:rPr>
              <a:t>Test vehicle mileage: 3 000…15 000 km</a:t>
            </a:r>
            <a:endParaRPr lang="en-GB" sz="1200" dirty="0">
              <a:solidFill>
                <a:srgbClr val="339933"/>
              </a:solidFill>
            </a:endParaRPr>
          </a:p>
        </p:txBody>
      </p:sp>
    </p:spTree>
    <p:extLst>
      <p:ext uri="{BB962C8B-B14F-4D97-AF65-F5344CB8AC3E}">
        <p14:creationId xmlns:p14="http://schemas.microsoft.com/office/powerpoint/2010/main" val="40568466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solidFill>
                  <a:srgbClr val="339933"/>
                </a:solidFill>
              </a:rPr>
              <a:t>4. Meteorological Conditions </a:t>
            </a:r>
            <a:r>
              <a:rPr lang="en-US" sz="2400" b="1" dirty="0">
                <a:solidFill>
                  <a:srgbClr val="339933"/>
                </a:solidFill>
              </a:rPr>
              <a:t>(agreed)</a:t>
            </a:r>
            <a:endParaRPr lang="en-GB" sz="2400" b="1" dirty="0">
              <a:solidFill>
                <a:srgbClr val="339933"/>
              </a:solidFill>
            </a:endParaRP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2283433"/>
            <a:ext cx="11537384" cy="1569660"/>
          </a:xfrm>
          <a:prstGeom prst="rect">
            <a:avLst/>
          </a:prstGeom>
          <a:noFill/>
        </p:spPr>
        <p:txBody>
          <a:bodyPr wrap="square" rtlCol="0">
            <a:spAutoFit/>
          </a:bodyPr>
          <a:lstStyle/>
          <a:p>
            <a:r>
              <a:rPr lang="en-GB" sz="2400" spc="-80" dirty="0">
                <a:solidFill>
                  <a:srgbClr val="339933"/>
                </a:solidFill>
              </a:rPr>
              <a:t>Weather condition:		no rain, fog, snow or standing water on the carriageway </a:t>
            </a:r>
          </a:p>
          <a:p>
            <a:r>
              <a:rPr lang="en-GB" sz="2400" dirty="0">
                <a:solidFill>
                  <a:srgbClr val="339933"/>
                </a:solidFill>
              </a:rPr>
              <a:t>Relative Humidity:		40…80%</a:t>
            </a:r>
          </a:p>
          <a:p>
            <a:r>
              <a:rPr lang="en-GB" sz="2400" dirty="0">
                <a:solidFill>
                  <a:srgbClr val="339933"/>
                </a:solidFill>
              </a:rPr>
              <a:t>Atmospheric pressure:	</a:t>
            </a:r>
            <a:r>
              <a:rPr lang="en-GB" sz="2400" spc="-80" dirty="0">
                <a:solidFill>
                  <a:srgbClr val="339933"/>
                </a:solidFill>
              </a:rPr>
              <a:t>85…110 kPa</a:t>
            </a:r>
          </a:p>
          <a:p>
            <a:r>
              <a:rPr lang="en-GB" sz="2400" dirty="0">
                <a:solidFill>
                  <a:srgbClr val="339933"/>
                </a:solidFill>
              </a:rPr>
              <a:t>Temperature:			+5…+25</a:t>
            </a:r>
            <a:r>
              <a:rPr lang="en-GB" sz="2400" baseline="30000" dirty="0">
                <a:solidFill>
                  <a:srgbClr val="339933"/>
                </a:solidFill>
              </a:rPr>
              <a:t>o</a:t>
            </a:r>
            <a:r>
              <a:rPr lang="en-GB" sz="2400" dirty="0">
                <a:solidFill>
                  <a:srgbClr val="339933"/>
                </a:solidFill>
              </a:rPr>
              <a:t>C</a:t>
            </a:r>
          </a:p>
        </p:txBody>
      </p:sp>
    </p:spTree>
    <p:extLst>
      <p:ext uri="{BB962C8B-B14F-4D97-AF65-F5344CB8AC3E}">
        <p14:creationId xmlns:p14="http://schemas.microsoft.com/office/powerpoint/2010/main" val="2429651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5. Test Conditions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890486"/>
            <a:ext cx="11744718" cy="4967514"/>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GB" sz="2200" dirty="0">
                <a:solidFill>
                  <a:srgbClr val="339933"/>
                </a:solidFill>
              </a:rPr>
              <a:t>The test must be primarily conducted on city roads and urban locations</a:t>
            </a:r>
          </a:p>
          <a:p>
            <a:pPr marL="342900" indent="-342900">
              <a:lnSpc>
                <a:spcPct val="90000"/>
              </a:lnSpc>
              <a:buFont typeface="Arial" panose="020B0604020202020204" pitchFamily="34" charset="0"/>
              <a:buChar char="•"/>
            </a:pPr>
            <a:r>
              <a:rPr lang="en-GB" sz="2200" dirty="0">
                <a:solidFill>
                  <a:srgbClr val="339933"/>
                </a:solidFill>
              </a:rPr>
              <a:t>Road condition:	Paved streets</a:t>
            </a:r>
          </a:p>
          <a:p>
            <a:pPr marL="342900" indent="-342900">
              <a:lnSpc>
                <a:spcPct val="90000"/>
              </a:lnSpc>
              <a:buFont typeface="Arial" panose="020B0604020202020204" pitchFamily="34" charset="0"/>
              <a:buChar char="•"/>
            </a:pPr>
            <a:r>
              <a:rPr lang="en-US" sz="2200" dirty="0">
                <a:solidFill>
                  <a:srgbClr val="339933"/>
                </a:solidFill>
              </a:rPr>
              <a:t>Windows, doors, sunroof or convertible soft top must be closed at all times. Heated or cooled seats should not be used.</a:t>
            </a:r>
          </a:p>
          <a:p>
            <a:pPr marL="342900" indent="-342900">
              <a:lnSpc>
                <a:spcPct val="90000"/>
              </a:lnSpc>
              <a:buFont typeface="Arial" panose="020B0604020202020204" pitchFamily="34" charset="0"/>
              <a:buChar char="•"/>
            </a:pPr>
            <a:r>
              <a:rPr lang="en-US" sz="2200" dirty="0">
                <a:solidFill>
                  <a:srgbClr val="339933"/>
                </a:solidFill>
              </a:rPr>
              <a:t>The vehicle shall have been driven at least 50 km in the seven days prior to the start of the test, to ensure that the vehicle has been in regularly use prior to the test and not left unused for a long period.</a:t>
            </a:r>
          </a:p>
          <a:p>
            <a:pPr marL="342900" indent="-342900">
              <a:lnSpc>
                <a:spcPct val="90000"/>
              </a:lnSpc>
              <a:buFont typeface="Arial" panose="020B0604020202020204" pitchFamily="34" charset="0"/>
              <a:buChar char="•"/>
            </a:pPr>
            <a:r>
              <a:rPr lang="en-US" sz="2200" dirty="0">
                <a:solidFill>
                  <a:srgbClr val="339933"/>
                </a:solidFill>
              </a:rPr>
              <a:t>When cleaning the vehicle prior to testing, only a damp cloth should be used. Fragrances and air fresheners should be avoided.</a:t>
            </a:r>
          </a:p>
          <a:p>
            <a:pPr marL="342900" indent="-342900">
              <a:lnSpc>
                <a:spcPct val="90000"/>
              </a:lnSpc>
              <a:buFont typeface="Arial" panose="020B0604020202020204" pitchFamily="34" charset="0"/>
              <a:buChar char="•"/>
            </a:pPr>
            <a:r>
              <a:rPr lang="en-US" sz="2200" dirty="0">
                <a:solidFill>
                  <a:srgbClr val="339933"/>
                </a:solidFill>
              </a:rPr>
              <a:t>There should the driver and one passenger present in the vehicle for the duration of the test. All outer clothing of the driver should be made of polyester to minimize particle generation from the driver. Clothing should cover both arms and legs.</a:t>
            </a:r>
          </a:p>
          <a:p>
            <a:pPr marL="342900" indent="-342900">
              <a:lnSpc>
                <a:spcPct val="90000"/>
              </a:lnSpc>
              <a:buFont typeface="Arial" panose="020B0604020202020204" pitchFamily="34" charset="0"/>
              <a:buChar char="•"/>
            </a:pPr>
            <a:r>
              <a:rPr lang="en-US" sz="2200" dirty="0">
                <a:solidFill>
                  <a:srgbClr val="339933"/>
                </a:solidFill>
              </a:rPr>
              <a:t>The occupants should avoid applying any fragrances or make-up prior to or during the test. Further, occupants should not have smoked for at least 24 hours before a test.</a:t>
            </a:r>
            <a:endParaRPr lang="en-GB" sz="2200" dirty="0">
              <a:solidFill>
                <a:srgbClr val="339933"/>
              </a:solidFill>
            </a:endParaRPr>
          </a:p>
          <a:p>
            <a:pPr marL="342900" indent="-342900">
              <a:lnSpc>
                <a:spcPct val="90000"/>
              </a:lnSpc>
              <a:buFont typeface="Arial" panose="020B0604020202020204" pitchFamily="34" charset="0"/>
              <a:buChar char="•"/>
            </a:pPr>
            <a:endParaRPr lang="en-GB" sz="2200" dirty="0">
              <a:solidFill>
                <a:srgbClr val="339933"/>
              </a:solidFill>
            </a:endParaRPr>
          </a:p>
          <a:p>
            <a:pPr>
              <a:lnSpc>
                <a:spcPct val="90000"/>
              </a:lnSpc>
            </a:pPr>
            <a:endParaRPr lang="en-GB" sz="2200" dirty="0">
              <a:solidFill>
                <a:srgbClr val="339933"/>
              </a:solidFill>
            </a:endParaRPr>
          </a:p>
        </p:txBody>
      </p:sp>
    </p:spTree>
    <p:extLst>
      <p:ext uri="{BB962C8B-B14F-4D97-AF65-F5344CB8AC3E}">
        <p14:creationId xmlns:p14="http://schemas.microsoft.com/office/powerpoint/2010/main" val="37219898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5. Test Conditions</a:t>
            </a: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475084" y="5354392"/>
            <a:ext cx="10750635" cy="7703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Task: Test conditions for urban and urban motorway driving must be clearly defined </a:t>
            </a:r>
            <a:endParaRPr lang="ru-RU" sz="2000" b="1" dirty="0"/>
          </a:p>
        </p:txBody>
      </p:sp>
      <p:sp>
        <p:nvSpPr>
          <p:cNvPr id="4" name="TextBox 3">
            <a:extLst>
              <a:ext uri="{FF2B5EF4-FFF2-40B4-BE49-F238E27FC236}">
                <a16:creationId xmlns:a16="http://schemas.microsoft.com/office/drawing/2014/main" id="{6B81B6CE-957D-40A1-9DD2-F0B54B738896}"/>
              </a:ext>
            </a:extLst>
          </p:cNvPr>
          <p:cNvSpPr txBox="1"/>
          <p:nvPr/>
        </p:nvSpPr>
        <p:spPr>
          <a:xfrm>
            <a:off x="475084" y="1858655"/>
            <a:ext cx="9144000" cy="344709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000" dirty="0"/>
              <a:t>On the base of EU requirements for </a:t>
            </a:r>
            <a:r>
              <a:rPr lang="en-GB" sz="2000" dirty="0">
                <a:solidFill>
                  <a:srgbClr val="0070C0"/>
                </a:solidFill>
              </a:rPr>
              <a:t>urban part </a:t>
            </a:r>
            <a:r>
              <a:rPr lang="en-GB" sz="2000" dirty="0"/>
              <a:t>of RDE*:</a:t>
            </a:r>
          </a:p>
          <a:p>
            <a:pPr marL="285750" indent="-285750">
              <a:buFont typeface="Arial" panose="020B0604020202020204" pitchFamily="34" charset="0"/>
              <a:buChar char="•"/>
            </a:pPr>
            <a:r>
              <a:rPr lang="en-US" sz="2000" dirty="0"/>
              <a:t>Vehicle speeds lower than or equal to 60 km/h</a:t>
            </a:r>
          </a:p>
          <a:p>
            <a:pPr marL="285750" indent="-285750">
              <a:buFont typeface="Arial" panose="020B0604020202020204" pitchFamily="34" charset="0"/>
              <a:buChar char="•"/>
            </a:pPr>
            <a:r>
              <a:rPr lang="en-US" sz="2000" dirty="0"/>
              <a:t>The average speed (including stops) of the urban driving part of the trip should be between 15 and 40 km/h</a:t>
            </a:r>
          </a:p>
          <a:p>
            <a:pPr marL="285750" indent="-285750">
              <a:buFont typeface="Arial" panose="020B0604020202020204" pitchFamily="34" charset="0"/>
              <a:buChar char="•"/>
            </a:pPr>
            <a:r>
              <a:rPr lang="en-US" sz="2000" dirty="0"/>
              <a:t>The start and the end point of a trip shall not differ in their elevation above sea level by more than 100 m</a:t>
            </a:r>
          </a:p>
          <a:p>
            <a:pPr marL="285750" indent="-285750">
              <a:buFont typeface="Arial" panose="020B0604020202020204" pitchFamily="34" charset="0"/>
              <a:buChar char="•"/>
            </a:pPr>
            <a:r>
              <a:rPr lang="en-US" sz="2000" dirty="0"/>
              <a:t>Altitude lower or equal to 700 meters above sea level</a:t>
            </a:r>
          </a:p>
          <a:p>
            <a:pPr marL="285750" indent="-285750">
              <a:buFont typeface="Arial" panose="020B0604020202020204" pitchFamily="34" charset="0"/>
              <a:buChar char="•"/>
            </a:pPr>
            <a:r>
              <a:rPr lang="en-US" sz="2000" dirty="0"/>
              <a:t>The minimum distance of operation shall be 16 km</a:t>
            </a:r>
          </a:p>
          <a:p>
            <a:pPr marL="285750" indent="-285750">
              <a:buFont typeface="Arial" panose="020B0604020202020204" pitchFamily="34" charset="0"/>
              <a:buChar char="•"/>
            </a:pPr>
            <a:endParaRPr lang="en-US" sz="2000" dirty="0"/>
          </a:p>
          <a:p>
            <a:r>
              <a:rPr lang="en-US" sz="2000" dirty="0"/>
              <a:t>The group decided to add to urban part of the test also </a:t>
            </a:r>
            <a:r>
              <a:rPr lang="en-US" sz="2000" dirty="0">
                <a:solidFill>
                  <a:srgbClr val="0070C0"/>
                </a:solidFill>
              </a:rPr>
              <a:t>urban motorway </a:t>
            </a:r>
            <a:r>
              <a:rPr lang="en-US" sz="2000" dirty="0"/>
              <a:t>part</a:t>
            </a:r>
            <a:endParaRPr lang="en-GB" sz="2000" dirty="0"/>
          </a:p>
          <a:p>
            <a:endParaRPr lang="en-GB" sz="2000" dirty="0"/>
          </a:p>
        </p:txBody>
      </p:sp>
      <p:sp>
        <p:nvSpPr>
          <p:cNvPr id="9" name="TextBox 8">
            <a:extLst>
              <a:ext uri="{FF2B5EF4-FFF2-40B4-BE49-F238E27FC236}">
                <a16:creationId xmlns:a16="http://schemas.microsoft.com/office/drawing/2014/main" id="{05FBB44D-219D-7924-109C-6749586EDAFB}"/>
              </a:ext>
            </a:extLst>
          </p:cNvPr>
          <p:cNvSpPr txBox="1"/>
          <p:nvPr/>
        </p:nvSpPr>
        <p:spPr>
          <a:xfrm>
            <a:off x="547180" y="6332373"/>
            <a:ext cx="7400317" cy="307777"/>
          </a:xfrm>
          <a:prstGeom prst="rect">
            <a:avLst/>
          </a:prstGeom>
          <a:noFill/>
        </p:spPr>
        <p:txBody>
          <a:bodyPr wrap="square">
            <a:spAutoFit/>
          </a:bodyPr>
          <a:lstStyle/>
          <a:p>
            <a:r>
              <a:rPr lang="en-US" sz="1400" dirty="0"/>
              <a:t>*Requirements regarding: Commission Regulation (EU) 2017/1151</a:t>
            </a:r>
            <a:endParaRPr lang="ru-RU" sz="1400" dirty="0"/>
          </a:p>
        </p:txBody>
      </p:sp>
    </p:spTree>
    <p:extLst>
      <p:ext uri="{BB962C8B-B14F-4D97-AF65-F5344CB8AC3E}">
        <p14:creationId xmlns:p14="http://schemas.microsoft.com/office/powerpoint/2010/main" val="32092826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017385"/>
            <a:ext cx="6094378" cy="461665"/>
          </a:xfrm>
          <a:prstGeom prst="rect">
            <a:avLst/>
          </a:prstGeom>
          <a:noFill/>
        </p:spPr>
        <p:txBody>
          <a:bodyPr wrap="square">
            <a:spAutoFit/>
          </a:bodyPr>
          <a:lstStyle/>
          <a:p>
            <a:r>
              <a:rPr lang="en-GB" sz="2400" b="1" dirty="0"/>
              <a:t>6. Sampling Points/Sampling Lines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446877"/>
            <a:ext cx="11537384" cy="3477875"/>
          </a:xfrm>
          <a:prstGeom prst="rect">
            <a:avLst/>
          </a:prstGeom>
          <a:noFill/>
        </p:spPr>
        <p:txBody>
          <a:bodyPr wrap="square" rtlCol="0">
            <a:spAutoFit/>
          </a:bodyPr>
          <a:lstStyle/>
          <a:p>
            <a:pPr marL="273050" indent="-273050">
              <a:buAutoNum type="arabicPeriod"/>
            </a:pPr>
            <a:r>
              <a:rPr lang="en-GB" sz="2000" dirty="0">
                <a:solidFill>
                  <a:srgbClr val="339933"/>
                </a:solidFill>
              </a:rPr>
              <a:t>The interior sampling point should be a head-height between the front headrests</a:t>
            </a:r>
            <a:br>
              <a:rPr lang="en-GB" sz="2000" dirty="0"/>
            </a:br>
            <a:endParaRPr lang="en-GB" sz="2000" dirty="0"/>
          </a:p>
          <a:p>
            <a:pPr marL="273050" indent="-273050">
              <a:buAutoNum type="arabicPeriod"/>
            </a:pPr>
            <a:r>
              <a:rPr lang="en-GB" sz="2000" dirty="0"/>
              <a:t>The external sampling point should be (alternatively)</a:t>
            </a:r>
          </a:p>
          <a:p>
            <a:pPr defTabSz="273050"/>
            <a:r>
              <a:rPr lang="en-GB" sz="2000" dirty="0"/>
              <a:t>	2.1. As close as reasonably possible  to the ventilation air intake. Sampling should be isokinetic</a:t>
            </a:r>
          </a:p>
          <a:p>
            <a:pPr algn="l" defTabSz="273050"/>
            <a:r>
              <a:rPr lang="en-US" sz="2000" dirty="0"/>
              <a:t>	2.2. A forward-facing, horizontally oriented sampling probe securely mounted to minimize vehicle aerodynamic influences, at least 5 cm from the vehicle surface</a:t>
            </a:r>
            <a:br>
              <a:rPr lang="en-GB" sz="2000" dirty="0"/>
            </a:br>
            <a:r>
              <a:rPr lang="en-GB" sz="2000" dirty="0"/>
              <a:t>	</a:t>
            </a:r>
          </a:p>
          <a:p>
            <a:pPr marL="273050" indent="-273050">
              <a:buAutoNum type="arabicPeriod"/>
            </a:pPr>
            <a:endParaRPr lang="ru-RU" sz="2000" dirty="0"/>
          </a:p>
          <a:p>
            <a:r>
              <a:rPr lang="en-GB" sz="2000" dirty="0">
                <a:solidFill>
                  <a:srgbClr val="339933"/>
                </a:solidFill>
              </a:rPr>
              <a:t>3. The sampling lines</a:t>
            </a:r>
            <a:r>
              <a:rPr lang="en-US" sz="2000" dirty="0">
                <a:solidFill>
                  <a:srgbClr val="339933"/>
                </a:solidFill>
              </a:rPr>
              <a:t> to the analyzer that is designed to minimize particle losses from 10 nm to 2.5 </a:t>
            </a:r>
            <a:r>
              <a:rPr lang="en-US" sz="2000" dirty="0">
                <a:solidFill>
                  <a:srgbClr val="339933"/>
                </a:solidFill>
                <a:latin typeface="Symbol" panose="05050102010706020507" pitchFamily="18" charset="2"/>
              </a:rPr>
              <a:t>m</a:t>
            </a:r>
            <a:r>
              <a:rPr lang="en-US" sz="2000" dirty="0">
                <a:solidFill>
                  <a:srgbClr val="339933"/>
                </a:solidFill>
              </a:rPr>
              <a:t>m. The sampling lines should be constructed of materials to minimize electrostatic particle losses (for example, conductive materials) and sized to minimize inertial and/or diffusional particle losses</a:t>
            </a:r>
            <a:endParaRPr lang="en-GB" sz="2000" dirty="0">
              <a:solidFill>
                <a:srgbClr val="339933"/>
              </a:solidFill>
            </a:endParaRP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411122"/>
            <a:ext cx="5321410" cy="9896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Task: External sampling position must be further defined. Sampling lines maximal length and minimal diameter must be defined</a:t>
            </a:r>
            <a:endParaRPr lang="ru-RU" sz="2000" b="1" dirty="0"/>
          </a:p>
        </p:txBody>
      </p:sp>
      <p:pic>
        <p:nvPicPr>
          <p:cNvPr id="5" name="Рисунок 4">
            <a:extLst>
              <a:ext uri="{FF2B5EF4-FFF2-40B4-BE49-F238E27FC236}">
                <a16:creationId xmlns:a16="http://schemas.microsoft.com/office/drawing/2014/main" id="{E9BDEFED-2E85-47F8-2E94-AAD90CD0B09E}"/>
              </a:ext>
            </a:extLst>
          </p:cNvPr>
          <p:cNvPicPr>
            <a:picLocks noChangeAspect="1"/>
          </p:cNvPicPr>
          <p:nvPr/>
        </p:nvPicPr>
        <p:blipFill>
          <a:blip r:embed="rId3"/>
          <a:stretch>
            <a:fillRect/>
          </a:stretch>
        </p:blipFill>
        <p:spPr>
          <a:xfrm>
            <a:off x="9364874" y="5145745"/>
            <a:ext cx="2755789" cy="1667083"/>
          </a:xfrm>
          <a:prstGeom prst="rect">
            <a:avLst/>
          </a:prstGeom>
        </p:spPr>
      </p:pic>
      <p:pic>
        <p:nvPicPr>
          <p:cNvPr id="9" name="Рисунок 8">
            <a:extLst>
              <a:ext uri="{FF2B5EF4-FFF2-40B4-BE49-F238E27FC236}">
                <a16:creationId xmlns:a16="http://schemas.microsoft.com/office/drawing/2014/main" id="{4819C535-0CCD-9638-F99E-8F10C5901E2F}"/>
              </a:ext>
            </a:extLst>
          </p:cNvPr>
          <p:cNvPicPr>
            <a:picLocks noChangeAspect="1"/>
          </p:cNvPicPr>
          <p:nvPr/>
        </p:nvPicPr>
        <p:blipFill>
          <a:blip r:embed="rId4"/>
          <a:stretch>
            <a:fillRect/>
          </a:stretch>
        </p:blipFill>
        <p:spPr>
          <a:xfrm>
            <a:off x="6302914" y="5232529"/>
            <a:ext cx="2977274" cy="1466033"/>
          </a:xfrm>
          <a:prstGeom prst="rect">
            <a:avLst/>
          </a:prstGeom>
        </p:spPr>
      </p:pic>
    </p:spTree>
    <p:extLst>
      <p:ext uri="{BB962C8B-B14F-4D97-AF65-F5344CB8AC3E}">
        <p14:creationId xmlns:p14="http://schemas.microsoft.com/office/powerpoint/2010/main" val="21617767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7. Background air pollution level</a:t>
            </a: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2075726"/>
            <a:ext cx="11537384" cy="1426031"/>
          </a:xfrm>
          <a:prstGeom prst="rect">
            <a:avLst/>
          </a:prstGeom>
          <a:noFill/>
        </p:spPr>
        <p:txBody>
          <a:bodyPr wrap="square" rtlCol="0">
            <a:spAutoFit/>
          </a:bodyPr>
          <a:lstStyle/>
          <a:p>
            <a:endParaRPr lang="en-GB" sz="2000" dirty="0">
              <a:solidFill>
                <a:srgbClr val="339933"/>
              </a:solidFill>
            </a:endParaRPr>
          </a:p>
          <a:p>
            <a:r>
              <a:rPr lang="en-GB" sz="2000" dirty="0">
                <a:solidFill>
                  <a:srgbClr val="339933"/>
                </a:solidFill>
              </a:rPr>
              <a:t>PM</a:t>
            </a:r>
            <a:r>
              <a:rPr lang="en-GB" sz="2000" baseline="-25000" dirty="0">
                <a:solidFill>
                  <a:srgbClr val="339933"/>
                </a:solidFill>
              </a:rPr>
              <a:t>2.5</a:t>
            </a:r>
            <a:r>
              <a:rPr lang="en-GB" sz="2000" dirty="0">
                <a:solidFill>
                  <a:srgbClr val="339933"/>
                </a:solidFill>
              </a:rPr>
              <a:t> concentration:  &gt;</a:t>
            </a:r>
            <a:r>
              <a:rPr kumimoji="0" lang="en-GB" sz="2000" i="0" u="none" strike="noStrike" kern="1200" cap="none" spc="0" normalizeH="0" baseline="0" noProof="0" dirty="0">
                <a:ln>
                  <a:noFill/>
                </a:ln>
                <a:solidFill>
                  <a:srgbClr val="339933"/>
                </a:solidFill>
                <a:effectLst/>
                <a:uLnTx/>
                <a:uFillTx/>
                <a:ea typeface="+mn-ea"/>
                <a:cs typeface="+mn-cs"/>
              </a:rPr>
              <a:t> 15 µg/m</a:t>
            </a:r>
            <a:r>
              <a:rPr kumimoji="0" lang="en-GB" sz="2000" i="0" u="none" strike="noStrike" kern="1200" cap="none" spc="0" normalizeH="0" baseline="30000" noProof="0" dirty="0">
                <a:ln>
                  <a:noFill/>
                </a:ln>
                <a:solidFill>
                  <a:srgbClr val="339933"/>
                </a:solidFill>
                <a:effectLst/>
                <a:uLnTx/>
                <a:uFillTx/>
                <a:ea typeface="+mn-ea"/>
                <a:cs typeface="+mn-cs"/>
              </a:rPr>
              <a:t>3  </a:t>
            </a:r>
            <a:r>
              <a:rPr kumimoji="0" lang="en-GB" sz="2000" i="0" u="none" strike="noStrike" kern="1200" cap="none" spc="0" normalizeH="0" noProof="0" dirty="0">
                <a:ln>
                  <a:noFill/>
                </a:ln>
                <a:solidFill>
                  <a:srgbClr val="339933"/>
                </a:solidFill>
                <a:effectLst/>
                <a:uLnTx/>
                <a:uFillTx/>
                <a:ea typeface="+mn-ea"/>
                <a:cs typeface="+mn-cs"/>
              </a:rPr>
              <a:t>(regarding </a:t>
            </a:r>
            <a:r>
              <a:rPr lang="en-GB" sz="2000" dirty="0">
                <a:solidFill>
                  <a:srgbClr val="339933"/>
                </a:solidFill>
              </a:rPr>
              <a:t>24-hour mean </a:t>
            </a:r>
            <a:r>
              <a:rPr lang="en-US" sz="2000" dirty="0">
                <a:solidFill>
                  <a:srgbClr val="339933"/>
                </a:solidFill>
              </a:rPr>
              <a:t>values of WHO </a:t>
            </a:r>
            <a:r>
              <a:rPr kumimoji="0" lang="en-US" sz="2000" i="0" u="none" strike="noStrike" kern="1200" cap="none" spc="0" normalizeH="0" noProof="0" dirty="0">
                <a:ln>
                  <a:noFill/>
                </a:ln>
                <a:solidFill>
                  <a:srgbClr val="339933"/>
                </a:solidFill>
                <a:effectLst/>
                <a:uLnTx/>
                <a:uFillTx/>
                <a:ea typeface="+mn-ea"/>
                <a:cs typeface="+mn-cs"/>
              </a:rPr>
              <a:t>Air quality guideline</a:t>
            </a:r>
            <a:r>
              <a:rPr kumimoji="0" lang="en-GB" sz="2000" i="0" u="none" strike="noStrike" kern="1200" cap="none" spc="0" normalizeH="0" noProof="0" dirty="0">
                <a:ln>
                  <a:noFill/>
                </a:ln>
                <a:solidFill>
                  <a:srgbClr val="339933"/>
                </a:solidFill>
                <a:effectLst/>
                <a:uLnTx/>
                <a:uFillTx/>
                <a:ea typeface="+mn-ea"/>
                <a:cs typeface="+mn-cs"/>
              </a:rPr>
              <a:t>)</a:t>
            </a:r>
          </a:p>
          <a:p>
            <a:endParaRPr lang="en-GB" sz="2000" baseline="30000" dirty="0">
              <a:solidFill>
                <a:srgbClr val="339933"/>
              </a:solidFill>
            </a:endParaRPr>
          </a:p>
          <a:p>
            <a:endParaRPr lang="en-GB" sz="2000" baseline="30000" dirty="0">
              <a:solidFill>
                <a:srgbClr val="339933"/>
              </a:solidFill>
            </a:endParaRPr>
          </a:p>
          <a:p>
            <a:pPr marL="342900" indent="-342900">
              <a:buFont typeface="Arial" panose="020B0604020202020204" pitchFamily="34" charset="0"/>
              <a:buChar char="•"/>
            </a:pPr>
            <a:endParaRPr lang="en-GB" sz="2000" dirty="0">
              <a:solidFill>
                <a:srgbClr val="339933"/>
              </a:solidFill>
            </a:endParaRP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271546"/>
            <a:ext cx="10856448"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Task: The </a:t>
            </a:r>
            <a:r>
              <a:rPr lang="en-US" sz="2000" b="1" dirty="0"/>
              <a:t>group need to set background levels to all measured components (regarding item 9)</a:t>
            </a:r>
            <a:endParaRPr lang="ru-RU" sz="2000" b="1" dirty="0"/>
          </a:p>
        </p:txBody>
      </p:sp>
    </p:spTree>
    <p:extLst>
      <p:ext uri="{BB962C8B-B14F-4D97-AF65-F5344CB8AC3E}">
        <p14:creationId xmlns:p14="http://schemas.microsoft.com/office/powerpoint/2010/main" val="41634001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8. Cabin air filter age</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731970"/>
            <a:ext cx="11537384" cy="2554545"/>
          </a:xfrm>
          <a:prstGeom prst="rect">
            <a:avLst/>
          </a:prstGeom>
          <a:noFill/>
        </p:spPr>
        <p:txBody>
          <a:bodyPr wrap="square" rtlCol="0">
            <a:spAutoFit/>
          </a:bodyPr>
          <a:lstStyle/>
          <a:p>
            <a:r>
              <a:rPr lang="en-GB" sz="2000" dirty="0">
                <a:solidFill>
                  <a:srgbClr val="339933"/>
                </a:solidFill>
              </a:rPr>
              <a:t>HVAC filter age: </a:t>
            </a:r>
          </a:p>
          <a:p>
            <a:pPr marL="342900" indent="-342900">
              <a:buFont typeface="Arial" panose="020B0604020202020204" pitchFamily="34" charset="0"/>
              <a:buChar char="•"/>
            </a:pPr>
            <a:r>
              <a:rPr lang="en-GB" sz="2000" dirty="0">
                <a:solidFill>
                  <a:srgbClr val="339933"/>
                </a:solidFill>
              </a:rPr>
              <a:t>New, OEM-approved</a:t>
            </a:r>
          </a:p>
          <a:p>
            <a:pPr marL="342900" indent="-342900">
              <a:buFont typeface="Arial" panose="020B0604020202020204" pitchFamily="34" charset="0"/>
              <a:buChar char="•"/>
            </a:pPr>
            <a:r>
              <a:rPr lang="en-GB" sz="2000" dirty="0">
                <a:solidFill>
                  <a:srgbClr val="339933"/>
                </a:solidFill>
              </a:rPr>
              <a:t>OEM-approved filter used for 3000 km</a:t>
            </a:r>
          </a:p>
          <a:p>
            <a:pPr marL="342900" indent="-342900">
              <a:buFont typeface="Arial" panose="020B0604020202020204" pitchFamily="34" charset="0"/>
              <a:buChar char="•"/>
            </a:pPr>
            <a:endParaRPr lang="en-GB" sz="2000" dirty="0">
              <a:solidFill>
                <a:srgbClr val="339933"/>
              </a:solidFill>
            </a:endParaRPr>
          </a:p>
          <a:p>
            <a:r>
              <a:rPr lang="en-US" sz="2000" dirty="0">
                <a:solidFill>
                  <a:srgbClr val="339933"/>
                </a:solidFill>
              </a:rPr>
              <a:t>If a vehicle is not installed with a filter by the OEM, the vehicle to be tested with no filter present.</a:t>
            </a:r>
          </a:p>
          <a:p>
            <a:endParaRPr lang="en-US" sz="2000" dirty="0"/>
          </a:p>
          <a:p>
            <a:r>
              <a:rPr lang="en-US" sz="2000" dirty="0"/>
              <a:t>After filter was replaced with a new one the car should then be driven on the road for a minimum of 100 km before starting the test.</a:t>
            </a: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27308" y="5587695"/>
            <a:ext cx="10917866"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Task: Make a round robin test to see influence on filter age and define milage diapason</a:t>
            </a:r>
            <a:endParaRPr lang="ru-RU" sz="2000" b="1" dirty="0"/>
          </a:p>
        </p:txBody>
      </p:sp>
    </p:spTree>
    <p:extLst>
      <p:ext uri="{BB962C8B-B14F-4D97-AF65-F5344CB8AC3E}">
        <p14:creationId xmlns:p14="http://schemas.microsoft.com/office/powerpoint/2010/main" val="7411489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9. PM and gas components to be Measured</a:t>
            </a: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2295753"/>
            <a:ext cx="3252471" cy="2308324"/>
          </a:xfrm>
          <a:prstGeom prst="rect">
            <a:avLst/>
          </a:prstGeom>
          <a:noFill/>
        </p:spPr>
        <p:txBody>
          <a:bodyPr wrap="square" rtlCol="0">
            <a:spAutoFit/>
          </a:bodyPr>
          <a:lstStyle/>
          <a:p>
            <a:r>
              <a:rPr kumimoji="0" lang="en-GB" sz="2400" b="1" i="0" u="none" strike="noStrike" kern="1200" cap="none" spc="0" normalizeH="0" baseline="0" noProof="0" dirty="0">
                <a:ln>
                  <a:noFill/>
                </a:ln>
                <a:solidFill>
                  <a:srgbClr val="339933"/>
                </a:solidFill>
                <a:effectLst/>
                <a:uLnTx/>
                <a:uFillTx/>
                <a:ea typeface="+mn-ea"/>
                <a:cs typeface="+mn-cs"/>
              </a:rPr>
              <a:t>PM</a:t>
            </a:r>
            <a:r>
              <a:rPr kumimoji="0" lang="en-GB" sz="2400" b="1" i="0" u="none" strike="noStrike" kern="1200" cap="none" spc="0" normalizeH="0" baseline="-25000" noProof="0" dirty="0">
                <a:ln>
                  <a:noFill/>
                </a:ln>
                <a:solidFill>
                  <a:srgbClr val="339933"/>
                </a:solidFill>
                <a:effectLst/>
                <a:uLnTx/>
                <a:uFillTx/>
                <a:ea typeface="+mn-ea"/>
                <a:cs typeface="+mn-cs"/>
              </a:rPr>
              <a:t>2.5</a:t>
            </a:r>
            <a:endParaRPr kumimoji="0" lang="en-GB" sz="2400" b="1" i="0" u="none" strike="noStrike" kern="1200" cap="none" spc="0" normalizeH="0" baseline="0" noProof="0" dirty="0">
              <a:ln>
                <a:noFill/>
              </a:ln>
              <a:solidFill>
                <a:srgbClr val="339933"/>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noProof="0" dirty="0">
                <a:ln>
                  <a:noFill/>
                </a:ln>
                <a:solidFill>
                  <a:srgbClr val="339933"/>
                </a:solidFill>
                <a:effectLst/>
                <a:uLnTx/>
                <a:uFillTx/>
                <a:ea typeface="+mn-ea"/>
                <a:cs typeface="+mn-cs"/>
              </a:rPr>
              <a:t>NO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39933"/>
                </a:solidFill>
                <a:effectLst/>
                <a:uLnTx/>
                <a:uFillTx/>
                <a:ea typeface="+mn-ea"/>
                <a:cs typeface="+mn-cs"/>
              </a:rPr>
              <a:t>NO</a:t>
            </a:r>
            <a:r>
              <a:rPr kumimoji="0" lang="en-GB" sz="2400" b="1" i="0" u="none" strike="noStrike" kern="1200" cap="none" spc="0" normalizeH="0" baseline="-25000" noProof="0" dirty="0">
                <a:ln>
                  <a:noFill/>
                </a:ln>
                <a:solidFill>
                  <a:srgbClr val="339933"/>
                </a:solidFill>
                <a:effectLst/>
                <a:uLnTx/>
                <a:uFillTx/>
                <a:ea typeface="+mn-ea"/>
                <a:cs typeface="+mn-cs"/>
              </a:rPr>
              <a:t>2</a:t>
            </a:r>
            <a:endParaRPr lang="en-GB" sz="2400" b="1" dirty="0">
              <a:solidFill>
                <a:srgbClr val="33993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39933"/>
                </a:solidFill>
                <a:effectLst/>
                <a:uLnTx/>
                <a:uFillTx/>
                <a:ea typeface="+mn-ea"/>
                <a:cs typeface="+mn-cs"/>
              </a:rPr>
              <a:t>CO</a:t>
            </a:r>
            <a:r>
              <a:rPr kumimoji="0" lang="en-GB" sz="2400" b="1" i="0" u="none" strike="noStrike" kern="1200" cap="none" spc="0" normalizeH="0" baseline="-25000" noProof="0" dirty="0">
                <a:ln>
                  <a:noFill/>
                </a:ln>
                <a:solidFill>
                  <a:srgbClr val="339933"/>
                </a:solidFill>
                <a:effectLst/>
                <a:uLnTx/>
                <a:uFillTx/>
                <a:ea typeface="+mn-ea"/>
                <a:cs typeface="+mn-cs"/>
              </a:rPr>
              <a:t>2 </a:t>
            </a:r>
            <a:endParaRPr kumimoji="0" lang="en-GB" sz="2400" b="1" i="0" u="none" strike="noStrike" kern="1200" cap="none" spc="0" normalizeH="0" baseline="0" noProof="0" dirty="0">
              <a:ln>
                <a:noFill/>
              </a:ln>
              <a:solidFill>
                <a:srgbClr val="339933"/>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339933"/>
              </a:solidFill>
              <a:effectLst/>
              <a:uLnTx/>
              <a:uFillTx/>
              <a:ea typeface="+mn-ea"/>
              <a:cs typeface="+mn-cs"/>
            </a:endParaRPr>
          </a:p>
          <a:p>
            <a:pPr marL="342900" indent="-342900">
              <a:buFont typeface="Arial" panose="020B0604020202020204" pitchFamily="34" charset="0"/>
              <a:buChar char="•"/>
            </a:pPr>
            <a:endParaRPr lang="en-GB" sz="2400" b="1" dirty="0">
              <a:solidFill>
                <a:srgbClr val="339933"/>
              </a:solidFill>
            </a:endParaRP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4952418"/>
            <a:ext cx="10982908" cy="16137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Tasks: </a:t>
            </a:r>
          </a:p>
          <a:p>
            <a:r>
              <a:rPr lang="en-US" sz="2000" b="1" dirty="0"/>
              <a:t>1. Substantiate inclusion of PN to list of measured components taking into account modern tendences to ambient and interior air quality requirements</a:t>
            </a:r>
            <a:endParaRPr lang="ru-RU" sz="2000" b="1" dirty="0"/>
          </a:p>
          <a:p>
            <a:r>
              <a:rPr lang="en-US" sz="2000" b="1" dirty="0"/>
              <a:t>2. Investigate  the influence of fluctuation of external concentration of CO</a:t>
            </a:r>
            <a:r>
              <a:rPr lang="en-US" sz="2000" b="1" baseline="-25000" dirty="0"/>
              <a:t>2</a:t>
            </a:r>
            <a:r>
              <a:rPr lang="en-US" sz="2000" b="1" dirty="0"/>
              <a:t> in ambient air to interior concentration of CO</a:t>
            </a:r>
            <a:r>
              <a:rPr lang="en-US" sz="2000" b="1" baseline="-25000" dirty="0"/>
              <a:t>2</a:t>
            </a:r>
            <a:r>
              <a:rPr lang="en-US" sz="2000" b="1" dirty="0"/>
              <a:t> (do we need to measure external CO</a:t>
            </a:r>
            <a:r>
              <a:rPr lang="en-US" sz="2000" b="1" baseline="-25000" dirty="0"/>
              <a:t>2</a:t>
            </a:r>
            <a:r>
              <a:rPr lang="en-US" sz="2000" b="1" dirty="0"/>
              <a:t> simultaneously with internal)</a:t>
            </a:r>
          </a:p>
        </p:txBody>
      </p:sp>
      <p:sp>
        <p:nvSpPr>
          <p:cNvPr id="6" name="TextBox 5">
            <a:extLst>
              <a:ext uri="{FF2B5EF4-FFF2-40B4-BE49-F238E27FC236}">
                <a16:creationId xmlns:a16="http://schemas.microsoft.com/office/drawing/2014/main" id="{1D060025-DFCF-48A0-92CB-1481CEF0683B}"/>
              </a:ext>
            </a:extLst>
          </p:cNvPr>
          <p:cNvSpPr txBox="1"/>
          <p:nvPr/>
        </p:nvSpPr>
        <p:spPr>
          <a:xfrm>
            <a:off x="6864295" y="1834929"/>
            <a:ext cx="4050139" cy="3108543"/>
          </a:xfrm>
          <a:prstGeom prst="rect">
            <a:avLst/>
          </a:prstGeom>
          <a:noFill/>
        </p:spPr>
        <p:txBody>
          <a:bodyPr wrap="square" rtlCol="0">
            <a:spAutoFit/>
          </a:bodyPr>
          <a:lstStyle/>
          <a:p>
            <a:r>
              <a:rPr lang="en-GB" sz="2000" b="1" u="sng" dirty="0"/>
              <a:t>Optionally:</a:t>
            </a:r>
          </a:p>
          <a:p>
            <a:r>
              <a:rPr kumimoji="0" lang="en-GB" sz="2200" b="1" i="0" u="none" strike="noStrike" kern="1200" cap="none" spc="0" normalizeH="0" baseline="0" noProof="0" dirty="0">
                <a:ln>
                  <a:noFill/>
                </a:ln>
                <a:solidFill>
                  <a:srgbClr val="0070C0"/>
                </a:solidFill>
                <a:effectLst/>
                <a:uLnTx/>
                <a:uFillTx/>
                <a:ea typeface="+mn-ea"/>
                <a:cs typeface="+mn-cs"/>
              </a:rPr>
              <a:t>PN</a:t>
            </a:r>
            <a:endParaRPr kumimoji="0" lang="en-GB" sz="2200" b="1" i="0" u="none" strike="noStrike" kern="1200" cap="none" spc="0" normalizeH="0" baseline="30000" noProof="0" dirty="0">
              <a:ln>
                <a:noFill/>
              </a:ln>
              <a:solidFill>
                <a:srgbClr val="0070C0"/>
              </a:solidFill>
              <a:effectLst/>
              <a:uLnTx/>
              <a:uFillTx/>
              <a:ea typeface="+mn-ea"/>
              <a:cs typeface="+mn-cs"/>
            </a:endParaRPr>
          </a:p>
          <a:p>
            <a:r>
              <a:rPr kumimoji="0" lang="en-GB" sz="2200" i="0" u="none" strike="noStrike" kern="1200" cap="none" spc="0" normalizeH="0" baseline="0" noProof="0" dirty="0">
                <a:ln>
                  <a:noFill/>
                </a:ln>
                <a:effectLst/>
                <a:uLnTx/>
                <a:uFillTx/>
                <a:ea typeface="+mn-ea"/>
                <a:cs typeface="+mn-cs"/>
              </a:rPr>
              <a:t>small fraction PM (0.1-1 µm)</a:t>
            </a:r>
          </a:p>
          <a:p>
            <a:r>
              <a:rPr kumimoji="0" lang="en-GB" sz="2200" b="0" i="0" u="none" strike="noStrike" kern="1200" cap="none" spc="0" normalizeH="0" baseline="0" noProof="0" dirty="0">
                <a:ln>
                  <a:noFill/>
                </a:ln>
                <a:effectLst/>
                <a:uLnTx/>
                <a:uFillTx/>
                <a:ea typeface="+mn-ea"/>
                <a:cs typeface="+mn-cs"/>
              </a:rPr>
              <a:t>PM</a:t>
            </a:r>
            <a:r>
              <a:rPr kumimoji="0" lang="en-GB" sz="2200" b="0" i="0" u="none" strike="noStrike" kern="1200" cap="none" spc="0" normalizeH="0" baseline="-25000" noProof="0" dirty="0">
                <a:ln>
                  <a:noFill/>
                </a:ln>
                <a:effectLst/>
                <a:uLnTx/>
                <a:uFillTx/>
                <a:ea typeface="+mn-ea"/>
                <a:cs typeface="+mn-cs"/>
              </a:rPr>
              <a:t>10</a:t>
            </a:r>
            <a:endParaRPr kumimoji="0" lang="en-GB" sz="2200" b="0" i="0" u="none" strike="noStrike" kern="1200" cap="none" spc="0" normalizeH="0" baseline="30000" noProof="0" dirty="0">
              <a:ln>
                <a:noFill/>
              </a:ln>
              <a:effectLst/>
              <a:uLnTx/>
              <a:uFillTx/>
              <a:ea typeface="+mn-ea"/>
              <a:cs typeface="+mn-cs"/>
            </a:endParaRPr>
          </a:p>
          <a:p>
            <a:r>
              <a:rPr kumimoji="0" lang="en-GB" sz="2200" i="0" u="none" strike="noStrike" kern="1200" cap="none" spc="0" normalizeH="0" baseline="0" noProof="0" dirty="0">
                <a:ln>
                  <a:noFill/>
                </a:ln>
                <a:effectLst/>
                <a:uLnTx/>
                <a:uFillTx/>
                <a:ea typeface="+mn-ea"/>
                <a:cs typeface="+mn-cs"/>
              </a:rPr>
              <a:t>CO</a:t>
            </a:r>
          </a:p>
          <a:p>
            <a:r>
              <a:rPr kumimoji="0" lang="en-GB" sz="2200" i="0" u="none" strike="noStrike" kern="1200" cap="none" spc="0" normalizeH="0" noProof="0" dirty="0" err="1">
                <a:ln>
                  <a:noFill/>
                </a:ln>
                <a:effectLst/>
                <a:uLnTx/>
                <a:uFillTx/>
                <a:ea typeface="+mn-ea"/>
                <a:cs typeface="+mn-cs"/>
              </a:rPr>
              <a:t>tVOC</a:t>
            </a:r>
            <a:endParaRPr kumimoji="0" lang="en-GB" sz="2200" i="0" u="none" strike="noStrike" kern="1200" cap="none" spc="0" normalizeH="0" noProof="0" dirty="0">
              <a:ln>
                <a:noFill/>
              </a:ln>
              <a:effectLst/>
              <a:uLnTx/>
              <a:uFillTx/>
              <a:ea typeface="+mn-ea"/>
              <a:cs typeface="+mn-cs"/>
            </a:endParaRPr>
          </a:p>
          <a:p>
            <a:r>
              <a:rPr lang="en-GB" sz="2200" dirty="0"/>
              <a:t>PAH</a:t>
            </a:r>
            <a:endParaRPr kumimoji="0" lang="en-GB" sz="2200" i="0" u="none" strike="noStrike" kern="1200" cap="none" spc="0" normalizeH="0" noProof="0" dirty="0">
              <a:ln>
                <a:noFill/>
              </a:ln>
              <a:effectLst/>
              <a:uLnTx/>
              <a:uFillTx/>
              <a:ea typeface="+mn-ea"/>
              <a:cs typeface="+mn-cs"/>
            </a:endParaRPr>
          </a:p>
          <a:p>
            <a:r>
              <a:rPr kumimoji="0" lang="en-GB" sz="2200" i="0" u="none" strike="noStrike" kern="1200" cap="none" spc="0" normalizeH="0" noProof="0" dirty="0">
                <a:ln>
                  <a:noFill/>
                </a:ln>
                <a:effectLst/>
                <a:uLnTx/>
                <a:uFillTx/>
                <a:ea typeface="+mn-ea"/>
                <a:cs typeface="+mn-cs"/>
              </a:rPr>
              <a:t>NH</a:t>
            </a:r>
            <a:r>
              <a:rPr kumimoji="0" lang="en-GB" sz="2200" i="0" u="none" strike="noStrike" kern="1200" cap="none" spc="0" normalizeH="0" baseline="-25000" noProof="0" dirty="0">
                <a:ln>
                  <a:noFill/>
                </a:ln>
                <a:effectLst/>
                <a:uLnTx/>
                <a:uFillTx/>
                <a:ea typeface="+mn-ea"/>
                <a:cs typeface="+mn-cs"/>
              </a:rPr>
              <a:t>3</a:t>
            </a:r>
            <a:endParaRPr lang="en-GB" sz="2200" baseline="-25000" dirty="0"/>
          </a:p>
          <a:p>
            <a:r>
              <a:rPr kumimoji="0" lang="en-GB" sz="2200" i="0" u="none" strike="noStrike" kern="1200" cap="none" spc="0" normalizeH="0" noProof="0" dirty="0">
                <a:ln>
                  <a:noFill/>
                </a:ln>
                <a:effectLst/>
                <a:uLnTx/>
                <a:uFillTx/>
                <a:ea typeface="+mn-ea"/>
                <a:cs typeface="+mn-cs"/>
              </a:rPr>
              <a:t>O</a:t>
            </a:r>
            <a:r>
              <a:rPr kumimoji="0" lang="en-GB" sz="2200" i="0" u="none" strike="noStrike" kern="1200" cap="none" spc="0" normalizeH="0" baseline="-25000" noProof="0" dirty="0">
                <a:ln>
                  <a:noFill/>
                </a:ln>
                <a:effectLst/>
                <a:uLnTx/>
                <a:uFillTx/>
                <a:ea typeface="+mn-ea"/>
                <a:cs typeface="+mn-cs"/>
              </a:rPr>
              <a:t>3</a:t>
            </a:r>
            <a:endParaRPr lang="en-GB" sz="2000" dirty="0"/>
          </a:p>
        </p:txBody>
      </p:sp>
    </p:spTree>
    <p:extLst>
      <p:ext uri="{BB962C8B-B14F-4D97-AF65-F5344CB8AC3E}">
        <p14:creationId xmlns:p14="http://schemas.microsoft.com/office/powerpoint/2010/main" val="25554660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solidFill>
                  <a:srgbClr val="339933"/>
                </a:solidFill>
              </a:rPr>
              <a:t>10. Measurement Methods </a:t>
            </a:r>
            <a:r>
              <a:rPr lang="en-US" sz="2400" b="1" dirty="0">
                <a:solidFill>
                  <a:srgbClr val="339933"/>
                </a:solidFill>
              </a:rPr>
              <a:t>(agreed)</a:t>
            </a:r>
            <a:endParaRPr lang="en-GB" sz="2400" b="1" dirty="0">
              <a:solidFill>
                <a:srgbClr val="339933"/>
              </a:solidFill>
            </a:endParaRPr>
          </a:p>
        </p:txBody>
      </p:sp>
      <p:sp>
        <p:nvSpPr>
          <p:cNvPr id="2" name="TextBox 1">
            <a:extLst>
              <a:ext uri="{FF2B5EF4-FFF2-40B4-BE49-F238E27FC236}">
                <a16:creationId xmlns:a16="http://schemas.microsoft.com/office/drawing/2014/main" id="{5FC3AD5E-5B46-4C4D-A0E7-7ACA9B30E9ED}"/>
              </a:ext>
            </a:extLst>
          </p:cNvPr>
          <p:cNvSpPr txBox="1"/>
          <p:nvPr/>
        </p:nvSpPr>
        <p:spPr>
          <a:xfrm>
            <a:off x="398453" y="1858085"/>
            <a:ext cx="8375896" cy="2400657"/>
          </a:xfrm>
          <a:prstGeom prst="rect">
            <a:avLst/>
          </a:prstGeom>
          <a:noFill/>
        </p:spPr>
        <p:txBody>
          <a:bodyPr wrap="square" rtlCol="0">
            <a:spAutoFit/>
          </a:bodyPr>
          <a:lstStyle/>
          <a:p>
            <a:pPr lvl="0" defTabSz="457200">
              <a:defRPr/>
            </a:pPr>
            <a:r>
              <a:rPr kumimoji="0" lang="en-GB" sz="2200" b="0" i="0" u="none" strike="noStrike" kern="1200" cap="none" spc="0" normalizeH="0" baseline="0" noProof="0" dirty="0">
                <a:ln>
                  <a:noFill/>
                </a:ln>
                <a:solidFill>
                  <a:srgbClr val="339933"/>
                </a:solidFill>
                <a:effectLst/>
                <a:uLnTx/>
                <a:uFillTx/>
                <a:ea typeface="+mn-ea"/>
                <a:cs typeface="+mn-cs"/>
              </a:rPr>
              <a:t>PM concentration</a:t>
            </a:r>
            <a:r>
              <a:rPr kumimoji="0" lang="ru-RU" sz="2200" b="0" i="0" u="none" strike="noStrike" kern="1200" cap="none" spc="0" normalizeH="0" baseline="0" noProof="0" dirty="0">
                <a:ln>
                  <a:noFill/>
                </a:ln>
                <a:solidFill>
                  <a:srgbClr val="339933"/>
                </a:solidFill>
                <a:effectLst/>
                <a:uLnTx/>
                <a:uFillTx/>
                <a:ea typeface="+mn-ea"/>
                <a:cs typeface="+mn-cs"/>
              </a:rPr>
              <a:t> </a:t>
            </a:r>
            <a:r>
              <a:rPr kumimoji="0" lang="en-GB" sz="2200" b="0" i="0" u="none" strike="noStrike" kern="1200" cap="none" spc="0" normalizeH="0" baseline="0" noProof="0" dirty="0">
                <a:ln>
                  <a:noFill/>
                </a:ln>
                <a:solidFill>
                  <a:srgbClr val="339933"/>
                </a:solidFill>
                <a:effectLst/>
                <a:uLnTx/>
                <a:uFillTx/>
                <a:ea typeface="+mn-ea"/>
                <a:cs typeface="+mn-cs"/>
              </a:rPr>
              <a:t>			</a:t>
            </a:r>
            <a:r>
              <a:rPr kumimoji="0" lang="en-GB" sz="2200" b="0" i="0" u="none" strike="noStrike" kern="1200" cap="none" spc="0" normalizeH="0" baseline="0" dirty="0">
                <a:ln>
                  <a:noFill/>
                </a:ln>
                <a:solidFill>
                  <a:srgbClr val="339933"/>
                </a:solidFill>
                <a:effectLst/>
                <a:uLnTx/>
                <a:uFillTx/>
                <a:ea typeface="+mn-ea"/>
                <a:cs typeface="+mn-cs"/>
              </a:rPr>
              <a:t>O</a:t>
            </a:r>
            <a:r>
              <a:rPr lang="en-GB" sz="2200" dirty="0">
                <a:solidFill>
                  <a:srgbClr val="339933"/>
                </a:solidFill>
              </a:rPr>
              <a:t>ptical particle counter</a:t>
            </a:r>
            <a:endParaRPr kumimoji="0" lang="en-GB" sz="2200" b="0" i="0" u="none" strike="noStrike" kern="1200" cap="none" spc="0" normalizeH="0" baseline="0" noProof="0" dirty="0">
              <a:ln>
                <a:noFill/>
              </a:ln>
              <a:solidFill>
                <a:srgbClr val="339933"/>
              </a:solidFill>
              <a:effectLst/>
              <a:uLnTx/>
              <a:uFillTx/>
              <a:ea typeface="+mn-ea"/>
              <a:cs typeface="+mn-cs"/>
            </a:endParaRPr>
          </a:p>
          <a:p>
            <a:pPr lvl="0" defTabSz="457200">
              <a:defRPr/>
            </a:pPr>
            <a:endParaRPr kumimoji="0" lang="en-GB" sz="2200" b="0" i="0" u="none" strike="noStrike" kern="1200" cap="none" spc="0" normalizeH="0" baseline="0" noProof="0" dirty="0">
              <a:ln>
                <a:noFill/>
              </a:ln>
              <a:solidFill>
                <a:srgbClr val="339933"/>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339933"/>
                </a:solidFill>
                <a:effectLst/>
                <a:uLnTx/>
                <a:uFillTx/>
                <a:ea typeface="+mn-ea"/>
                <a:cs typeface="+mn-cs"/>
              </a:rPr>
              <a:t>NO and NO</a:t>
            </a:r>
            <a:r>
              <a:rPr kumimoji="0" lang="en-GB" sz="2200" b="0" i="0" u="none" strike="noStrike" kern="1200" cap="none" spc="0" normalizeH="0" baseline="-25000" noProof="0" dirty="0">
                <a:ln>
                  <a:noFill/>
                </a:ln>
                <a:solidFill>
                  <a:srgbClr val="339933"/>
                </a:solidFill>
                <a:effectLst/>
                <a:uLnTx/>
                <a:uFillTx/>
                <a:ea typeface="+mn-ea"/>
                <a:cs typeface="+mn-cs"/>
              </a:rPr>
              <a:t>2</a:t>
            </a:r>
            <a:r>
              <a:rPr kumimoji="0" lang="en-GB" sz="2200" b="0" i="0" u="none" strike="noStrike" kern="1200" cap="none" spc="0" normalizeH="0" baseline="0" noProof="0" dirty="0">
                <a:ln>
                  <a:noFill/>
                </a:ln>
                <a:solidFill>
                  <a:srgbClr val="339933"/>
                </a:solidFill>
                <a:effectLst/>
                <a:uLnTx/>
                <a:uFillTx/>
                <a:ea typeface="+mn-ea"/>
                <a:cs typeface="+mn-cs"/>
              </a:rPr>
              <a:t> concentration</a:t>
            </a:r>
            <a:r>
              <a:rPr kumimoji="0" lang="ru-RU" sz="2200" b="0" i="0" u="none" strike="noStrike" kern="1200" cap="none" spc="0" normalizeH="0" baseline="0" noProof="0" dirty="0">
                <a:ln>
                  <a:noFill/>
                </a:ln>
                <a:solidFill>
                  <a:srgbClr val="339933"/>
                </a:solidFill>
                <a:effectLst/>
                <a:uLnTx/>
                <a:uFillTx/>
                <a:ea typeface="+mn-ea"/>
                <a:cs typeface="+mn-cs"/>
              </a:rPr>
              <a:t>	</a:t>
            </a:r>
            <a:r>
              <a:rPr kumimoji="0" lang="en-GB" sz="2200" b="0" i="0" u="none" strike="noStrike" kern="1200" cap="none" spc="0" normalizeH="0" baseline="0" noProof="0" dirty="0">
                <a:ln>
                  <a:noFill/>
                </a:ln>
                <a:solidFill>
                  <a:srgbClr val="339933"/>
                </a:solidFill>
                <a:effectLst/>
                <a:uLnTx/>
                <a:uFillTx/>
                <a:ea typeface="+mn-ea"/>
                <a:cs typeface="+mn-cs"/>
              </a:rPr>
              <a:t>Non-dispersive ultra-violet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339933"/>
                </a:solidFill>
                <a:effectLst/>
                <a:uLnTx/>
                <a:uFillTx/>
                <a:ea typeface="+mn-ea"/>
                <a:cs typeface="+mn-cs"/>
              </a:rPr>
              <a:t>							chemiluminescent detector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200" dirty="0">
              <a:solidFill>
                <a:srgbClr val="339933"/>
              </a:solidFill>
            </a:endParaRPr>
          </a:p>
          <a:p>
            <a:pPr defTabSz="457200">
              <a:defRPr/>
            </a:pPr>
            <a:r>
              <a:rPr kumimoji="0" lang="en-GB" sz="2000" b="0" i="0" u="none" strike="noStrike" kern="1200" cap="none" spc="0" normalizeH="0" baseline="0" noProof="0" dirty="0">
                <a:ln>
                  <a:noFill/>
                </a:ln>
                <a:solidFill>
                  <a:srgbClr val="339933"/>
                </a:solidFill>
                <a:effectLst/>
                <a:uLnTx/>
                <a:uFillTx/>
                <a:ea typeface="+mn-ea"/>
                <a:cs typeface="+mn-cs"/>
              </a:rPr>
              <a:t>CO</a:t>
            </a:r>
            <a:r>
              <a:rPr kumimoji="0" lang="en-GB" sz="2000" b="0" i="0" u="none" strike="noStrike" kern="1200" cap="none" spc="0" normalizeH="0" baseline="-25000" noProof="0" dirty="0">
                <a:ln>
                  <a:noFill/>
                </a:ln>
                <a:solidFill>
                  <a:srgbClr val="339933"/>
                </a:solidFill>
                <a:effectLst/>
                <a:uLnTx/>
                <a:uFillTx/>
                <a:ea typeface="+mn-ea"/>
                <a:cs typeface="+mn-cs"/>
              </a:rPr>
              <a:t>2</a:t>
            </a:r>
            <a:r>
              <a:rPr kumimoji="0" lang="en-GB" sz="2000" b="0" i="0" u="none" strike="noStrike" kern="1200" cap="none" spc="0" normalizeH="0" baseline="0" noProof="0" dirty="0">
                <a:ln>
                  <a:noFill/>
                </a:ln>
                <a:solidFill>
                  <a:srgbClr val="339933"/>
                </a:solidFill>
                <a:effectLst/>
                <a:uLnTx/>
                <a:uFillTx/>
                <a:ea typeface="+mn-ea"/>
                <a:cs typeface="+mn-cs"/>
              </a:rPr>
              <a:t> concentration</a:t>
            </a:r>
            <a:r>
              <a:rPr kumimoji="0" lang="ru-RU" sz="2000" b="0" i="0" u="none" strike="noStrike" kern="1200" cap="none" spc="0" normalizeH="0" baseline="0" noProof="0" dirty="0">
                <a:ln>
                  <a:noFill/>
                </a:ln>
                <a:solidFill>
                  <a:srgbClr val="339933"/>
                </a:solidFill>
                <a:effectLst/>
                <a:uLnTx/>
                <a:uFillTx/>
                <a:ea typeface="+mn-ea"/>
                <a:cs typeface="+mn-cs"/>
              </a:rPr>
              <a:t>	</a:t>
            </a:r>
            <a:r>
              <a:rPr kumimoji="0" lang="en-GB" sz="2000" b="0" i="0" u="none" strike="noStrike" kern="1200" cap="none" spc="0" normalizeH="0" baseline="0" noProof="0" dirty="0">
                <a:ln>
                  <a:noFill/>
                </a:ln>
                <a:solidFill>
                  <a:srgbClr val="339933"/>
                </a:solidFill>
                <a:effectLst/>
                <a:uLnTx/>
                <a:uFillTx/>
                <a:ea typeface="+mn-ea"/>
                <a:cs typeface="+mn-cs"/>
              </a:rPr>
              <a:t>		Non-dispersive infra-red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339933"/>
              </a:solidFill>
            </a:endParaRPr>
          </a:p>
        </p:txBody>
      </p:sp>
    </p:spTree>
    <p:extLst>
      <p:ext uri="{BB962C8B-B14F-4D97-AF65-F5344CB8AC3E}">
        <p14:creationId xmlns:p14="http://schemas.microsoft.com/office/powerpoint/2010/main" val="7181902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11. Test equipment requirements</a:t>
            </a: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242811" y="5645987"/>
            <a:ext cx="11002363"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Task: Further check realistic values for measured concentration diapason and time resolution</a:t>
            </a:r>
            <a:endParaRPr lang="ru-RU" sz="2000" b="1" dirty="0"/>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2135974"/>
            <a:ext cx="7172718" cy="21544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PM</a:t>
            </a:r>
            <a:r>
              <a:rPr kumimoji="0" lang="en-GB" sz="2200" b="0" i="0" u="none" strike="noStrike" kern="1200" cap="none" spc="0" normalizeH="0" baseline="-25000" noProof="0" dirty="0">
                <a:ln>
                  <a:noFill/>
                </a:ln>
                <a:effectLst/>
                <a:uLnTx/>
                <a:uFillTx/>
                <a:ea typeface="+mn-ea"/>
                <a:cs typeface="+mn-cs"/>
              </a:rPr>
              <a:t>2.5</a:t>
            </a:r>
            <a:r>
              <a:rPr kumimoji="0" lang="en-GB" sz="2200" b="0" i="0" u="none" strike="noStrike" kern="1200" cap="none" spc="0" normalizeH="0" baseline="0" noProof="0" dirty="0">
                <a:ln>
                  <a:noFill/>
                </a:ln>
                <a:effectLst/>
                <a:uLnTx/>
                <a:uFillTx/>
                <a:ea typeface="+mn-ea"/>
                <a:cs typeface="+mn-cs"/>
              </a:rPr>
              <a:t> concentration</a:t>
            </a:r>
            <a:r>
              <a:rPr kumimoji="0" lang="ru-RU" sz="2200" b="0" i="0" u="none" strike="noStrike" kern="1200" cap="none" spc="0" normalizeH="0" baseline="0" noProof="0" dirty="0">
                <a:ln>
                  <a:noFill/>
                </a:ln>
                <a:effectLst/>
                <a:uLnTx/>
                <a:uFillTx/>
                <a:ea typeface="+mn-ea"/>
                <a:cs typeface="+mn-cs"/>
              </a:rPr>
              <a:t> </a:t>
            </a:r>
            <a:r>
              <a:rPr kumimoji="0" lang="en-US"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0 to 0.5 mg/m</a:t>
            </a:r>
            <a:r>
              <a:rPr kumimoji="0" lang="en-GB" sz="2200" b="0" i="0" u="none" strike="noStrike" kern="1200" cap="none" spc="0" normalizeH="0" baseline="30000" noProof="0" dirty="0">
                <a:ln>
                  <a:noFill/>
                </a:ln>
                <a:effectLst/>
                <a:uLnTx/>
                <a:uFillTx/>
                <a:ea typeface="+mn-ea"/>
                <a:cs typeface="+mn-cs"/>
              </a:rPr>
              <a:t>3</a:t>
            </a:r>
          </a:p>
          <a:p>
            <a:pPr defTabSz="457200">
              <a:defRPr/>
            </a:pPr>
            <a:r>
              <a:rPr kumimoji="0" lang="en-GB" sz="2200" b="0" i="0" u="none" strike="noStrike" kern="1200" cap="none" spc="0" normalizeH="0" baseline="0" noProof="0" dirty="0">
                <a:ln>
                  <a:noFill/>
                </a:ln>
                <a:effectLst/>
                <a:uLnTx/>
                <a:uFillTx/>
                <a:ea typeface="+mn-ea"/>
                <a:cs typeface="+mn-cs"/>
              </a:rPr>
              <a:t>NO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0.5 ppm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NO</a:t>
            </a:r>
            <a:r>
              <a:rPr kumimoji="0" lang="en-GB" sz="2200" b="0" i="0" u="none" strike="noStrike" kern="1200" cap="none" spc="0" normalizeH="0" baseline="-25000" noProof="0" dirty="0">
                <a:ln>
                  <a:noFill/>
                </a:ln>
                <a:effectLst/>
                <a:uLnTx/>
                <a:uFillTx/>
                <a:ea typeface="+mn-ea"/>
                <a:cs typeface="+mn-cs"/>
              </a:rPr>
              <a:t>2</a:t>
            </a:r>
            <a:r>
              <a:rPr kumimoji="0" lang="en-GB" sz="2200" b="0" i="0" u="none" strike="noStrike" kern="1200" cap="none" spc="0" normalizeH="0" baseline="0" noProof="0" dirty="0">
                <a:ln>
                  <a:noFill/>
                </a:ln>
                <a:effectLst/>
                <a:uLnTx/>
                <a:uFillTx/>
                <a:ea typeface="+mn-ea"/>
                <a:cs typeface="+mn-cs"/>
              </a:rPr>
              <a:t>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0.5 ppm</a:t>
            </a:r>
          </a:p>
          <a:p>
            <a:pPr defTabSz="457200">
              <a:defRPr/>
            </a:pPr>
            <a:r>
              <a:rPr kumimoji="0" lang="en-GB" sz="2200" b="0" i="0" u="none" strike="noStrike" kern="1200" cap="none" spc="0" normalizeH="0" baseline="0" noProof="0" dirty="0">
                <a:ln>
                  <a:noFill/>
                </a:ln>
                <a:effectLst/>
                <a:uLnTx/>
                <a:uFillTx/>
                <a:ea typeface="+mn-ea"/>
                <a:cs typeface="+mn-cs"/>
              </a:rPr>
              <a:t>CO</a:t>
            </a:r>
            <a:r>
              <a:rPr kumimoji="0" lang="en-GB" sz="2200" b="0" i="0" u="none" strike="noStrike" kern="1200" cap="none" spc="0" normalizeH="0" baseline="-25000" noProof="0" dirty="0">
                <a:ln>
                  <a:noFill/>
                </a:ln>
                <a:effectLst/>
                <a:uLnTx/>
                <a:uFillTx/>
                <a:ea typeface="+mn-ea"/>
                <a:cs typeface="+mn-cs"/>
              </a:rPr>
              <a:t>2</a:t>
            </a:r>
            <a:r>
              <a:rPr kumimoji="0" lang="en-GB" sz="2200" b="0" i="0" u="none" strike="noStrike" kern="1200" cap="none" spc="0" normalizeH="0" baseline="0" noProof="0" dirty="0">
                <a:ln>
                  <a:noFill/>
                </a:ln>
                <a:effectLst/>
                <a:uLnTx/>
                <a:uFillTx/>
                <a:ea typeface="+mn-ea"/>
                <a:cs typeface="+mn-cs"/>
              </a:rPr>
              <a:t>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5,000 ppm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effectLst/>
              <a:uLnTx/>
              <a:uFillTx/>
              <a:ea typeface="+mn-ea"/>
              <a:cs typeface="+mn-cs"/>
            </a:endParaRPr>
          </a:p>
          <a:p>
            <a:r>
              <a:rPr lang="en-GB" sz="2200" dirty="0"/>
              <a:t>Time resolution: 	&lt;2 s </a:t>
            </a:r>
          </a:p>
        </p:txBody>
      </p:sp>
    </p:spTree>
    <p:extLst>
      <p:ext uri="{BB962C8B-B14F-4D97-AF65-F5344CB8AC3E}">
        <p14:creationId xmlns:p14="http://schemas.microsoft.com/office/powerpoint/2010/main" val="41889781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26410" y="165291"/>
            <a:ext cx="90011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200" b="1" dirty="0" err="1">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ToR</a:t>
            </a:r>
            <a:r>
              <a:rPr lang="en-US" altLang="ko-KR" sz="32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 for the Third Stage</a:t>
            </a:r>
            <a:endParaRPr lang="ko-KR" altLang="en-US" sz="32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4" name="Rectangle 3">
            <a:extLst>
              <a:ext uri="{FF2B5EF4-FFF2-40B4-BE49-F238E27FC236}">
                <a16:creationId xmlns:a16="http://schemas.microsoft.com/office/drawing/2014/main" id="{893C1A52-BC52-43F3-880F-881E4F5C2C2D}"/>
              </a:ext>
            </a:extLst>
          </p:cNvPr>
          <p:cNvSpPr txBox="1">
            <a:spLocks noChangeArrowheads="1"/>
          </p:cNvSpPr>
          <p:nvPr/>
        </p:nvSpPr>
        <p:spPr bwMode="auto">
          <a:xfrm>
            <a:off x="81064" y="1091652"/>
            <a:ext cx="11758009" cy="260494"/>
          </a:xfrm>
          <a:prstGeom prst="rect">
            <a:avLst/>
          </a:prstGeom>
          <a:noFill/>
          <a:ln>
            <a:miter lim="800000"/>
            <a:headEnd/>
            <a:tailEnd/>
          </a:ln>
        </p:spPr>
        <p:txBody>
          <a:bodyPr anchor="ctr"/>
          <a:lstStyle/>
          <a:p>
            <a:pPr lvl="0" algn="ctr" eaLnBrk="0" hangingPunct="0">
              <a:defRPr/>
            </a:pPr>
            <a:r>
              <a:rPr kumimoji="0" lang="en-US" altLang="ko-KR" sz="2000" b="1" kern="0" dirty="0">
                <a:solidFill>
                  <a:schemeClr val="tx1"/>
                </a:solidFill>
                <a:latin typeface="Arial" pitchFamily="34" charset="0"/>
                <a:ea typeface="Arial Unicode MS" pitchFamily="50" charset="-127"/>
                <a:cs typeface="Arial" pitchFamily="34" charset="0"/>
              </a:rPr>
              <a:t>Terms of reference and rules of procedure for the IWG on Vehicle Interior Air Quality</a:t>
            </a:r>
          </a:p>
        </p:txBody>
      </p:sp>
      <p:sp>
        <p:nvSpPr>
          <p:cNvPr id="5" name="TextBox 4">
            <a:extLst>
              <a:ext uri="{FF2B5EF4-FFF2-40B4-BE49-F238E27FC236}">
                <a16:creationId xmlns:a16="http://schemas.microsoft.com/office/drawing/2014/main" id="{4C9FC7F7-B54A-404E-A828-3A183551FD43}"/>
              </a:ext>
            </a:extLst>
          </p:cNvPr>
          <p:cNvSpPr txBox="1"/>
          <p:nvPr/>
        </p:nvSpPr>
        <p:spPr>
          <a:xfrm>
            <a:off x="0" y="6482448"/>
            <a:ext cx="5007311" cy="375552"/>
          </a:xfrm>
          <a:prstGeom prst="rect">
            <a:avLst/>
          </a:prstGeom>
          <a:noFill/>
        </p:spPr>
        <p:txBody>
          <a:bodyPr wrap="square">
            <a:spAutoFit/>
          </a:bodyPr>
          <a:lstStyle/>
          <a:p>
            <a:pPr lvl="0" eaLnBrk="0" hangingPunct="0">
              <a:lnSpc>
                <a:spcPct val="150000"/>
              </a:lnSpc>
              <a:defRPr/>
            </a:pPr>
            <a:r>
              <a:rPr lang="en-US" altLang="ko-KR" sz="1400" b="1" kern="0" dirty="0">
                <a:latin typeface="Arial" pitchFamily="34" charset="0"/>
                <a:ea typeface="Arial Unicode MS" pitchFamily="50" charset="-127"/>
                <a:cs typeface="Arial" pitchFamily="34" charset="0"/>
              </a:rPr>
              <a:t>Informal document </a:t>
            </a:r>
            <a:r>
              <a:rPr lang="en-US" altLang="ko-KR" sz="1400" b="1" kern="0" dirty="0">
                <a:latin typeface="Arial" pitchFamily="34" charset="0"/>
                <a:ea typeface="Arial Unicode MS" pitchFamily="50" charset="-127"/>
                <a:cs typeface="Arial" pitchFamily="34" charset="0"/>
                <a:hlinkClick r:id="rId3"/>
              </a:rPr>
              <a:t>GRPE-81-09</a:t>
            </a:r>
            <a:endParaRPr kumimoji="0" lang="en-US" altLang="ko-KR" b="1" kern="0" dirty="0">
              <a:solidFill>
                <a:schemeClr val="tx1"/>
              </a:solidFill>
              <a:latin typeface="Arial" pitchFamily="34" charset="0"/>
              <a:ea typeface="Arial Unicode MS" pitchFamily="50" charset="-127"/>
              <a:cs typeface="Arial" pitchFamily="34" charset="0"/>
            </a:endParaRPr>
          </a:p>
        </p:txBody>
      </p:sp>
      <p:sp>
        <p:nvSpPr>
          <p:cNvPr id="7" name="TextBox 6">
            <a:extLst>
              <a:ext uri="{FF2B5EF4-FFF2-40B4-BE49-F238E27FC236}">
                <a16:creationId xmlns:a16="http://schemas.microsoft.com/office/drawing/2014/main" id="{6359A0B6-7E07-48A3-AB3B-79673B0F667D}"/>
              </a:ext>
            </a:extLst>
          </p:cNvPr>
          <p:cNvSpPr txBox="1"/>
          <p:nvPr/>
        </p:nvSpPr>
        <p:spPr>
          <a:xfrm>
            <a:off x="162128" y="1352146"/>
            <a:ext cx="11861259" cy="5078313"/>
          </a:xfrm>
          <a:prstGeom prst="rect">
            <a:avLst/>
          </a:prstGeom>
          <a:noFill/>
        </p:spPr>
        <p:txBody>
          <a:bodyPr wrap="square">
            <a:spAutoFit/>
          </a:bodyPr>
          <a:lstStyle/>
          <a:p>
            <a:r>
              <a:rPr lang="en-GB" b="1" dirty="0"/>
              <a:t>Background.</a:t>
            </a:r>
            <a:r>
              <a:rPr lang="en-GB" dirty="0"/>
              <a:t> The group considered the inclusion in the scope of interior air pollutants from outside sources as a possible extension of the mandate at third stage. As an extension of the existing Mutual Resolution on VIAQ, this will take into account not only interior air emissions generated from interior materials and exhaust gases from the vehicle entering into the cabin but also outside air pollution sources. The list of outside air pollutions could include CO, NO, NO</a:t>
            </a:r>
            <a:r>
              <a:rPr lang="en-GB" baseline="-25000" dirty="0"/>
              <a:t>2</a:t>
            </a:r>
            <a:r>
              <a:rPr lang="en-GB" dirty="0"/>
              <a:t>, SO</a:t>
            </a:r>
            <a:r>
              <a:rPr lang="en-GB" baseline="-25000" dirty="0"/>
              <a:t>2</a:t>
            </a:r>
            <a:r>
              <a:rPr lang="en-GB" dirty="0"/>
              <a:t>, O</a:t>
            </a:r>
            <a:r>
              <a:rPr lang="en-GB" baseline="-25000" dirty="0"/>
              <a:t>3</a:t>
            </a:r>
            <a:r>
              <a:rPr lang="en-GB" dirty="0"/>
              <a:t> volatile organic compounds (VOC), aldehydes, aromatic and aliphatic hydrocarbons, particulate number (PN) and mass (PM) and microbiological substances, e.g. allergens, fungi, bacteria and viruses. As an extension of the existing Mutual Resolution on VIAQ, this will take into account not only interior air quality but also the air cleaning efficiency of the vehicle air handling &amp; treatment system.</a:t>
            </a:r>
          </a:p>
          <a:p>
            <a:r>
              <a:rPr lang="en-GB" b="1" dirty="0"/>
              <a:t>Objective. </a:t>
            </a:r>
            <a:r>
              <a:rPr lang="en-GB" dirty="0"/>
              <a:t>This proposal expands on the issues of the vehicle interior air quality, addressing outside air pollutants entering into the vehicle cabin and the interior air cleaning efficiency, to develop a test procedure in a recommendation by including Part 4 in the Mutual Resolution No. 3.</a:t>
            </a:r>
          </a:p>
          <a:p>
            <a:r>
              <a:rPr lang="en-GB" b="1" dirty="0"/>
              <a:t>Scope and work items. </a:t>
            </a:r>
            <a:r>
              <a:rPr lang="en-GB" dirty="0"/>
              <a:t>Outside air pollutants entering into the vehicle cabin and their cleaning efficiencies</a:t>
            </a:r>
          </a:p>
          <a:p>
            <a:r>
              <a:rPr lang="en-GB" dirty="0"/>
              <a:t>(a)  Collect the information and research data on relevant air pollutants and similar issues, and understand the current regulatory requirements with respect to vehicle interior air quality in different markets.</a:t>
            </a:r>
          </a:p>
          <a:p>
            <a:r>
              <a:rPr lang="en-GB" dirty="0"/>
              <a:t>(b)  Review, assess and develop new test procedures suitable for the measurement methods of air pollutants entering into the vehicle cabin and their cleaning efficiencies (including test modes, sample collection methods and analysis methods, etc.)</a:t>
            </a:r>
          </a:p>
          <a:p>
            <a:r>
              <a:rPr lang="en-GB" dirty="0"/>
              <a:t>(c)  Discuss the potential of air pollutants in the vehicle interior air with toxicologists.</a:t>
            </a:r>
          </a:p>
          <a:p>
            <a:r>
              <a:rPr lang="en-GB" dirty="0"/>
              <a:t>(d)  Develop a draft for test procedures in a recommendation.</a:t>
            </a:r>
            <a:endParaRPr lang="ru-RU" dirty="0"/>
          </a:p>
        </p:txBody>
      </p:sp>
    </p:spTree>
    <p:extLst>
      <p:ext uri="{BB962C8B-B14F-4D97-AF65-F5344CB8AC3E}">
        <p14:creationId xmlns:p14="http://schemas.microsoft.com/office/powerpoint/2010/main" val="246380224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040981"/>
            <a:ext cx="6094378" cy="461665"/>
          </a:xfrm>
          <a:prstGeom prst="rect">
            <a:avLst/>
          </a:prstGeom>
          <a:noFill/>
        </p:spPr>
        <p:txBody>
          <a:bodyPr wrap="square">
            <a:spAutoFit/>
          </a:bodyPr>
          <a:lstStyle/>
          <a:p>
            <a:r>
              <a:rPr lang="en-GB" sz="2400" b="1" dirty="0">
                <a:solidFill>
                  <a:srgbClr val="339933"/>
                </a:solidFill>
              </a:rPr>
              <a:t>12. Gas Analysers Calibration </a:t>
            </a:r>
            <a:r>
              <a:rPr lang="en-US" sz="2400" b="1" dirty="0">
                <a:solidFill>
                  <a:srgbClr val="339933"/>
                </a:solidFill>
              </a:rPr>
              <a:t>(agreed)</a:t>
            </a:r>
            <a:endParaRPr lang="en-GB" sz="2400" b="1" dirty="0">
              <a:solidFill>
                <a:srgbClr val="339933"/>
              </a:solidFill>
            </a:endParaRP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1502646"/>
            <a:ext cx="11663844"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Calibration and linearization of the equipment shall be performed according to manufacturer recommendations prior to the commencement of measurements.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After the equipment is installed in the vehicle, a dynamic calibration shall be performed. The dynamic calibration ensures that the paired instruments are measuring the same concentrations. The dynamic calibration should be run each time: before the test series; if there is a new or changes to an existing test equipment installation on a vehicle;</a:t>
            </a:r>
            <a:r>
              <a:rPr lang="en-US" dirty="0">
                <a:solidFill>
                  <a:srgbClr val="339933"/>
                </a:solidFill>
              </a:rPr>
              <a:t> and after the first test to ensure in correct measurement</a:t>
            </a:r>
            <a:r>
              <a:rPr lang="en-US" b="0" i="0" u="none" strike="noStrike" dirty="0">
                <a:solidFill>
                  <a:srgbClr val="339933"/>
                </a:solidFill>
                <a:effectLst/>
              </a:rPr>
              <a:t>. For the purposes of this calibration test, a stainless steel Y-piece should be used to split the air from the exterior sample probe equally between the interior and exterior measurement instruments. At the end of the calibration, the Y-piece should be removed and the installation returned to the test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The dynamic calibration test should be run for at least 30 minutes and expose the vehicle to concentrations in the range defined in item 7. The Pearson correlation coefficient between the data points from each matched pair of measurement devices shall be calculated. For a valid calibration, the r</a:t>
            </a:r>
            <a:r>
              <a:rPr lang="en-US" b="0" i="0" u="none" strike="noStrike" baseline="30000" dirty="0">
                <a:solidFill>
                  <a:srgbClr val="339933"/>
                </a:solidFill>
                <a:effectLst/>
              </a:rPr>
              <a:t>2</a:t>
            </a:r>
            <a:r>
              <a:rPr lang="en-US" b="0" i="0" u="none" strike="noStrike" dirty="0">
                <a:solidFill>
                  <a:srgbClr val="339933"/>
                </a:solidFill>
                <a:effectLst/>
              </a:rPr>
              <a:t> on all devices should be at least 0.98.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The drift of the zero response of the particle number instruments, defined as the mean response to HEPA filtered air at the inlet of the sampling line during a time interval of at least 30 seconds, shall be tested prior to each test and shall be less than 3 </a:t>
            </a:r>
            <a:r>
              <a:rPr lang="en-US" b="0" i="0" u="none" strike="noStrike" dirty="0">
                <a:solidFill>
                  <a:srgbClr val="339933"/>
                </a:solidFill>
                <a:effectLst/>
                <a:latin typeface="Symbol" panose="05050102010706020507" pitchFamily="18" charset="2"/>
              </a:rPr>
              <a:t>m</a:t>
            </a:r>
            <a:r>
              <a:rPr lang="en-US" b="0" i="0" u="none" strike="noStrike" dirty="0">
                <a:solidFill>
                  <a:srgbClr val="339933"/>
                </a:solidFill>
                <a:effectLst/>
              </a:rPr>
              <a:t>g/m</a:t>
            </a:r>
            <a:r>
              <a:rPr lang="en-US" b="0" i="0" u="none" strike="noStrike" baseline="30000" dirty="0">
                <a:solidFill>
                  <a:srgbClr val="339933"/>
                </a:solidFill>
                <a:effectLst/>
              </a:rPr>
              <a:t>3</a:t>
            </a:r>
            <a:r>
              <a:rPr lang="en-US" b="0" i="0" u="none" strike="noStrike" dirty="0">
                <a:solidFill>
                  <a:srgbClr val="339933"/>
                </a:solidFill>
                <a:effectLst/>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The drift of the zero response of the carbon dioxide instruments, defined as the mean response to ambient air at the inlet of the sampling line during a time interval of at least 30 seconds, shall be tested prior to each test and shall be 413 ppm ±20 ppm.</a:t>
            </a:r>
            <a:endParaRPr lang="en-GB" b="0" i="0" u="none" strike="noStrike" dirty="0">
              <a:solidFill>
                <a:srgbClr val="339933"/>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u="none" strike="noStrike" dirty="0">
                <a:solidFill>
                  <a:srgbClr val="339933"/>
                </a:solidFill>
                <a:effectLst/>
              </a:rPr>
              <a:t>Annual calibration following supplier recommendation.</a:t>
            </a:r>
            <a:endParaRPr lang="en-GB" sz="2000" dirty="0">
              <a:solidFill>
                <a:srgbClr val="339933"/>
              </a:solidFill>
            </a:endParaRPr>
          </a:p>
        </p:txBody>
      </p:sp>
    </p:spTree>
    <p:extLst>
      <p:ext uri="{BB962C8B-B14F-4D97-AF65-F5344CB8AC3E}">
        <p14:creationId xmlns:p14="http://schemas.microsoft.com/office/powerpoint/2010/main" val="2917507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13. Test Modes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180513" cy="1446550"/>
          </a:xfrm>
          <a:prstGeom prst="rect">
            <a:avLst/>
          </a:prstGeom>
          <a:noFill/>
        </p:spPr>
        <p:txBody>
          <a:bodyPr wrap="square" rtlCol="0">
            <a:spAutoFit/>
          </a:bodyPr>
          <a:lstStyle/>
          <a:p>
            <a:endParaRPr lang="en-GB" sz="2200" dirty="0"/>
          </a:p>
          <a:p>
            <a:pPr marL="457200" indent="-457200">
              <a:buFont typeface="+mj-lt"/>
              <a:buAutoNum type="arabicPeriod"/>
            </a:pPr>
            <a:r>
              <a:rPr kumimoji="0" lang="en-GB" sz="2200" i="0" u="none" strike="noStrike" kern="1200" cap="none" spc="0" normalizeH="0" baseline="0" noProof="0" dirty="0">
                <a:ln>
                  <a:noFill/>
                </a:ln>
                <a:solidFill>
                  <a:srgbClr val="339933"/>
                </a:solidFill>
                <a:effectLst/>
                <a:uLnTx/>
                <a:uFillTx/>
                <a:ea typeface="+mn-ea"/>
                <a:cs typeface="+mn-cs"/>
              </a:rPr>
              <a:t>Real driving conditions (urban + urban motorway)</a:t>
            </a:r>
          </a:p>
          <a:p>
            <a:pPr marL="457200" indent="-457200">
              <a:buFont typeface="+mj-lt"/>
              <a:buAutoNum type="arabicPeriod"/>
            </a:pPr>
            <a:r>
              <a:rPr lang="en-GB" sz="2200" dirty="0"/>
              <a:t>Laboratory test (see VIAQ-</a:t>
            </a:r>
            <a:r>
              <a:rPr lang="ru-RU" sz="2200" dirty="0"/>
              <a:t>22-11, </a:t>
            </a:r>
            <a:r>
              <a:rPr lang="en-US" sz="2200" dirty="0"/>
              <a:t>VIAQ-23-05, VIAQ-23-10, VIAQ-23-11, VIAQ-24-05</a:t>
            </a:r>
            <a:r>
              <a:rPr lang="ru-RU" sz="2200" dirty="0"/>
              <a:t>)</a:t>
            </a:r>
            <a:endParaRPr lang="en-GB" sz="2200" dirty="0"/>
          </a:p>
          <a:p>
            <a:pPr marL="457200" indent="-457200">
              <a:buFont typeface="+mj-lt"/>
              <a:buAutoNum type="arabicPeriod"/>
            </a:pPr>
            <a:endParaRPr lang="en-GB" sz="22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3" y="5119240"/>
            <a:ext cx="10846721"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Task: Investigate the necessity and validity of laboratory test inclusion to test procedure</a:t>
            </a:r>
            <a:endParaRPr lang="ru-RU" sz="2000" b="1" dirty="0"/>
          </a:p>
        </p:txBody>
      </p:sp>
    </p:spTree>
    <p:extLst>
      <p:ext uri="{BB962C8B-B14F-4D97-AF65-F5344CB8AC3E}">
        <p14:creationId xmlns:p14="http://schemas.microsoft.com/office/powerpoint/2010/main" val="35196810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14. HVAC Modes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9" y="1880490"/>
            <a:ext cx="10548214"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HVAC system settings: </a:t>
            </a:r>
          </a:p>
          <a:p>
            <a:pPr marL="342900" indent="-342900" defTabSz="457200">
              <a:buFont typeface="Arial" panose="020B0604020202020204" pitchFamily="34" charset="0"/>
              <a:buChar char="•"/>
              <a:defRPr/>
            </a:pPr>
            <a:r>
              <a:rPr lang="en-GB" sz="2200" dirty="0">
                <a:solidFill>
                  <a:srgbClr val="339933"/>
                </a:solidFill>
              </a:rPr>
              <a:t>For Automatic mode: temperature  22˚C,</a:t>
            </a:r>
            <a:br>
              <a:rPr lang="en-GB" sz="2200" dirty="0">
                <a:solidFill>
                  <a:srgbClr val="339933"/>
                </a:solidFill>
              </a:rPr>
            </a:br>
            <a:r>
              <a:rPr lang="en-GB" sz="2200" dirty="0"/>
              <a:t>if possible adjust manually: fan speed 50%/medium</a:t>
            </a:r>
          </a:p>
          <a:p>
            <a:pPr marL="342900" lvl="0" indent="-342900" defTabSz="457200">
              <a:buFont typeface="Arial" panose="020B0604020202020204" pitchFamily="34" charset="0"/>
              <a:buChar char="•"/>
              <a:defRPr/>
            </a:pPr>
            <a:r>
              <a:rPr lang="en-GB" sz="2200" dirty="0">
                <a:solidFill>
                  <a:srgbClr val="339933"/>
                </a:solidFill>
              </a:rPr>
              <a:t>For manual mode: fan speed 50%/medium,  </a:t>
            </a:r>
            <a:br>
              <a:rPr lang="en-GB" sz="2200" dirty="0">
                <a:solidFill>
                  <a:srgbClr val="339933"/>
                </a:solidFill>
              </a:rPr>
            </a:br>
            <a:r>
              <a:rPr lang="en-GB" sz="2200" dirty="0">
                <a:solidFill>
                  <a:srgbClr val="339933"/>
                </a:solidFill>
              </a:rPr>
              <a:t>temperature 50</a:t>
            </a:r>
            <a:r>
              <a:rPr kumimoji="0" lang="en-GB" sz="2200" b="0" i="0" u="none" strike="noStrike" kern="1200" cap="none" spc="0" normalizeH="0" baseline="0" noProof="0" dirty="0">
                <a:ln>
                  <a:noFill/>
                </a:ln>
                <a:solidFill>
                  <a:srgbClr val="339933"/>
                </a:solidFill>
                <a:effectLst/>
                <a:uLnTx/>
                <a:uFillTx/>
                <a:ea typeface="+mn-ea"/>
                <a:cs typeface="+mn-cs"/>
              </a:rPr>
              <a:t>%/medium</a:t>
            </a:r>
            <a:r>
              <a:rPr lang="en-GB" sz="2200" dirty="0">
                <a:solidFill>
                  <a:srgbClr val="339933"/>
                </a:solidFill>
              </a:rPr>
              <a:t>, fresh air mode</a:t>
            </a:r>
          </a:p>
          <a:p>
            <a:pPr marL="342900" lvl="0" indent="-342900" defTabSz="457200">
              <a:buFont typeface="Arial" panose="020B0604020202020204" pitchFamily="34" charset="0"/>
              <a:buChar char="•"/>
              <a:defRPr/>
            </a:pPr>
            <a:r>
              <a:rPr lang="en-GB" sz="2200" dirty="0">
                <a:solidFill>
                  <a:srgbClr val="339933"/>
                </a:solidFill>
              </a:rPr>
              <a:t>Air conditioning switched OFF </a:t>
            </a:r>
          </a:p>
          <a:p>
            <a:pPr marL="342900" lvl="0" indent="-342900" defTabSz="457200">
              <a:buFont typeface="Arial" panose="020B0604020202020204" pitchFamily="34" charset="0"/>
              <a:buChar char="•"/>
              <a:defRPr/>
            </a:pPr>
            <a:r>
              <a:rPr kumimoji="0" lang="en-GB" sz="2200" b="0" i="0" u="none" strike="noStrike" kern="1200" cap="none" spc="0" normalizeH="0" baseline="0" noProof="0" dirty="0">
                <a:ln>
                  <a:noFill/>
                </a:ln>
                <a:solidFill>
                  <a:srgbClr val="339933"/>
                </a:solidFill>
                <a:effectLst/>
                <a:uLnTx/>
                <a:uFillTx/>
                <a:ea typeface="+mn-ea"/>
                <a:cs typeface="+mn-cs"/>
              </a:rPr>
              <a:t>Ventilation flaps fully open and directed straight ahead</a:t>
            </a:r>
          </a:p>
          <a:p>
            <a:pPr marL="342900" lvl="0" indent="-342900" defTabSz="457200">
              <a:buFont typeface="Arial" panose="020B0604020202020204" pitchFamily="34" charset="0"/>
              <a:buChar char="•"/>
              <a:defRPr/>
            </a:pPr>
            <a:r>
              <a:rPr lang="en-US" sz="2200" dirty="0">
                <a:solidFill>
                  <a:srgbClr val="339933"/>
                </a:solidFill>
              </a:rPr>
              <a:t>If a vehicle has manufacturer-installed air quality sensors, these should be left in the predominant mode</a:t>
            </a: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3" y="5271546"/>
            <a:ext cx="10798083"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Task: Investigate the influence of fan speed to measurements results and necessity to set not fan handle position, but air flow value trough HVAC (e.g. 200 m</a:t>
            </a:r>
            <a:r>
              <a:rPr lang="en-GB" sz="2000" b="1" baseline="30000" dirty="0"/>
              <a:t>3</a:t>
            </a:r>
            <a:r>
              <a:rPr lang="en-GB" sz="2000" b="1" dirty="0"/>
              <a:t>/h)</a:t>
            </a:r>
            <a:endParaRPr lang="ru-RU" sz="2000" b="1" dirty="0"/>
          </a:p>
        </p:txBody>
      </p:sp>
    </p:spTree>
    <p:extLst>
      <p:ext uri="{BB962C8B-B14F-4D97-AF65-F5344CB8AC3E}">
        <p14:creationId xmlns:p14="http://schemas.microsoft.com/office/powerpoint/2010/main" val="3811632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15. Test Procedure</a:t>
            </a: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2830513"/>
            <a:ext cx="10914814" cy="5401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Task: To write draft test procedure and discuss in the next meetings</a:t>
            </a:r>
            <a:endParaRPr lang="ru-RU" sz="2000" b="1" dirty="0"/>
          </a:p>
        </p:txBody>
      </p:sp>
    </p:spTree>
    <p:extLst>
      <p:ext uri="{BB962C8B-B14F-4D97-AF65-F5344CB8AC3E}">
        <p14:creationId xmlns:p14="http://schemas.microsoft.com/office/powerpoint/2010/main" val="143906941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16. Test Pro</a:t>
            </a:r>
            <a:r>
              <a:rPr lang="en-US" sz="2400" b="1" dirty="0" err="1"/>
              <a:t>tocol</a:t>
            </a:r>
            <a:endParaRPr lang="en-GB" sz="2400" b="1" dirty="0"/>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112420" cy="2462213"/>
          </a:xfrm>
          <a:prstGeom prst="rect">
            <a:avLst/>
          </a:prstGeom>
          <a:noFill/>
        </p:spPr>
        <p:txBody>
          <a:bodyPr wrap="square" rtlCol="0">
            <a:spAutoFit/>
          </a:bodyPr>
          <a:lstStyle/>
          <a:p>
            <a:r>
              <a:rPr lang="en-GB" sz="2200" dirty="0"/>
              <a:t>The protocol contains</a:t>
            </a:r>
          </a:p>
          <a:p>
            <a:pPr marL="457200" indent="-457200">
              <a:buFont typeface="+mj-lt"/>
              <a:buAutoNum type="arabicPeriod"/>
            </a:pPr>
            <a:r>
              <a:rPr lang="en-GB" sz="2200" dirty="0"/>
              <a:t>Vehicle information (type, variant, version, manufacturer, mileage, engine type, fuel type, filter type and date of installation…)</a:t>
            </a:r>
          </a:p>
          <a:p>
            <a:pPr marL="457200" indent="-457200">
              <a:buFont typeface="+mj-lt"/>
              <a:buAutoNum type="arabicPeriod"/>
            </a:pPr>
            <a:r>
              <a:rPr lang="en-GB" sz="2200" dirty="0"/>
              <a:t>Test condition information (testing date, test locations, test time, test equipment…)</a:t>
            </a:r>
          </a:p>
          <a:p>
            <a:pPr marL="457200" indent="-457200">
              <a:buFont typeface="+mj-lt"/>
              <a:buAutoNum type="arabicPeriod"/>
            </a:pPr>
            <a:r>
              <a:rPr lang="en-GB" sz="2200" dirty="0"/>
              <a:t>Reporting of test results (inside and outside concentrations measurement results, ventilation mode, ambient conditions, mean vehicle speed, test distance, altitude, filtering efficiency…)</a:t>
            </a: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27307" y="5310806"/>
            <a:ext cx="10888683" cy="5537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Task: This item must further be updated, when test procedure will be finalized</a:t>
            </a:r>
            <a:endParaRPr lang="ru-RU" sz="2000" b="1" dirty="0"/>
          </a:p>
        </p:txBody>
      </p:sp>
    </p:spTree>
    <p:extLst>
      <p:ext uri="{BB962C8B-B14F-4D97-AF65-F5344CB8AC3E}">
        <p14:creationId xmlns:p14="http://schemas.microsoft.com/office/powerpoint/2010/main" val="15297768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List of tasks</a:t>
            </a:r>
          </a:p>
        </p:txBody>
      </p:sp>
      <p:graphicFrame>
        <p:nvGraphicFramePr>
          <p:cNvPr id="4" name="Таблица 4">
            <a:extLst>
              <a:ext uri="{FF2B5EF4-FFF2-40B4-BE49-F238E27FC236}">
                <a16:creationId xmlns:a16="http://schemas.microsoft.com/office/drawing/2014/main" id="{484EB3DA-B281-479E-95F0-03E25D8A8467}"/>
              </a:ext>
            </a:extLst>
          </p:cNvPr>
          <p:cNvGraphicFramePr>
            <a:graphicFrameLocks noGrp="1"/>
          </p:cNvGraphicFramePr>
          <p:nvPr>
            <p:extLst>
              <p:ext uri="{D42A27DB-BD31-4B8C-83A1-F6EECF244321}">
                <p14:modId xmlns:p14="http://schemas.microsoft.com/office/powerpoint/2010/main" val="3196814602"/>
              </p:ext>
            </p:extLst>
          </p:nvPr>
        </p:nvGraphicFramePr>
        <p:xfrm>
          <a:off x="230029" y="1045194"/>
          <a:ext cx="11744719" cy="5400040"/>
        </p:xfrm>
        <a:graphic>
          <a:graphicData uri="http://schemas.openxmlformats.org/drawingml/2006/table">
            <a:tbl>
              <a:tblPr firstRow="1" firstCol="1" bandRow="1">
                <a:tableStyleId>{F5AB1C69-6EDB-4FF4-983F-18BD219EF322}</a:tableStyleId>
              </a:tblPr>
              <a:tblGrid>
                <a:gridCol w="3126014">
                  <a:extLst>
                    <a:ext uri="{9D8B030D-6E8A-4147-A177-3AD203B41FA5}">
                      <a16:colId xmlns:a16="http://schemas.microsoft.com/office/drawing/2014/main" val="1504562198"/>
                    </a:ext>
                  </a:extLst>
                </a:gridCol>
                <a:gridCol w="8618705">
                  <a:extLst>
                    <a:ext uri="{9D8B030D-6E8A-4147-A177-3AD203B41FA5}">
                      <a16:colId xmlns:a16="http://schemas.microsoft.com/office/drawing/2014/main" val="1765417236"/>
                    </a:ext>
                  </a:extLst>
                </a:gridCol>
              </a:tblGrid>
              <a:tr h="370840">
                <a:tc>
                  <a:txBody>
                    <a:bodyPr/>
                    <a:lstStyle/>
                    <a:p>
                      <a:r>
                        <a:rPr lang="en-GB" sz="1600" dirty="0"/>
                        <a:t>Working Item</a:t>
                      </a:r>
                      <a:endParaRPr lang="ru-RU" sz="1600" dirty="0"/>
                    </a:p>
                  </a:txBody>
                  <a:tcPr/>
                </a:tc>
                <a:tc>
                  <a:txBody>
                    <a:bodyPr/>
                    <a:lstStyle/>
                    <a:p>
                      <a:r>
                        <a:rPr lang="en-GB" sz="1600" dirty="0"/>
                        <a:t>Tasks</a:t>
                      </a:r>
                      <a:endParaRPr lang="ru-RU" sz="1600" dirty="0"/>
                    </a:p>
                  </a:txBody>
                  <a:tcPr/>
                </a:tc>
                <a:extLst>
                  <a:ext uri="{0D108BD9-81ED-4DB2-BD59-A6C34878D82A}">
                    <a16:rowId xmlns:a16="http://schemas.microsoft.com/office/drawing/2014/main" val="938778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5. Test Conditions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lumMod val="75000"/>
                            </a:schemeClr>
                          </a:solidFill>
                        </a:rPr>
                        <a:t>Test conditions for urban and urban motorway driving must be clearly defined</a:t>
                      </a:r>
                      <a:endParaRPr lang="ru-RU" sz="1600" b="1" dirty="0">
                        <a:solidFill>
                          <a:schemeClr val="accent6">
                            <a:lumMod val="75000"/>
                          </a:schemeClr>
                        </a:solidFill>
                      </a:endParaRPr>
                    </a:p>
                  </a:txBody>
                  <a:tcPr/>
                </a:tc>
                <a:extLst>
                  <a:ext uri="{0D108BD9-81ED-4DB2-BD59-A6C34878D82A}">
                    <a16:rowId xmlns:a16="http://schemas.microsoft.com/office/drawing/2014/main" val="2470761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6. Sampling Points/Sampling Lines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lumMod val="75000"/>
                            </a:schemeClr>
                          </a:solidFill>
                        </a:rPr>
                        <a:t>External sampling position must be further defined. Sampling lines maximal length and minimal diameter must be defined</a:t>
                      </a:r>
                      <a:endParaRPr lang="ru-RU" sz="1600" b="1" dirty="0">
                        <a:solidFill>
                          <a:schemeClr val="accent6">
                            <a:lumMod val="75000"/>
                          </a:schemeClr>
                        </a:solidFill>
                      </a:endParaRPr>
                    </a:p>
                  </a:txBody>
                  <a:tcPr/>
                </a:tc>
                <a:extLst>
                  <a:ext uri="{0D108BD9-81ED-4DB2-BD59-A6C34878D82A}">
                    <a16:rowId xmlns:a16="http://schemas.microsoft.com/office/drawing/2014/main" val="18142128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7. </a:t>
                      </a:r>
                      <a:r>
                        <a:rPr lang="en-GB" sz="1600" dirty="0"/>
                        <a:t>Background air pollution level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b="1" dirty="0">
                          <a:solidFill>
                            <a:schemeClr val="accent6">
                              <a:lumMod val="75000"/>
                            </a:schemeClr>
                          </a:solidFill>
                        </a:rPr>
                        <a:t>The </a:t>
                      </a:r>
                      <a:r>
                        <a:rPr lang="en-US" sz="1600" b="1" dirty="0">
                          <a:solidFill>
                            <a:schemeClr val="accent6">
                              <a:lumMod val="75000"/>
                            </a:schemeClr>
                          </a:solidFill>
                        </a:rPr>
                        <a:t>group need to set background levels to all measured components (regarding item 9)</a:t>
                      </a:r>
                      <a:endParaRPr lang="ru-RU" sz="1600" b="1" dirty="0">
                        <a:solidFill>
                          <a:schemeClr val="accent6">
                            <a:lumMod val="75000"/>
                          </a:schemeClr>
                        </a:solidFill>
                      </a:endParaRPr>
                    </a:p>
                  </a:txBody>
                  <a:tcPr/>
                </a:tc>
                <a:extLst>
                  <a:ext uri="{0D108BD9-81ED-4DB2-BD59-A6C34878D82A}">
                    <a16:rowId xmlns:a16="http://schemas.microsoft.com/office/drawing/2014/main" val="18231431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8. Cabin air filter age</a:t>
                      </a:r>
                      <a:endParaRPr lang="ru-R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a:solidFill>
                            <a:schemeClr val="accent6">
                              <a:lumMod val="75000"/>
                            </a:schemeClr>
                          </a:solidFill>
                        </a:rPr>
                        <a:t>Make a round robin test to see influence on filter age and define milage diapason</a:t>
                      </a:r>
                      <a:endParaRPr lang="ru-RU" sz="1600" b="1" dirty="0">
                        <a:solidFill>
                          <a:schemeClr val="accent6">
                            <a:lumMod val="75000"/>
                          </a:schemeClr>
                        </a:solidFill>
                      </a:endParaRPr>
                    </a:p>
                  </a:txBody>
                  <a:tcPr/>
                </a:tc>
                <a:extLst>
                  <a:ext uri="{0D108BD9-81ED-4DB2-BD59-A6C34878D82A}">
                    <a16:rowId xmlns:a16="http://schemas.microsoft.com/office/drawing/2014/main" val="1128616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9. PM and gas components to be Measured</a:t>
                      </a:r>
                      <a:endParaRPr lang="ru-RU" sz="1600" dirty="0"/>
                    </a:p>
                  </a:txBody>
                  <a:tcPr/>
                </a:tc>
                <a:tc>
                  <a:txBody>
                    <a:bodyPr/>
                    <a:lstStyle/>
                    <a:p>
                      <a:r>
                        <a:rPr lang="en-US" sz="1600" b="1" dirty="0">
                          <a:solidFill>
                            <a:schemeClr val="accent6">
                              <a:lumMod val="75000"/>
                            </a:schemeClr>
                          </a:solidFill>
                        </a:rPr>
                        <a:t>1. Substantiate inclusion of PN to list of measured components taking into account modern tendences to ambient and interior air quality requirements</a:t>
                      </a:r>
                      <a:endParaRPr lang="ru-RU" sz="1600" b="1" dirty="0">
                        <a:solidFill>
                          <a:schemeClr val="accent6">
                            <a:lumMod val="75000"/>
                          </a:schemeClr>
                        </a:solidFill>
                      </a:endParaRPr>
                    </a:p>
                    <a:p>
                      <a:r>
                        <a:rPr lang="en-US" sz="1600" b="1" dirty="0">
                          <a:solidFill>
                            <a:schemeClr val="accent6">
                              <a:lumMod val="75000"/>
                            </a:schemeClr>
                          </a:solidFill>
                        </a:rPr>
                        <a:t>2. Investigate  the influence of fluctuation of external concentration of CO</a:t>
                      </a:r>
                      <a:r>
                        <a:rPr lang="en-US" sz="1600" b="1" baseline="-25000" dirty="0">
                          <a:solidFill>
                            <a:schemeClr val="accent6">
                              <a:lumMod val="75000"/>
                            </a:schemeClr>
                          </a:solidFill>
                        </a:rPr>
                        <a:t>2</a:t>
                      </a:r>
                      <a:r>
                        <a:rPr lang="en-US" sz="1600" b="1" dirty="0">
                          <a:solidFill>
                            <a:schemeClr val="accent6">
                              <a:lumMod val="75000"/>
                            </a:schemeClr>
                          </a:solidFill>
                        </a:rPr>
                        <a:t> in ambient air to interior concentration of CO</a:t>
                      </a:r>
                      <a:r>
                        <a:rPr lang="en-US" sz="1600" b="1" baseline="-25000" dirty="0">
                          <a:solidFill>
                            <a:schemeClr val="accent6">
                              <a:lumMod val="75000"/>
                            </a:schemeClr>
                          </a:solidFill>
                        </a:rPr>
                        <a:t>2</a:t>
                      </a:r>
                      <a:r>
                        <a:rPr lang="en-US" sz="1600" b="1" dirty="0">
                          <a:solidFill>
                            <a:schemeClr val="accent6">
                              <a:lumMod val="75000"/>
                            </a:schemeClr>
                          </a:solidFill>
                        </a:rPr>
                        <a:t> (do we need to measure external CO</a:t>
                      </a:r>
                      <a:r>
                        <a:rPr lang="en-US" sz="1600" b="1" baseline="-25000" dirty="0">
                          <a:solidFill>
                            <a:schemeClr val="accent6">
                              <a:lumMod val="75000"/>
                            </a:schemeClr>
                          </a:solidFill>
                        </a:rPr>
                        <a:t>2</a:t>
                      </a:r>
                      <a:r>
                        <a:rPr lang="en-US" sz="1600" b="1" dirty="0">
                          <a:solidFill>
                            <a:schemeClr val="accent6">
                              <a:lumMod val="75000"/>
                            </a:schemeClr>
                          </a:solidFill>
                        </a:rPr>
                        <a:t> simultaneously with internal)</a:t>
                      </a:r>
                    </a:p>
                  </a:txBody>
                  <a:tcPr/>
                </a:tc>
                <a:extLst>
                  <a:ext uri="{0D108BD9-81ED-4DB2-BD59-A6C34878D82A}">
                    <a16:rowId xmlns:a16="http://schemas.microsoft.com/office/drawing/2014/main" val="42177231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11. </a:t>
                      </a:r>
                      <a:r>
                        <a:rPr lang="en-GB" sz="1600" dirty="0"/>
                        <a:t>Test equipment requirements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lumMod val="75000"/>
                            </a:schemeClr>
                          </a:solidFill>
                        </a:rPr>
                        <a:t>Further check realistic values for measured concentration diapason and time resolution</a:t>
                      </a:r>
                      <a:endParaRPr lang="ru-RU" sz="1600" b="1" dirty="0">
                        <a:solidFill>
                          <a:schemeClr val="accent6">
                            <a:lumMod val="75000"/>
                          </a:schemeClr>
                        </a:solidFill>
                      </a:endParaRPr>
                    </a:p>
                  </a:txBody>
                  <a:tcPr/>
                </a:tc>
                <a:extLst>
                  <a:ext uri="{0D108BD9-81ED-4DB2-BD59-A6C34878D82A}">
                    <a16:rowId xmlns:a16="http://schemas.microsoft.com/office/drawing/2014/main" val="2540557721"/>
                  </a:ext>
                </a:extLst>
              </a:tr>
              <a:tr h="370840">
                <a:tc>
                  <a:txBody>
                    <a:bodyPr/>
                    <a:lstStyle/>
                    <a:p>
                      <a:pPr marL="0" indent="0">
                        <a:buFont typeface="+mj-lt"/>
                        <a:buNone/>
                      </a:pPr>
                      <a:r>
                        <a:rPr lang="en-GB" sz="1600" dirty="0"/>
                        <a:t>13. Test Modes</a:t>
                      </a:r>
                    </a:p>
                    <a:p>
                      <a:endParaRPr lang="ru-R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6">
                              <a:lumMod val="75000"/>
                            </a:schemeClr>
                          </a:solidFill>
                        </a:rPr>
                        <a:t>Investigate the necessity and validity of laboratory test inclusion to test procedure</a:t>
                      </a:r>
                      <a:endParaRPr lang="ru-RU" sz="1600" b="1" dirty="0">
                        <a:solidFill>
                          <a:schemeClr val="accent6">
                            <a:lumMod val="75000"/>
                          </a:schemeClr>
                        </a:solidFill>
                      </a:endParaRPr>
                    </a:p>
                  </a:txBody>
                  <a:tcPr/>
                </a:tc>
                <a:extLst>
                  <a:ext uri="{0D108BD9-81ED-4DB2-BD59-A6C34878D82A}">
                    <a16:rowId xmlns:a16="http://schemas.microsoft.com/office/drawing/2014/main" val="1862592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14. HVAC Modes</a:t>
                      </a:r>
                    </a:p>
                    <a:p>
                      <a:endParaRPr lang="ru-R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6">
                              <a:lumMod val="75000"/>
                            </a:schemeClr>
                          </a:solidFill>
                        </a:rPr>
                        <a:t>Investigate the influence of fan speed to measurements results and necessity to set not fan handle position, but air flow value trough HVAC (e.g. 200 m</a:t>
                      </a:r>
                      <a:r>
                        <a:rPr lang="en-GB" sz="1600" b="1" baseline="30000" dirty="0">
                          <a:solidFill>
                            <a:schemeClr val="accent6">
                              <a:lumMod val="75000"/>
                            </a:schemeClr>
                          </a:solidFill>
                        </a:rPr>
                        <a:t>3</a:t>
                      </a:r>
                      <a:r>
                        <a:rPr lang="en-GB" sz="1600" b="1" dirty="0">
                          <a:solidFill>
                            <a:schemeClr val="accent6">
                              <a:lumMod val="75000"/>
                            </a:schemeClr>
                          </a:solidFill>
                        </a:rPr>
                        <a:t>/h)</a:t>
                      </a:r>
                      <a:endParaRPr lang="ru-RU" sz="1600" b="1" dirty="0">
                        <a:solidFill>
                          <a:schemeClr val="accent6">
                            <a:lumMod val="75000"/>
                          </a:schemeClr>
                        </a:solidFill>
                      </a:endParaRPr>
                    </a:p>
                  </a:txBody>
                  <a:tcPr/>
                </a:tc>
                <a:extLst>
                  <a:ext uri="{0D108BD9-81ED-4DB2-BD59-A6C34878D82A}">
                    <a16:rowId xmlns:a16="http://schemas.microsoft.com/office/drawing/2014/main" val="23340924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 </a:t>
                      </a:r>
                      <a:r>
                        <a:rPr lang="en-GB" sz="1600" dirty="0"/>
                        <a:t>Test Procedure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6">
                              <a:lumMod val="75000"/>
                            </a:schemeClr>
                          </a:solidFill>
                        </a:rPr>
                        <a:t>To write draft test procedure and discuss in the next meetings</a:t>
                      </a:r>
                      <a:endParaRPr lang="ru-RU" sz="1600" b="1" dirty="0">
                        <a:solidFill>
                          <a:schemeClr val="accent6">
                            <a:lumMod val="75000"/>
                          </a:schemeClr>
                        </a:solidFill>
                      </a:endParaRPr>
                    </a:p>
                  </a:txBody>
                  <a:tcPr/>
                </a:tc>
                <a:extLst>
                  <a:ext uri="{0D108BD9-81ED-4DB2-BD59-A6C34878D82A}">
                    <a16:rowId xmlns:a16="http://schemas.microsoft.com/office/drawing/2014/main" val="2418954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16. </a:t>
                      </a:r>
                      <a:r>
                        <a:rPr lang="en-GB" sz="1600" dirty="0"/>
                        <a:t>Test Protocol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lumMod val="75000"/>
                            </a:schemeClr>
                          </a:solidFill>
                        </a:rPr>
                        <a:t>This item must further be updated, when test procedure will be finalized</a:t>
                      </a:r>
                      <a:endParaRPr lang="ru-RU" sz="1600" b="1" dirty="0">
                        <a:solidFill>
                          <a:schemeClr val="accent6">
                            <a:lumMod val="75000"/>
                          </a:schemeClr>
                        </a:solidFill>
                      </a:endParaRPr>
                    </a:p>
                  </a:txBody>
                  <a:tcPr/>
                </a:tc>
                <a:extLst>
                  <a:ext uri="{0D108BD9-81ED-4DB2-BD59-A6C34878D82A}">
                    <a16:rowId xmlns:a16="http://schemas.microsoft.com/office/drawing/2014/main" val="2635409167"/>
                  </a:ext>
                </a:extLst>
              </a:tr>
            </a:tbl>
          </a:graphicData>
        </a:graphic>
      </p:graphicFrame>
    </p:spTree>
    <p:extLst>
      <p:ext uri="{BB962C8B-B14F-4D97-AF65-F5344CB8AC3E}">
        <p14:creationId xmlns:p14="http://schemas.microsoft.com/office/powerpoint/2010/main" val="35829045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73666" y="15883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sz="2800" b="1" dirty="0">
                <a:solidFill>
                  <a:schemeClr val="bg1"/>
                </a:solidFill>
                <a:effectLst>
                  <a:outerShdw blurRad="38100" dist="38100" dir="2700000" algn="tl">
                    <a:srgbClr val="000000">
                      <a:alpha val="43137"/>
                    </a:srgbClr>
                  </a:outerShdw>
                </a:effectLst>
              </a:rPr>
              <a:t>Next VIAQ IWG Meetings</a:t>
            </a:r>
            <a:endPar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p:cNvSpPr/>
          <p:nvPr/>
        </p:nvSpPr>
        <p:spPr>
          <a:xfrm>
            <a:off x="512233" y="1276135"/>
            <a:ext cx="11167534" cy="3690177"/>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25</a:t>
            </a:r>
            <a:r>
              <a:rPr lang="en-US" sz="2000" b="1" spc="80" baseline="30000" dirty="0">
                <a:latin typeface="Arial" pitchFamily="34" charset="0"/>
                <a:cs typeface="Arial" pitchFamily="34" charset="0"/>
              </a:rPr>
              <a:t>th</a:t>
            </a:r>
            <a:r>
              <a:rPr lang="en-US" sz="2000" b="1" spc="80" dirty="0">
                <a:latin typeface="Arial" pitchFamily="34" charset="0"/>
                <a:cs typeface="Arial" pitchFamily="34" charset="0"/>
              </a:rPr>
              <a:t> VIAQ IWG Meeting (TBD)</a:t>
            </a:r>
          </a:p>
          <a:p>
            <a:pPr marL="800100" lvl="1" indent="-342900">
              <a:lnSpc>
                <a:spcPct val="200000"/>
              </a:lnSpc>
              <a:buFont typeface="Arial" panose="020B0604020202020204" pitchFamily="34" charset="0"/>
              <a:buChar char="•"/>
            </a:pPr>
            <a:r>
              <a:rPr lang="en-US" sz="2000" spc="80">
                <a:latin typeface="Arial" pitchFamily="34" charset="0"/>
                <a:cs typeface="Arial" pitchFamily="34" charset="0"/>
              </a:rPr>
              <a:t>Paris</a:t>
            </a:r>
            <a:r>
              <a:rPr lang="en-US" sz="2000" spc="80" dirty="0">
                <a:latin typeface="Arial" pitchFamily="34" charset="0"/>
                <a:cs typeface="Arial" pitchFamily="34" charset="0"/>
              </a:rPr>
              <a:t>, France, October, 2022</a:t>
            </a:r>
          </a:p>
          <a:p>
            <a:pPr marL="800100" lvl="1" indent="-342900">
              <a:lnSpc>
                <a:spcPct val="200000"/>
              </a:lnSpc>
              <a:buFont typeface="Arial" panose="020B0604020202020204" pitchFamily="34" charset="0"/>
              <a:buChar char="•"/>
            </a:pPr>
            <a:r>
              <a:rPr kumimoji="1" lang="en-US" sz="2000" spc="80" dirty="0">
                <a:solidFill>
                  <a:srgbClr val="000000"/>
                </a:solidFill>
                <a:latin typeface="Arial" pitchFamily="34" charset="0"/>
                <a:ea typeface="HY울릉도M" pitchFamily="18" charset="-127"/>
                <a:cs typeface="Arial" pitchFamily="34" charset="0"/>
              </a:rPr>
              <a:t>T</a:t>
            </a:r>
            <a:r>
              <a:rPr kumimoji="1" lang="en-US" altLang="ko-KR" sz="2000" spc="80" dirty="0">
                <a:solidFill>
                  <a:srgbClr val="000000"/>
                </a:solidFill>
                <a:latin typeface="Arial" pitchFamily="34" charset="0"/>
                <a:ea typeface="HY울릉도M" pitchFamily="18" charset="-127"/>
                <a:cs typeface="Arial" pitchFamily="34" charset="0"/>
              </a:rPr>
              <a:t>wo days</a:t>
            </a:r>
            <a:r>
              <a:rPr lang="en-US" sz="2000" spc="80" dirty="0">
                <a:latin typeface="Arial" pitchFamily="34" charset="0"/>
                <a:cs typeface="Arial" pitchFamily="34" charset="0"/>
              </a:rPr>
              <a:t> </a:t>
            </a:r>
          </a:p>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26</a:t>
            </a:r>
            <a:r>
              <a:rPr lang="en-US" sz="2000" b="1" spc="80" baseline="30000" dirty="0">
                <a:latin typeface="Arial" pitchFamily="34" charset="0"/>
                <a:cs typeface="Arial" pitchFamily="34" charset="0"/>
              </a:rPr>
              <a:t>th</a:t>
            </a:r>
            <a:r>
              <a:rPr lang="en-US" sz="2000" b="1" spc="80" dirty="0">
                <a:latin typeface="Arial" pitchFamily="34" charset="0"/>
                <a:cs typeface="Arial" pitchFamily="34" charset="0"/>
              </a:rPr>
              <a:t> VIAQ IWG Meeting (TBD)</a:t>
            </a:r>
          </a:p>
          <a:p>
            <a:pPr lvl="1">
              <a:lnSpc>
                <a:spcPct val="200000"/>
              </a:lnSpc>
            </a:pPr>
            <a:r>
              <a:rPr lang="en-US" sz="2000" spc="80" dirty="0">
                <a:latin typeface="Arial" pitchFamily="34" charset="0"/>
                <a:cs typeface="Arial" pitchFamily="34" charset="0"/>
              </a:rPr>
              <a:t>•  Geneva, Switzerland, January, 2023</a:t>
            </a:r>
            <a:endParaRPr lang="ru-RU" sz="2000" spc="80" dirty="0">
              <a:latin typeface="Arial" pitchFamily="34" charset="0"/>
              <a:cs typeface="Arial" pitchFamily="34" charset="0"/>
            </a:endParaRPr>
          </a:p>
          <a:p>
            <a:pPr lvl="1">
              <a:lnSpc>
                <a:spcPct val="200000"/>
              </a:lnSpc>
            </a:pPr>
            <a:r>
              <a:rPr lang="en-US" sz="2000" spc="80" dirty="0">
                <a:latin typeface="Arial" pitchFamily="34" charset="0"/>
                <a:cs typeface="Arial" pitchFamily="34" charset="0"/>
              </a:rPr>
              <a:t>• </a:t>
            </a:r>
            <a:r>
              <a:rPr lang="ru-RU" sz="2000" spc="80" dirty="0">
                <a:latin typeface="Arial" pitchFamily="34" charset="0"/>
                <a:cs typeface="Arial" pitchFamily="34" charset="0"/>
              </a:rPr>
              <a:t> </a:t>
            </a:r>
            <a:r>
              <a:rPr lang="en-US" sz="2000" spc="80" dirty="0">
                <a:latin typeface="Arial" pitchFamily="34" charset="0"/>
                <a:cs typeface="Arial" pitchFamily="34" charset="0"/>
              </a:rPr>
              <a:t>Half a day</a:t>
            </a:r>
          </a:p>
        </p:txBody>
      </p:sp>
    </p:spTree>
    <p:extLst>
      <p:ext uri="{BB962C8B-B14F-4D97-AF65-F5344CB8AC3E}">
        <p14:creationId xmlns:p14="http://schemas.microsoft.com/office/powerpoint/2010/main" val="35484848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6667" y="197313"/>
            <a:ext cx="9795934" cy="523220"/>
          </a:xfrm>
          <a:prstGeom prst="rect">
            <a:avLst/>
          </a:prstGeom>
        </p:spPr>
        <p:txBody>
          <a:bodyPr wrap="square">
            <a:spAutoFit/>
          </a:bodyPr>
          <a:lstStyle/>
          <a:p>
            <a:pPr lvl="0" eaLnBrk="0" hangingPunct="0"/>
            <a:r>
              <a:rPr lang="en-US" sz="2800" b="1" dirty="0">
                <a:solidFill>
                  <a:schemeClr val="bg1"/>
                </a:solidFill>
                <a:effectLst>
                  <a:outerShdw blurRad="38100" dist="38100" dir="2700000" algn="tl">
                    <a:srgbClr val="000000">
                      <a:alpha val="43137"/>
                    </a:srgbClr>
                  </a:outerShdw>
                </a:effectLst>
              </a:rPr>
              <a:t>VIAQ IWG Meetings </a:t>
            </a:r>
            <a:r>
              <a:rPr lang="en-GB" sz="2800" b="1" dirty="0">
                <a:solidFill>
                  <a:schemeClr val="bg1"/>
                </a:solidFill>
                <a:effectLst>
                  <a:outerShdw blurRad="38100" dist="38100" dir="2700000" algn="tl">
                    <a:srgbClr val="000000">
                      <a:alpha val="43137"/>
                    </a:srgbClr>
                  </a:outerShdw>
                </a:effectLst>
              </a:rPr>
              <a:t>since the last GRPE session</a:t>
            </a:r>
            <a:endParaRPr lang="ru-RU" sz="2800" b="1" dirty="0">
              <a:solidFill>
                <a:schemeClr val="bg1"/>
              </a:solidFill>
              <a:effectLst>
                <a:outerShdw blurRad="38100" dist="38100" dir="2700000" algn="tl">
                  <a:srgbClr val="000000">
                    <a:alpha val="43137"/>
                  </a:srgbClr>
                </a:outerShdw>
              </a:effectLst>
            </a:endParaRPr>
          </a:p>
        </p:txBody>
      </p:sp>
      <p:sp>
        <p:nvSpPr>
          <p:cNvPr id="5" name="Прямоугольник 4">
            <a:extLst>
              <a:ext uri="{FF2B5EF4-FFF2-40B4-BE49-F238E27FC236}">
                <a16:creationId xmlns:a16="http://schemas.microsoft.com/office/drawing/2014/main" id="{EF9E923F-6A52-4036-A501-F1F69920A1CD}"/>
              </a:ext>
            </a:extLst>
          </p:cNvPr>
          <p:cNvSpPr/>
          <p:nvPr/>
        </p:nvSpPr>
        <p:spPr>
          <a:xfrm>
            <a:off x="736599" y="1423370"/>
            <a:ext cx="8771468" cy="2459071"/>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24</a:t>
            </a:r>
            <a:r>
              <a:rPr lang="en-US" sz="2000" b="1" spc="80" baseline="30000" dirty="0">
                <a:latin typeface="Arial" pitchFamily="34" charset="0"/>
                <a:cs typeface="Arial" pitchFamily="34" charset="0"/>
              </a:rPr>
              <a:t>th</a:t>
            </a:r>
            <a:r>
              <a:rPr lang="en-US" sz="2000" b="1" spc="80" dirty="0">
                <a:latin typeface="Arial" pitchFamily="34" charset="0"/>
                <a:cs typeface="Arial" pitchFamily="34" charset="0"/>
              </a:rPr>
              <a:t> VIAQ IWG Meeting</a:t>
            </a:r>
          </a:p>
          <a:p>
            <a:pPr lvl="1">
              <a:lnSpc>
                <a:spcPct val="200000"/>
              </a:lnSpc>
            </a:pPr>
            <a:r>
              <a:rPr lang="en-US" sz="2000" spc="80" dirty="0">
                <a:latin typeface="Arial" pitchFamily="34" charset="0"/>
                <a:cs typeface="Arial" pitchFamily="34" charset="0"/>
              </a:rPr>
              <a:t>•  </a:t>
            </a:r>
            <a:r>
              <a:rPr kumimoji="1" lang="en-US" altLang="ko-KR" sz="2000" spc="80" dirty="0">
                <a:solidFill>
                  <a:srgbClr val="000000"/>
                </a:solidFill>
                <a:latin typeface="Arial" pitchFamily="34" charset="0"/>
                <a:ea typeface="HY울릉도M" pitchFamily="18" charset="-127"/>
                <a:cs typeface="Arial" pitchFamily="34" charset="0"/>
              </a:rPr>
              <a:t>Webex, 24</a:t>
            </a:r>
            <a:r>
              <a:rPr kumimoji="1" lang="en-US" altLang="ko-KR" sz="2000" spc="80" baseline="30000" dirty="0">
                <a:solidFill>
                  <a:srgbClr val="000000"/>
                </a:solidFill>
                <a:latin typeface="Arial" pitchFamily="34" charset="0"/>
                <a:ea typeface="HY울릉도M" pitchFamily="18" charset="-127"/>
                <a:cs typeface="Arial" pitchFamily="34" charset="0"/>
              </a:rPr>
              <a:t>th</a:t>
            </a:r>
            <a:r>
              <a:rPr kumimoji="1" lang="en-US" altLang="ko-KR" sz="2000" spc="80" dirty="0">
                <a:solidFill>
                  <a:srgbClr val="000000"/>
                </a:solidFill>
                <a:latin typeface="Arial" pitchFamily="34" charset="0"/>
                <a:ea typeface="HY울릉도M" pitchFamily="18" charset="-127"/>
                <a:cs typeface="Arial" pitchFamily="34" charset="0"/>
              </a:rPr>
              <a:t> May 2022</a:t>
            </a:r>
          </a:p>
          <a:p>
            <a:pPr marL="719138" lvl="1" indent="-261938"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Half a day</a:t>
            </a:r>
          </a:p>
          <a:p>
            <a:pPr lvl="1" fontAlgn="base" latinLnBrk="1">
              <a:lnSpc>
                <a:spcPct val="200000"/>
              </a:lnSpc>
              <a:spcBef>
                <a:spcPct val="0"/>
              </a:spcBef>
              <a:spcAft>
                <a:spcPct val="0"/>
              </a:spcAft>
              <a:defRPr/>
            </a:pPr>
            <a:endParaRPr kumimoji="1" lang="en-US" altLang="ko-KR" sz="2000" spc="80" dirty="0">
              <a:solidFill>
                <a:srgbClr val="000000"/>
              </a:solidFill>
              <a:latin typeface="Arial" pitchFamily="34" charset="0"/>
              <a:ea typeface="HY울릉도M" pitchFamily="18" charset="-127"/>
              <a:cs typeface="Arial" pitchFamily="34" charset="0"/>
            </a:endParaRPr>
          </a:p>
        </p:txBody>
      </p:sp>
    </p:spTree>
    <p:extLst>
      <p:ext uri="{BB962C8B-B14F-4D97-AF65-F5344CB8AC3E}">
        <p14:creationId xmlns:p14="http://schemas.microsoft.com/office/powerpoint/2010/main" val="12204835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Прямая соединительная линия 38">
            <a:extLst>
              <a:ext uri="{FF2B5EF4-FFF2-40B4-BE49-F238E27FC236}">
                <a16:creationId xmlns:a16="http://schemas.microsoft.com/office/drawing/2014/main" id="{620A9250-0731-423E-888D-14F18848CCCB}"/>
              </a:ext>
            </a:extLst>
          </p:cNvPr>
          <p:cNvCxnSpPr>
            <a:cxnSpLocks/>
          </p:cNvCxnSpPr>
          <p:nvPr/>
        </p:nvCxnSpPr>
        <p:spPr>
          <a:xfrm>
            <a:off x="4199309" y="234876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id="{F3BCF35C-F676-4171-8D9F-43D0BF2A6EB4}"/>
              </a:ext>
            </a:extLst>
          </p:cNvPr>
          <p:cNvCxnSpPr>
            <a:cxnSpLocks/>
          </p:cNvCxnSpPr>
          <p:nvPr/>
        </p:nvCxnSpPr>
        <p:spPr>
          <a:xfrm>
            <a:off x="4744799" y="235658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3" name="Прямоугольник 22">
            <a:extLst>
              <a:ext uri="{FF2B5EF4-FFF2-40B4-BE49-F238E27FC236}">
                <a16:creationId xmlns:a16="http://schemas.microsoft.com/office/drawing/2014/main" id="{E229CD9C-2639-46ED-B929-F245E3C6DEB6}"/>
              </a:ext>
            </a:extLst>
          </p:cNvPr>
          <p:cNvSpPr/>
          <p:nvPr/>
        </p:nvSpPr>
        <p:spPr>
          <a:xfrm>
            <a:off x="0" y="1968230"/>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рямоугольник 2"/>
          <p:cNvSpPr/>
          <p:nvPr/>
        </p:nvSpPr>
        <p:spPr>
          <a:xfrm>
            <a:off x="1052297" y="187867"/>
            <a:ext cx="165782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Timeline</a:t>
            </a:r>
            <a:endParaRPr kumimoji="0" lang="ru-RU"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5" name="Таблица 5">
            <a:extLst>
              <a:ext uri="{FF2B5EF4-FFF2-40B4-BE49-F238E27FC236}">
                <a16:creationId xmlns:a16="http://schemas.microsoft.com/office/drawing/2014/main" id="{207F069C-AB79-46EC-87D4-F610EF3B3DCF}"/>
              </a:ext>
            </a:extLst>
          </p:cNvPr>
          <p:cNvGraphicFramePr>
            <a:graphicFrameLocks noGrp="1"/>
          </p:cNvGraphicFramePr>
          <p:nvPr/>
        </p:nvGraphicFramePr>
        <p:xfrm>
          <a:off x="719074" y="3507790"/>
          <a:ext cx="11379138" cy="541696"/>
        </p:xfrm>
        <a:graphic>
          <a:graphicData uri="http://schemas.openxmlformats.org/drawingml/2006/table">
            <a:tbl>
              <a:tblPr firstRow="1" bandRow="1">
                <a:tableStyleId>{5C22544A-7EE6-4342-B048-85BDC9FD1C3A}</a:tableStyleId>
              </a:tblPr>
              <a:tblGrid>
                <a:gridCol w="1896523">
                  <a:extLst>
                    <a:ext uri="{9D8B030D-6E8A-4147-A177-3AD203B41FA5}">
                      <a16:colId xmlns:a16="http://schemas.microsoft.com/office/drawing/2014/main" val="1770029358"/>
                    </a:ext>
                  </a:extLst>
                </a:gridCol>
                <a:gridCol w="1896523">
                  <a:extLst>
                    <a:ext uri="{9D8B030D-6E8A-4147-A177-3AD203B41FA5}">
                      <a16:colId xmlns:a16="http://schemas.microsoft.com/office/drawing/2014/main" val="519750078"/>
                    </a:ext>
                  </a:extLst>
                </a:gridCol>
                <a:gridCol w="1896523">
                  <a:extLst>
                    <a:ext uri="{9D8B030D-6E8A-4147-A177-3AD203B41FA5}">
                      <a16:colId xmlns:a16="http://schemas.microsoft.com/office/drawing/2014/main" val="1161398764"/>
                    </a:ext>
                  </a:extLst>
                </a:gridCol>
                <a:gridCol w="1896523">
                  <a:extLst>
                    <a:ext uri="{9D8B030D-6E8A-4147-A177-3AD203B41FA5}">
                      <a16:colId xmlns:a16="http://schemas.microsoft.com/office/drawing/2014/main" val="1065217593"/>
                    </a:ext>
                  </a:extLst>
                </a:gridCol>
                <a:gridCol w="1896523">
                  <a:extLst>
                    <a:ext uri="{9D8B030D-6E8A-4147-A177-3AD203B41FA5}">
                      <a16:colId xmlns:a16="http://schemas.microsoft.com/office/drawing/2014/main" val="264884373"/>
                    </a:ext>
                  </a:extLst>
                </a:gridCol>
                <a:gridCol w="1896523">
                  <a:extLst>
                    <a:ext uri="{9D8B030D-6E8A-4147-A177-3AD203B41FA5}">
                      <a16:colId xmlns:a16="http://schemas.microsoft.com/office/drawing/2014/main" val="2926460324"/>
                    </a:ext>
                  </a:extLst>
                </a:gridCol>
              </a:tblGrid>
              <a:tr h="541696">
                <a:tc>
                  <a:txBody>
                    <a:bodyPr/>
                    <a:lstStyle/>
                    <a:p>
                      <a:pPr algn="ctr"/>
                      <a:r>
                        <a:rPr lang="en-US" sz="2800" dirty="0">
                          <a:solidFill>
                            <a:schemeClr val="accent6">
                              <a:lumMod val="50000"/>
                            </a:schemeClr>
                          </a:solidFill>
                        </a:rPr>
                        <a:t>2020</a:t>
                      </a:r>
                      <a:endParaRPr lang="ru-RU" sz="2800" dirty="0">
                        <a:solidFill>
                          <a:schemeClr val="accent6">
                            <a:lumMod val="50000"/>
                          </a:schemeClr>
                        </a:solidFill>
                      </a:endParaRPr>
                    </a:p>
                  </a:txBody>
                  <a:tcPr anchor="ctr">
                    <a:solidFill>
                      <a:schemeClr val="accent3">
                        <a:lumMod val="20000"/>
                        <a:lumOff val="80000"/>
                      </a:schemeClr>
                    </a:solidFill>
                  </a:tcPr>
                </a:tc>
                <a:tc>
                  <a:txBody>
                    <a:bodyPr/>
                    <a:lstStyle/>
                    <a:p>
                      <a:pPr algn="ctr"/>
                      <a:r>
                        <a:rPr lang="en-US" sz="2800" dirty="0">
                          <a:solidFill>
                            <a:schemeClr val="accent6">
                              <a:lumMod val="50000"/>
                            </a:schemeClr>
                          </a:solidFill>
                        </a:rPr>
                        <a:t>2021</a:t>
                      </a:r>
                      <a:endParaRPr lang="ru-RU" sz="2800" dirty="0">
                        <a:solidFill>
                          <a:schemeClr val="accent6">
                            <a:lumMod val="50000"/>
                          </a:schemeClr>
                        </a:solidFill>
                      </a:endParaRPr>
                    </a:p>
                  </a:txBody>
                  <a:tcPr anchor="ctr">
                    <a:solidFill>
                      <a:schemeClr val="accent3">
                        <a:lumMod val="40000"/>
                        <a:lumOff val="60000"/>
                      </a:schemeClr>
                    </a:solidFill>
                  </a:tcPr>
                </a:tc>
                <a:tc>
                  <a:txBody>
                    <a:bodyPr/>
                    <a:lstStyle/>
                    <a:p>
                      <a:pPr algn="ctr"/>
                      <a:r>
                        <a:rPr lang="en-US" sz="2800" dirty="0">
                          <a:solidFill>
                            <a:schemeClr val="accent6">
                              <a:lumMod val="50000"/>
                            </a:schemeClr>
                          </a:solidFill>
                        </a:rPr>
                        <a:t>2022</a:t>
                      </a:r>
                      <a:endParaRPr lang="ru-RU" sz="2800" dirty="0">
                        <a:solidFill>
                          <a:schemeClr val="accent6">
                            <a:lumMod val="50000"/>
                          </a:schemeClr>
                        </a:solidFill>
                      </a:endParaRPr>
                    </a:p>
                  </a:txBody>
                  <a:tcPr anchor="ctr">
                    <a:solidFill>
                      <a:schemeClr val="accent3">
                        <a:lumMod val="60000"/>
                        <a:lumOff val="40000"/>
                      </a:schemeClr>
                    </a:solidFill>
                  </a:tcPr>
                </a:tc>
                <a:tc>
                  <a:txBody>
                    <a:bodyPr/>
                    <a:lstStyle/>
                    <a:p>
                      <a:pPr algn="ctr"/>
                      <a:r>
                        <a:rPr lang="en-US" sz="2800" dirty="0">
                          <a:solidFill>
                            <a:schemeClr val="accent6">
                              <a:lumMod val="50000"/>
                            </a:schemeClr>
                          </a:solidFill>
                        </a:rPr>
                        <a:t>2023</a:t>
                      </a:r>
                      <a:endParaRPr lang="ru-RU" sz="2800" dirty="0">
                        <a:solidFill>
                          <a:schemeClr val="accent6">
                            <a:lumMod val="50000"/>
                          </a:schemeClr>
                        </a:solidFill>
                      </a:endParaRPr>
                    </a:p>
                  </a:txBody>
                  <a:tcPr anchor="ctr">
                    <a:solidFill>
                      <a:srgbClr val="69B79F"/>
                    </a:solidFill>
                  </a:tcPr>
                </a:tc>
                <a:tc>
                  <a:txBody>
                    <a:bodyPr/>
                    <a:lstStyle/>
                    <a:p>
                      <a:pPr algn="ctr"/>
                      <a:r>
                        <a:rPr lang="en-US" sz="2800" dirty="0">
                          <a:solidFill>
                            <a:schemeClr val="accent6">
                              <a:lumMod val="50000"/>
                            </a:schemeClr>
                          </a:solidFill>
                        </a:rPr>
                        <a:t>2024</a:t>
                      </a:r>
                      <a:endParaRPr lang="ru-RU" sz="2800" dirty="0">
                        <a:solidFill>
                          <a:schemeClr val="accent6">
                            <a:lumMod val="50000"/>
                          </a:schemeClr>
                        </a:solidFill>
                      </a:endParaRPr>
                    </a:p>
                  </a:txBody>
                  <a:tcPr anchor="ctr">
                    <a:solidFill>
                      <a:schemeClr val="accent3">
                        <a:lumMod val="75000"/>
                      </a:schemeClr>
                    </a:solidFill>
                  </a:tcPr>
                </a:tc>
                <a:tc>
                  <a:txBody>
                    <a:bodyPr/>
                    <a:lstStyle/>
                    <a:p>
                      <a:pPr algn="ctr"/>
                      <a:r>
                        <a:rPr lang="en-US" sz="2800" dirty="0">
                          <a:solidFill>
                            <a:schemeClr val="accent6">
                              <a:lumMod val="20000"/>
                              <a:lumOff val="80000"/>
                            </a:schemeClr>
                          </a:solidFill>
                        </a:rPr>
                        <a:t>2025</a:t>
                      </a:r>
                      <a:endParaRPr lang="ru-RU" sz="2800" dirty="0">
                        <a:solidFill>
                          <a:schemeClr val="accent6">
                            <a:lumMod val="20000"/>
                            <a:lumOff val="80000"/>
                          </a:schemeClr>
                        </a:solidFill>
                      </a:endParaRPr>
                    </a:p>
                  </a:txBody>
                  <a:tcPr anchor="ctr">
                    <a:solidFill>
                      <a:schemeClr val="accent3">
                        <a:lumMod val="50000"/>
                      </a:schemeClr>
                    </a:solidFill>
                  </a:tcPr>
                </a:tc>
                <a:extLst>
                  <a:ext uri="{0D108BD9-81ED-4DB2-BD59-A6C34878D82A}">
                    <a16:rowId xmlns:a16="http://schemas.microsoft.com/office/drawing/2014/main" val="55652574"/>
                  </a:ext>
                </a:extLst>
              </a:tr>
            </a:tbl>
          </a:graphicData>
        </a:graphic>
      </p:graphicFrame>
      <p:sp>
        <p:nvSpPr>
          <p:cNvPr id="11" name="Прямоугольник: загнутый угол 10">
            <a:extLst>
              <a:ext uri="{FF2B5EF4-FFF2-40B4-BE49-F238E27FC236}">
                <a16:creationId xmlns:a16="http://schemas.microsoft.com/office/drawing/2014/main" id="{01972F10-CE18-47C3-92A7-28419F01472F}"/>
              </a:ext>
            </a:extLst>
          </p:cNvPr>
          <p:cNvSpPr/>
          <p:nvPr/>
        </p:nvSpPr>
        <p:spPr>
          <a:xfrm>
            <a:off x="1439156"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81</a:t>
            </a:r>
          </a:p>
        </p:txBody>
      </p:sp>
      <p:cxnSp>
        <p:nvCxnSpPr>
          <p:cNvPr id="19" name="Прямая соединительная линия 18">
            <a:extLst>
              <a:ext uri="{FF2B5EF4-FFF2-40B4-BE49-F238E27FC236}">
                <a16:creationId xmlns:a16="http://schemas.microsoft.com/office/drawing/2014/main" id="{D76497BD-3FAE-40D2-9574-14161856E18F}"/>
              </a:ext>
            </a:extLst>
          </p:cNvPr>
          <p:cNvCxnSpPr>
            <a:cxnSpLocks/>
          </p:cNvCxnSpPr>
          <p:nvPr/>
        </p:nvCxnSpPr>
        <p:spPr>
          <a:xfrm>
            <a:off x="1765803" y="235806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E3D2C17-2088-4E85-9AA2-C6E5D426E3CF}"/>
              </a:ext>
            </a:extLst>
          </p:cNvPr>
          <p:cNvSpPr txBox="1"/>
          <p:nvPr/>
        </p:nvSpPr>
        <p:spPr>
          <a:xfrm>
            <a:off x="85416" y="2002991"/>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GRPE</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Прямоугольник: загнутый угол 28">
            <a:extLst>
              <a:ext uri="{FF2B5EF4-FFF2-40B4-BE49-F238E27FC236}">
                <a16:creationId xmlns:a16="http://schemas.microsoft.com/office/drawing/2014/main" id="{31D25B8D-9CBE-4D74-AD94-D49AA0250EEF}"/>
              </a:ext>
            </a:extLst>
          </p:cNvPr>
          <p:cNvSpPr/>
          <p:nvPr/>
        </p:nvSpPr>
        <p:spPr>
          <a:xfrm>
            <a:off x="2427990"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Прямая соединительная линия 29">
            <a:extLst>
              <a:ext uri="{FF2B5EF4-FFF2-40B4-BE49-F238E27FC236}">
                <a16:creationId xmlns:a16="http://schemas.microsoft.com/office/drawing/2014/main" id="{9DAE64B4-8FB9-4109-B8CC-A2ED15689265}"/>
              </a:ext>
            </a:extLst>
          </p:cNvPr>
          <p:cNvCxnSpPr>
            <a:cxnSpLocks/>
          </p:cNvCxnSpPr>
          <p:nvPr/>
        </p:nvCxnSpPr>
        <p:spPr>
          <a:xfrm>
            <a:off x="2754637" y="236289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1" name="Прямоугольник: загнутый угол 30">
            <a:extLst>
              <a:ext uri="{FF2B5EF4-FFF2-40B4-BE49-F238E27FC236}">
                <a16:creationId xmlns:a16="http://schemas.microsoft.com/office/drawing/2014/main" id="{877625D2-46D9-4951-9812-500CC3C54FAB}"/>
              </a:ext>
            </a:extLst>
          </p:cNvPr>
          <p:cNvSpPr/>
          <p:nvPr/>
        </p:nvSpPr>
        <p:spPr>
          <a:xfrm>
            <a:off x="3225570"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Прямая соединительная линия 31">
            <a:extLst>
              <a:ext uri="{FF2B5EF4-FFF2-40B4-BE49-F238E27FC236}">
                <a16:creationId xmlns:a16="http://schemas.microsoft.com/office/drawing/2014/main" id="{C22396B5-2F91-4E1D-86C3-55F14BC26343}"/>
              </a:ext>
            </a:extLst>
          </p:cNvPr>
          <p:cNvCxnSpPr>
            <a:cxnSpLocks/>
          </p:cNvCxnSpPr>
          <p:nvPr/>
        </p:nvCxnSpPr>
        <p:spPr>
          <a:xfrm>
            <a:off x="3552217" y="2358068"/>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Стрелка: пятиугольник 14">
            <a:extLst>
              <a:ext uri="{FF2B5EF4-FFF2-40B4-BE49-F238E27FC236}">
                <a16:creationId xmlns:a16="http://schemas.microsoft.com/office/drawing/2014/main" id="{00A35C38-DB3D-4601-BA73-EA07CDAE5999}"/>
              </a:ext>
            </a:extLst>
          </p:cNvPr>
          <p:cNvSpPr/>
          <p:nvPr/>
        </p:nvSpPr>
        <p:spPr>
          <a:xfrm>
            <a:off x="1105935" y="4522497"/>
            <a:ext cx="240711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collection</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Стрелка: пятиугольник 34">
            <a:extLst>
              <a:ext uri="{FF2B5EF4-FFF2-40B4-BE49-F238E27FC236}">
                <a16:creationId xmlns:a16="http://schemas.microsoft.com/office/drawing/2014/main" id="{2F026AD3-93C0-4280-90D8-1EA974F5A648}"/>
              </a:ext>
            </a:extLst>
          </p:cNvPr>
          <p:cNvSpPr/>
          <p:nvPr/>
        </p:nvSpPr>
        <p:spPr>
          <a:xfrm>
            <a:off x="3513052" y="4525262"/>
            <a:ext cx="1936788"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Analysis of existing test procedures</a:t>
            </a:r>
          </a:p>
        </p:txBody>
      </p:sp>
      <p:sp>
        <p:nvSpPr>
          <p:cNvPr id="36" name="Стрелка: пятиугольник 35">
            <a:extLst>
              <a:ext uri="{FF2B5EF4-FFF2-40B4-BE49-F238E27FC236}">
                <a16:creationId xmlns:a16="http://schemas.microsoft.com/office/drawing/2014/main" id="{FC4D9219-492B-449F-BCA3-D3EB1CD5E1F8}"/>
              </a:ext>
            </a:extLst>
          </p:cNvPr>
          <p:cNvSpPr/>
          <p:nvPr/>
        </p:nvSpPr>
        <p:spPr>
          <a:xfrm>
            <a:off x="5449839" y="4525906"/>
            <a:ext cx="3741923"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Tests by VIAQ IWG members</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Стрелка: пятиугольник 36">
            <a:extLst>
              <a:ext uri="{FF2B5EF4-FFF2-40B4-BE49-F238E27FC236}">
                <a16:creationId xmlns:a16="http://schemas.microsoft.com/office/drawing/2014/main" id="{82681BD4-D4A2-49FC-9878-3E2BE7C25B59}"/>
              </a:ext>
            </a:extLst>
          </p:cNvPr>
          <p:cNvSpPr/>
          <p:nvPr/>
        </p:nvSpPr>
        <p:spPr>
          <a:xfrm>
            <a:off x="9191762" y="4522497"/>
            <a:ext cx="193678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Developing of harmonized test procedure </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Прямоугольник: загнутый угол 37">
            <a:extLst>
              <a:ext uri="{FF2B5EF4-FFF2-40B4-BE49-F238E27FC236}">
                <a16:creationId xmlns:a16="http://schemas.microsoft.com/office/drawing/2014/main" id="{17F55813-CC1D-441C-AA6D-E52144D939A7}"/>
              </a:ext>
            </a:extLst>
          </p:cNvPr>
          <p:cNvSpPr/>
          <p:nvPr/>
        </p:nvSpPr>
        <p:spPr>
          <a:xfrm>
            <a:off x="3918842"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Прямоугольник: загнутый угол 39">
            <a:extLst>
              <a:ext uri="{FF2B5EF4-FFF2-40B4-BE49-F238E27FC236}">
                <a16:creationId xmlns:a16="http://schemas.microsoft.com/office/drawing/2014/main" id="{7C5B6F57-F7B8-49A3-B78F-31C338A6FA83}"/>
              </a:ext>
            </a:extLst>
          </p:cNvPr>
          <p:cNvSpPr/>
          <p:nvPr/>
        </p:nvSpPr>
        <p:spPr>
          <a:xfrm>
            <a:off x="5298309"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lang="en-US" sz="2000" dirty="0">
                <a:solidFill>
                  <a:prstClr val="black"/>
                </a:solidFill>
                <a:latin typeface="Calibri" panose="020F0502020204030204"/>
              </a:rPr>
              <a:t>6</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1" name="Прямая соединительная линия 40">
            <a:extLst>
              <a:ext uri="{FF2B5EF4-FFF2-40B4-BE49-F238E27FC236}">
                <a16:creationId xmlns:a16="http://schemas.microsoft.com/office/drawing/2014/main" id="{ECFAE3A4-2E20-481E-9CBB-1D1E62923F0D}"/>
              </a:ext>
            </a:extLst>
          </p:cNvPr>
          <p:cNvCxnSpPr>
            <a:cxnSpLocks/>
          </p:cNvCxnSpPr>
          <p:nvPr/>
        </p:nvCxnSpPr>
        <p:spPr>
          <a:xfrm>
            <a:off x="5624956" y="2343930"/>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3" name="Прямоугольник: загнутый угол 42">
            <a:extLst>
              <a:ext uri="{FF2B5EF4-FFF2-40B4-BE49-F238E27FC236}">
                <a16:creationId xmlns:a16="http://schemas.microsoft.com/office/drawing/2014/main" id="{72FC1AB3-49BE-4B7A-A6C4-AF05F33DD9D7}"/>
              </a:ext>
            </a:extLst>
          </p:cNvPr>
          <p:cNvSpPr/>
          <p:nvPr/>
        </p:nvSpPr>
        <p:spPr>
          <a:xfrm>
            <a:off x="6158730"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lang="en-US" sz="2000" dirty="0">
                <a:solidFill>
                  <a:prstClr val="black"/>
                </a:solidFill>
                <a:latin typeface="Calibri" panose="020F0502020204030204"/>
              </a:rPr>
              <a:t>7</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Прямая соединительная линия 43">
            <a:extLst>
              <a:ext uri="{FF2B5EF4-FFF2-40B4-BE49-F238E27FC236}">
                <a16:creationId xmlns:a16="http://schemas.microsoft.com/office/drawing/2014/main" id="{50E92BC8-0D84-4E53-AE97-D587512F76CA}"/>
              </a:ext>
            </a:extLst>
          </p:cNvPr>
          <p:cNvCxnSpPr>
            <a:cxnSpLocks/>
          </p:cNvCxnSpPr>
          <p:nvPr/>
        </p:nvCxnSpPr>
        <p:spPr>
          <a:xfrm>
            <a:off x="6485377" y="2354836"/>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 name="Прямоугольник: загнутый угол 44">
            <a:extLst>
              <a:ext uri="{FF2B5EF4-FFF2-40B4-BE49-F238E27FC236}">
                <a16:creationId xmlns:a16="http://schemas.microsoft.com/office/drawing/2014/main" id="{70F2B1E2-FB8B-461A-8A08-104B14267734}"/>
              </a:ext>
            </a:extLst>
          </p:cNvPr>
          <p:cNvSpPr/>
          <p:nvPr/>
        </p:nvSpPr>
        <p:spPr>
          <a:xfrm>
            <a:off x="701172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6" name="Прямая соединительная линия 45">
            <a:extLst>
              <a:ext uri="{FF2B5EF4-FFF2-40B4-BE49-F238E27FC236}">
                <a16:creationId xmlns:a16="http://schemas.microsoft.com/office/drawing/2014/main" id="{C91BAC9E-C492-4A21-8B67-D6EAA5A050DB}"/>
              </a:ext>
            </a:extLst>
          </p:cNvPr>
          <p:cNvCxnSpPr>
            <a:cxnSpLocks/>
          </p:cNvCxnSpPr>
          <p:nvPr/>
        </p:nvCxnSpPr>
        <p:spPr>
          <a:xfrm>
            <a:off x="7338374" y="2350005"/>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8" name="Прямоугольник: загнутый угол 47">
            <a:extLst>
              <a:ext uri="{FF2B5EF4-FFF2-40B4-BE49-F238E27FC236}">
                <a16:creationId xmlns:a16="http://schemas.microsoft.com/office/drawing/2014/main" id="{7D2BF936-AAA8-4945-9A04-D47CC6C19C4B}"/>
              </a:ext>
            </a:extLst>
          </p:cNvPr>
          <p:cNvSpPr/>
          <p:nvPr/>
        </p:nvSpPr>
        <p:spPr>
          <a:xfrm>
            <a:off x="8050801"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9" name="Прямая соединительная линия 48">
            <a:extLst>
              <a:ext uri="{FF2B5EF4-FFF2-40B4-BE49-F238E27FC236}">
                <a16:creationId xmlns:a16="http://schemas.microsoft.com/office/drawing/2014/main" id="{DB15A07F-88EB-45C0-9C62-7639D2F8437E}"/>
              </a:ext>
            </a:extLst>
          </p:cNvPr>
          <p:cNvCxnSpPr>
            <a:cxnSpLocks/>
          </p:cNvCxnSpPr>
          <p:nvPr/>
        </p:nvCxnSpPr>
        <p:spPr>
          <a:xfrm>
            <a:off x="8377448" y="2345722"/>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0" name="Прямоугольник: загнутый угол 49">
            <a:extLst>
              <a:ext uri="{FF2B5EF4-FFF2-40B4-BE49-F238E27FC236}">
                <a16:creationId xmlns:a16="http://schemas.microsoft.com/office/drawing/2014/main" id="{988DC54A-5F42-42E2-BF83-988694297A37}"/>
              </a:ext>
            </a:extLst>
          </p:cNvPr>
          <p:cNvSpPr/>
          <p:nvPr/>
        </p:nvSpPr>
        <p:spPr>
          <a:xfrm>
            <a:off x="890379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90</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1" name="Прямая соединительная линия 50">
            <a:extLst>
              <a:ext uri="{FF2B5EF4-FFF2-40B4-BE49-F238E27FC236}">
                <a16:creationId xmlns:a16="http://schemas.microsoft.com/office/drawing/2014/main" id="{8B6DF025-99B2-4980-8135-BF1954B1F630}"/>
              </a:ext>
            </a:extLst>
          </p:cNvPr>
          <p:cNvCxnSpPr>
            <a:cxnSpLocks/>
          </p:cNvCxnSpPr>
          <p:nvPr/>
        </p:nvCxnSpPr>
        <p:spPr>
          <a:xfrm>
            <a:off x="9230445" y="234089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4" name="Прямоугольник: загнутый угол 53">
            <a:extLst>
              <a:ext uri="{FF2B5EF4-FFF2-40B4-BE49-F238E27FC236}">
                <a16:creationId xmlns:a16="http://schemas.microsoft.com/office/drawing/2014/main" id="{7434E44D-750A-4F5A-9C4F-77CC414C8BC4}"/>
              </a:ext>
            </a:extLst>
          </p:cNvPr>
          <p:cNvSpPr/>
          <p:nvPr/>
        </p:nvSpPr>
        <p:spPr>
          <a:xfrm>
            <a:off x="994986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91</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Прямая соединительная линия 54">
            <a:extLst>
              <a:ext uri="{FF2B5EF4-FFF2-40B4-BE49-F238E27FC236}">
                <a16:creationId xmlns:a16="http://schemas.microsoft.com/office/drawing/2014/main" id="{B5592335-1B97-4F91-A92A-12C400F23D8F}"/>
              </a:ext>
            </a:extLst>
          </p:cNvPr>
          <p:cNvCxnSpPr>
            <a:cxnSpLocks/>
          </p:cNvCxnSpPr>
          <p:nvPr/>
        </p:nvCxnSpPr>
        <p:spPr>
          <a:xfrm>
            <a:off x="10276514" y="2340697"/>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6" name="Прямоугольник: загнутый угол 55">
            <a:extLst>
              <a:ext uri="{FF2B5EF4-FFF2-40B4-BE49-F238E27FC236}">
                <a16:creationId xmlns:a16="http://schemas.microsoft.com/office/drawing/2014/main" id="{5D02DABA-D961-491E-BF96-4DE50E73B2B8}"/>
              </a:ext>
            </a:extLst>
          </p:cNvPr>
          <p:cNvSpPr/>
          <p:nvPr/>
        </p:nvSpPr>
        <p:spPr>
          <a:xfrm>
            <a:off x="1085812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92</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7" name="Прямая соединительная линия 56">
            <a:extLst>
              <a:ext uri="{FF2B5EF4-FFF2-40B4-BE49-F238E27FC236}">
                <a16:creationId xmlns:a16="http://schemas.microsoft.com/office/drawing/2014/main" id="{41715239-410D-4900-8FAC-13461ED6143D}"/>
              </a:ext>
            </a:extLst>
          </p:cNvPr>
          <p:cNvCxnSpPr>
            <a:cxnSpLocks/>
          </p:cNvCxnSpPr>
          <p:nvPr/>
        </p:nvCxnSpPr>
        <p:spPr>
          <a:xfrm>
            <a:off x="11179751" y="2345914"/>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1E1674F9-5028-46E1-8330-078EC43419D6}"/>
              </a:ext>
            </a:extLst>
          </p:cNvPr>
          <p:cNvSpPr/>
          <p:nvPr/>
        </p:nvSpPr>
        <p:spPr>
          <a:xfrm>
            <a:off x="0" y="2670456"/>
            <a:ext cx="12192000" cy="427135"/>
          </a:xfrm>
          <a:prstGeom prst="rect">
            <a:avLst/>
          </a:prstGeom>
          <a:solidFill>
            <a:srgbClr val="ED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BE2A02-93EB-4DE8-A8F2-E043F461FDCC}"/>
              </a:ext>
            </a:extLst>
          </p:cNvPr>
          <p:cNvSpPr txBox="1"/>
          <p:nvPr/>
        </p:nvSpPr>
        <p:spPr>
          <a:xfrm>
            <a:off x="85417" y="2699357"/>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VIAQ</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Прямоугольник: скругленные углы 59">
            <a:extLst>
              <a:ext uri="{FF2B5EF4-FFF2-40B4-BE49-F238E27FC236}">
                <a16:creationId xmlns:a16="http://schemas.microsoft.com/office/drawing/2014/main" id="{26D5918E-F4F1-4EA9-A547-C008A504200A}"/>
              </a:ext>
            </a:extLst>
          </p:cNvPr>
          <p:cNvSpPr/>
          <p:nvPr/>
        </p:nvSpPr>
        <p:spPr>
          <a:xfrm>
            <a:off x="2023806"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Прямая соединительная линия 60">
            <a:extLst>
              <a:ext uri="{FF2B5EF4-FFF2-40B4-BE49-F238E27FC236}">
                <a16:creationId xmlns:a16="http://schemas.microsoft.com/office/drawing/2014/main" id="{985CAD53-18F9-4C84-B6A8-51E3BE405B83}"/>
              </a:ext>
            </a:extLst>
          </p:cNvPr>
          <p:cNvCxnSpPr>
            <a:cxnSpLocks/>
            <a:stCxn id="60" idx="2"/>
          </p:cNvCxnSpPr>
          <p:nvPr/>
        </p:nvCxnSpPr>
        <p:spPr>
          <a:xfrm>
            <a:off x="2229289"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2" name="Прямоугольник: скругленные углы 61">
            <a:extLst>
              <a:ext uri="{FF2B5EF4-FFF2-40B4-BE49-F238E27FC236}">
                <a16:creationId xmlns:a16="http://schemas.microsoft.com/office/drawing/2014/main" id="{0891F92A-9980-4650-9DFC-3EBAC080120C}"/>
              </a:ext>
            </a:extLst>
          </p:cNvPr>
          <p:cNvSpPr/>
          <p:nvPr/>
        </p:nvSpPr>
        <p:spPr>
          <a:xfrm>
            <a:off x="2542404"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Прямоугольник: скругленные углы 63">
            <a:extLst>
              <a:ext uri="{FF2B5EF4-FFF2-40B4-BE49-F238E27FC236}">
                <a16:creationId xmlns:a16="http://schemas.microsoft.com/office/drawing/2014/main" id="{8BC193F7-5362-4CDA-B779-F024E127641E}"/>
              </a:ext>
            </a:extLst>
          </p:cNvPr>
          <p:cNvSpPr/>
          <p:nvPr/>
        </p:nvSpPr>
        <p:spPr>
          <a:xfrm>
            <a:off x="2999928"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Прямая соединительная линия 65">
            <a:extLst>
              <a:ext uri="{FF2B5EF4-FFF2-40B4-BE49-F238E27FC236}">
                <a16:creationId xmlns:a16="http://schemas.microsoft.com/office/drawing/2014/main" id="{8F27CE22-D6C3-43F6-9478-A5581772B7D8}"/>
              </a:ext>
            </a:extLst>
          </p:cNvPr>
          <p:cNvCxnSpPr>
            <a:cxnSpLocks/>
          </p:cNvCxnSpPr>
          <p:nvPr/>
        </p:nvCxnSpPr>
        <p:spPr>
          <a:xfrm flipH="1">
            <a:off x="320467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7" name="Прямоугольник: скругленные углы 66">
            <a:extLst>
              <a:ext uri="{FF2B5EF4-FFF2-40B4-BE49-F238E27FC236}">
                <a16:creationId xmlns:a16="http://schemas.microsoft.com/office/drawing/2014/main" id="{CA5846CF-1F95-424F-962F-4B553EECF02D}"/>
              </a:ext>
            </a:extLst>
          </p:cNvPr>
          <p:cNvSpPr/>
          <p:nvPr/>
        </p:nvSpPr>
        <p:spPr>
          <a:xfrm>
            <a:off x="3970237"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Прямоугольник: скругленные углы 69">
            <a:extLst>
              <a:ext uri="{FF2B5EF4-FFF2-40B4-BE49-F238E27FC236}">
                <a16:creationId xmlns:a16="http://schemas.microsoft.com/office/drawing/2014/main" id="{DC5BDCFB-43B2-425B-B8D6-0FB41C667DEC}"/>
              </a:ext>
            </a:extLst>
          </p:cNvPr>
          <p:cNvSpPr/>
          <p:nvPr/>
        </p:nvSpPr>
        <p:spPr>
          <a:xfrm>
            <a:off x="5321901" y="269935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Прямоугольник: скругленные углы 70">
            <a:extLst>
              <a:ext uri="{FF2B5EF4-FFF2-40B4-BE49-F238E27FC236}">
                <a16:creationId xmlns:a16="http://schemas.microsoft.com/office/drawing/2014/main" id="{C2EDBA76-5590-40D3-BA1A-0A6EFE7ABA71}"/>
              </a:ext>
            </a:extLst>
          </p:cNvPr>
          <p:cNvSpPr/>
          <p:nvPr/>
        </p:nvSpPr>
        <p:spPr>
          <a:xfrm>
            <a:off x="5851379" y="2704798"/>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4" name="Прямая соединительная линия 73">
            <a:extLst>
              <a:ext uri="{FF2B5EF4-FFF2-40B4-BE49-F238E27FC236}">
                <a16:creationId xmlns:a16="http://schemas.microsoft.com/office/drawing/2014/main" id="{BB379E99-93CE-476A-8C3C-FE312D56E144}"/>
              </a:ext>
            </a:extLst>
          </p:cNvPr>
          <p:cNvCxnSpPr>
            <a:cxnSpLocks/>
          </p:cNvCxnSpPr>
          <p:nvPr/>
        </p:nvCxnSpPr>
        <p:spPr>
          <a:xfrm>
            <a:off x="6055140" y="3047309"/>
            <a:ext cx="0" cy="482277"/>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5" name="Прямоугольник: скругленные углы 74">
            <a:extLst>
              <a:ext uri="{FF2B5EF4-FFF2-40B4-BE49-F238E27FC236}">
                <a16:creationId xmlns:a16="http://schemas.microsoft.com/office/drawing/2014/main" id="{A0B06B04-4B74-4DD3-93CD-447B4E83F8D9}"/>
              </a:ext>
            </a:extLst>
          </p:cNvPr>
          <p:cNvSpPr/>
          <p:nvPr/>
        </p:nvSpPr>
        <p:spPr>
          <a:xfrm>
            <a:off x="6301244"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Прямоугольник: скругленные углы 75">
            <a:extLst>
              <a:ext uri="{FF2B5EF4-FFF2-40B4-BE49-F238E27FC236}">
                <a16:creationId xmlns:a16="http://schemas.microsoft.com/office/drawing/2014/main" id="{F8B33121-3263-467E-8B9B-D89E7DBB5F21}"/>
              </a:ext>
            </a:extLst>
          </p:cNvPr>
          <p:cNvSpPr/>
          <p:nvPr/>
        </p:nvSpPr>
        <p:spPr>
          <a:xfrm>
            <a:off x="6758768"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27</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Прямоугольник: скругленные углы 76">
            <a:extLst>
              <a:ext uri="{FF2B5EF4-FFF2-40B4-BE49-F238E27FC236}">
                <a16:creationId xmlns:a16="http://schemas.microsoft.com/office/drawing/2014/main" id="{4142C08F-BDFD-4D72-8CFD-42C8D27C5017}"/>
              </a:ext>
            </a:extLst>
          </p:cNvPr>
          <p:cNvSpPr/>
          <p:nvPr/>
        </p:nvSpPr>
        <p:spPr>
          <a:xfrm>
            <a:off x="721584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28</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 name="Прямая соединительная линия 77">
            <a:extLst>
              <a:ext uri="{FF2B5EF4-FFF2-40B4-BE49-F238E27FC236}">
                <a16:creationId xmlns:a16="http://schemas.microsoft.com/office/drawing/2014/main" id="{8212D864-7C06-4354-B674-73F3C32CE024}"/>
              </a:ext>
            </a:extLst>
          </p:cNvPr>
          <p:cNvCxnSpPr>
            <a:cxnSpLocks/>
          </p:cNvCxnSpPr>
          <p:nvPr/>
        </p:nvCxnSpPr>
        <p:spPr>
          <a:xfrm flipH="1">
            <a:off x="696351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9" name="Прямоугольник: скругленные углы 78">
            <a:extLst>
              <a:ext uri="{FF2B5EF4-FFF2-40B4-BE49-F238E27FC236}">
                <a16:creationId xmlns:a16="http://schemas.microsoft.com/office/drawing/2014/main" id="{954014F0-9AF8-4FB6-8190-0C5DD5BF0893}"/>
              </a:ext>
            </a:extLst>
          </p:cNvPr>
          <p:cNvSpPr/>
          <p:nvPr/>
        </p:nvSpPr>
        <p:spPr>
          <a:xfrm>
            <a:off x="772907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Прямая соединительная линия 79">
            <a:extLst>
              <a:ext uri="{FF2B5EF4-FFF2-40B4-BE49-F238E27FC236}">
                <a16:creationId xmlns:a16="http://schemas.microsoft.com/office/drawing/2014/main" id="{0D33CAB6-0A24-48B0-A0B8-23069B5148A9}"/>
              </a:ext>
            </a:extLst>
          </p:cNvPr>
          <p:cNvCxnSpPr>
            <a:cxnSpLocks/>
            <a:stCxn id="79" idx="2"/>
          </p:cNvCxnSpPr>
          <p:nvPr/>
        </p:nvCxnSpPr>
        <p:spPr>
          <a:xfrm>
            <a:off x="7934560"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1" name="Прямоугольник: скругленные углы 80">
            <a:extLst>
              <a:ext uri="{FF2B5EF4-FFF2-40B4-BE49-F238E27FC236}">
                <a16:creationId xmlns:a16="http://schemas.microsoft.com/office/drawing/2014/main" id="{B1594BC0-7D32-4035-8190-FF944331681A}"/>
              </a:ext>
            </a:extLst>
          </p:cNvPr>
          <p:cNvSpPr/>
          <p:nvPr/>
        </p:nvSpPr>
        <p:spPr>
          <a:xfrm>
            <a:off x="8180663"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Прямоугольник: скругленные углы 81">
            <a:extLst>
              <a:ext uri="{FF2B5EF4-FFF2-40B4-BE49-F238E27FC236}">
                <a16:creationId xmlns:a16="http://schemas.microsoft.com/office/drawing/2014/main" id="{333EAAFB-4FF0-4B1E-89BE-D8D017AAC12B}"/>
              </a:ext>
            </a:extLst>
          </p:cNvPr>
          <p:cNvSpPr/>
          <p:nvPr/>
        </p:nvSpPr>
        <p:spPr>
          <a:xfrm>
            <a:off x="863818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Прямоугольник: скругленные углы 82">
            <a:extLst>
              <a:ext uri="{FF2B5EF4-FFF2-40B4-BE49-F238E27FC236}">
                <a16:creationId xmlns:a16="http://schemas.microsoft.com/office/drawing/2014/main" id="{8FFBEE3E-0F93-48F3-A119-C1B75C4D4A8A}"/>
              </a:ext>
            </a:extLst>
          </p:cNvPr>
          <p:cNvSpPr/>
          <p:nvPr/>
        </p:nvSpPr>
        <p:spPr>
          <a:xfrm>
            <a:off x="909526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4" name="Прямая соединительная линия 83">
            <a:extLst>
              <a:ext uri="{FF2B5EF4-FFF2-40B4-BE49-F238E27FC236}">
                <a16:creationId xmlns:a16="http://schemas.microsoft.com/office/drawing/2014/main" id="{D157E8B4-E8C2-4531-9CB5-9AB6346997FA}"/>
              </a:ext>
            </a:extLst>
          </p:cNvPr>
          <p:cNvCxnSpPr>
            <a:cxnSpLocks/>
          </p:cNvCxnSpPr>
          <p:nvPr/>
        </p:nvCxnSpPr>
        <p:spPr>
          <a:xfrm flipH="1">
            <a:off x="8842932"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5" name="Прямоугольник: скругленные углы 84">
            <a:extLst>
              <a:ext uri="{FF2B5EF4-FFF2-40B4-BE49-F238E27FC236}">
                <a16:creationId xmlns:a16="http://schemas.microsoft.com/office/drawing/2014/main" id="{EF1760B9-10A5-43E1-8FBA-10F3FAD36F24}"/>
              </a:ext>
            </a:extLst>
          </p:cNvPr>
          <p:cNvSpPr/>
          <p:nvPr/>
        </p:nvSpPr>
        <p:spPr>
          <a:xfrm>
            <a:off x="960849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6" name="Прямая соединительная линия 85">
            <a:extLst>
              <a:ext uri="{FF2B5EF4-FFF2-40B4-BE49-F238E27FC236}">
                <a16:creationId xmlns:a16="http://schemas.microsoft.com/office/drawing/2014/main" id="{03E94144-C3C3-41B4-AA80-505ACE193385}"/>
              </a:ext>
            </a:extLst>
          </p:cNvPr>
          <p:cNvCxnSpPr>
            <a:cxnSpLocks/>
            <a:stCxn id="85" idx="2"/>
          </p:cNvCxnSpPr>
          <p:nvPr/>
        </p:nvCxnSpPr>
        <p:spPr>
          <a:xfrm>
            <a:off x="9813979"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7" name="Прямоугольник: скругленные углы 86">
            <a:extLst>
              <a:ext uri="{FF2B5EF4-FFF2-40B4-BE49-F238E27FC236}">
                <a16:creationId xmlns:a16="http://schemas.microsoft.com/office/drawing/2014/main" id="{01CB5AA4-ADCF-49F8-B824-32652D7A274C}"/>
              </a:ext>
            </a:extLst>
          </p:cNvPr>
          <p:cNvSpPr/>
          <p:nvPr/>
        </p:nvSpPr>
        <p:spPr>
          <a:xfrm>
            <a:off x="1008383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Прямоугольник: скругленные углы 87">
            <a:extLst>
              <a:ext uri="{FF2B5EF4-FFF2-40B4-BE49-F238E27FC236}">
                <a16:creationId xmlns:a16="http://schemas.microsoft.com/office/drawing/2014/main" id="{5018AB64-4625-40D1-8B5B-0B5CC8DFE868}"/>
              </a:ext>
            </a:extLst>
          </p:cNvPr>
          <p:cNvSpPr/>
          <p:nvPr/>
        </p:nvSpPr>
        <p:spPr>
          <a:xfrm>
            <a:off x="10541360"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Прямоугольник: скругленные углы 88">
            <a:extLst>
              <a:ext uri="{FF2B5EF4-FFF2-40B4-BE49-F238E27FC236}">
                <a16:creationId xmlns:a16="http://schemas.microsoft.com/office/drawing/2014/main" id="{8CB16BAF-6EEB-4CA7-8783-D25BF6B1FFE3}"/>
              </a:ext>
            </a:extLst>
          </p:cNvPr>
          <p:cNvSpPr/>
          <p:nvPr/>
        </p:nvSpPr>
        <p:spPr>
          <a:xfrm>
            <a:off x="10998439"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36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0" name="Прямая соединительная линия 89">
            <a:extLst>
              <a:ext uri="{FF2B5EF4-FFF2-40B4-BE49-F238E27FC236}">
                <a16:creationId xmlns:a16="http://schemas.microsoft.com/office/drawing/2014/main" id="{EF674E83-F78F-4040-B50B-BF276960DC55}"/>
              </a:ext>
            </a:extLst>
          </p:cNvPr>
          <p:cNvCxnSpPr>
            <a:cxnSpLocks/>
          </p:cNvCxnSpPr>
          <p:nvPr/>
        </p:nvCxnSpPr>
        <p:spPr>
          <a:xfrm flipH="1">
            <a:off x="10746105"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91" name="Прямоугольник 90">
            <a:extLst>
              <a:ext uri="{FF2B5EF4-FFF2-40B4-BE49-F238E27FC236}">
                <a16:creationId xmlns:a16="http://schemas.microsoft.com/office/drawing/2014/main" id="{7F9FB037-778B-4E21-83E0-F753E9709526}"/>
              </a:ext>
            </a:extLst>
          </p:cNvPr>
          <p:cNvSpPr/>
          <p:nvPr/>
        </p:nvSpPr>
        <p:spPr>
          <a:xfrm>
            <a:off x="0" y="1302387"/>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E3BFFC2D-BDFE-4BF0-AF3C-D338F662BE16}"/>
              </a:ext>
            </a:extLst>
          </p:cNvPr>
          <p:cNvSpPr txBox="1"/>
          <p:nvPr/>
        </p:nvSpPr>
        <p:spPr>
          <a:xfrm>
            <a:off x="85416" y="1337148"/>
            <a:ext cx="8329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WP.29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Волна 1">
            <a:extLst>
              <a:ext uri="{FF2B5EF4-FFF2-40B4-BE49-F238E27FC236}">
                <a16:creationId xmlns:a16="http://schemas.microsoft.com/office/drawing/2014/main" id="{85661296-858C-438D-A09B-99A34244CCA3}"/>
              </a:ext>
            </a:extLst>
          </p:cNvPr>
          <p:cNvSpPr/>
          <p:nvPr/>
        </p:nvSpPr>
        <p:spPr>
          <a:xfrm>
            <a:off x="11446154" y="1302387"/>
            <a:ext cx="586748" cy="42713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197</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Соединитель: уступ 5">
            <a:extLst>
              <a:ext uri="{FF2B5EF4-FFF2-40B4-BE49-F238E27FC236}">
                <a16:creationId xmlns:a16="http://schemas.microsoft.com/office/drawing/2014/main" id="{A7088B59-9FEF-4ACF-B0B0-460670FE87F4}"/>
              </a:ext>
            </a:extLst>
          </p:cNvPr>
          <p:cNvCxnSpPr>
            <a:cxnSpLocks/>
            <a:stCxn id="56" idx="0"/>
            <a:endCxn id="2" idx="1"/>
          </p:cNvCxnSpPr>
          <p:nvPr/>
        </p:nvCxnSpPr>
        <p:spPr>
          <a:xfrm rot="5400000" flipH="1" flipV="1">
            <a:off x="11072642" y="1627471"/>
            <a:ext cx="485028" cy="261996"/>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3" name="Соединитель: уступ 92">
            <a:extLst>
              <a:ext uri="{FF2B5EF4-FFF2-40B4-BE49-F238E27FC236}">
                <a16:creationId xmlns:a16="http://schemas.microsoft.com/office/drawing/2014/main" id="{F9556000-A706-4113-B6DF-A43C8CDDAB61}"/>
              </a:ext>
            </a:extLst>
          </p:cNvPr>
          <p:cNvCxnSpPr>
            <a:cxnSpLocks/>
            <a:endCxn id="54" idx="1"/>
          </p:cNvCxnSpPr>
          <p:nvPr/>
        </p:nvCxnSpPr>
        <p:spPr>
          <a:xfrm rot="5400000" flipH="1" flipV="1">
            <a:off x="9623602" y="2373095"/>
            <a:ext cx="516641" cy="135890"/>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4" name="Соединитель: уступ 93">
            <a:extLst>
              <a:ext uri="{FF2B5EF4-FFF2-40B4-BE49-F238E27FC236}">
                <a16:creationId xmlns:a16="http://schemas.microsoft.com/office/drawing/2014/main" id="{3059BE1C-39BB-47E3-BB00-4145B57F279F}"/>
              </a:ext>
            </a:extLst>
          </p:cNvPr>
          <p:cNvCxnSpPr>
            <a:cxnSpLocks/>
            <a:stCxn id="88" idx="0"/>
            <a:endCxn id="56" idx="1"/>
          </p:cNvCxnSpPr>
          <p:nvPr/>
        </p:nvCxnSpPr>
        <p:spPr>
          <a:xfrm rot="5400000" flipH="1" flipV="1">
            <a:off x="10533476" y="2396086"/>
            <a:ext cx="538018" cy="111285"/>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99B84777-D7B9-408E-BEB3-571B85C8F3DF}"/>
              </a:ext>
            </a:extLst>
          </p:cNvPr>
          <p:cNvSpPr txBox="1"/>
          <p:nvPr/>
        </p:nvSpPr>
        <p:spPr>
          <a:xfrm>
            <a:off x="6963513" y="4049486"/>
            <a:ext cx="5315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PM Draft		+Gas Draft	Final Draft</a:t>
            </a:r>
            <a:endParaRPr kumimoji="0" lang="ru-RU"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Правая фигурная скобка 3">
            <a:extLst>
              <a:ext uri="{FF2B5EF4-FFF2-40B4-BE49-F238E27FC236}">
                <a16:creationId xmlns:a16="http://schemas.microsoft.com/office/drawing/2014/main" id="{03B683E4-9DA8-4BC2-A149-4D385582175A}"/>
              </a:ext>
            </a:extLst>
          </p:cNvPr>
          <p:cNvSpPr/>
          <p:nvPr/>
        </p:nvSpPr>
        <p:spPr>
          <a:xfrm rot="5400000">
            <a:off x="4909579" y="2994366"/>
            <a:ext cx="344687" cy="5705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B45474B-1445-4CB5-8DB5-F44457EF9955}"/>
              </a:ext>
            </a:extLst>
          </p:cNvPr>
          <p:cNvSpPr txBox="1"/>
          <p:nvPr/>
        </p:nvSpPr>
        <p:spPr>
          <a:xfrm>
            <a:off x="4229733" y="6063131"/>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Правая фигурная скобка 94">
            <a:extLst>
              <a:ext uri="{FF2B5EF4-FFF2-40B4-BE49-F238E27FC236}">
                <a16:creationId xmlns:a16="http://schemas.microsoft.com/office/drawing/2014/main" id="{34F2DA0E-4B76-45FF-9355-2E86847CE652}"/>
              </a:ext>
            </a:extLst>
          </p:cNvPr>
          <p:cNvSpPr/>
          <p:nvPr/>
        </p:nvSpPr>
        <p:spPr>
          <a:xfrm rot="5400000">
            <a:off x="9665017" y="3944205"/>
            <a:ext cx="344687" cy="3805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6C81A975-0458-4091-90AB-8386C52235F6}"/>
              </a:ext>
            </a:extLst>
          </p:cNvPr>
          <p:cNvSpPr txBox="1"/>
          <p:nvPr/>
        </p:nvSpPr>
        <p:spPr>
          <a:xfrm>
            <a:off x="8985171" y="6063131"/>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Прямоугольник: загнутый угол 96">
            <a:extLst>
              <a:ext uri="{FF2B5EF4-FFF2-40B4-BE49-F238E27FC236}">
                <a16:creationId xmlns:a16="http://schemas.microsoft.com/office/drawing/2014/main" id="{72992E0D-06A7-498A-92F2-A532C097945D}"/>
              </a:ext>
            </a:extLst>
          </p:cNvPr>
          <p:cNvSpPr/>
          <p:nvPr/>
        </p:nvSpPr>
        <p:spPr>
          <a:xfrm>
            <a:off x="4612113" y="2008811"/>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lang="en-US" sz="2000" dirty="0">
                <a:solidFill>
                  <a:prstClr val="black"/>
                </a:solidFill>
                <a:latin typeface="Calibri" panose="020F0502020204030204"/>
              </a:rPr>
              <a:t>5</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6402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a:extLst>
              <a:ext uri="{FF2B5EF4-FFF2-40B4-BE49-F238E27FC236}">
                <a16:creationId xmlns:a16="http://schemas.microsoft.com/office/drawing/2014/main" id="{B367809F-F81E-4CC5-B778-49EB11A2113A}"/>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GB"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Information presented last meeting</a:t>
            </a:r>
            <a:endPar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endParaRPr>
          </a:p>
        </p:txBody>
      </p:sp>
      <p:graphicFrame>
        <p:nvGraphicFramePr>
          <p:cNvPr id="6" name="Таблица 4">
            <a:extLst>
              <a:ext uri="{FF2B5EF4-FFF2-40B4-BE49-F238E27FC236}">
                <a16:creationId xmlns:a16="http://schemas.microsoft.com/office/drawing/2014/main" id="{A0DEEE1D-7243-D483-7DF7-092B2A889AA1}"/>
              </a:ext>
            </a:extLst>
          </p:cNvPr>
          <p:cNvGraphicFramePr>
            <a:graphicFrameLocks noGrp="1"/>
          </p:cNvGraphicFramePr>
          <p:nvPr>
            <p:extLst>
              <p:ext uri="{D42A27DB-BD31-4B8C-83A1-F6EECF244321}">
                <p14:modId xmlns:p14="http://schemas.microsoft.com/office/powerpoint/2010/main" val="3740567741"/>
              </p:ext>
            </p:extLst>
          </p:nvPr>
        </p:nvGraphicFramePr>
        <p:xfrm>
          <a:off x="375040" y="1578832"/>
          <a:ext cx="11441919" cy="3586214"/>
        </p:xfrm>
        <a:graphic>
          <a:graphicData uri="http://schemas.openxmlformats.org/drawingml/2006/table">
            <a:tbl>
              <a:tblPr firstRow="1" bandRow="1">
                <a:tableStyleId>{5C22544A-7EE6-4342-B048-85BDC9FD1C3A}</a:tableStyleId>
              </a:tblPr>
              <a:tblGrid>
                <a:gridCol w="1599408">
                  <a:extLst>
                    <a:ext uri="{9D8B030D-6E8A-4147-A177-3AD203B41FA5}">
                      <a16:colId xmlns:a16="http://schemas.microsoft.com/office/drawing/2014/main" val="287437147"/>
                    </a:ext>
                  </a:extLst>
                </a:gridCol>
                <a:gridCol w="2111169">
                  <a:extLst>
                    <a:ext uri="{9D8B030D-6E8A-4147-A177-3AD203B41FA5}">
                      <a16:colId xmlns:a16="http://schemas.microsoft.com/office/drawing/2014/main" val="4286050268"/>
                    </a:ext>
                  </a:extLst>
                </a:gridCol>
                <a:gridCol w="5814993">
                  <a:extLst>
                    <a:ext uri="{9D8B030D-6E8A-4147-A177-3AD203B41FA5}">
                      <a16:colId xmlns:a16="http://schemas.microsoft.com/office/drawing/2014/main" val="980164883"/>
                    </a:ext>
                  </a:extLst>
                </a:gridCol>
                <a:gridCol w="1916349">
                  <a:extLst>
                    <a:ext uri="{9D8B030D-6E8A-4147-A177-3AD203B41FA5}">
                      <a16:colId xmlns:a16="http://schemas.microsoft.com/office/drawing/2014/main" val="910939723"/>
                    </a:ext>
                  </a:extLst>
                </a:gridCol>
              </a:tblGrid>
              <a:tr h="665256">
                <a:tc>
                  <a:txBody>
                    <a:bodyPr/>
                    <a:lstStyle/>
                    <a:p>
                      <a:pPr algn="ctr"/>
                      <a:r>
                        <a:rPr lang="en-GB" dirty="0"/>
                        <a:t>Company</a:t>
                      </a:r>
                      <a:endParaRPr lang="ru-RU" dirty="0"/>
                    </a:p>
                  </a:txBody>
                  <a:tcPr/>
                </a:tc>
                <a:tc>
                  <a:txBody>
                    <a:bodyPr/>
                    <a:lstStyle/>
                    <a:p>
                      <a:pPr algn="ctr"/>
                      <a:r>
                        <a:rPr lang="en-GB" dirty="0"/>
                        <a:t>Presenter Name</a:t>
                      </a:r>
                      <a:endParaRPr lang="ru-RU" dirty="0"/>
                    </a:p>
                  </a:txBody>
                  <a:tcPr/>
                </a:tc>
                <a:tc>
                  <a:txBody>
                    <a:bodyPr/>
                    <a:lstStyle/>
                    <a:p>
                      <a:pPr algn="ctr"/>
                      <a:r>
                        <a:rPr lang="en-GB" dirty="0"/>
                        <a:t>Document Title</a:t>
                      </a:r>
                      <a:endParaRPr lang="ru-RU" dirty="0"/>
                    </a:p>
                  </a:txBody>
                  <a:tcPr/>
                </a:tc>
                <a:tc>
                  <a:txBody>
                    <a:bodyPr/>
                    <a:lstStyle/>
                    <a:p>
                      <a:pPr algn="ctr"/>
                      <a:r>
                        <a:rPr lang="en-GB" dirty="0"/>
                        <a:t>Document No.</a:t>
                      </a:r>
                      <a:endParaRPr lang="ru-RU" dirty="0"/>
                    </a:p>
                  </a:txBody>
                  <a:tcPr/>
                </a:tc>
                <a:extLst>
                  <a:ext uri="{0D108BD9-81ED-4DB2-BD59-A6C34878D82A}">
                    <a16:rowId xmlns:a16="http://schemas.microsoft.com/office/drawing/2014/main" val="2569335996"/>
                  </a:ext>
                </a:extLst>
              </a:tr>
              <a:tr h="950366">
                <a:tc>
                  <a:txBody>
                    <a:bodyPr/>
                    <a:lstStyle/>
                    <a:p>
                      <a:r>
                        <a:rPr lang="en-US" dirty="0"/>
                        <a:t>Freudenberg Filtration Technologies</a:t>
                      </a:r>
                      <a:endParaRPr lang="ru-RU" dirty="0"/>
                    </a:p>
                  </a:txBody>
                  <a:tcPr/>
                </a:tc>
                <a:tc>
                  <a:txBody>
                    <a:bodyPr/>
                    <a:lstStyle/>
                    <a:p>
                      <a:r>
                        <a:rPr lang="en-US" dirty="0"/>
                        <a:t>Ulrich Stahl</a:t>
                      </a:r>
                      <a:endParaRPr lang="ru-RU" dirty="0"/>
                    </a:p>
                  </a:txBody>
                  <a:tcPr/>
                </a:tc>
                <a:tc>
                  <a:txBody>
                    <a:bodyPr/>
                    <a:lstStyle/>
                    <a:p>
                      <a:r>
                        <a:rPr lang="en-US" dirty="0"/>
                        <a:t>Influence of the Cabin Air Filter Age on the Pressure Loss and the Indoor Air Quality </a:t>
                      </a:r>
                      <a:endParaRPr lang="ru-RU" dirty="0"/>
                    </a:p>
                  </a:txBody>
                  <a:tcPr/>
                </a:tc>
                <a:tc>
                  <a:txBody>
                    <a:bodyPr/>
                    <a:lstStyle/>
                    <a:p>
                      <a:r>
                        <a:rPr lang="en-GB" dirty="0"/>
                        <a:t>VIAQ-24-04</a:t>
                      </a:r>
                      <a:endParaRPr lang="ru-RU" dirty="0"/>
                    </a:p>
                  </a:txBody>
                  <a:tcPr/>
                </a:tc>
                <a:extLst>
                  <a:ext uri="{0D108BD9-81ED-4DB2-BD59-A6C34878D82A}">
                    <a16:rowId xmlns:a16="http://schemas.microsoft.com/office/drawing/2014/main" val="2639818421"/>
                  </a:ext>
                </a:extLst>
              </a:tr>
              <a:tr h="665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UTAC/ESTACA</a:t>
                      </a:r>
                      <a:endParaRPr lang="ru-RU" dirty="0"/>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Nadir </a:t>
                      </a:r>
                      <a:r>
                        <a:rPr lang="en-GB" dirty="0" err="1"/>
                        <a:t>Hafs</a:t>
                      </a:r>
                      <a:endParaRPr lang="ru-RU" dirty="0"/>
                    </a:p>
                    <a:p>
                      <a:endParaRPr lang="en-GB" sz="1800" b="0" i="0" u="none" strike="noStrike" kern="1200" baseline="0" dirty="0">
                        <a:solidFill>
                          <a:schemeClr val="dk1"/>
                        </a:solidFill>
                        <a:latin typeface="+mn-lt"/>
                        <a:ea typeface="+mn-ea"/>
                        <a:cs typeface="+mn-cs"/>
                      </a:endParaRPr>
                    </a:p>
                  </a:txBody>
                  <a:tcPr/>
                </a:tc>
                <a:tc>
                  <a:txBody>
                    <a:bodyPr/>
                    <a:lstStyle/>
                    <a:p>
                      <a:r>
                        <a:rPr lang="en-US" dirty="0"/>
                        <a:t>The bubble: a dedicated platform for car cabin air pollution measurements </a:t>
                      </a:r>
                      <a:endParaRPr lang="ru-RU" dirty="0"/>
                    </a:p>
                  </a:txBody>
                  <a:tcPr/>
                </a:tc>
                <a:tc>
                  <a:txBody>
                    <a:bodyPr/>
                    <a:lstStyle/>
                    <a:p>
                      <a:r>
                        <a:rPr lang="en-GB" dirty="0"/>
                        <a:t>VIAQ-24-05</a:t>
                      </a:r>
                      <a:endParaRPr lang="ru-RU" dirty="0"/>
                    </a:p>
                  </a:txBody>
                  <a:tcPr/>
                </a:tc>
                <a:extLst>
                  <a:ext uri="{0D108BD9-81ED-4DB2-BD59-A6C34878D82A}">
                    <a16:rowId xmlns:a16="http://schemas.microsoft.com/office/drawing/2014/main" val="1495342245"/>
                  </a:ext>
                </a:extLst>
              </a:tr>
              <a:tr h="385426">
                <a:tc>
                  <a:txBody>
                    <a:bodyPr/>
                    <a:lstStyle/>
                    <a:p>
                      <a:r>
                        <a:rPr lang="en-US" sz="1800" kern="1200" dirty="0">
                          <a:solidFill>
                            <a:schemeClr val="dk1"/>
                          </a:solidFill>
                          <a:effectLst/>
                          <a:latin typeface="+mn-lt"/>
                          <a:ea typeface="+mn-ea"/>
                          <a:cs typeface="+mn-cs"/>
                        </a:rPr>
                        <a:t>ACEA/CLEPA </a:t>
                      </a:r>
                      <a:endParaRPr lang="ru-RU" dirty="0"/>
                    </a:p>
                  </a:txBody>
                  <a:tcPr/>
                </a:tc>
                <a:tc>
                  <a:txBody>
                    <a:bodyPr/>
                    <a:lstStyle/>
                    <a:p>
                      <a:r>
                        <a:rPr lang="en-US" dirty="0"/>
                        <a:t>Markus Michael, </a:t>
                      </a:r>
                    </a:p>
                    <a:p>
                      <a:r>
                        <a:rPr lang="en-US" dirty="0"/>
                        <a:t>Andreas </a:t>
                      </a:r>
                      <a:r>
                        <a:rPr lang="en-US" dirty="0" err="1"/>
                        <a:t>Wehrmeier</a:t>
                      </a:r>
                      <a:endParaRPr lang="ru-RU" dirty="0"/>
                    </a:p>
                  </a:txBody>
                  <a:tcPr/>
                </a:tc>
                <a:tc>
                  <a:txBody>
                    <a:bodyPr/>
                    <a:lstStyle/>
                    <a:p>
                      <a:r>
                        <a:rPr lang="en-US" sz="1800" kern="1200" dirty="0">
                          <a:solidFill>
                            <a:schemeClr val="dk1"/>
                          </a:solidFill>
                          <a:effectLst/>
                          <a:latin typeface="+mn-lt"/>
                          <a:ea typeface="+mn-ea"/>
                          <a:cs typeface="+mn-cs"/>
                        </a:rPr>
                        <a:t>Statement of ACEA and CLEPA on CEN WS 103 draft document </a:t>
                      </a:r>
                      <a:endParaRPr lang="ru-RU" dirty="0"/>
                    </a:p>
                  </a:txBody>
                  <a:tcPr/>
                </a:tc>
                <a:tc>
                  <a:txBody>
                    <a:bodyPr/>
                    <a:lstStyle/>
                    <a:p>
                      <a:r>
                        <a:rPr lang="en-GB" dirty="0"/>
                        <a:t>VIAQ-24-06</a:t>
                      </a:r>
                      <a:endParaRPr lang="ru-RU" dirty="0"/>
                    </a:p>
                  </a:txBody>
                  <a:tcPr/>
                </a:tc>
                <a:extLst>
                  <a:ext uri="{0D108BD9-81ED-4DB2-BD59-A6C34878D82A}">
                    <a16:rowId xmlns:a16="http://schemas.microsoft.com/office/drawing/2014/main" val="3139823454"/>
                  </a:ext>
                </a:extLst>
              </a:tr>
              <a:tr h="665256">
                <a:tc>
                  <a:txBody>
                    <a:bodyPr/>
                    <a:lstStyle/>
                    <a:p>
                      <a:r>
                        <a:rPr lang="en-GB" dirty="0"/>
                        <a:t>NAMI</a:t>
                      </a:r>
                      <a:endParaRPr lang="ru-RU" dirty="0"/>
                    </a:p>
                  </a:txBody>
                  <a:tcPr/>
                </a:tc>
                <a:tc>
                  <a:txBody>
                    <a:bodyPr/>
                    <a:lstStyle/>
                    <a:p>
                      <a:r>
                        <a:rPr lang="en-GB" dirty="0"/>
                        <a:t>Andrey Kozlov</a:t>
                      </a:r>
                      <a:endParaRPr lang="ru-RU" dirty="0"/>
                    </a:p>
                  </a:txBody>
                  <a:tcPr/>
                </a:tc>
                <a:tc>
                  <a:txBody>
                    <a:bodyPr/>
                    <a:lstStyle/>
                    <a:p>
                      <a:r>
                        <a:rPr lang="en-US" sz="1800" kern="1200" dirty="0">
                          <a:solidFill>
                            <a:schemeClr val="dk1"/>
                          </a:solidFill>
                          <a:effectLst/>
                          <a:latin typeface="+mn-lt"/>
                          <a:ea typeface="+mn-ea"/>
                          <a:cs typeface="+mn-cs"/>
                        </a:rPr>
                        <a:t>The group feedback analysis regarding to test methodology, conditions, equipment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VIAQ-24-07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2931160245"/>
                  </a:ext>
                </a:extLst>
              </a:tr>
            </a:tbl>
          </a:graphicData>
        </a:graphic>
      </p:graphicFrame>
    </p:spTree>
    <p:extLst>
      <p:ext uri="{BB962C8B-B14F-4D97-AF65-F5344CB8AC3E}">
        <p14:creationId xmlns:p14="http://schemas.microsoft.com/office/powerpoint/2010/main" val="684128351"/>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Discussion of working items</a:t>
            </a:r>
          </a:p>
        </p:txBody>
      </p:sp>
      <p:sp>
        <p:nvSpPr>
          <p:cNvPr id="5" name="Прямоугольник 4">
            <a:extLst>
              <a:ext uri="{FF2B5EF4-FFF2-40B4-BE49-F238E27FC236}">
                <a16:creationId xmlns:a16="http://schemas.microsoft.com/office/drawing/2014/main" id="{2DFFB39E-39BA-40D7-8464-01BB036E67ED}"/>
              </a:ext>
            </a:extLst>
          </p:cNvPr>
          <p:cNvSpPr/>
          <p:nvPr/>
        </p:nvSpPr>
        <p:spPr>
          <a:xfrm>
            <a:off x="332185" y="1119397"/>
            <a:ext cx="11527630" cy="830997"/>
          </a:xfrm>
          <a:prstGeom prst="rect">
            <a:avLst/>
          </a:prstGeom>
        </p:spPr>
        <p:txBody>
          <a:bodyPr wrap="square">
            <a:spAutoFit/>
          </a:bodyPr>
          <a:lstStyle/>
          <a:p>
            <a:r>
              <a:rPr lang="en-US" sz="2400" b="1" dirty="0"/>
              <a:t>The purpose </a:t>
            </a:r>
            <a:r>
              <a:rPr lang="en-US" sz="2400" dirty="0"/>
              <a:t>of this discussion was to formulate tasks for farther group activities and to develop harmonized  PM measurement test method </a:t>
            </a:r>
            <a:endParaRPr lang="ru-RU" sz="2400" dirty="0"/>
          </a:p>
        </p:txBody>
      </p:sp>
      <p:sp>
        <p:nvSpPr>
          <p:cNvPr id="6" name="TextBox 5">
            <a:extLst>
              <a:ext uri="{FF2B5EF4-FFF2-40B4-BE49-F238E27FC236}">
                <a16:creationId xmlns:a16="http://schemas.microsoft.com/office/drawing/2014/main" id="{F02B8C13-C8D5-4ACA-9462-2E00424F99BD}"/>
              </a:ext>
            </a:extLst>
          </p:cNvPr>
          <p:cNvSpPr txBox="1"/>
          <p:nvPr/>
        </p:nvSpPr>
        <p:spPr>
          <a:xfrm>
            <a:off x="369272" y="2719042"/>
            <a:ext cx="11564717" cy="4154984"/>
          </a:xfrm>
          <a:prstGeom prst="rect">
            <a:avLst/>
          </a:prstGeom>
          <a:noFill/>
        </p:spPr>
        <p:txBody>
          <a:bodyPr wrap="square" numCol="2" rtlCol="0">
            <a:spAutoFit/>
          </a:bodyPr>
          <a:lstStyle/>
          <a:p>
            <a:pPr marL="514350" indent="-514350">
              <a:buFont typeface="+mj-lt"/>
              <a:buAutoNum type="arabicPeriod"/>
            </a:pPr>
            <a:r>
              <a:rPr lang="en-GB" sz="2400" dirty="0">
                <a:solidFill>
                  <a:srgbClr val="339933"/>
                </a:solidFill>
              </a:rPr>
              <a:t>Vehicle Category</a:t>
            </a:r>
            <a:endParaRPr lang="ru-RU" sz="2400" dirty="0">
              <a:solidFill>
                <a:srgbClr val="339933"/>
              </a:solidFill>
            </a:endParaRPr>
          </a:p>
          <a:p>
            <a:pPr marL="514350" indent="-514350">
              <a:buFont typeface="+mj-lt"/>
              <a:buAutoNum type="arabicPeriod"/>
            </a:pPr>
            <a:r>
              <a:rPr lang="en-GB" sz="2400" spc="0" dirty="0">
                <a:solidFill>
                  <a:srgbClr val="339933"/>
                </a:solidFill>
              </a:rPr>
              <a:t>Criteria for excluding a vehicle from tests</a:t>
            </a:r>
            <a:endParaRPr lang="en-US" sz="2400" spc="0" dirty="0">
              <a:solidFill>
                <a:srgbClr val="339933"/>
              </a:solidFill>
            </a:endParaRPr>
          </a:p>
          <a:p>
            <a:pPr marL="514350" indent="-514350">
              <a:buFont typeface="+mj-lt"/>
              <a:buAutoNum type="arabicPeriod"/>
            </a:pPr>
            <a:r>
              <a:rPr lang="en-GB" sz="2400" dirty="0">
                <a:solidFill>
                  <a:srgbClr val="339933"/>
                </a:solidFill>
              </a:rPr>
              <a:t>Test Vehicle age/millage</a:t>
            </a:r>
          </a:p>
          <a:p>
            <a:pPr marL="514350" indent="-514350">
              <a:buFont typeface="+mj-lt"/>
              <a:buAutoNum type="arabicPeriod"/>
            </a:pPr>
            <a:r>
              <a:rPr lang="en-GB" sz="2400" dirty="0">
                <a:solidFill>
                  <a:srgbClr val="339933"/>
                </a:solidFill>
              </a:rPr>
              <a:t>Meteorological Conditions</a:t>
            </a:r>
          </a:p>
          <a:p>
            <a:pPr marL="514350" indent="-514350">
              <a:buFont typeface="+mj-lt"/>
              <a:buAutoNum type="arabicPeriod"/>
            </a:pPr>
            <a:r>
              <a:rPr lang="en-GB" sz="2400" dirty="0"/>
              <a:t>Test Conditions</a:t>
            </a:r>
          </a:p>
          <a:p>
            <a:pPr marL="514350" indent="-514350">
              <a:buFont typeface="+mj-lt"/>
              <a:buAutoNum type="arabicPeriod"/>
            </a:pPr>
            <a:r>
              <a:rPr lang="en-GB" sz="2400" dirty="0"/>
              <a:t>Sampling Points</a:t>
            </a:r>
            <a:r>
              <a:rPr lang="ru-RU" sz="2400" dirty="0"/>
              <a:t>/</a:t>
            </a:r>
            <a:r>
              <a:rPr lang="en-GB" sz="2400" dirty="0"/>
              <a:t>Sampling</a:t>
            </a:r>
            <a:r>
              <a:rPr lang="ru-RU" sz="2400" dirty="0"/>
              <a:t> </a:t>
            </a:r>
            <a:r>
              <a:rPr lang="en-US" sz="2400" dirty="0"/>
              <a:t>Lines</a:t>
            </a:r>
            <a:r>
              <a:rPr lang="en-GB" sz="2400" dirty="0"/>
              <a:t> </a:t>
            </a:r>
          </a:p>
          <a:p>
            <a:pPr marL="514350" indent="-514350">
              <a:buFont typeface="+mj-lt"/>
              <a:buAutoNum type="arabicPeriod"/>
            </a:pPr>
            <a:r>
              <a:rPr lang="en-GB" sz="2400" dirty="0"/>
              <a:t>Background air pollution level</a:t>
            </a:r>
          </a:p>
          <a:p>
            <a:pPr marL="514350" indent="-514350">
              <a:buFont typeface="+mj-lt"/>
              <a:buAutoNum type="arabicPeriod"/>
            </a:pPr>
            <a:r>
              <a:rPr lang="en-GB" sz="2400" dirty="0"/>
              <a:t>Cabin air filter age</a:t>
            </a:r>
          </a:p>
          <a:p>
            <a:pPr marL="514350" indent="-514350">
              <a:buFont typeface="+mj-lt"/>
              <a:buAutoNum type="arabicPeriod"/>
            </a:pPr>
            <a:endParaRPr lang="en-GB" sz="2400" dirty="0"/>
          </a:p>
          <a:p>
            <a:pPr marL="514350" indent="-514350">
              <a:buFont typeface="+mj-lt"/>
              <a:buAutoNum type="arabicPeriod"/>
            </a:pPr>
            <a:endParaRPr lang="en-GB" sz="2400" dirty="0"/>
          </a:p>
          <a:p>
            <a:pPr marL="514350" indent="-514350">
              <a:buFont typeface="+mj-lt"/>
              <a:buAutoNum type="arabicPeriod"/>
            </a:pPr>
            <a:endParaRPr lang="en-GB" sz="2400" dirty="0"/>
          </a:p>
          <a:p>
            <a:pPr marL="514350" indent="-514350">
              <a:buFont typeface="+mj-lt"/>
              <a:buAutoNum type="arabicPeriod"/>
            </a:pPr>
            <a:r>
              <a:rPr lang="en-GB" sz="2400" dirty="0"/>
              <a:t>PM and gas components to be Measured</a:t>
            </a:r>
          </a:p>
          <a:p>
            <a:pPr marL="514350" indent="-514350">
              <a:buFont typeface="+mj-lt"/>
              <a:buAutoNum type="arabicPeriod"/>
            </a:pPr>
            <a:r>
              <a:rPr lang="en-GB" sz="2400" dirty="0">
                <a:solidFill>
                  <a:srgbClr val="339933"/>
                </a:solidFill>
              </a:rPr>
              <a:t>Measurement Methods</a:t>
            </a:r>
          </a:p>
          <a:p>
            <a:pPr marL="514350" indent="-514350">
              <a:buFont typeface="+mj-lt"/>
              <a:buAutoNum type="arabicPeriod"/>
            </a:pPr>
            <a:r>
              <a:rPr lang="en-GB" sz="2400" dirty="0"/>
              <a:t>Test equipment requirements </a:t>
            </a:r>
          </a:p>
          <a:p>
            <a:pPr marL="514350" indent="-514350">
              <a:buFont typeface="+mj-lt"/>
              <a:buAutoNum type="arabicPeriod"/>
            </a:pPr>
            <a:r>
              <a:rPr lang="en-GB" sz="2400" spc="0" dirty="0">
                <a:solidFill>
                  <a:srgbClr val="339933"/>
                </a:solidFill>
              </a:rPr>
              <a:t>Gas Analysers Calibration</a:t>
            </a:r>
          </a:p>
          <a:p>
            <a:pPr marL="514350" indent="-514350">
              <a:buFont typeface="+mj-lt"/>
              <a:buAutoNum type="arabicPeriod"/>
            </a:pPr>
            <a:r>
              <a:rPr lang="en-GB" sz="2400" dirty="0"/>
              <a:t>Test Modes</a:t>
            </a:r>
          </a:p>
          <a:p>
            <a:pPr marL="514350" indent="-514350">
              <a:buFont typeface="+mj-lt"/>
              <a:buAutoNum type="arabicPeriod"/>
            </a:pPr>
            <a:r>
              <a:rPr lang="en-GB" sz="2400" dirty="0"/>
              <a:t>HVAC Modes</a:t>
            </a:r>
          </a:p>
          <a:p>
            <a:pPr marL="514350" indent="-514350">
              <a:buFont typeface="+mj-lt"/>
              <a:buAutoNum type="arabicPeriod"/>
            </a:pPr>
            <a:r>
              <a:rPr lang="en-GB" sz="2400" dirty="0"/>
              <a:t>Test Procedure</a:t>
            </a:r>
          </a:p>
          <a:p>
            <a:pPr marL="514350" indent="-514350">
              <a:buFont typeface="+mj-lt"/>
              <a:buAutoNum type="arabicPeriod"/>
            </a:pPr>
            <a:r>
              <a:rPr lang="en-GB" sz="2400" dirty="0"/>
              <a:t>Test Protocol</a:t>
            </a:r>
          </a:p>
        </p:txBody>
      </p:sp>
      <p:sp>
        <p:nvSpPr>
          <p:cNvPr id="7" name="TextBox 6">
            <a:extLst>
              <a:ext uri="{FF2B5EF4-FFF2-40B4-BE49-F238E27FC236}">
                <a16:creationId xmlns:a16="http://schemas.microsoft.com/office/drawing/2014/main" id="{1147C989-A6EB-4ADE-94D2-94755E192560}"/>
              </a:ext>
            </a:extLst>
          </p:cNvPr>
          <p:cNvSpPr txBox="1"/>
          <p:nvPr/>
        </p:nvSpPr>
        <p:spPr>
          <a:xfrm>
            <a:off x="369272" y="2223614"/>
            <a:ext cx="6094378" cy="461665"/>
          </a:xfrm>
          <a:prstGeom prst="rect">
            <a:avLst/>
          </a:prstGeom>
          <a:noFill/>
        </p:spPr>
        <p:txBody>
          <a:bodyPr wrap="square">
            <a:spAutoFit/>
          </a:bodyPr>
          <a:lstStyle/>
          <a:p>
            <a:r>
              <a:rPr lang="en-US" sz="2400" b="1" dirty="0"/>
              <a:t>The items</a:t>
            </a:r>
            <a:endParaRPr lang="ru-RU" sz="2400" dirty="0"/>
          </a:p>
        </p:txBody>
      </p:sp>
    </p:spTree>
    <p:extLst>
      <p:ext uri="{BB962C8B-B14F-4D97-AF65-F5344CB8AC3E}">
        <p14:creationId xmlns:p14="http://schemas.microsoft.com/office/powerpoint/2010/main" val="26289233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6BF6B1D-DA0D-47EF-8AD2-838C9CB93CE5}"/>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Feedback from:</a:t>
            </a:r>
          </a:p>
        </p:txBody>
      </p:sp>
      <p:sp>
        <p:nvSpPr>
          <p:cNvPr id="18" name="Прямоугольник 17">
            <a:extLst>
              <a:ext uri="{FF2B5EF4-FFF2-40B4-BE49-F238E27FC236}">
                <a16:creationId xmlns:a16="http://schemas.microsoft.com/office/drawing/2014/main" id="{86347F5E-18C3-4EA4-990B-DA5F149D5A98}"/>
              </a:ext>
            </a:extLst>
          </p:cNvPr>
          <p:cNvSpPr/>
          <p:nvPr/>
        </p:nvSpPr>
        <p:spPr>
          <a:xfrm>
            <a:off x="4136775" y="2091556"/>
            <a:ext cx="1960219" cy="2280745"/>
          </a:xfrm>
          <a:prstGeom prst="rect">
            <a:avLst/>
          </a:prstGeom>
          <a:gradFill rotWithShape="1">
            <a:gsLst>
              <a:gs pos="0">
                <a:srgbClr val="244F94">
                  <a:lumMod val="110000"/>
                  <a:satMod val="105000"/>
                  <a:tint val="67000"/>
                </a:srgbClr>
              </a:gs>
              <a:gs pos="50000">
                <a:srgbClr val="244F94">
                  <a:lumMod val="105000"/>
                  <a:satMod val="103000"/>
                  <a:tint val="73000"/>
                </a:srgbClr>
              </a:gs>
              <a:gs pos="100000">
                <a:srgbClr val="244F94">
                  <a:lumMod val="105000"/>
                  <a:satMod val="109000"/>
                  <a:tint val="81000"/>
                </a:srgbClr>
              </a:gs>
            </a:gsLst>
            <a:lin ang="5400000" scaled="0"/>
          </a:gradFill>
          <a:ln w="6350" cap="flat" cmpd="sng" algn="ctr">
            <a:solidFill>
              <a:srgbClr val="244F94"/>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123048"/>
                </a:solidFill>
                <a:effectLst/>
                <a:uLnTx/>
                <a:uFillTx/>
                <a:latin typeface="Myriad Pro Cond"/>
                <a:ea typeface="+mn-ea"/>
                <a:cs typeface="+mn-cs"/>
              </a:rPr>
              <a:t>CLEPA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23048"/>
                </a:solidFill>
                <a:effectLst/>
                <a:uLnTx/>
                <a:uFillTx/>
                <a:latin typeface="Myriad Pro Cond"/>
                <a:ea typeface="+mn-ea"/>
                <a:cs typeface="+mn-cs"/>
              </a:rPr>
              <a:t>(EU Association of Supplier)</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19" name="Прямоугольник 18">
            <a:extLst>
              <a:ext uri="{FF2B5EF4-FFF2-40B4-BE49-F238E27FC236}">
                <a16:creationId xmlns:a16="http://schemas.microsoft.com/office/drawing/2014/main" id="{38A6F4F4-D3D6-4757-A08B-BD2EE2BA9C0B}"/>
              </a:ext>
            </a:extLst>
          </p:cNvPr>
          <p:cNvSpPr/>
          <p:nvPr/>
        </p:nvSpPr>
        <p:spPr>
          <a:xfrm>
            <a:off x="8152817" y="2091556"/>
            <a:ext cx="1960219" cy="2280745"/>
          </a:xfrm>
          <a:prstGeom prst="rect">
            <a:avLst/>
          </a:prstGeom>
          <a:gradFill rotWithShape="1">
            <a:gsLst>
              <a:gs pos="0">
                <a:srgbClr val="3382C3">
                  <a:lumMod val="110000"/>
                  <a:satMod val="105000"/>
                  <a:tint val="67000"/>
                </a:srgbClr>
              </a:gs>
              <a:gs pos="50000">
                <a:srgbClr val="3382C3">
                  <a:lumMod val="105000"/>
                  <a:satMod val="103000"/>
                  <a:tint val="73000"/>
                </a:srgbClr>
              </a:gs>
              <a:gs pos="100000">
                <a:srgbClr val="3382C3">
                  <a:lumMod val="105000"/>
                  <a:satMod val="109000"/>
                  <a:tint val="81000"/>
                </a:srgbClr>
              </a:gs>
            </a:gsLst>
            <a:lin ang="5400000" scaled="0"/>
          </a:gradFill>
          <a:ln w="6350" cap="flat" cmpd="sng" algn="ctr">
            <a:solidFill>
              <a:srgbClr val="3382C3"/>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23048"/>
                </a:solidFill>
                <a:effectLst/>
                <a:uLnTx/>
                <a:uFillTx/>
                <a:latin typeface="Myriad Pro Cond"/>
                <a:ea typeface="+mn-ea"/>
                <a:cs typeface="+mn-cs"/>
              </a:rPr>
              <a:t>Korea Automobile Testing &amp; Research Institute</a:t>
            </a: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0" name="Прямоугольник 19">
            <a:extLst>
              <a:ext uri="{FF2B5EF4-FFF2-40B4-BE49-F238E27FC236}">
                <a16:creationId xmlns:a16="http://schemas.microsoft.com/office/drawing/2014/main" id="{1D56900C-5A01-40EB-B86C-75DC1992BC3E}"/>
              </a:ext>
            </a:extLst>
          </p:cNvPr>
          <p:cNvSpPr/>
          <p:nvPr/>
        </p:nvSpPr>
        <p:spPr>
          <a:xfrm>
            <a:off x="74412" y="2091556"/>
            <a:ext cx="1960219" cy="2280745"/>
          </a:xfrm>
          <a:prstGeom prst="rect">
            <a:avLst/>
          </a:prstGeom>
          <a:gradFill rotWithShape="1">
            <a:gsLst>
              <a:gs pos="0">
                <a:srgbClr val="258B40">
                  <a:lumMod val="110000"/>
                  <a:satMod val="105000"/>
                  <a:tint val="67000"/>
                </a:srgbClr>
              </a:gs>
              <a:gs pos="50000">
                <a:srgbClr val="258B40">
                  <a:lumMod val="105000"/>
                  <a:satMod val="103000"/>
                  <a:tint val="73000"/>
                </a:srgbClr>
              </a:gs>
              <a:gs pos="100000">
                <a:srgbClr val="258B40">
                  <a:lumMod val="105000"/>
                  <a:satMod val="109000"/>
                  <a:tint val="81000"/>
                </a:srgbClr>
              </a:gs>
            </a:gsLst>
            <a:lin ang="5400000" scaled="0"/>
          </a:gradFill>
          <a:ln w="6350" cap="flat" cmpd="sng" algn="ctr">
            <a:solidFill>
              <a:srgbClr val="258B40"/>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123048"/>
                </a:solidFill>
                <a:effectLst/>
                <a:uLnTx/>
                <a:uFillTx/>
                <a:latin typeface="Myriad Pro Cond"/>
                <a:ea typeface="+mn-ea"/>
                <a:cs typeface="+mn-cs"/>
              </a:rPr>
              <a:t>CEN/WS 103</a:t>
            </a:r>
            <a:r>
              <a:rPr kumimoji="0" lang="en-GB" sz="3200" b="1" i="0" u="none" strike="noStrike" kern="0" cap="none" spc="0" normalizeH="0" baseline="30000" noProof="0" dirty="0">
                <a:ln>
                  <a:noFill/>
                </a:ln>
                <a:solidFill>
                  <a:srgbClr val="123048"/>
                </a:solidFill>
                <a:effectLst/>
                <a:uLnTx/>
                <a:uFillTx/>
                <a:latin typeface="Myriad Pro Cond"/>
                <a:ea typeface="+mn-ea"/>
                <a:cs typeface="+mn-cs"/>
              </a:rPr>
              <a:t>*</a:t>
            </a:r>
            <a:endParaRPr kumimoji="0" lang="en-GB" sz="1600" b="0" i="0" u="none" strike="noStrike" kern="0" cap="none" spc="0" normalizeH="0" baseline="3000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1" name="Прямоугольник 20">
            <a:extLst>
              <a:ext uri="{FF2B5EF4-FFF2-40B4-BE49-F238E27FC236}">
                <a16:creationId xmlns:a16="http://schemas.microsoft.com/office/drawing/2014/main" id="{AED73127-0570-4B85-B3DD-3B929EDD56F1}"/>
              </a:ext>
            </a:extLst>
          </p:cNvPr>
          <p:cNvSpPr/>
          <p:nvPr/>
        </p:nvSpPr>
        <p:spPr>
          <a:xfrm>
            <a:off x="2120184" y="2091556"/>
            <a:ext cx="1960219" cy="2280745"/>
          </a:xfrm>
          <a:prstGeom prst="rect">
            <a:avLst/>
          </a:prstGeom>
          <a:gradFill rotWithShape="1">
            <a:gsLst>
              <a:gs pos="0">
                <a:srgbClr val="D99025">
                  <a:lumMod val="110000"/>
                  <a:satMod val="105000"/>
                  <a:tint val="67000"/>
                </a:srgbClr>
              </a:gs>
              <a:gs pos="50000">
                <a:srgbClr val="D99025">
                  <a:lumMod val="105000"/>
                  <a:satMod val="103000"/>
                  <a:tint val="73000"/>
                </a:srgbClr>
              </a:gs>
              <a:gs pos="100000">
                <a:srgbClr val="D99025">
                  <a:lumMod val="105000"/>
                  <a:satMod val="109000"/>
                  <a:tint val="81000"/>
                </a:srgbClr>
              </a:gs>
            </a:gsLst>
            <a:lin ang="5400000" scaled="0"/>
          </a:gradFill>
          <a:ln w="6350" cap="flat" cmpd="sng" algn="ctr">
            <a:solidFill>
              <a:srgbClr val="D99025"/>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123048"/>
                </a:solidFill>
                <a:effectLst/>
                <a:uLnTx/>
                <a:uFillTx/>
                <a:latin typeface="Myriad Pro Cond"/>
                <a:ea typeface="+mn-ea"/>
                <a:cs typeface="+mn-cs"/>
              </a:rPr>
              <a:t>OICA Members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2" name="Прямоугольник 21">
            <a:extLst>
              <a:ext uri="{FF2B5EF4-FFF2-40B4-BE49-F238E27FC236}">
                <a16:creationId xmlns:a16="http://schemas.microsoft.com/office/drawing/2014/main" id="{5C484E64-315B-4442-9755-CFD03442C3D6}"/>
              </a:ext>
            </a:extLst>
          </p:cNvPr>
          <p:cNvSpPr/>
          <p:nvPr/>
        </p:nvSpPr>
        <p:spPr>
          <a:xfrm>
            <a:off x="6153366" y="2091556"/>
            <a:ext cx="1960219" cy="2280745"/>
          </a:xfrm>
          <a:prstGeom prst="rect">
            <a:avLst/>
          </a:prstGeom>
          <a:gradFill rotWithShape="1">
            <a:gsLst>
              <a:gs pos="0">
                <a:srgbClr val="BFBFBF">
                  <a:lumMod val="110000"/>
                  <a:satMod val="105000"/>
                  <a:tint val="67000"/>
                </a:srgbClr>
              </a:gs>
              <a:gs pos="50000">
                <a:srgbClr val="BFBFBF">
                  <a:lumMod val="105000"/>
                  <a:satMod val="103000"/>
                  <a:tint val="73000"/>
                </a:srgbClr>
              </a:gs>
              <a:gs pos="100000">
                <a:srgbClr val="BFBFBF">
                  <a:lumMod val="105000"/>
                  <a:satMod val="109000"/>
                  <a:tint val="81000"/>
                </a:srgbClr>
              </a:gs>
            </a:gsLst>
            <a:lin ang="5400000" scaled="0"/>
          </a:gradFill>
          <a:ln w="6350" cap="flat" cmpd="sng" algn="ctr">
            <a:solidFill>
              <a:srgbClr val="BFBFBF"/>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100" b="1" i="0" u="none" strike="noStrike" kern="0" cap="none" spc="0" normalizeH="0" baseline="0" noProof="0" dirty="0">
                <a:ln>
                  <a:noFill/>
                </a:ln>
                <a:solidFill>
                  <a:srgbClr val="123048"/>
                </a:solidFill>
                <a:effectLst/>
                <a:uLnTx/>
                <a:uFillTx/>
                <a:latin typeface="Myriad Pro Cond"/>
                <a:ea typeface="+mn-ea"/>
                <a:cs typeface="+mn-cs"/>
              </a:rPr>
              <a:t>UTAC/ESTACA</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23048"/>
                </a:solidFill>
                <a:effectLst/>
                <a:uLnTx/>
                <a:uFillTx/>
                <a:latin typeface="Myriad Pro Cond"/>
                <a:ea typeface="+mn-ea"/>
                <a:cs typeface="+mn-cs"/>
              </a:rPr>
              <a:t>(Paris </a:t>
            </a:r>
            <a:r>
              <a:rPr kumimoji="0" lang="en-GB" sz="2400" b="1" i="0" u="none" strike="noStrike" kern="0" cap="none" spc="0" normalizeH="0" baseline="0" noProof="0" dirty="0" err="1">
                <a:ln>
                  <a:noFill/>
                </a:ln>
                <a:solidFill>
                  <a:srgbClr val="123048"/>
                </a:solidFill>
                <a:effectLst/>
                <a:uLnTx/>
                <a:uFillTx/>
                <a:latin typeface="Myriad Pro Cond"/>
                <a:ea typeface="+mn-ea"/>
                <a:cs typeface="+mn-cs"/>
              </a:rPr>
              <a:t>saclay</a:t>
            </a:r>
            <a:r>
              <a:rPr kumimoji="0" lang="en-GB" sz="2400" b="1" i="0" u="none" strike="noStrike" kern="0" cap="none" spc="0" normalizeH="0" baseline="0" noProof="0" dirty="0">
                <a:ln>
                  <a:noFill/>
                </a:ln>
                <a:solidFill>
                  <a:srgbClr val="123048"/>
                </a:solidFill>
                <a:effectLst/>
                <a:uLnTx/>
                <a:uFillTx/>
                <a:latin typeface="Myriad Pro Cond"/>
                <a:ea typeface="+mn-ea"/>
                <a:cs typeface="+mn-cs"/>
              </a:rPr>
              <a:t>) </a:t>
            </a:r>
            <a:endParaRPr kumimoji="0" lang="en-GB" sz="16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3" name="Прямоугольник 22">
            <a:extLst>
              <a:ext uri="{FF2B5EF4-FFF2-40B4-BE49-F238E27FC236}">
                <a16:creationId xmlns:a16="http://schemas.microsoft.com/office/drawing/2014/main" id="{6B2F4F61-0BD7-4B75-B922-0E66AF38B2A6}"/>
              </a:ext>
            </a:extLst>
          </p:cNvPr>
          <p:cNvSpPr/>
          <p:nvPr/>
        </p:nvSpPr>
        <p:spPr>
          <a:xfrm>
            <a:off x="10157369" y="2091556"/>
            <a:ext cx="1960219" cy="2280745"/>
          </a:xfrm>
          <a:prstGeom prst="rect">
            <a:avLst/>
          </a:prstGeom>
          <a:gradFill rotWithShape="1">
            <a:gsLst>
              <a:gs pos="0">
                <a:srgbClr val="123048">
                  <a:lumMod val="110000"/>
                  <a:satMod val="105000"/>
                  <a:tint val="67000"/>
                </a:srgbClr>
              </a:gs>
              <a:gs pos="50000">
                <a:srgbClr val="123048">
                  <a:lumMod val="105000"/>
                  <a:satMod val="103000"/>
                  <a:tint val="73000"/>
                </a:srgbClr>
              </a:gs>
              <a:gs pos="100000">
                <a:srgbClr val="123048">
                  <a:lumMod val="105000"/>
                  <a:satMod val="109000"/>
                  <a:tint val="81000"/>
                </a:srgbClr>
              </a:gs>
            </a:gsLst>
            <a:lin ang="5400000" scaled="0"/>
          </a:gradFill>
          <a:ln w="6350" cap="flat" cmpd="sng" algn="ctr">
            <a:solidFill>
              <a:srgbClr val="123048"/>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123048"/>
                </a:solidFill>
                <a:effectLst/>
                <a:uLnTx/>
                <a:uFillTx/>
                <a:latin typeface="Myriad Pro Cond"/>
                <a:ea typeface="+mn-ea"/>
                <a:cs typeface="+mn-cs"/>
              </a:rPr>
              <a:t>CabinAir</a:t>
            </a:r>
            <a:endParaRPr kumimoji="0" lang="en-GB" sz="3200" b="1"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23048"/>
                </a:solidFill>
                <a:effectLst/>
                <a:uLnTx/>
                <a:uFillTx/>
                <a:latin typeface="Myriad Pro Cond"/>
                <a:ea typeface="+mn-ea"/>
                <a:cs typeface="+mn-cs"/>
              </a:rPr>
              <a:t>Sweden AB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4" name="TextBox 23">
            <a:extLst>
              <a:ext uri="{FF2B5EF4-FFF2-40B4-BE49-F238E27FC236}">
                <a16:creationId xmlns:a16="http://schemas.microsoft.com/office/drawing/2014/main" id="{29E2D9F1-D284-4A13-98C8-41B09A7FE273}"/>
              </a:ext>
            </a:extLst>
          </p:cNvPr>
          <p:cNvSpPr txBox="1"/>
          <p:nvPr/>
        </p:nvSpPr>
        <p:spPr>
          <a:xfrm>
            <a:off x="11251805" y="4002969"/>
            <a:ext cx="865783" cy="369332"/>
          </a:xfrm>
          <a:prstGeom prst="rect">
            <a:avLst/>
          </a:prstGeom>
          <a:noFill/>
        </p:spPr>
        <p:txBody>
          <a:bodyPr wrap="square" rtlCol="0">
            <a:spAutoFit/>
          </a:bodyPr>
          <a:lstStyle/>
          <a:p>
            <a:pPr algn="ctr" defTabSz="457200"/>
            <a:r>
              <a:rPr lang="en-GB" b="1" dirty="0" err="1">
                <a:solidFill>
                  <a:srgbClr val="123048"/>
                </a:solidFill>
                <a:latin typeface="Myriad Pro Cond"/>
              </a:rPr>
              <a:t>CabinAir</a:t>
            </a:r>
            <a:endParaRPr lang="en-GB" b="1" dirty="0">
              <a:solidFill>
                <a:srgbClr val="123048"/>
              </a:solidFill>
              <a:latin typeface="Myriad Pro Cond"/>
            </a:endParaRPr>
          </a:p>
        </p:txBody>
      </p:sp>
      <p:sp>
        <p:nvSpPr>
          <p:cNvPr id="25" name="TextBox 24">
            <a:extLst>
              <a:ext uri="{FF2B5EF4-FFF2-40B4-BE49-F238E27FC236}">
                <a16:creationId xmlns:a16="http://schemas.microsoft.com/office/drawing/2014/main" id="{3F16D6DE-EE25-4CDE-9E59-40F0059E0513}"/>
              </a:ext>
            </a:extLst>
          </p:cNvPr>
          <p:cNvSpPr txBox="1"/>
          <p:nvPr/>
        </p:nvSpPr>
        <p:spPr>
          <a:xfrm>
            <a:off x="5473003" y="4002969"/>
            <a:ext cx="641131" cy="369332"/>
          </a:xfrm>
          <a:prstGeom prst="rect">
            <a:avLst/>
          </a:prstGeom>
          <a:noFill/>
        </p:spPr>
        <p:txBody>
          <a:bodyPr wrap="square" rtlCol="0">
            <a:spAutoFit/>
          </a:bodyPr>
          <a:lstStyle/>
          <a:p>
            <a:pPr algn="r" defTabSz="457200"/>
            <a:r>
              <a:rPr lang="en-GB" dirty="0">
                <a:solidFill>
                  <a:srgbClr val="123048"/>
                </a:solidFill>
                <a:latin typeface="Myriad Pro Cond"/>
              </a:rPr>
              <a:t>CLEPA</a:t>
            </a:r>
            <a:endParaRPr lang="ru-RU" dirty="0">
              <a:solidFill>
                <a:srgbClr val="123048"/>
              </a:solidFill>
              <a:latin typeface="Myriad Pro Cond"/>
            </a:endParaRPr>
          </a:p>
        </p:txBody>
      </p:sp>
      <p:sp>
        <p:nvSpPr>
          <p:cNvPr id="26" name="TextBox 25">
            <a:extLst>
              <a:ext uri="{FF2B5EF4-FFF2-40B4-BE49-F238E27FC236}">
                <a16:creationId xmlns:a16="http://schemas.microsoft.com/office/drawing/2014/main" id="{29B0EF36-ACE2-4C47-9375-0C10382E485B}"/>
              </a:ext>
            </a:extLst>
          </p:cNvPr>
          <p:cNvSpPr txBox="1"/>
          <p:nvPr/>
        </p:nvSpPr>
        <p:spPr>
          <a:xfrm>
            <a:off x="1392506" y="4002969"/>
            <a:ext cx="641131" cy="369332"/>
          </a:xfrm>
          <a:prstGeom prst="rect">
            <a:avLst/>
          </a:prstGeom>
          <a:noFill/>
        </p:spPr>
        <p:txBody>
          <a:bodyPr wrap="square" rtlCol="0">
            <a:spAutoFit/>
          </a:bodyPr>
          <a:lstStyle/>
          <a:p>
            <a:pPr algn="r" defTabSz="457200"/>
            <a:r>
              <a:rPr lang="en-GB" dirty="0">
                <a:solidFill>
                  <a:srgbClr val="123048"/>
                </a:solidFill>
                <a:latin typeface="Myriad Pro Cond"/>
              </a:rPr>
              <a:t>CEN</a:t>
            </a:r>
            <a:endParaRPr lang="ru-RU" dirty="0">
              <a:solidFill>
                <a:srgbClr val="123048"/>
              </a:solidFill>
              <a:latin typeface="Myriad Pro Cond"/>
            </a:endParaRPr>
          </a:p>
        </p:txBody>
      </p:sp>
      <p:sp>
        <p:nvSpPr>
          <p:cNvPr id="27" name="TextBox 26">
            <a:extLst>
              <a:ext uri="{FF2B5EF4-FFF2-40B4-BE49-F238E27FC236}">
                <a16:creationId xmlns:a16="http://schemas.microsoft.com/office/drawing/2014/main" id="{5B3497C5-5FE0-4D8C-A6AC-68BC0E50F34A}"/>
              </a:ext>
            </a:extLst>
          </p:cNvPr>
          <p:cNvSpPr txBox="1"/>
          <p:nvPr/>
        </p:nvSpPr>
        <p:spPr>
          <a:xfrm>
            <a:off x="9288776" y="4002968"/>
            <a:ext cx="851451" cy="369332"/>
          </a:xfrm>
          <a:prstGeom prst="rect">
            <a:avLst/>
          </a:prstGeom>
          <a:noFill/>
        </p:spPr>
        <p:txBody>
          <a:bodyPr wrap="square" rtlCol="0">
            <a:spAutoFit/>
          </a:bodyPr>
          <a:lstStyle/>
          <a:p>
            <a:pPr algn="r" defTabSz="457200"/>
            <a:r>
              <a:rPr lang="en-GB" dirty="0">
                <a:solidFill>
                  <a:srgbClr val="123048"/>
                </a:solidFill>
                <a:latin typeface="Myriad Pro Cond"/>
              </a:rPr>
              <a:t>Korea</a:t>
            </a:r>
            <a:endParaRPr lang="ru-RU" dirty="0">
              <a:solidFill>
                <a:srgbClr val="123048"/>
              </a:solidFill>
              <a:latin typeface="Myriad Pro Cond"/>
            </a:endParaRPr>
          </a:p>
        </p:txBody>
      </p:sp>
      <p:sp>
        <p:nvSpPr>
          <p:cNvPr id="28" name="TextBox 27">
            <a:extLst>
              <a:ext uri="{FF2B5EF4-FFF2-40B4-BE49-F238E27FC236}">
                <a16:creationId xmlns:a16="http://schemas.microsoft.com/office/drawing/2014/main" id="{AFBD0021-357D-4469-B2A9-5C9FF3E0946D}"/>
              </a:ext>
            </a:extLst>
          </p:cNvPr>
          <p:cNvSpPr txBox="1"/>
          <p:nvPr/>
        </p:nvSpPr>
        <p:spPr>
          <a:xfrm>
            <a:off x="3417180" y="4007870"/>
            <a:ext cx="641131" cy="369332"/>
          </a:xfrm>
          <a:prstGeom prst="rect">
            <a:avLst/>
          </a:prstGeom>
          <a:noFill/>
          <a:ln w="6350" cap="flat" cmpd="sng" algn="ctr">
            <a:noFill/>
            <a:prstDash val="solid"/>
            <a:miter lim="800000"/>
          </a:ln>
          <a:effectLst/>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123048"/>
                </a:solidFill>
                <a:effectLst/>
                <a:uLnTx/>
                <a:uFillTx/>
                <a:latin typeface="Myriad Pro Cond"/>
                <a:ea typeface="+mn-ea"/>
                <a:cs typeface="+mn-cs"/>
              </a:rPr>
              <a:t>OICA</a:t>
            </a:r>
            <a:endParaRPr kumimoji="0" lang="ru-RU"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9" name="TextBox 28">
            <a:extLst>
              <a:ext uri="{FF2B5EF4-FFF2-40B4-BE49-F238E27FC236}">
                <a16:creationId xmlns:a16="http://schemas.microsoft.com/office/drawing/2014/main" id="{A136B3EE-7244-4A2C-959A-547A32815EAC}"/>
              </a:ext>
            </a:extLst>
          </p:cNvPr>
          <p:cNvSpPr txBox="1"/>
          <p:nvPr/>
        </p:nvSpPr>
        <p:spPr>
          <a:xfrm>
            <a:off x="7247802" y="4002969"/>
            <a:ext cx="865783" cy="369332"/>
          </a:xfrm>
          <a:prstGeom prst="rect">
            <a:avLst/>
          </a:prstGeom>
          <a:noFill/>
        </p:spPr>
        <p:txBody>
          <a:bodyPr wrap="square" rtlCol="0">
            <a:spAutoFit/>
          </a:bodyPr>
          <a:lstStyle/>
          <a:p>
            <a:pPr algn="r" defTabSz="457200"/>
            <a:r>
              <a:rPr lang="en-GB" dirty="0">
                <a:solidFill>
                  <a:srgbClr val="123048"/>
                </a:solidFill>
                <a:latin typeface="Myriad Pro Cond"/>
              </a:rPr>
              <a:t>UTAC</a:t>
            </a:r>
            <a:endParaRPr lang="ru-RU" dirty="0">
              <a:solidFill>
                <a:srgbClr val="123048"/>
              </a:solidFill>
              <a:latin typeface="Myriad Pro Cond"/>
            </a:endParaRPr>
          </a:p>
        </p:txBody>
      </p:sp>
      <p:sp>
        <p:nvSpPr>
          <p:cNvPr id="30" name="TextBox 29">
            <a:extLst>
              <a:ext uri="{FF2B5EF4-FFF2-40B4-BE49-F238E27FC236}">
                <a16:creationId xmlns:a16="http://schemas.microsoft.com/office/drawing/2014/main" id="{EC11E3EA-3635-49E3-AB04-6AA41C6E5B3C}"/>
              </a:ext>
            </a:extLst>
          </p:cNvPr>
          <p:cNvSpPr txBox="1"/>
          <p:nvPr/>
        </p:nvSpPr>
        <p:spPr>
          <a:xfrm>
            <a:off x="74412" y="6143878"/>
            <a:ext cx="10082957" cy="646331"/>
          </a:xfrm>
          <a:prstGeom prst="rect">
            <a:avLst/>
          </a:prstGeom>
          <a:noFill/>
        </p:spPr>
        <p:txBody>
          <a:bodyPr wrap="square" rtlCol="0">
            <a:spAutoFit/>
          </a:bodyPr>
          <a:lstStyle/>
          <a:p>
            <a:pPr defTabSz="457200"/>
            <a:r>
              <a:rPr lang="en-GB" dirty="0">
                <a:solidFill>
                  <a:srgbClr val="123048"/>
                </a:solidFill>
                <a:latin typeface="Myriad Pro Cond"/>
              </a:rPr>
              <a:t>The full text feedback tables are in the document  VIAQ-23-09</a:t>
            </a:r>
          </a:p>
          <a:p>
            <a:pPr defTabSz="457200"/>
            <a:r>
              <a:rPr lang="en-GB" dirty="0">
                <a:solidFill>
                  <a:srgbClr val="123048"/>
                </a:solidFill>
                <a:latin typeface="Myriad Pro Cond"/>
              </a:rPr>
              <a:t>*CEN/WS 103 items from the document “Real drive test method for collecting vehicle interior air quality data” // Doc. CEN/WS 103 N. 34, 2022</a:t>
            </a:r>
            <a:endParaRPr lang="ru-RU" dirty="0">
              <a:solidFill>
                <a:srgbClr val="123048"/>
              </a:solidFill>
              <a:latin typeface="Myriad Pro Cond"/>
            </a:endParaRPr>
          </a:p>
        </p:txBody>
      </p:sp>
    </p:spTree>
    <p:extLst>
      <p:ext uri="{BB962C8B-B14F-4D97-AF65-F5344CB8AC3E}">
        <p14:creationId xmlns:p14="http://schemas.microsoft.com/office/powerpoint/2010/main" val="25583253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1692771"/>
          </a:xfrm>
          <a:prstGeom prst="rect">
            <a:avLst/>
          </a:prstGeom>
          <a:noFill/>
        </p:spPr>
        <p:txBody>
          <a:bodyPr wrap="square">
            <a:spAutoFit/>
          </a:bodyPr>
          <a:lstStyle/>
          <a:p>
            <a:r>
              <a:rPr lang="en-US" sz="2400" b="1" dirty="0">
                <a:solidFill>
                  <a:srgbClr val="339933"/>
                </a:solidFill>
              </a:rPr>
              <a:t>1. Vehicle Category (agreed)</a:t>
            </a:r>
          </a:p>
          <a:p>
            <a:pPr marL="457200" indent="-457200">
              <a:buAutoNum type="arabicPeriod"/>
            </a:pPr>
            <a:endParaRPr lang="en-US" sz="2400" b="1" dirty="0">
              <a:solidFill>
                <a:srgbClr val="339933"/>
              </a:solidFill>
            </a:endParaRPr>
          </a:p>
          <a:p>
            <a:r>
              <a:rPr lang="en-US" sz="3200" b="1" dirty="0">
                <a:solidFill>
                  <a:srgbClr val="339933"/>
                </a:solidFill>
                <a:latin typeface="Arial" panose="020B0604020202020204" pitchFamily="34" charset="0"/>
                <a:cs typeface="Arial" panose="020B0604020202020204" pitchFamily="34" charset="0"/>
              </a:rPr>
              <a:t>Category 1-1</a:t>
            </a:r>
            <a:endParaRPr lang="ru-RU" sz="3200" b="1" dirty="0">
              <a:solidFill>
                <a:srgbClr val="339933"/>
              </a:solidFill>
              <a:latin typeface="Arial" panose="020B0604020202020204" pitchFamily="34" charset="0"/>
              <a:cs typeface="Arial" panose="020B0604020202020204" pitchFamily="34" charset="0"/>
            </a:endParaRPr>
          </a:p>
          <a:p>
            <a:pPr marL="457200" indent="-457200">
              <a:buAutoNum type="arabicPeriod"/>
            </a:pPr>
            <a:endParaRPr lang="ru-RU" sz="2400" dirty="0"/>
          </a:p>
        </p:txBody>
      </p:sp>
    </p:spTree>
    <p:extLst>
      <p:ext uri="{BB962C8B-B14F-4D97-AF65-F5344CB8AC3E}">
        <p14:creationId xmlns:p14="http://schemas.microsoft.com/office/powerpoint/2010/main" val="28202721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8512082" cy="830997"/>
          </a:xfrm>
          <a:prstGeom prst="rect">
            <a:avLst/>
          </a:prstGeom>
          <a:noFill/>
        </p:spPr>
        <p:txBody>
          <a:bodyPr wrap="square">
            <a:spAutoFit/>
          </a:bodyPr>
          <a:lstStyle/>
          <a:p>
            <a:r>
              <a:rPr lang="en-GB" sz="2400" b="1" dirty="0">
                <a:solidFill>
                  <a:srgbClr val="339933"/>
                </a:solidFill>
              </a:rPr>
              <a:t>2. Criteria for excluding a vehicle from tests </a:t>
            </a:r>
            <a:r>
              <a:rPr lang="en-US" sz="2400" b="1" dirty="0">
                <a:solidFill>
                  <a:srgbClr val="339933"/>
                </a:solidFill>
              </a:rPr>
              <a:t>(agreed)</a:t>
            </a:r>
          </a:p>
          <a:p>
            <a:endParaRPr lang="ru-RU" sz="2400" dirty="0">
              <a:solidFill>
                <a:srgbClr val="339933"/>
              </a:solidFill>
            </a:endParaRP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537384" cy="3816429"/>
          </a:xfrm>
          <a:prstGeom prst="rect">
            <a:avLst/>
          </a:prstGeom>
          <a:noFill/>
        </p:spPr>
        <p:txBody>
          <a:bodyPr wrap="square" rtlCol="0">
            <a:spAutoFit/>
          </a:bodyPr>
          <a:lstStyle/>
          <a:p>
            <a:r>
              <a:rPr lang="en-GB" sz="2200" dirty="0">
                <a:solidFill>
                  <a:srgbClr val="339933"/>
                </a:solidFill>
              </a:rPr>
              <a:t>Exclusion shall be based on a positive answer to any of the criteria below:</a:t>
            </a:r>
          </a:p>
          <a:p>
            <a:pPr marL="342900" indent="-342900">
              <a:buFont typeface="Wingdings" panose="05000000000000000000" pitchFamily="2" charset="2"/>
              <a:buChar char="ü"/>
            </a:pPr>
            <a:r>
              <a:rPr lang="en-GB" sz="2200" dirty="0">
                <a:solidFill>
                  <a:srgbClr val="339933"/>
                </a:solidFill>
              </a:rPr>
              <a:t>Does the vehicle not have a full service history?</a:t>
            </a:r>
          </a:p>
          <a:p>
            <a:pPr marL="342900" indent="-342900">
              <a:buFont typeface="Wingdings" panose="05000000000000000000" pitchFamily="2" charset="2"/>
              <a:buChar char="ü"/>
            </a:pPr>
            <a:r>
              <a:rPr lang="en-GB" sz="2200" dirty="0">
                <a:solidFill>
                  <a:srgbClr val="339933"/>
                </a:solidFill>
              </a:rPr>
              <a:t>Is there a Malfunction Indication Light showing on the vehicle instrument panel?</a:t>
            </a:r>
          </a:p>
          <a:p>
            <a:pPr marL="342900" indent="-342900">
              <a:buFont typeface="Wingdings" panose="05000000000000000000" pitchFamily="2" charset="2"/>
              <a:buChar char="ü"/>
            </a:pPr>
            <a:r>
              <a:rPr lang="en-GB" sz="2200" dirty="0">
                <a:solidFill>
                  <a:srgbClr val="339933"/>
                </a:solidFill>
              </a:rPr>
              <a:t>Has the vehicle had unauthorised vehicle repairs?</a:t>
            </a:r>
          </a:p>
          <a:p>
            <a:pPr marL="342900" indent="-342900">
              <a:buFont typeface="Wingdings" panose="05000000000000000000" pitchFamily="2" charset="2"/>
              <a:buChar char="ü"/>
            </a:pPr>
            <a:r>
              <a:rPr lang="en-GB" sz="2200" dirty="0">
                <a:solidFill>
                  <a:srgbClr val="339933"/>
                </a:solidFill>
              </a:rPr>
              <a:t>Has any part of the vehicle’s heating and ventilation system replaced with non-original parts?</a:t>
            </a:r>
          </a:p>
          <a:p>
            <a:pPr marL="342900" indent="-342900">
              <a:buFont typeface="Wingdings" panose="05000000000000000000" pitchFamily="2" charset="2"/>
              <a:buChar char="ü"/>
            </a:pPr>
            <a:r>
              <a:rPr lang="en-GB" sz="2200" dirty="0">
                <a:solidFill>
                  <a:srgbClr val="339933"/>
                </a:solidFill>
              </a:rPr>
              <a:t>Through visual inspection of the vehicle, are there any damaged ventilation system relevant components?</a:t>
            </a:r>
          </a:p>
          <a:p>
            <a:pPr marL="342900" indent="-342900">
              <a:buFont typeface="Wingdings" panose="05000000000000000000" pitchFamily="2" charset="2"/>
              <a:buChar char="ü"/>
            </a:pPr>
            <a:r>
              <a:rPr lang="en-GB" sz="2200" dirty="0">
                <a:solidFill>
                  <a:srgbClr val="339933"/>
                </a:solidFill>
              </a:rPr>
              <a:t>Are there any obstructions to the vehicle air intake path?</a:t>
            </a:r>
          </a:p>
          <a:p>
            <a:pPr marL="342900" indent="-342900">
              <a:buFont typeface="Wingdings" panose="05000000000000000000" pitchFamily="2" charset="2"/>
              <a:buChar char="ü"/>
            </a:pPr>
            <a:r>
              <a:rPr lang="en-GB" sz="2200" dirty="0">
                <a:solidFill>
                  <a:srgbClr val="339933"/>
                </a:solidFill>
              </a:rPr>
              <a:t>Is the vehicle not in overall safe operating condition?</a:t>
            </a:r>
          </a:p>
          <a:p>
            <a:pPr marL="342900" indent="-342900">
              <a:buFont typeface="Wingdings" panose="05000000000000000000" pitchFamily="2" charset="2"/>
              <a:buChar char="ü"/>
            </a:pPr>
            <a:r>
              <a:rPr lang="en-GB" sz="2200" dirty="0">
                <a:solidFill>
                  <a:srgbClr val="339933"/>
                </a:solidFill>
              </a:rPr>
              <a:t>Is there any damage to the body of the vehicle, including but not limited to doors, windows and the rear?</a:t>
            </a:r>
            <a:endParaRPr lang="ru-RU" sz="2200" dirty="0">
              <a:solidFill>
                <a:srgbClr val="339933"/>
              </a:solidFill>
            </a:endParaRPr>
          </a:p>
        </p:txBody>
      </p:sp>
    </p:spTree>
    <p:extLst>
      <p:ext uri="{BB962C8B-B14F-4D97-AF65-F5344CB8AC3E}">
        <p14:creationId xmlns:p14="http://schemas.microsoft.com/office/powerpoint/2010/main" val="396886679"/>
      </p:ext>
    </p:extLst>
  </p:cSld>
  <p:clrMapOvr>
    <a:masterClrMapping/>
  </p:clrMapOvr>
  <p:transition spd="med"/>
</p:sld>
</file>

<file path=ppt/theme/theme1.xml><?xml version="1.0" encoding="utf-8"?>
<a:theme xmlns:a="http://schemas.openxmlformats.org/drawingml/2006/main" name="1_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b452def0de8df4ef3ef9f9f7df05aca2">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7B261D-062D-4C1A-9DCC-117FA9FB5F31}">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customXml/itemProps2.xml><?xml version="1.0" encoding="utf-8"?>
<ds:datastoreItem xmlns:ds="http://schemas.openxmlformats.org/officeDocument/2006/customXml" ds:itemID="{C2F190B6-CC39-469E-9793-5255EF210B44}">
  <ds:schemaRefs>
    <ds:schemaRef ds:uri="http://schemas.microsoft.com/sharepoint/v3/contenttype/forms"/>
  </ds:schemaRefs>
</ds:datastoreItem>
</file>

<file path=customXml/itemProps3.xml><?xml version="1.0" encoding="utf-8"?>
<ds:datastoreItem xmlns:ds="http://schemas.openxmlformats.org/officeDocument/2006/customXml" ds:itemID="{08A27667-BA21-4CF1-AADE-893B132B4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13022</TotalTime>
  <Words>2741</Words>
  <Application>Microsoft Office PowerPoint</Application>
  <PresentationFormat>Widescreen</PresentationFormat>
  <Paragraphs>331</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굴림</vt:lpstr>
      <vt:lpstr>Myriad Pro Cond</vt:lpstr>
      <vt:lpstr>Arial</vt:lpstr>
      <vt:lpstr>Calibri</vt:lpstr>
      <vt:lpstr>Calibri Light</vt:lpstr>
      <vt:lpstr>Symbol</vt:lpstr>
      <vt:lpstr>Wingdings</vt:lpstr>
      <vt:lpstr>1_Тема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Kozlov Andrey</dc:creator>
  <cp:lastModifiedBy>Francois Cuenot</cp:lastModifiedBy>
  <cp:revision>187</cp:revision>
  <dcterms:created xsi:type="dcterms:W3CDTF">2017-12-11T10:49:37Z</dcterms:created>
  <dcterms:modified xsi:type="dcterms:W3CDTF">2022-05-31T20:52:47Z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MediaServiceImageTags">
    <vt:lpwstr/>
  </property>
</Properties>
</file>