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316" r:id="rId5"/>
    <p:sldId id="346" r:id="rId6"/>
    <p:sldId id="356" r:id="rId7"/>
    <p:sldId id="350" r:id="rId8"/>
    <p:sldId id="351" r:id="rId9"/>
    <p:sldId id="363" r:id="rId10"/>
    <p:sldId id="362" r:id="rId11"/>
    <p:sldId id="359" r:id="rId12"/>
    <p:sldId id="352" r:id="rId13"/>
    <p:sldId id="353" r:id="rId14"/>
    <p:sldId id="354" r:id="rId15"/>
    <p:sldId id="364" r:id="rId16"/>
    <p:sldId id="360" r:id="rId17"/>
    <p:sldId id="301" r:id="rId18"/>
    <p:sldId id="355" r:id="rId19"/>
    <p:sldId id="357" r:id="rId20"/>
    <p:sldId id="35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777">
          <p15:clr>
            <a:srgbClr val="A4A3A4"/>
          </p15:clr>
        </p15:guide>
        <p15:guide id="4" pos="3839">
          <p15:clr>
            <a:srgbClr val="A4A3A4"/>
          </p15:clr>
        </p15:guide>
        <p15:guide id="5" orient="horz" pos="2162">
          <p15:clr>
            <a:srgbClr val="A4A3A4"/>
          </p15:clr>
        </p15:guide>
        <p15:guide id="6" pos="3835">
          <p15:clr>
            <a:srgbClr val="A4A3A4"/>
          </p15:clr>
        </p15:guide>
        <p15:guide id="7" orient="horz" pos="13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FFC000"/>
    <a:srgbClr val="34ABE3"/>
    <a:srgbClr val="2AB6F0"/>
    <a:srgbClr val="195989"/>
    <a:srgbClr val="1D679F"/>
    <a:srgbClr val="1F6DA6"/>
    <a:srgbClr val="1B5B87"/>
    <a:srgbClr val="227DC1"/>
    <a:srgbClr val="2178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BBE95B-2A46-4564-863D-7D11BCF069B5}" v="2" dt="2022-05-30T20:01:38.4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>
        <p:guide orient="horz" pos="2092"/>
        <p:guide pos="3840"/>
        <p:guide orient="horz" pos="3777"/>
        <p:guide pos="3839"/>
        <p:guide orient="horz" pos="2162"/>
        <p:guide pos="3835"/>
        <p:guide orient="horz" pos="135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85" d="100"/>
          <a:sy n="85" d="100"/>
        </p:scale>
        <p:origin x="295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Cuenot" userId="9928dff3-8fa4-42b5-9d6e-cd4dcb89281b" providerId="ADAL" clId="{57BBE95B-2A46-4564-863D-7D11BCF069B5}"/>
    <pc:docChg chg="modSld">
      <pc:chgData name="Francois Cuenot" userId="9928dff3-8fa4-42b5-9d6e-cd4dcb89281b" providerId="ADAL" clId="{57BBE95B-2A46-4564-863D-7D11BCF069B5}" dt="2022-05-30T21:47:32.665" v="45" actId="20577"/>
      <pc:docMkLst>
        <pc:docMk/>
      </pc:docMkLst>
      <pc:sldChg chg="addSp modSp mod">
        <pc:chgData name="Francois Cuenot" userId="9928dff3-8fa4-42b5-9d6e-cd4dcb89281b" providerId="ADAL" clId="{57BBE95B-2A46-4564-863D-7D11BCF069B5}" dt="2022-05-30T21:47:32.665" v="45" actId="20577"/>
        <pc:sldMkLst>
          <pc:docMk/>
          <pc:sldMk cId="919383772" sldId="316"/>
        </pc:sldMkLst>
        <pc:spChg chg="add mod">
          <ac:chgData name="Francois Cuenot" userId="9928dff3-8fa4-42b5-9d6e-cd4dcb89281b" providerId="ADAL" clId="{57BBE95B-2A46-4564-863D-7D11BCF069B5}" dt="2022-05-30T20:02:53.340" v="42" actId="6549"/>
          <ac:spMkLst>
            <pc:docMk/>
            <pc:sldMk cId="919383772" sldId="316"/>
            <ac:spMk id="4" creationId="{85CDB4E2-DFAD-4C4B-8D26-68311BC7914A}"/>
          </ac:spMkLst>
        </pc:spChg>
        <pc:spChg chg="add mod">
          <ac:chgData name="Francois Cuenot" userId="9928dff3-8fa4-42b5-9d6e-cd4dcb89281b" providerId="ADAL" clId="{57BBE95B-2A46-4564-863D-7D11BCF069B5}" dt="2022-05-30T21:47:32.665" v="45" actId="20577"/>
          <ac:spMkLst>
            <pc:docMk/>
            <pc:sldMk cId="919383772" sldId="316"/>
            <ac:spMk id="5" creationId="{845C0D91-DC5F-4356-8791-CAD03FE8C13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pPr/>
              <a:t>30/05/2022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pPr/>
              <a:t>30/05/2022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(CC-BY).pdf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Update/add/delete parts of the</a:t>
            </a:r>
            <a:r>
              <a:rPr lang="en-IE" baseline="0" dirty="0"/>
              <a:t> copy right notice where appropriate.</a:t>
            </a:r>
          </a:p>
          <a:p>
            <a:r>
              <a:rPr lang="en-IE" baseline="0" dirty="0"/>
              <a:t>More information: </a:t>
            </a:r>
            <a:r>
              <a:rPr lang="en-GB" dirty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073101"/>
            <a:ext cx="12192000" cy="57849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49" y="1992572"/>
            <a:ext cx="10290265" cy="2149523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0" y="4418049"/>
            <a:ext cx="10290265" cy="89775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6094413" y="5391726"/>
            <a:ext cx="5267202" cy="8774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spcAft>
                <a:spcPts val="800"/>
              </a:spcAft>
              <a:buFontTx/>
              <a:buNone/>
              <a:defRPr sz="22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Speaker</a:t>
            </a:r>
            <a:br>
              <a:rPr lang="en-GB" noProof="0" dirty="0"/>
            </a:br>
            <a:r>
              <a:rPr lang="en-GB" noProof="0" dirty="0"/>
              <a:t>Venue and date</a:t>
            </a:r>
          </a:p>
        </p:txBody>
      </p:sp>
      <p:pic>
        <p:nvPicPr>
          <p:cNvPr id="8" name="Picture 7" descr="Foot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221" y="6390001"/>
            <a:ext cx="697559" cy="467999"/>
          </a:xfrm>
          <a:prstGeom prst="rect">
            <a:avLst/>
          </a:prstGeom>
        </p:spPr>
      </p:pic>
      <p:pic>
        <p:nvPicPr>
          <p:cNvPr id="13" name="Picture 12" descr="EC-JRC-logo_vertical_EN_pos_transparent-background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3" t="5040" r="4159" b="4382"/>
          <a:stretch/>
        </p:blipFill>
        <p:spPr>
          <a:xfrm>
            <a:off x="5373779" y="264907"/>
            <a:ext cx="167494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615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4048" y="1992572"/>
            <a:ext cx="8010798" cy="3616657"/>
          </a:xfrm>
          <a:prstGeom prst="rect">
            <a:avLst/>
          </a:prstGeo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662614" y="1825625"/>
            <a:ext cx="4583519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buClr>
                <a:schemeClr val="accent5"/>
              </a:buClr>
              <a:buFont typeface="Arial"/>
              <a:buNone/>
              <a:defRPr/>
            </a:lvl1pPr>
            <a:lvl2pPr>
              <a:buClr>
                <a:schemeClr val="accent5"/>
              </a:buClr>
              <a:buNone/>
              <a:defRPr/>
            </a:lvl2pPr>
            <a:lvl3pPr>
              <a:buClr>
                <a:schemeClr val="accent5"/>
              </a:buClr>
              <a:buNone/>
              <a:defRPr/>
            </a:lvl3pPr>
            <a:lvl4pPr>
              <a:buClr>
                <a:schemeClr val="accent5"/>
              </a:buClr>
              <a:buNone/>
              <a:defRPr/>
            </a:lvl4pPr>
            <a:lvl5pPr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662614" y="586765"/>
            <a:ext cx="4581771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63280" y="-62165"/>
            <a:ext cx="12318560" cy="3468939"/>
          </a:xfrm>
          <a:prstGeom prst="rect">
            <a:avLst/>
          </a:prstGeom>
          <a:solidFill>
            <a:schemeClr val="bg2"/>
          </a:solidFill>
          <a:ln w="28575" cmpd="sng">
            <a:solidFill>
              <a:schemeClr val="accent5"/>
            </a:solidFill>
          </a:ln>
        </p:spPr>
        <p:txBody>
          <a:bodyPr/>
          <a:lstStyle>
            <a:lvl1pPr marL="0" indent="0">
              <a:buClr>
                <a:schemeClr val="accent2"/>
              </a:buClr>
              <a:buFont typeface="Arial"/>
              <a:buNone/>
              <a:defRPr/>
            </a:lvl1pPr>
          </a:lstStyle>
          <a:p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7385" y="2818576"/>
            <a:ext cx="10287000" cy="628377"/>
          </a:xfrm>
          <a:prstGeom prst="rect">
            <a:avLst/>
          </a:prstGeom>
          <a:solidFill>
            <a:schemeClr val="bg1"/>
          </a:solidFill>
        </p:spPr>
        <p:txBody>
          <a:bodyPr wrap="square" anchor="b">
            <a:sp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957385" y="3630613"/>
            <a:ext cx="10287000" cy="2365375"/>
          </a:xfrm>
          <a:prstGeom prst="rect">
            <a:avLst/>
          </a:prstGeom>
        </p:spPr>
        <p:txBody>
          <a:bodyPr/>
          <a:lstStyle>
            <a:lvl1pPr marL="0" indent="-342900" algn="l">
              <a:buClr>
                <a:schemeClr val="accent5"/>
              </a:buClr>
              <a:buFont typeface="Arial"/>
              <a:buNone/>
              <a:defRPr/>
            </a:lvl1pPr>
            <a:lvl2pPr marL="800100" indent="-342900">
              <a:buClr>
                <a:schemeClr val="accent5"/>
              </a:buClr>
              <a:buFont typeface="Arial"/>
              <a:buNone/>
              <a:defRPr/>
            </a:lvl2pPr>
            <a:lvl3pPr marL="1200150" indent="-285750">
              <a:buClr>
                <a:schemeClr val="accent5"/>
              </a:buClr>
              <a:buFont typeface="Arial"/>
              <a:buNone/>
              <a:defRPr/>
            </a:lvl3pPr>
            <a:lvl4pPr marL="1657350" indent="-285750">
              <a:buClr>
                <a:schemeClr val="accent5"/>
              </a:buClr>
              <a:buFont typeface="Arial"/>
              <a:buNone/>
              <a:defRPr/>
            </a:lvl4pPr>
            <a:lvl5pPr marL="2114550" indent="-285750">
              <a:buClr>
                <a:schemeClr val="accent5"/>
              </a:buClr>
              <a:buFont typeface="Arial"/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BF77687C-AC6F-634F-AC60-81131BCE7FC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38201" y="1750540"/>
            <a:ext cx="3416382" cy="3523152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A1F17483-D7EC-5F47-B284-CA9DDB1A890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78392" y="4331292"/>
            <a:ext cx="2736000" cy="15242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dirty="0"/>
          </a:p>
        </p:txBody>
      </p:sp>
      <p:sp>
        <p:nvSpPr>
          <p:cNvPr id="18" name="Picture Placeholder 2">
            <a:extLst>
              <a:ext uri="{FF2B5EF4-FFF2-40B4-BE49-F238E27FC236}">
                <a16:creationId xmlns:a16="http://schemas.microsoft.com/office/drawing/2014/main" id="{E020C457-3C2E-CA42-88B4-5E3F06B1AE9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338313" y="1750540"/>
            <a:ext cx="3416382" cy="3523152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B33CC6E2-D391-D44C-9F83-EE43AEFB9DA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678504" y="4331292"/>
            <a:ext cx="2736000" cy="15242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82EE2749-4448-E94D-A3B6-E8FD4C9B9E3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841783" y="1750540"/>
            <a:ext cx="3416382" cy="3523152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292FCF7F-70FF-AF43-824A-E78383E715E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181974" y="4331292"/>
            <a:ext cx="2736000" cy="15242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5F365213-848B-024E-A456-0D200676FA2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33074" y="1750540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1F0C252E-54B1-624A-B251-93ACB24B44E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33075" y="3907988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8" name="Picture Placeholder 2">
            <a:extLst>
              <a:ext uri="{FF2B5EF4-FFF2-40B4-BE49-F238E27FC236}">
                <a16:creationId xmlns:a16="http://schemas.microsoft.com/office/drawing/2014/main" id="{EC7BFE4B-D881-0841-972F-3BB3E43AAF6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27391" y="1750540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 dirty="0"/>
          </a:p>
        </p:txBody>
      </p:sp>
      <p:sp>
        <p:nvSpPr>
          <p:cNvPr id="29" name="Text Placeholder 12">
            <a:extLst>
              <a:ext uri="{FF2B5EF4-FFF2-40B4-BE49-F238E27FC236}">
                <a16:creationId xmlns:a16="http://schemas.microsoft.com/office/drawing/2014/main" id="{26D230BA-B3D4-3543-AD14-9F6C784D2F4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49106" y="3907988"/>
            <a:ext cx="1620000" cy="208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0" name="Text Placeholder 12">
            <a:extLst>
              <a:ext uri="{FF2B5EF4-FFF2-40B4-BE49-F238E27FC236}">
                <a16:creationId xmlns:a16="http://schemas.microsoft.com/office/drawing/2014/main" id="{6151C0D4-98EF-D447-A8C6-142CA23E3F1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70722" y="1750540"/>
            <a:ext cx="1663928" cy="2088000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1" name="Picture Placeholder 2">
            <a:extLst>
              <a:ext uri="{FF2B5EF4-FFF2-40B4-BE49-F238E27FC236}">
                <a16:creationId xmlns:a16="http://schemas.microsoft.com/office/drawing/2014/main" id="{3298D3D7-E8BE-DE4C-9995-3011560B905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127393" y="3907988"/>
            <a:ext cx="3330000" cy="2088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32" name="Text Placeholder 12">
            <a:extLst>
              <a:ext uri="{FF2B5EF4-FFF2-40B4-BE49-F238E27FC236}">
                <a16:creationId xmlns:a16="http://schemas.microsoft.com/office/drawing/2014/main" id="{5AA5AF97-B62D-1649-9296-29B8A162A14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78650" y="3897313"/>
            <a:ext cx="1656000" cy="2098675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33" name="Text Placeholder 12">
            <a:extLst>
              <a:ext uri="{FF2B5EF4-FFF2-40B4-BE49-F238E27FC236}">
                <a16:creationId xmlns:a16="http://schemas.microsoft.com/office/drawing/2014/main" id="{018AC41E-3877-BF47-AA29-7A9F0F0A096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549106" y="1750540"/>
            <a:ext cx="1620000" cy="2088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lnSpc>
                <a:spcPts val="168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30587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rgbClr val="F8CC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0061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34321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020968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084385" y="3855676"/>
            <a:ext cx="10003692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5502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cover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281657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rgbClr val="FFD129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1657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rgbClr val="FFD1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5929" y="6193922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cover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284602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284602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478213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5929" y="6193922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67154" y="1825624"/>
            <a:ext cx="10267462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 pitchFamily="34" charset="0"/>
              <a:buNone/>
              <a:defRPr baseline="0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2525" y="1825625"/>
            <a:ext cx="5002090" cy="417036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Clr>
                <a:schemeClr val="accent5"/>
              </a:buClr>
              <a:buFont typeface="Arial"/>
              <a:buNone/>
              <a:defRPr/>
            </a:lvl1pPr>
          </a:lstStyle>
          <a:p>
            <a:pPr lvl="0"/>
            <a:endParaRPr lang="en-GB" noProof="0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 baseline="0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5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r>
              <a:rPr lang="en-GB" noProof="0" dirty="0"/>
              <a:t>Insert text</a:t>
            </a: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endParaRPr lang="en-GB" noProof="0" dirty="0"/>
          </a:p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1" hasCustomPrompt="1"/>
          </p:nvPr>
        </p:nvSpPr>
        <p:spPr>
          <a:xfrm>
            <a:off x="623252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None/>
              <a:defRPr strike="noStrike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 hasCustomPrompt="1"/>
          </p:nvPr>
        </p:nvSpPr>
        <p:spPr>
          <a:xfrm>
            <a:off x="967154" y="1825624"/>
            <a:ext cx="5004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 pitchFamily="34" charset="0"/>
              <a:buNone/>
              <a:defRPr baseline="0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70722" y="1825625"/>
            <a:ext cx="3229533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buClr>
                <a:schemeClr val="accent5"/>
              </a:buClr>
              <a:buFont typeface="Arial"/>
              <a:buNone/>
              <a:defRPr baseline="0"/>
            </a:lvl1pPr>
            <a:lvl2pPr>
              <a:buClr>
                <a:schemeClr val="accent5"/>
              </a:buClr>
              <a:buNone/>
              <a:defRPr/>
            </a:lvl2pPr>
            <a:lvl3pPr>
              <a:buClr>
                <a:schemeClr val="accent5"/>
              </a:buClr>
              <a:buNone/>
              <a:defRPr/>
            </a:lvl3pPr>
            <a:lvl4pPr>
              <a:buClr>
                <a:schemeClr val="accent5"/>
              </a:buClr>
              <a:buNone/>
              <a:defRPr/>
            </a:lvl4pPr>
            <a:lvl5pPr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476002" y="1825624"/>
            <a:ext cx="3239996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r>
              <a:rPr lang="en-GB" noProof="0" dirty="0"/>
              <a:t>Insert text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7990763" y="1825624"/>
            <a:ext cx="3239998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r>
              <a:rPr lang="en-GB" noProof="0" dirty="0"/>
              <a:t>Insert text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0722" y="1681163"/>
            <a:ext cx="5003999" cy="823912"/>
          </a:xfrm>
          <a:prstGeom prst="rect">
            <a:avLst/>
          </a:prstGeo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70722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-342900">
              <a:buClr>
                <a:schemeClr val="accent5"/>
              </a:buClr>
              <a:buFont typeface="Arial"/>
              <a:buNone/>
              <a:defRPr/>
            </a:lvl1pPr>
            <a:lvl2pPr>
              <a:buClr>
                <a:schemeClr val="accent5"/>
              </a:buClr>
              <a:buNone/>
              <a:defRPr/>
            </a:lvl2pPr>
            <a:lvl3pPr>
              <a:buClr>
                <a:schemeClr val="accent5"/>
              </a:buClr>
              <a:buNone/>
              <a:defRPr/>
            </a:lvl3pPr>
            <a:lvl4pPr>
              <a:buClr>
                <a:schemeClr val="accent5"/>
              </a:buClr>
              <a:buNone/>
              <a:defRPr/>
            </a:lvl4pPr>
            <a:lvl5pPr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2768" y="1681163"/>
            <a:ext cx="5003999" cy="823912"/>
          </a:xfrm>
          <a:prstGeom prst="rect">
            <a:avLst/>
          </a:prstGeo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232768" y="2597727"/>
            <a:ext cx="5003999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-342900">
              <a:buClr>
                <a:schemeClr val="accent5"/>
              </a:buClr>
              <a:buFont typeface="Arial"/>
              <a:buNone/>
              <a:defRPr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750540"/>
            <a:ext cx="12192000" cy="424544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263893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8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 flipH="1">
            <a:off x="83820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EC-JRC-logo_horizontal_EN_pos_transparent-background.png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2" t="10944" r="6669" b="9113"/>
          <a:stretch/>
        </p:blipFill>
        <p:spPr>
          <a:xfrm>
            <a:off x="9945929" y="6177847"/>
            <a:ext cx="1727997" cy="467228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02658" y="6436338"/>
            <a:ext cx="444383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indent="0" algn="l">
              <a:buClr>
                <a:schemeClr val="accent5"/>
              </a:buClr>
              <a:buFont typeface="Arial"/>
              <a:buNone/>
            </a:pPr>
            <a:fld id="{7CDCD853-BF31-41A2-A1D4-0871305F302F}" type="slidenum">
              <a:rPr lang="en-GB" sz="120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</a:rPr>
              <a:pPr marL="0" indent="0" algn="l">
                <a:buClr>
                  <a:schemeClr val="accent5"/>
                </a:buClr>
                <a:buFont typeface="Arial"/>
                <a:buNone/>
              </a:pPr>
              <a:t>‹#›</a:t>
            </a:fld>
            <a:endParaRPr lang="en-GB" sz="1600" noProof="0" dirty="0">
              <a:ln>
                <a:noFill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99653" y="6411461"/>
            <a:ext cx="1" cy="446539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1" r:id="rId3"/>
    <p:sldLayoutId id="2147483650" r:id="rId4"/>
    <p:sldLayoutId id="2147483660" r:id="rId5"/>
    <p:sldLayoutId id="2147483652" r:id="rId6"/>
    <p:sldLayoutId id="2147483661" r:id="rId7"/>
    <p:sldLayoutId id="2147483653" r:id="rId8"/>
    <p:sldLayoutId id="2147483654" r:id="rId9"/>
    <p:sldLayoutId id="2147483659" r:id="rId10"/>
    <p:sldLayoutId id="2147483658" r:id="rId11"/>
    <p:sldLayoutId id="2147483668" r:id="rId12"/>
    <p:sldLayoutId id="2147483666" r:id="rId13"/>
    <p:sldLayoutId id="2147483667" r:id="rId14"/>
    <p:sldLayoutId id="2147483655" r:id="rId15"/>
    <p:sldLayoutId id="2147483670" r:id="rId16"/>
    <p:sldLayoutId id="2147483669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78" userDrawn="1">
          <p15:clr>
            <a:srgbClr val="F26B43"/>
          </p15:clr>
        </p15:guide>
        <p15:guide id="2" pos="5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doi.org/10.3390/s20205790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Periodic Technical Inspection:  Particle Number (PN) Measurements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Joint Research Centre</a:t>
            </a:r>
            <a:endParaRPr lang="en-IE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CDB4E2-DFAD-4C4B-8D26-68311BC7914A}"/>
              </a:ext>
            </a:extLst>
          </p:cNvPr>
          <p:cNvSpPr/>
          <p:nvPr/>
        </p:nvSpPr>
        <p:spPr>
          <a:xfrm>
            <a:off x="906011" y="106829"/>
            <a:ext cx="36013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tx1"/>
                </a:solidFill>
                <a:latin typeface="Calibri "/>
              </a:rPr>
              <a:t>Transmitted by </a:t>
            </a:r>
            <a:r>
              <a:rPr lang="en-GB">
                <a:solidFill>
                  <a:schemeClr val="tx1"/>
                </a:solidFill>
                <a:latin typeface="Calibri "/>
              </a:rPr>
              <a:t>the expert </a:t>
            </a:r>
            <a:r>
              <a:rPr lang="en-GB" dirty="0">
                <a:solidFill>
                  <a:schemeClr val="tx1"/>
                </a:solidFill>
                <a:latin typeface="Calibri "/>
              </a:rPr>
              <a:t>from EC (JRC)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C0D91-DC5F-4356-8791-CAD03FE8C138}"/>
              </a:ext>
            </a:extLst>
          </p:cNvPr>
          <p:cNvSpPr/>
          <p:nvPr/>
        </p:nvSpPr>
        <p:spPr>
          <a:xfrm>
            <a:off x="7928141" y="106829"/>
            <a:ext cx="4030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u="sng" dirty="0">
                <a:latin typeface="Calibri "/>
              </a:rPr>
              <a:t>Informal document </a:t>
            </a:r>
            <a:r>
              <a:rPr lang="en-GB" b="1" dirty="0">
                <a:latin typeface="Calibri "/>
              </a:rPr>
              <a:t>GRPE-86-30 </a:t>
            </a:r>
            <a:endParaRPr lang="en-GB" dirty="0">
              <a:latin typeface="Calibri "/>
            </a:endParaRPr>
          </a:p>
          <a:p>
            <a:pPr algn="r"/>
            <a:r>
              <a:rPr lang="en-GB" dirty="0">
                <a:latin typeface="Calibri "/>
              </a:rPr>
              <a:t>86th GRPE, 30 May - </a:t>
            </a:r>
            <a:r>
              <a:rPr lang="en-GB">
                <a:latin typeface="Calibri "/>
              </a:rPr>
              <a:t>2 June 2022</a:t>
            </a:r>
            <a:endParaRPr lang="en-GB" dirty="0">
              <a:latin typeface="Calibri "/>
            </a:endParaRPr>
          </a:p>
          <a:p>
            <a:pPr algn="r"/>
            <a:r>
              <a:rPr lang="en-GB" dirty="0">
                <a:latin typeface="Calibri "/>
              </a:rPr>
              <a:t>agenda item 13. </a:t>
            </a:r>
          </a:p>
        </p:txBody>
      </p:sp>
    </p:spTree>
    <p:extLst>
      <p:ext uri="{BB962C8B-B14F-4D97-AF65-F5344CB8AC3E}">
        <p14:creationId xmlns:p14="http://schemas.microsoft.com/office/powerpoint/2010/main" val="919383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7154" y="1778683"/>
            <a:ext cx="10267461" cy="12442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PN-PTI instrument shall be comprised of a sampling probe, a sampling line (optional), a device/technique to avoid water condensation, a pre-conditioning unit for removing volatiles (optional), and a particle detector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7154" y="575220"/>
            <a:ext cx="10907167" cy="782357"/>
          </a:xfrm>
        </p:spPr>
        <p:txBody>
          <a:bodyPr/>
          <a:lstStyle/>
          <a:p>
            <a:r>
              <a:rPr lang="en-GB" dirty="0"/>
              <a:t>Description of the PN-PTI instrument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314653" y="5483568"/>
            <a:ext cx="55724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5"/>
              </a:buClr>
            </a:pPr>
            <a:r>
              <a:rPr lang="en-US" sz="2000" noProof="0" dirty="0">
                <a:solidFill>
                  <a:srgbClr val="FF0000"/>
                </a:solidFill>
              </a:rPr>
              <a:t>With dash lines the optional parts</a:t>
            </a:r>
            <a:endParaRPr lang="en-IE" sz="2000" noProof="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9938" y="2836258"/>
            <a:ext cx="8321890" cy="251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840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555870" cy="782357"/>
          </a:xfrm>
        </p:spPr>
        <p:txBody>
          <a:bodyPr/>
          <a:lstStyle/>
          <a:p>
            <a:r>
              <a:rPr lang="en-GB" dirty="0"/>
              <a:t>Controls over life-time of instrument</a:t>
            </a:r>
          </a:p>
        </p:txBody>
      </p:sp>
      <p:sp>
        <p:nvSpPr>
          <p:cNvPr id="26" name="Freeform: Shape 99">
            <a:extLst>
              <a:ext uri="{FF2B5EF4-FFF2-40B4-BE49-F238E27FC236}">
                <a16:creationId xmlns:a16="http://schemas.microsoft.com/office/drawing/2014/main" id="{CA6DACA8-6802-448C-B1F0-04AD2E2CF230}"/>
              </a:ext>
            </a:extLst>
          </p:cNvPr>
          <p:cNvSpPr/>
          <p:nvPr/>
        </p:nvSpPr>
        <p:spPr>
          <a:xfrm>
            <a:off x="4351720" y="3506092"/>
            <a:ext cx="3540363" cy="775463"/>
          </a:xfrm>
          <a:custGeom>
            <a:avLst/>
            <a:gdLst>
              <a:gd name="connsiteX0" fmla="*/ 3184034 w 3526455"/>
              <a:gd name="connsiteY0" fmla="*/ 0 h 775463"/>
              <a:gd name="connsiteX1" fmla="*/ 3197998 w 3526455"/>
              <a:gd name="connsiteY1" fmla="*/ 0 h 775463"/>
              <a:gd name="connsiteX2" fmla="*/ 3266072 w 3526455"/>
              <a:gd name="connsiteY2" fmla="*/ 33280 h 775463"/>
              <a:gd name="connsiteX3" fmla="*/ 3496833 w 3526455"/>
              <a:gd name="connsiteY3" fmla="*/ 303292 h 775463"/>
              <a:gd name="connsiteX4" fmla="*/ 3496833 w 3526455"/>
              <a:gd name="connsiteY4" fmla="*/ 472171 h 775463"/>
              <a:gd name="connsiteX5" fmla="*/ 3266072 w 3526455"/>
              <a:gd name="connsiteY5" fmla="*/ 742183 h 775463"/>
              <a:gd name="connsiteX6" fmla="*/ 3197998 w 3526455"/>
              <a:gd name="connsiteY6" fmla="*/ 775463 h 775463"/>
              <a:gd name="connsiteX7" fmla="*/ 3184034 w 3526455"/>
              <a:gd name="connsiteY7" fmla="*/ 775463 h 775463"/>
              <a:gd name="connsiteX8" fmla="*/ 3115960 w 3526455"/>
              <a:gd name="connsiteY8" fmla="*/ 573268 h 775463"/>
              <a:gd name="connsiteX9" fmla="*/ 3202317 w 3526455"/>
              <a:gd name="connsiteY9" fmla="*/ 472171 h 775463"/>
              <a:gd name="connsiteX10" fmla="*/ 3202317 w 3526455"/>
              <a:gd name="connsiteY10" fmla="*/ 303292 h 775463"/>
              <a:gd name="connsiteX11" fmla="*/ 3115960 w 3526455"/>
              <a:gd name="connsiteY11" fmla="*/ 202195 h 775463"/>
              <a:gd name="connsiteX12" fmla="*/ 3184034 w 3526455"/>
              <a:gd name="connsiteY12" fmla="*/ 0 h 775463"/>
              <a:gd name="connsiteX13" fmla="*/ 2739534 w 3526455"/>
              <a:gd name="connsiteY13" fmla="*/ 0 h 775463"/>
              <a:gd name="connsiteX14" fmla="*/ 2753498 w 3526455"/>
              <a:gd name="connsiteY14" fmla="*/ 0 h 775463"/>
              <a:gd name="connsiteX15" fmla="*/ 2821572 w 3526455"/>
              <a:gd name="connsiteY15" fmla="*/ 33280 h 775463"/>
              <a:gd name="connsiteX16" fmla="*/ 3052333 w 3526455"/>
              <a:gd name="connsiteY16" fmla="*/ 303292 h 775463"/>
              <a:gd name="connsiteX17" fmla="*/ 3052333 w 3526455"/>
              <a:gd name="connsiteY17" fmla="*/ 472171 h 775463"/>
              <a:gd name="connsiteX18" fmla="*/ 2821572 w 3526455"/>
              <a:gd name="connsiteY18" fmla="*/ 742183 h 775463"/>
              <a:gd name="connsiteX19" fmla="*/ 2753498 w 3526455"/>
              <a:gd name="connsiteY19" fmla="*/ 775463 h 775463"/>
              <a:gd name="connsiteX20" fmla="*/ 2739534 w 3526455"/>
              <a:gd name="connsiteY20" fmla="*/ 775463 h 775463"/>
              <a:gd name="connsiteX21" fmla="*/ 2671460 w 3526455"/>
              <a:gd name="connsiteY21" fmla="*/ 573268 h 775463"/>
              <a:gd name="connsiteX22" fmla="*/ 2757817 w 3526455"/>
              <a:gd name="connsiteY22" fmla="*/ 472171 h 775463"/>
              <a:gd name="connsiteX23" fmla="*/ 2757817 w 3526455"/>
              <a:gd name="connsiteY23" fmla="*/ 303292 h 775463"/>
              <a:gd name="connsiteX24" fmla="*/ 2671460 w 3526455"/>
              <a:gd name="connsiteY24" fmla="*/ 202195 h 775463"/>
              <a:gd name="connsiteX25" fmla="*/ 2739534 w 3526455"/>
              <a:gd name="connsiteY25" fmla="*/ 0 h 775463"/>
              <a:gd name="connsiteX26" fmla="*/ 2295035 w 3526455"/>
              <a:gd name="connsiteY26" fmla="*/ 0 h 775463"/>
              <a:gd name="connsiteX27" fmla="*/ 2308998 w 3526455"/>
              <a:gd name="connsiteY27" fmla="*/ 0 h 775463"/>
              <a:gd name="connsiteX28" fmla="*/ 2377072 w 3526455"/>
              <a:gd name="connsiteY28" fmla="*/ 33280 h 775463"/>
              <a:gd name="connsiteX29" fmla="*/ 2607835 w 3526455"/>
              <a:gd name="connsiteY29" fmla="*/ 303292 h 775463"/>
              <a:gd name="connsiteX30" fmla="*/ 2607835 w 3526455"/>
              <a:gd name="connsiteY30" fmla="*/ 472171 h 775463"/>
              <a:gd name="connsiteX31" fmla="*/ 2377072 w 3526455"/>
              <a:gd name="connsiteY31" fmla="*/ 742183 h 775463"/>
              <a:gd name="connsiteX32" fmla="*/ 2308998 w 3526455"/>
              <a:gd name="connsiteY32" fmla="*/ 775463 h 775463"/>
              <a:gd name="connsiteX33" fmla="*/ 2295035 w 3526455"/>
              <a:gd name="connsiteY33" fmla="*/ 775463 h 775463"/>
              <a:gd name="connsiteX34" fmla="*/ 2226961 w 3526455"/>
              <a:gd name="connsiteY34" fmla="*/ 573268 h 775463"/>
              <a:gd name="connsiteX35" fmla="*/ 2313317 w 3526455"/>
              <a:gd name="connsiteY35" fmla="*/ 472171 h 775463"/>
              <a:gd name="connsiteX36" fmla="*/ 2313317 w 3526455"/>
              <a:gd name="connsiteY36" fmla="*/ 303292 h 775463"/>
              <a:gd name="connsiteX37" fmla="*/ 2226961 w 3526455"/>
              <a:gd name="connsiteY37" fmla="*/ 202195 h 775463"/>
              <a:gd name="connsiteX38" fmla="*/ 2295035 w 3526455"/>
              <a:gd name="connsiteY38" fmla="*/ 0 h 775463"/>
              <a:gd name="connsiteX39" fmla="*/ 1863234 w 3526455"/>
              <a:gd name="connsiteY39" fmla="*/ 0 h 775463"/>
              <a:gd name="connsiteX40" fmla="*/ 1877198 w 3526455"/>
              <a:gd name="connsiteY40" fmla="*/ 0 h 775463"/>
              <a:gd name="connsiteX41" fmla="*/ 1945272 w 3526455"/>
              <a:gd name="connsiteY41" fmla="*/ 33280 h 775463"/>
              <a:gd name="connsiteX42" fmla="*/ 2176034 w 3526455"/>
              <a:gd name="connsiteY42" fmla="*/ 303292 h 775463"/>
              <a:gd name="connsiteX43" fmla="*/ 2176034 w 3526455"/>
              <a:gd name="connsiteY43" fmla="*/ 472171 h 775463"/>
              <a:gd name="connsiteX44" fmla="*/ 1945272 w 3526455"/>
              <a:gd name="connsiteY44" fmla="*/ 742183 h 775463"/>
              <a:gd name="connsiteX45" fmla="*/ 1877198 w 3526455"/>
              <a:gd name="connsiteY45" fmla="*/ 775463 h 775463"/>
              <a:gd name="connsiteX46" fmla="*/ 1863234 w 3526455"/>
              <a:gd name="connsiteY46" fmla="*/ 775463 h 775463"/>
              <a:gd name="connsiteX47" fmla="*/ 1795160 w 3526455"/>
              <a:gd name="connsiteY47" fmla="*/ 573268 h 775463"/>
              <a:gd name="connsiteX48" fmla="*/ 1881517 w 3526455"/>
              <a:gd name="connsiteY48" fmla="*/ 472171 h 775463"/>
              <a:gd name="connsiteX49" fmla="*/ 1881517 w 3526455"/>
              <a:gd name="connsiteY49" fmla="*/ 303292 h 775463"/>
              <a:gd name="connsiteX50" fmla="*/ 1795160 w 3526455"/>
              <a:gd name="connsiteY50" fmla="*/ 202195 h 775463"/>
              <a:gd name="connsiteX51" fmla="*/ 1863234 w 3526455"/>
              <a:gd name="connsiteY51" fmla="*/ 0 h 775463"/>
              <a:gd name="connsiteX52" fmla="*/ 1418734 w 3526455"/>
              <a:gd name="connsiteY52" fmla="*/ 0 h 775463"/>
              <a:gd name="connsiteX53" fmla="*/ 1432698 w 3526455"/>
              <a:gd name="connsiteY53" fmla="*/ 0 h 775463"/>
              <a:gd name="connsiteX54" fmla="*/ 1500772 w 3526455"/>
              <a:gd name="connsiteY54" fmla="*/ 33280 h 775463"/>
              <a:gd name="connsiteX55" fmla="*/ 1731534 w 3526455"/>
              <a:gd name="connsiteY55" fmla="*/ 303292 h 775463"/>
              <a:gd name="connsiteX56" fmla="*/ 1731534 w 3526455"/>
              <a:gd name="connsiteY56" fmla="*/ 472171 h 775463"/>
              <a:gd name="connsiteX57" fmla="*/ 1500772 w 3526455"/>
              <a:gd name="connsiteY57" fmla="*/ 742183 h 775463"/>
              <a:gd name="connsiteX58" fmla="*/ 1432698 w 3526455"/>
              <a:gd name="connsiteY58" fmla="*/ 775463 h 775463"/>
              <a:gd name="connsiteX59" fmla="*/ 1418734 w 3526455"/>
              <a:gd name="connsiteY59" fmla="*/ 775463 h 775463"/>
              <a:gd name="connsiteX60" fmla="*/ 1350660 w 3526455"/>
              <a:gd name="connsiteY60" fmla="*/ 573268 h 775463"/>
              <a:gd name="connsiteX61" fmla="*/ 1437017 w 3526455"/>
              <a:gd name="connsiteY61" fmla="*/ 472171 h 775463"/>
              <a:gd name="connsiteX62" fmla="*/ 1437017 w 3526455"/>
              <a:gd name="connsiteY62" fmla="*/ 303292 h 775463"/>
              <a:gd name="connsiteX63" fmla="*/ 1350660 w 3526455"/>
              <a:gd name="connsiteY63" fmla="*/ 202195 h 775463"/>
              <a:gd name="connsiteX64" fmla="*/ 1418734 w 3526455"/>
              <a:gd name="connsiteY64" fmla="*/ 0 h 775463"/>
              <a:gd name="connsiteX65" fmla="*/ 974234 w 3526455"/>
              <a:gd name="connsiteY65" fmla="*/ 0 h 775463"/>
              <a:gd name="connsiteX66" fmla="*/ 988198 w 3526455"/>
              <a:gd name="connsiteY66" fmla="*/ 0 h 775463"/>
              <a:gd name="connsiteX67" fmla="*/ 1056272 w 3526455"/>
              <a:gd name="connsiteY67" fmla="*/ 33280 h 775463"/>
              <a:gd name="connsiteX68" fmla="*/ 1287034 w 3526455"/>
              <a:gd name="connsiteY68" fmla="*/ 303292 h 775463"/>
              <a:gd name="connsiteX69" fmla="*/ 1287034 w 3526455"/>
              <a:gd name="connsiteY69" fmla="*/ 472171 h 775463"/>
              <a:gd name="connsiteX70" fmla="*/ 1056272 w 3526455"/>
              <a:gd name="connsiteY70" fmla="*/ 742183 h 775463"/>
              <a:gd name="connsiteX71" fmla="*/ 988198 w 3526455"/>
              <a:gd name="connsiteY71" fmla="*/ 775463 h 775463"/>
              <a:gd name="connsiteX72" fmla="*/ 974234 w 3526455"/>
              <a:gd name="connsiteY72" fmla="*/ 775463 h 775463"/>
              <a:gd name="connsiteX73" fmla="*/ 906160 w 3526455"/>
              <a:gd name="connsiteY73" fmla="*/ 573268 h 775463"/>
              <a:gd name="connsiteX74" fmla="*/ 992517 w 3526455"/>
              <a:gd name="connsiteY74" fmla="*/ 472171 h 775463"/>
              <a:gd name="connsiteX75" fmla="*/ 992517 w 3526455"/>
              <a:gd name="connsiteY75" fmla="*/ 303292 h 775463"/>
              <a:gd name="connsiteX76" fmla="*/ 906160 w 3526455"/>
              <a:gd name="connsiteY76" fmla="*/ 202195 h 775463"/>
              <a:gd name="connsiteX77" fmla="*/ 974234 w 3526455"/>
              <a:gd name="connsiteY77" fmla="*/ 0 h 775463"/>
              <a:gd name="connsiteX78" fmla="*/ 542434 w 3526455"/>
              <a:gd name="connsiteY78" fmla="*/ 0 h 775463"/>
              <a:gd name="connsiteX79" fmla="*/ 556398 w 3526455"/>
              <a:gd name="connsiteY79" fmla="*/ 0 h 775463"/>
              <a:gd name="connsiteX80" fmla="*/ 624472 w 3526455"/>
              <a:gd name="connsiteY80" fmla="*/ 33280 h 775463"/>
              <a:gd name="connsiteX81" fmla="*/ 855234 w 3526455"/>
              <a:gd name="connsiteY81" fmla="*/ 303292 h 775463"/>
              <a:gd name="connsiteX82" fmla="*/ 855234 w 3526455"/>
              <a:gd name="connsiteY82" fmla="*/ 472171 h 775463"/>
              <a:gd name="connsiteX83" fmla="*/ 624472 w 3526455"/>
              <a:gd name="connsiteY83" fmla="*/ 742183 h 775463"/>
              <a:gd name="connsiteX84" fmla="*/ 556398 w 3526455"/>
              <a:gd name="connsiteY84" fmla="*/ 775463 h 775463"/>
              <a:gd name="connsiteX85" fmla="*/ 542434 w 3526455"/>
              <a:gd name="connsiteY85" fmla="*/ 775463 h 775463"/>
              <a:gd name="connsiteX86" fmla="*/ 474360 w 3526455"/>
              <a:gd name="connsiteY86" fmla="*/ 573268 h 775463"/>
              <a:gd name="connsiteX87" fmla="*/ 560717 w 3526455"/>
              <a:gd name="connsiteY87" fmla="*/ 472171 h 775463"/>
              <a:gd name="connsiteX88" fmla="*/ 560717 w 3526455"/>
              <a:gd name="connsiteY88" fmla="*/ 303292 h 775463"/>
              <a:gd name="connsiteX89" fmla="*/ 474360 w 3526455"/>
              <a:gd name="connsiteY89" fmla="*/ 202195 h 775463"/>
              <a:gd name="connsiteX90" fmla="*/ 542434 w 3526455"/>
              <a:gd name="connsiteY90" fmla="*/ 0 h 775463"/>
              <a:gd name="connsiteX91" fmla="*/ 97934 w 3526455"/>
              <a:gd name="connsiteY91" fmla="*/ 0 h 775463"/>
              <a:gd name="connsiteX92" fmla="*/ 111898 w 3526455"/>
              <a:gd name="connsiteY92" fmla="*/ 0 h 775463"/>
              <a:gd name="connsiteX93" fmla="*/ 179972 w 3526455"/>
              <a:gd name="connsiteY93" fmla="*/ 33280 h 775463"/>
              <a:gd name="connsiteX94" fmla="*/ 410734 w 3526455"/>
              <a:gd name="connsiteY94" fmla="*/ 303292 h 775463"/>
              <a:gd name="connsiteX95" fmla="*/ 410734 w 3526455"/>
              <a:gd name="connsiteY95" fmla="*/ 472171 h 775463"/>
              <a:gd name="connsiteX96" fmla="*/ 179972 w 3526455"/>
              <a:gd name="connsiteY96" fmla="*/ 742183 h 775463"/>
              <a:gd name="connsiteX97" fmla="*/ 111898 w 3526455"/>
              <a:gd name="connsiteY97" fmla="*/ 775463 h 775463"/>
              <a:gd name="connsiteX98" fmla="*/ 97934 w 3526455"/>
              <a:gd name="connsiteY98" fmla="*/ 775463 h 775463"/>
              <a:gd name="connsiteX99" fmla="*/ 29860 w 3526455"/>
              <a:gd name="connsiteY99" fmla="*/ 573268 h 775463"/>
              <a:gd name="connsiteX100" fmla="*/ 116217 w 3526455"/>
              <a:gd name="connsiteY100" fmla="*/ 472171 h 775463"/>
              <a:gd name="connsiteX101" fmla="*/ 116217 w 3526455"/>
              <a:gd name="connsiteY101" fmla="*/ 303292 h 775463"/>
              <a:gd name="connsiteX102" fmla="*/ 29860 w 3526455"/>
              <a:gd name="connsiteY102" fmla="*/ 202195 h 775463"/>
              <a:gd name="connsiteX103" fmla="*/ 97934 w 3526455"/>
              <a:gd name="connsiteY103" fmla="*/ 0 h 775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3526455" h="775463">
                <a:moveTo>
                  <a:pt x="3184034" y="0"/>
                </a:moveTo>
                <a:lnTo>
                  <a:pt x="3197998" y="0"/>
                </a:lnTo>
                <a:cubicBezTo>
                  <a:pt x="3223397" y="0"/>
                  <a:pt x="3247923" y="11955"/>
                  <a:pt x="3266072" y="33280"/>
                </a:cubicBezTo>
                <a:lnTo>
                  <a:pt x="3496833" y="303292"/>
                </a:lnTo>
                <a:cubicBezTo>
                  <a:pt x="3536330" y="349497"/>
                  <a:pt x="3536330" y="425966"/>
                  <a:pt x="3496833" y="472171"/>
                </a:cubicBezTo>
                <a:lnTo>
                  <a:pt x="3266072" y="742183"/>
                </a:lnTo>
                <a:cubicBezTo>
                  <a:pt x="3247923" y="763508"/>
                  <a:pt x="3223397" y="775463"/>
                  <a:pt x="3197998" y="775463"/>
                </a:cubicBezTo>
                <a:lnTo>
                  <a:pt x="3184034" y="775463"/>
                </a:lnTo>
                <a:cubicBezTo>
                  <a:pt x="3096268" y="775463"/>
                  <a:pt x="3052967" y="646937"/>
                  <a:pt x="3115960" y="573268"/>
                </a:cubicBezTo>
                <a:lnTo>
                  <a:pt x="3202317" y="472171"/>
                </a:lnTo>
                <a:cubicBezTo>
                  <a:pt x="3241814" y="425966"/>
                  <a:pt x="3241814" y="349497"/>
                  <a:pt x="3202317" y="303292"/>
                </a:cubicBezTo>
                <a:lnTo>
                  <a:pt x="3115960" y="202195"/>
                </a:lnTo>
                <a:cubicBezTo>
                  <a:pt x="3052967" y="128526"/>
                  <a:pt x="3096268" y="0"/>
                  <a:pt x="3184034" y="0"/>
                </a:cubicBezTo>
                <a:close/>
                <a:moveTo>
                  <a:pt x="2739534" y="0"/>
                </a:moveTo>
                <a:lnTo>
                  <a:pt x="2753498" y="0"/>
                </a:lnTo>
                <a:cubicBezTo>
                  <a:pt x="2778897" y="0"/>
                  <a:pt x="2803423" y="11955"/>
                  <a:pt x="2821572" y="33280"/>
                </a:cubicBezTo>
                <a:lnTo>
                  <a:pt x="3052333" y="303292"/>
                </a:lnTo>
                <a:cubicBezTo>
                  <a:pt x="3091830" y="349497"/>
                  <a:pt x="3091830" y="425966"/>
                  <a:pt x="3052333" y="472171"/>
                </a:cubicBezTo>
                <a:lnTo>
                  <a:pt x="2821572" y="742183"/>
                </a:lnTo>
                <a:cubicBezTo>
                  <a:pt x="2803423" y="763508"/>
                  <a:pt x="2778897" y="775463"/>
                  <a:pt x="2753498" y="775463"/>
                </a:cubicBezTo>
                <a:lnTo>
                  <a:pt x="2739534" y="775463"/>
                </a:lnTo>
                <a:cubicBezTo>
                  <a:pt x="2651768" y="775463"/>
                  <a:pt x="2608467" y="646937"/>
                  <a:pt x="2671460" y="573268"/>
                </a:cubicBezTo>
                <a:lnTo>
                  <a:pt x="2757817" y="472171"/>
                </a:lnTo>
                <a:cubicBezTo>
                  <a:pt x="2797314" y="425966"/>
                  <a:pt x="2797314" y="349497"/>
                  <a:pt x="2757817" y="303292"/>
                </a:cubicBezTo>
                <a:lnTo>
                  <a:pt x="2671460" y="202195"/>
                </a:lnTo>
                <a:cubicBezTo>
                  <a:pt x="2608467" y="128526"/>
                  <a:pt x="2651768" y="0"/>
                  <a:pt x="2739534" y="0"/>
                </a:cubicBezTo>
                <a:close/>
                <a:moveTo>
                  <a:pt x="2295035" y="0"/>
                </a:moveTo>
                <a:lnTo>
                  <a:pt x="2308998" y="0"/>
                </a:lnTo>
                <a:cubicBezTo>
                  <a:pt x="2334397" y="0"/>
                  <a:pt x="2358924" y="11955"/>
                  <a:pt x="2377072" y="33280"/>
                </a:cubicBezTo>
                <a:lnTo>
                  <a:pt x="2607835" y="303292"/>
                </a:lnTo>
                <a:cubicBezTo>
                  <a:pt x="2647332" y="349497"/>
                  <a:pt x="2647332" y="425966"/>
                  <a:pt x="2607835" y="472171"/>
                </a:cubicBezTo>
                <a:lnTo>
                  <a:pt x="2377072" y="742183"/>
                </a:lnTo>
                <a:cubicBezTo>
                  <a:pt x="2358924" y="763508"/>
                  <a:pt x="2334532" y="775463"/>
                  <a:pt x="2308998" y="775463"/>
                </a:cubicBezTo>
                <a:lnTo>
                  <a:pt x="2295035" y="775463"/>
                </a:lnTo>
                <a:cubicBezTo>
                  <a:pt x="2207268" y="775463"/>
                  <a:pt x="2163966" y="646937"/>
                  <a:pt x="2226961" y="573268"/>
                </a:cubicBezTo>
                <a:lnTo>
                  <a:pt x="2313317" y="472171"/>
                </a:lnTo>
                <a:cubicBezTo>
                  <a:pt x="2352815" y="425966"/>
                  <a:pt x="2352815" y="349497"/>
                  <a:pt x="2313317" y="303292"/>
                </a:cubicBezTo>
                <a:lnTo>
                  <a:pt x="2226961" y="202195"/>
                </a:lnTo>
                <a:cubicBezTo>
                  <a:pt x="2163966" y="128526"/>
                  <a:pt x="2207268" y="0"/>
                  <a:pt x="2295035" y="0"/>
                </a:cubicBezTo>
                <a:close/>
                <a:moveTo>
                  <a:pt x="1863234" y="0"/>
                </a:moveTo>
                <a:lnTo>
                  <a:pt x="1877198" y="0"/>
                </a:lnTo>
                <a:cubicBezTo>
                  <a:pt x="1902597" y="0"/>
                  <a:pt x="1927123" y="11955"/>
                  <a:pt x="1945272" y="33280"/>
                </a:cubicBezTo>
                <a:lnTo>
                  <a:pt x="2176034" y="303292"/>
                </a:lnTo>
                <a:cubicBezTo>
                  <a:pt x="2215532" y="349497"/>
                  <a:pt x="2215532" y="425966"/>
                  <a:pt x="2176034" y="472171"/>
                </a:cubicBezTo>
                <a:lnTo>
                  <a:pt x="1945272" y="742183"/>
                </a:lnTo>
                <a:cubicBezTo>
                  <a:pt x="1927123" y="763508"/>
                  <a:pt x="1902597" y="775463"/>
                  <a:pt x="1877198" y="775463"/>
                </a:cubicBezTo>
                <a:lnTo>
                  <a:pt x="1863234" y="775463"/>
                </a:lnTo>
                <a:cubicBezTo>
                  <a:pt x="1775467" y="775463"/>
                  <a:pt x="1732166" y="646937"/>
                  <a:pt x="1795160" y="573268"/>
                </a:cubicBezTo>
                <a:lnTo>
                  <a:pt x="1881517" y="472171"/>
                </a:lnTo>
                <a:cubicBezTo>
                  <a:pt x="1921014" y="425966"/>
                  <a:pt x="1921014" y="349497"/>
                  <a:pt x="1881517" y="303292"/>
                </a:cubicBezTo>
                <a:lnTo>
                  <a:pt x="1795160" y="202195"/>
                </a:lnTo>
                <a:cubicBezTo>
                  <a:pt x="1732166" y="128526"/>
                  <a:pt x="1775467" y="0"/>
                  <a:pt x="1863234" y="0"/>
                </a:cubicBezTo>
                <a:close/>
                <a:moveTo>
                  <a:pt x="1418734" y="0"/>
                </a:moveTo>
                <a:lnTo>
                  <a:pt x="1432698" y="0"/>
                </a:lnTo>
                <a:cubicBezTo>
                  <a:pt x="1458097" y="0"/>
                  <a:pt x="1482623" y="11955"/>
                  <a:pt x="1500772" y="33280"/>
                </a:cubicBezTo>
                <a:lnTo>
                  <a:pt x="1731534" y="303292"/>
                </a:lnTo>
                <a:cubicBezTo>
                  <a:pt x="1771031" y="349497"/>
                  <a:pt x="1771031" y="425966"/>
                  <a:pt x="1731534" y="472171"/>
                </a:cubicBezTo>
                <a:lnTo>
                  <a:pt x="1500772" y="742183"/>
                </a:lnTo>
                <a:cubicBezTo>
                  <a:pt x="1482623" y="763508"/>
                  <a:pt x="1458097" y="775463"/>
                  <a:pt x="1432698" y="775463"/>
                </a:cubicBezTo>
                <a:lnTo>
                  <a:pt x="1418734" y="775463"/>
                </a:lnTo>
                <a:cubicBezTo>
                  <a:pt x="1330967" y="775463"/>
                  <a:pt x="1287666" y="646937"/>
                  <a:pt x="1350660" y="573268"/>
                </a:cubicBezTo>
                <a:lnTo>
                  <a:pt x="1437017" y="472171"/>
                </a:lnTo>
                <a:cubicBezTo>
                  <a:pt x="1476514" y="425966"/>
                  <a:pt x="1476514" y="349497"/>
                  <a:pt x="1437017" y="303292"/>
                </a:cubicBezTo>
                <a:lnTo>
                  <a:pt x="1350660" y="202195"/>
                </a:lnTo>
                <a:cubicBezTo>
                  <a:pt x="1287666" y="128526"/>
                  <a:pt x="1330967" y="0"/>
                  <a:pt x="1418734" y="0"/>
                </a:cubicBezTo>
                <a:close/>
                <a:moveTo>
                  <a:pt x="974234" y="0"/>
                </a:moveTo>
                <a:lnTo>
                  <a:pt x="988198" y="0"/>
                </a:lnTo>
                <a:cubicBezTo>
                  <a:pt x="1013597" y="0"/>
                  <a:pt x="1038123" y="11955"/>
                  <a:pt x="1056272" y="33280"/>
                </a:cubicBezTo>
                <a:lnTo>
                  <a:pt x="1287034" y="303292"/>
                </a:lnTo>
                <a:cubicBezTo>
                  <a:pt x="1326531" y="349497"/>
                  <a:pt x="1326531" y="425966"/>
                  <a:pt x="1287034" y="472171"/>
                </a:cubicBezTo>
                <a:lnTo>
                  <a:pt x="1056272" y="742183"/>
                </a:lnTo>
                <a:cubicBezTo>
                  <a:pt x="1038123" y="763508"/>
                  <a:pt x="1013731" y="775463"/>
                  <a:pt x="988198" y="775463"/>
                </a:cubicBezTo>
                <a:lnTo>
                  <a:pt x="974234" y="775463"/>
                </a:lnTo>
                <a:cubicBezTo>
                  <a:pt x="886467" y="775463"/>
                  <a:pt x="843166" y="646937"/>
                  <a:pt x="906160" y="573268"/>
                </a:cubicBezTo>
                <a:lnTo>
                  <a:pt x="992517" y="472171"/>
                </a:lnTo>
                <a:cubicBezTo>
                  <a:pt x="1032014" y="425966"/>
                  <a:pt x="1032014" y="349497"/>
                  <a:pt x="992517" y="303292"/>
                </a:cubicBezTo>
                <a:lnTo>
                  <a:pt x="906160" y="202195"/>
                </a:lnTo>
                <a:cubicBezTo>
                  <a:pt x="843166" y="128526"/>
                  <a:pt x="886467" y="0"/>
                  <a:pt x="974234" y="0"/>
                </a:cubicBezTo>
                <a:close/>
                <a:moveTo>
                  <a:pt x="542434" y="0"/>
                </a:moveTo>
                <a:lnTo>
                  <a:pt x="556398" y="0"/>
                </a:lnTo>
                <a:cubicBezTo>
                  <a:pt x="581797" y="0"/>
                  <a:pt x="606323" y="11955"/>
                  <a:pt x="624472" y="33280"/>
                </a:cubicBezTo>
                <a:lnTo>
                  <a:pt x="855234" y="303292"/>
                </a:lnTo>
                <a:cubicBezTo>
                  <a:pt x="894731" y="349497"/>
                  <a:pt x="894731" y="425966"/>
                  <a:pt x="855234" y="472171"/>
                </a:cubicBezTo>
                <a:lnTo>
                  <a:pt x="624472" y="742183"/>
                </a:lnTo>
                <a:cubicBezTo>
                  <a:pt x="606323" y="763508"/>
                  <a:pt x="581797" y="775463"/>
                  <a:pt x="556398" y="775463"/>
                </a:cubicBezTo>
                <a:lnTo>
                  <a:pt x="542434" y="775463"/>
                </a:lnTo>
                <a:cubicBezTo>
                  <a:pt x="454668" y="775463"/>
                  <a:pt x="411366" y="646937"/>
                  <a:pt x="474360" y="573268"/>
                </a:cubicBezTo>
                <a:lnTo>
                  <a:pt x="560717" y="472171"/>
                </a:lnTo>
                <a:cubicBezTo>
                  <a:pt x="600214" y="425966"/>
                  <a:pt x="600214" y="349497"/>
                  <a:pt x="560717" y="303292"/>
                </a:cubicBezTo>
                <a:lnTo>
                  <a:pt x="474360" y="202195"/>
                </a:lnTo>
                <a:cubicBezTo>
                  <a:pt x="411366" y="128526"/>
                  <a:pt x="454668" y="0"/>
                  <a:pt x="542434" y="0"/>
                </a:cubicBezTo>
                <a:close/>
                <a:moveTo>
                  <a:pt x="97934" y="0"/>
                </a:moveTo>
                <a:lnTo>
                  <a:pt x="111898" y="0"/>
                </a:lnTo>
                <a:cubicBezTo>
                  <a:pt x="137297" y="0"/>
                  <a:pt x="161823" y="11955"/>
                  <a:pt x="179972" y="33280"/>
                </a:cubicBezTo>
                <a:lnTo>
                  <a:pt x="410734" y="303292"/>
                </a:lnTo>
                <a:cubicBezTo>
                  <a:pt x="450232" y="349497"/>
                  <a:pt x="450232" y="425966"/>
                  <a:pt x="410734" y="472171"/>
                </a:cubicBezTo>
                <a:lnTo>
                  <a:pt x="179972" y="742183"/>
                </a:lnTo>
                <a:cubicBezTo>
                  <a:pt x="161823" y="763508"/>
                  <a:pt x="137297" y="775463"/>
                  <a:pt x="111898" y="775463"/>
                </a:cubicBezTo>
                <a:lnTo>
                  <a:pt x="97934" y="775463"/>
                </a:lnTo>
                <a:cubicBezTo>
                  <a:pt x="10168" y="775463"/>
                  <a:pt x="-33134" y="646937"/>
                  <a:pt x="29860" y="573268"/>
                </a:cubicBezTo>
                <a:lnTo>
                  <a:pt x="116217" y="472171"/>
                </a:lnTo>
                <a:cubicBezTo>
                  <a:pt x="155714" y="425966"/>
                  <a:pt x="155714" y="349497"/>
                  <a:pt x="116217" y="303292"/>
                </a:cubicBezTo>
                <a:lnTo>
                  <a:pt x="29860" y="202195"/>
                </a:lnTo>
                <a:cubicBezTo>
                  <a:pt x="-33134" y="128526"/>
                  <a:pt x="10168" y="0"/>
                  <a:pt x="97934" y="0"/>
                </a:cubicBezTo>
                <a:close/>
              </a:path>
            </a:pathLst>
          </a:custGeom>
          <a:gradFill flip="none" rotWithShape="1">
            <a:gsLst>
              <a:gs pos="0">
                <a:srgbClr val="A2B969">
                  <a:lumMod val="75000"/>
                </a:srgbClr>
              </a:gs>
              <a:gs pos="48000">
                <a:srgbClr val="A2B969"/>
              </a:gs>
              <a:gs pos="100000">
                <a:srgbClr val="A2B969"/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7" name="Freeform: Shape 98">
            <a:extLst>
              <a:ext uri="{FF2B5EF4-FFF2-40B4-BE49-F238E27FC236}">
                <a16:creationId xmlns:a16="http://schemas.microsoft.com/office/drawing/2014/main" id="{F4F3CC1F-3F08-4A22-809B-AC720FC0CE3D}"/>
              </a:ext>
            </a:extLst>
          </p:cNvPr>
          <p:cNvSpPr/>
          <p:nvPr/>
        </p:nvSpPr>
        <p:spPr>
          <a:xfrm>
            <a:off x="8025882" y="3656533"/>
            <a:ext cx="3927069" cy="466345"/>
          </a:xfrm>
          <a:custGeom>
            <a:avLst/>
            <a:gdLst>
              <a:gd name="connsiteX0" fmla="*/ 2446544 w 2652577"/>
              <a:gd name="connsiteY0" fmla="*/ 0 h 466345"/>
              <a:gd name="connsiteX1" fmla="*/ 2454933 w 2652577"/>
              <a:gd name="connsiteY1" fmla="*/ 0 h 466345"/>
              <a:gd name="connsiteX2" fmla="*/ 2495959 w 2652577"/>
              <a:gd name="connsiteY2" fmla="*/ 20057 h 466345"/>
              <a:gd name="connsiteX3" fmla="*/ 2634764 w 2652577"/>
              <a:gd name="connsiteY3" fmla="*/ 182371 h 466345"/>
              <a:gd name="connsiteX4" fmla="*/ 2634764 w 2652577"/>
              <a:gd name="connsiteY4" fmla="*/ 283974 h 466345"/>
              <a:gd name="connsiteX5" fmla="*/ 2495959 w 2652577"/>
              <a:gd name="connsiteY5" fmla="*/ 446288 h 466345"/>
              <a:gd name="connsiteX6" fmla="*/ 2454933 w 2652577"/>
              <a:gd name="connsiteY6" fmla="*/ 466345 h 466345"/>
              <a:gd name="connsiteX7" fmla="*/ 2446544 w 2652577"/>
              <a:gd name="connsiteY7" fmla="*/ 466345 h 466345"/>
              <a:gd name="connsiteX8" fmla="*/ 2405532 w 2652577"/>
              <a:gd name="connsiteY8" fmla="*/ 344815 h 466345"/>
              <a:gd name="connsiteX9" fmla="*/ 2457478 w 2652577"/>
              <a:gd name="connsiteY9" fmla="*/ 283974 h 466345"/>
              <a:gd name="connsiteX10" fmla="*/ 2457478 w 2652577"/>
              <a:gd name="connsiteY10" fmla="*/ 182371 h 466345"/>
              <a:gd name="connsiteX11" fmla="*/ 2405532 w 2652577"/>
              <a:gd name="connsiteY11" fmla="*/ 121530 h 466345"/>
              <a:gd name="connsiteX12" fmla="*/ 2446544 w 2652577"/>
              <a:gd name="connsiteY12" fmla="*/ 0 h 466345"/>
              <a:gd name="connsiteX13" fmla="*/ 2179844 w 2652577"/>
              <a:gd name="connsiteY13" fmla="*/ 0 h 466345"/>
              <a:gd name="connsiteX14" fmla="*/ 2188233 w 2652577"/>
              <a:gd name="connsiteY14" fmla="*/ 0 h 466345"/>
              <a:gd name="connsiteX15" fmla="*/ 2229259 w 2652577"/>
              <a:gd name="connsiteY15" fmla="*/ 20057 h 466345"/>
              <a:gd name="connsiteX16" fmla="*/ 2368064 w 2652577"/>
              <a:gd name="connsiteY16" fmla="*/ 182371 h 466345"/>
              <a:gd name="connsiteX17" fmla="*/ 2368064 w 2652577"/>
              <a:gd name="connsiteY17" fmla="*/ 283974 h 466345"/>
              <a:gd name="connsiteX18" fmla="*/ 2229259 w 2652577"/>
              <a:gd name="connsiteY18" fmla="*/ 446288 h 466345"/>
              <a:gd name="connsiteX19" fmla="*/ 2188233 w 2652577"/>
              <a:gd name="connsiteY19" fmla="*/ 466345 h 466345"/>
              <a:gd name="connsiteX20" fmla="*/ 2179844 w 2652577"/>
              <a:gd name="connsiteY20" fmla="*/ 466345 h 466345"/>
              <a:gd name="connsiteX21" fmla="*/ 2138832 w 2652577"/>
              <a:gd name="connsiteY21" fmla="*/ 344815 h 466345"/>
              <a:gd name="connsiteX22" fmla="*/ 2190778 w 2652577"/>
              <a:gd name="connsiteY22" fmla="*/ 283974 h 466345"/>
              <a:gd name="connsiteX23" fmla="*/ 2190778 w 2652577"/>
              <a:gd name="connsiteY23" fmla="*/ 182371 h 466345"/>
              <a:gd name="connsiteX24" fmla="*/ 2138832 w 2652577"/>
              <a:gd name="connsiteY24" fmla="*/ 121530 h 466345"/>
              <a:gd name="connsiteX25" fmla="*/ 2179844 w 2652577"/>
              <a:gd name="connsiteY25" fmla="*/ 0 h 466345"/>
              <a:gd name="connsiteX26" fmla="*/ 1913145 w 2652577"/>
              <a:gd name="connsiteY26" fmla="*/ 0 h 466345"/>
              <a:gd name="connsiteX27" fmla="*/ 1921533 w 2652577"/>
              <a:gd name="connsiteY27" fmla="*/ 0 h 466345"/>
              <a:gd name="connsiteX28" fmla="*/ 1962559 w 2652577"/>
              <a:gd name="connsiteY28" fmla="*/ 20057 h 466345"/>
              <a:gd name="connsiteX29" fmla="*/ 2101364 w 2652577"/>
              <a:gd name="connsiteY29" fmla="*/ 182371 h 466345"/>
              <a:gd name="connsiteX30" fmla="*/ 2101364 w 2652577"/>
              <a:gd name="connsiteY30" fmla="*/ 283974 h 466345"/>
              <a:gd name="connsiteX31" fmla="*/ 1962559 w 2652577"/>
              <a:gd name="connsiteY31" fmla="*/ 446288 h 466345"/>
              <a:gd name="connsiteX32" fmla="*/ 1921533 w 2652577"/>
              <a:gd name="connsiteY32" fmla="*/ 466345 h 466345"/>
              <a:gd name="connsiteX33" fmla="*/ 1913145 w 2652577"/>
              <a:gd name="connsiteY33" fmla="*/ 466345 h 466345"/>
              <a:gd name="connsiteX34" fmla="*/ 1872133 w 2652577"/>
              <a:gd name="connsiteY34" fmla="*/ 344815 h 466345"/>
              <a:gd name="connsiteX35" fmla="*/ 1924078 w 2652577"/>
              <a:gd name="connsiteY35" fmla="*/ 283974 h 466345"/>
              <a:gd name="connsiteX36" fmla="*/ 1924078 w 2652577"/>
              <a:gd name="connsiteY36" fmla="*/ 182371 h 466345"/>
              <a:gd name="connsiteX37" fmla="*/ 1872133 w 2652577"/>
              <a:gd name="connsiteY37" fmla="*/ 121530 h 466345"/>
              <a:gd name="connsiteX38" fmla="*/ 1913145 w 2652577"/>
              <a:gd name="connsiteY38" fmla="*/ 0 h 466345"/>
              <a:gd name="connsiteX39" fmla="*/ 1659145 w 2652577"/>
              <a:gd name="connsiteY39" fmla="*/ 0 h 466345"/>
              <a:gd name="connsiteX40" fmla="*/ 1667533 w 2652577"/>
              <a:gd name="connsiteY40" fmla="*/ 0 h 466345"/>
              <a:gd name="connsiteX41" fmla="*/ 1708559 w 2652577"/>
              <a:gd name="connsiteY41" fmla="*/ 20057 h 466345"/>
              <a:gd name="connsiteX42" fmla="*/ 1847364 w 2652577"/>
              <a:gd name="connsiteY42" fmla="*/ 182371 h 466345"/>
              <a:gd name="connsiteX43" fmla="*/ 1847364 w 2652577"/>
              <a:gd name="connsiteY43" fmla="*/ 283974 h 466345"/>
              <a:gd name="connsiteX44" fmla="*/ 1708559 w 2652577"/>
              <a:gd name="connsiteY44" fmla="*/ 446288 h 466345"/>
              <a:gd name="connsiteX45" fmla="*/ 1667533 w 2652577"/>
              <a:gd name="connsiteY45" fmla="*/ 466345 h 466345"/>
              <a:gd name="connsiteX46" fmla="*/ 1659145 w 2652577"/>
              <a:gd name="connsiteY46" fmla="*/ 466345 h 466345"/>
              <a:gd name="connsiteX47" fmla="*/ 1618133 w 2652577"/>
              <a:gd name="connsiteY47" fmla="*/ 344815 h 466345"/>
              <a:gd name="connsiteX48" fmla="*/ 1670078 w 2652577"/>
              <a:gd name="connsiteY48" fmla="*/ 283974 h 466345"/>
              <a:gd name="connsiteX49" fmla="*/ 1670078 w 2652577"/>
              <a:gd name="connsiteY49" fmla="*/ 182371 h 466345"/>
              <a:gd name="connsiteX50" fmla="*/ 1618133 w 2652577"/>
              <a:gd name="connsiteY50" fmla="*/ 121530 h 466345"/>
              <a:gd name="connsiteX51" fmla="*/ 1659145 w 2652577"/>
              <a:gd name="connsiteY51" fmla="*/ 0 h 466345"/>
              <a:gd name="connsiteX52" fmla="*/ 1392445 w 2652577"/>
              <a:gd name="connsiteY52" fmla="*/ 0 h 466345"/>
              <a:gd name="connsiteX53" fmla="*/ 1400833 w 2652577"/>
              <a:gd name="connsiteY53" fmla="*/ 0 h 466345"/>
              <a:gd name="connsiteX54" fmla="*/ 1441859 w 2652577"/>
              <a:gd name="connsiteY54" fmla="*/ 20057 h 466345"/>
              <a:gd name="connsiteX55" fmla="*/ 1580664 w 2652577"/>
              <a:gd name="connsiteY55" fmla="*/ 182371 h 466345"/>
              <a:gd name="connsiteX56" fmla="*/ 1580664 w 2652577"/>
              <a:gd name="connsiteY56" fmla="*/ 283974 h 466345"/>
              <a:gd name="connsiteX57" fmla="*/ 1441859 w 2652577"/>
              <a:gd name="connsiteY57" fmla="*/ 446288 h 466345"/>
              <a:gd name="connsiteX58" fmla="*/ 1400833 w 2652577"/>
              <a:gd name="connsiteY58" fmla="*/ 466345 h 466345"/>
              <a:gd name="connsiteX59" fmla="*/ 1392445 w 2652577"/>
              <a:gd name="connsiteY59" fmla="*/ 466345 h 466345"/>
              <a:gd name="connsiteX60" fmla="*/ 1351433 w 2652577"/>
              <a:gd name="connsiteY60" fmla="*/ 344815 h 466345"/>
              <a:gd name="connsiteX61" fmla="*/ 1403378 w 2652577"/>
              <a:gd name="connsiteY61" fmla="*/ 283974 h 466345"/>
              <a:gd name="connsiteX62" fmla="*/ 1403378 w 2652577"/>
              <a:gd name="connsiteY62" fmla="*/ 182371 h 466345"/>
              <a:gd name="connsiteX63" fmla="*/ 1351433 w 2652577"/>
              <a:gd name="connsiteY63" fmla="*/ 121530 h 466345"/>
              <a:gd name="connsiteX64" fmla="*/ 1392445 w 2652577"/>
              <a:gd name="connsiteY64" fmla="*/ 0 h 466345"/>
              <a:gd name="connsiteX65" fmla="*/ 1125745 w 2652577"/>
              <a:gd name="connsiteY65" fmla="*/ 0 h 466345"/>
              <a:gd name="connsiteX66" fmla="*/ 1134133 w 2652577"/>
              <a:gd name="connsiteY66" fmla="*/ 0 h 466345"/>
              <a:gd name="connsiteX67" fmla="*/ 1175159 w 2652577"/>
              <a:gd name="connsiteY67" fmla="*/ 20057 h 466345"/>
              <a:gd name="connsiteX68" fmla="*/ 1313963 w 2652577"/>
              <a:gd name="connsiteY68" fmla="*/ 182371 h 466345"/>
              <a:gd name="connsiteX69" fmla="*/ 1313963 w 2652577"/>
              <a:gd name="connsiteY69" fmla="*/ 283974 h 466345"/>
              <a:gd name="connsiteX70" fmla="*/ 1175159 w 2652577"/>
              <a:gd name="connsiteY70" fmla="*/ 446288 h 466345"/>
              <a:gd name="connsiteX71" fmla="*/ 1134133 w 2652577"/>
              <a:gd name="connsiteY71" fmla="*/ 466345 h 466345"/>
              <a:gd name="connsiteX72" fmla="*/ 1125745 w 2652577"/>
              <a:gd name="connsiteY72" fmla="*/ 466345 h 466345"/>
              <a:gd name="connsiteX73" fmla="*/ 1084732 w 2652577"/>
              <a:gd name="connsiteY73" fmla="*/ 344815 h 466345"/>
              <a:gd name="connsiteX74" fmla="*/ 1136678 w 2652577"/>
              <a:gd name="connsiteY74" fmla="*/ 283974 h 466345"/>
              <a:gd name="connsiteX75" fmla="*/ 1136678 w 2652577"/>
              <a:gd name="connsiteY75" fmla="*/ 182371 h 466345"/>
              <a:gd name="connsiteX76" fmla="*/ 1084732 w 2652577"/>
              <a:gd name="connsiteY76" fmla="*/ 121530 h 466345"/>
              <a:gd name="connsiteX77" fmla="*/ 1125745 w 2652577"/>
              <a:gd name="connsiteY77" fmla="*/ 0 h 466345"/>
              <a:gd name="connsiteX78" fmla="*/ 859045 w 2652577"/>
              <a:gd name="connsiteY78" fmla="*/ 0 h 466345"/>
              <a:gd name="connsiteX79" fmla="*/ 867433 w 2652577"/>
              <a:gd name="connsiteY79" fmla="*/ 0 h 466345"/>
              <a:gd name="connsiteX80" fmla="*/ 908459 w 2652577"/>
              <a:gd name="connsiteY80" fmla="*/ 20057 h 466345"/>
              <a:gd name="connsiteX81" fmla="*/ 1047264 w 2652577"/>
              <a:gd name="connsiteY81" fmla="*/ 182371 h 466345"/>
              <a:gd name="connsiteX82" fmla="*/ 1047264 w 2652577"/>
              <a:gd name="connsiteY82" fmla="*/ 283974 h 466345"/>
              <a:gd name="connsiteX83" fmla="*/ 908459 w 2652577"/>
              <a:gd name="connsiteY83" fmla="*/ 446288 h 466345"/>
              <a:gd name="connsiteX84" fmla="*/ 867433 w 2652577"/>
              <a:gd name="connsiteY84" fmla="*/ 466345 h 466345"/>
              <a:gd name="connsiteX85" fmla="*/ 859045 w 2652577"/>
              <a:gd name="connsiteY85" fmla="*/ 466345 h 466345"/>
              <a:gd name="connsiteX86" fmla="*/ 818032 w 2652577"/>
              <a:gd name="connsiteY86" fmla="*/ 344815 h 466345"/>
              <a:gd name="connsiteX87" fmla="*/ 869978 w 2652577"/>
              <a:gd name="connsiteY87" fmla="*/ 283974 h 466345"/>
              <a:gd name="connsiteX88" fmla="*/ 869978 w 2652577"/>
              <a:gd name="connsiteY88" fmla="*/ 182371 h 466345"/>
              <a:gd name="connsiteX89" fmla="*/ 818032 w 2652577"/>
              <a:gd name="connsiteY89" fmla="*/ 121530 h 466345"/>
              <a:gd name="connsiteX90" fmla="*/ 859045 w 2652577"/>
              <a:gd name="connsiteY90" fmla="*/ 0 h 466345"/>
              <a:gd name="connsiteX91" fmla="*/ 592345 w 2652577"/>
              <a:gd name="connsiteY91" fmla="*/ 0 h 466345"/>
              <a:gd name="connsiteX92" fmla="*/ 600733 w 2652577"/>
              <a:gd name="connsiteY92" fmla="*/ 0 h 466345"/>
              <a:gd name="connsiteX93" fmla="*/ 641759 w 2652577"/>
              <a:gd name="connsiteY93" fmla="*/ 20057 h 466345"/>
              <a:gd name="connsiteX94" fmla="*/ 780564 w 2652577"/>
              <a:gd name="connsiteY94" fmla="*/ 182371 h 466345"/>
              <a:gd name="connsiteX95" fmla="*/ 780564 w 2652577"/>
              <a:gd name="connsiteY95" fmla="*/ 283974 h 466345"/>
              <a:gd name="connsiteX96" fmla="*/ 641759 w 2652577"/>
              <a:gd name="connsiteY96" fmla="*/ 446288 h 466345"/>
              <a:gd name="connsiteX97" fmla="*/ 600733 w 2652577"/>
              <a:gd name="connsiteY97" fmla="*/ 466345 h 466345"/>
              <a:gd name="connsiteX98" fmla="*/ 592345 w 2652577"/>
              <a:gd name="connsiteY98" fmla="*/ 466345 h 466345"/>
              <a:gd name="connsiteX99" fmla="*/ 551332 w 2652577"/>
              <a:gd name="connsiteY99" fmla="*/ 344815 h 466345"/>
              <a:gd name="connsiteX100" fmla="*/ 603278 w 2652577"/>
              <a:gd name="connsiteY100" fmla="*/ 283974 h 466345"/>
              <a:gd name="connsiteX101" fmla="*/ 603278 w 2652577"/>
              <a:gd name="connsiteY101" fmla="*/ 182371 h 466345"/>
              <a:gd name="connsiteX102" fmla="*/ 551332 w 2652577"/>
              <a:gd name="connsiteY102" fmla="*/ 121530 h 466345"/>
              <a:gd name="connsiteX103" fmla="*/ 592345 w 2652577"/>
              <a:gd name="connsiteY103" fmla="*/ 0 h 466345"/>
              <a:gd name="connsiteX104" fmla="*/ 325644 w 2652577"/>
              <a:gd name="connsiteY104" fmla="*/ 0 h 466345"/>
              <a:gd name="connsiteX105" fmla="*/ 334033 w 2652577"/>
              <a:gd name="connsiteY105" fmla="*/ 0 h 466345"/>
              <a:gd name="connsiteX106" fmla="*/ 375059 w 2652577"/>
              <a:gd name="connsiteY106" fmla="*/ 20057 h 466345"/>
              <a:gd name="connsiteX107" fmla="*/ 513863 w 2652577"/>
              <a:gd name="connsiteY107" fmla="*/ 182371 h 466345"/>
              <a:gd name="connsiteX108" fmla="*/ 513863 w 2652577"/>
              <a:gd name="connsiteY108" fmla="*/ 283974 h 466345"/>
              <a:gd name="connsiteX109" fmla="*/ 375059 w 2652577"/>
              <a:gd name="connsiteY109" fmla="*/ 446288 h 466345"/>
              <a:gd name="connsiteX110" fmla="*/ 334033 w 2652577"/>
              <a:gd name="connsiteY110" fmla="*/ 466345 h 466345"/>
              <a:gd name="connsiteX111" fmla="*/ 325644 w 2652577"/>
              <a:gd name="connsiteY111" fmla="*/ 466345 h 466345"/>
              <a:gd name="connsiteX112" fmla="*/ 284632 w 2652577"/>
              <a:gd name="connsiteY112" fmla="*/ 344815 h 466345"/>
              <a:gd name="connsiteX113" fmla="*/ 336577 w 2652577"/>
              <a:gd name="connsiteY113" fmla="*/ 283974 h 466345"/>
              <a:gd name="connsiteX114" fmla="*/ 336577 w 2652577"/>
              <a:gd name="connsiteY114" fmla="*/ 182371 h 466345"/>
              <a:gd name="connsiteX115" fmla="*/ 284632 w 2652577"/>
              <a:gd name="connsiteY115" fmla="*/ 121530 h 466345"/>
              <a:gd name="connsiteX116" fmla="*/ 325644 w 2652577"/>
              <a:gd name="connsiteY116" fmla="*/ 0 h 466345"/>
              <a:gd name="connsiteX117" fmla="*/ 58945 w 2652577"/>
              <a:gd name="connsiteY117" fmla="*/ 0 h 466345"/>
              <a:gd name="connsiteX118" fmla="*/ 67333 w 2652577"/>
              <a:gd name="connsiteY118" fmla="*/ 0 h 466345"/>
              <a:gd name="connsiteX119" fmla="*/ 108359 w 2652577"/>
              <a:gd name="connsiteY119" fmla="*/ 20057 h 466345"/>
              <a:gd name="connsiteX120" fmla="*/ 247163 w 2652577"/>
              <a:gd name="connsiteY120" fmla="*/ 182371 h 466345"/>
              <a:gd name="connsiteX121" fmla="*/ 247163 w 2652577"/>
              <a:gd name="connsiteY121" fmla="*/ 283974 h 466345"/>
              <a:gd name="connsiteX122" fmla="*/ 108359 w 2652577"/>
              <a:gd name="connsiteY122" fmla="*/ 446288 h 466345"/>
              <a:gd name="connsiteX123" fmla="*/ 67333 w 2652577"/>
              <a:gd name="connsiteY123" fmla="*/ 466345 h 466345"/>
              <a:gd name="connsiteX124" fmla="*/ 58945 w 2652577"/>
              <a:gd name="connsiteY124" fmla="*/ 466345 h 466345"/>
              <a:gd name="connsiteX125" fmla="*/ 17932 w 2652577"/>
              <a:gd name="connsiteY125" fmla="*/ 344815 h 466345"/>
              <a:gd name="connsiteX126" fmla="*/ 69878 w 2652577"/>
              <a:gd name="connsiteY126" fmla="*/ 283974 h 466345"/>
              <a:gd name="connsiteX127" fmla="*/ 69878 w 2652577"/>
              <a:gd name="connsiteY127" fmla="*/ 182371 h 466345"/>
              <a:gd name="connsiteX128" fmla="*/ 17932 w 2652577"/>
              <a:gd name="connsiteY128" fmla="*/ 121530 h 466345"/>
              <a:gd name="connsiteX129" fmla="*/ 58945 w 2652577"/>
              <a:gd name="connsiteY129" fmla="*/ 0 h 466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652577" h="466345">
                <a:moveTo>
                  <a:pt x="2446544" y="0"/>
                </a:moveTo>
                <a:lnTo>
                  <a:pt x="2454933" y="0"/>
                </a:lnTo>
                <a:cubicBezTo>
                  <a:pt x="2470174" y="0"/>
                  <a:pt x="2484905" y="7233"/>
                  <a:pt x="2495959" y="20057"/>
                </a:cubicBezTo>
                <a:lnTo>
                  <a:pt x="2634764" y="182371"/>
                </a:lnTo>
                <a:cubicBezTo>
                  <a:pt x="2658515" y="210179"/>
                  <a:pt x="2658515" y="256166"/>
                  <a:pt x="2634764" y="283974"/>
                </a:cubicBezTo>
                <a:lnTo>
                  <a:pt x="2495959" y="446288"/>
                </a:lnTo>
                <a:cubicBezTo>
                  <a:pt x="2484905" y="459242"/>
                  <a:pt x="2470174" y="466345"/>
                  <a:pt x="2454933" y="466345"/>
                </a:cubicBezTo>
                <a:lnTo>
                  <a:pt x="2446544" y="466345"/>
                </a:lnTo>
                <a:cubicBezTo>
                  <a:pt x="2393723" y="466345"/>
                  <a:pt x="2367683" y="389010"/>
                  <a:pt x="2405532" y="344815"/>
                </a:cubicBezTo>
                <a:lnTo>
                  <a:pt x="2457478" y="283974"/>
                </a:lnTo>
                <a:cubicBezTo>
                  <a:pt x="2481215" y="256166"/>
                  <a:pt x="2481215" y="210179"/>
                  <a:pt x="2457478" y="182371"/>
                </a:cubicBezTo>
                <a:lnTo>
                  <a:pt x="2405532" y="121530"/>
                </a:lnTo>
                <a:cubicBezTo>
                  <a:pt x="2367683" y="77206"/>
                  <a:pt x="2393723" y="0"/>
                  <a:pt x="2446544" y="0"/>
                </a:cubicBezTo>
                <a:close/>
                <a:moveTo>
                  <a:pt x="2179844" y="0"/>
                </a:moveTo>
                <a:lnTo>
                  <a:pt x="2188233" y="0"/>
                </a:lnTo>
                <a:cubicBezTo>
                  <a:pt x="2203474" y="0"/>
                  <a:pt x="2218205" y="7233"/>
                  <a:pt x="2229259" y="20057"/>
                </a:cubicBezTo>
                <a:lnTo>
                  <a:pt x="2368064" y="182371"/>
                </a:lnTo>
                <a:cubicBezTo>
                  <a:pt x="2391815" y="210179"/>
                  <a:pt x="2391815" y="256166"/>
                  <a:pt x="2368064" y="283974"/>
                </a:cubicBezTo>
                <a:lnTo>
                  <a:pt x="2229259" y="446288"/>
                </a:lnTo>
                <a:cubicBezTo>
                  <a:pt x="2218205" y="459242"/>
                  <a:pt x="2203596" y="466345"/>
                  <a:pt x="2188233" y="466345"/>
                </a:cubicBezTo>
                <a:lnTo>
                  <a:pt x="2179844" y="466345"/>
                </a:lnTo>
                <a:cubicBezTo>
                  <a:pt x="2127023" y="466345"/>
                  <a:pt x="2100983" y="389010"/>
                  <a:pt x="2138832" y="344815"/>
                </a:cubicBezTo>
                <a:lnTo>
                  <a:pt x="2190778" y="283974"/>
                </a:lnTo>
                <a:cubicBezTo>
                  <a:pt x="2214515" y="256166"/>
                  <a:pt x="2214515" y="210179"/>
                  <a:pt x="2190778" y="182371"/>
                </a:cubicBezTo>
                <a:lnTo>
                  <a:pt x="2138832" y="121530"/>
                </a:lnTo>
                <a:cubicBezTo>
                  <a:pt x="2100983" y="77206"/>
                  <a:pt x="2127023" y="0"/>
                  <a:pt x="2179844" y="0"/>
                </a:cubicBezTo>
                <a:close/>
                <a:moveTo>
                  <a:pt x="1913145" y="0"/>
                </a:moveTo>
                <a:lnTo>
                  <a:pt x="1921533" y="0"/>
                </a:lnTo>
                <a:cubicBezTo>
                  <a:pt x="1936775" y="0"/>
                  <a:pt x="1951505" y="7233"/>
                  <a:pt x="1962559" y="20057"/>
                </a:cubicBezTo>
                <a:lnTo>
                  <a:pt x="2101364" y="182371"/>
                </a:lnTo>
                <a:cubicBezTo>
                  <a:pt x="2125115" y="210179"/>
                  <a:pt x="2125115" y="256166"/>
                  <a:pt x="2101364" y="283974"/>
                </a:cubicBezTo>
                <a:lnTo>
                  <a:pt x="1962559" y="446288"/>
                </a:lnTo>
                <a:cubicBezTo>
                  <a:pt x="1951626" y="459242"/>
                  <a:pt x="1936896" y="466345"/>
                  <a:pt x="1921533" y="466345"/>
                </a:cubicBezTo>
                <a:lnTo>
                  <a:pt x="1913145" y="466345"/>
                </a:lnTo>
                <a:cubicBezTo>
                  <a:pt x="1860324" y="466345"/>
                  <a:pt x="1834284" y="389010"/>
                  <a:pt x="1872133" y="344815"/>
                </a:cubicBezTo>
                <a:lnTo>
                  <a:pt x="1924078" y="283974"/>
                </a:lnTo>
                <a:cubicBezTo>
                  <a:pt x="1947829" y="256166"/>
                  <a:pt x="1947829" y="210179"/>
                  <a:pt x="1924078" y="182371"/>
                </a:cubicBezTo>
                <a:lnTo>
                  <a:pt x="1872133" y="121530"/>
                </a:lnTo>
                <a:cubicBezTo>
                  <a:pt x="1834284" y="77206"/>
                  <a:pt x="1860324" y="0"/>
                  <a:pt x="1913145" y="0"/>
                </a:cubicBezTo>
                <a:close/>
                <a:moveTo>
                  <a:pt x="1659145" y="0"/>
                </a:moveTo>
                <a:lnTo>
                  <a:pt x="1667533" y="0"/>
                </a:lnTo>
                <a:cubicBezTo>
                  <a:pt x="1682775" y="0"/>
                  <a:pt x="1697505" y="7233"/>
                  <a:pt x="1708559" y="20057"/>
                </a:cubicBezTo>
                <a:lnTo>
                  <a:pt x="1847364" y="182371"/>
                </a:lnTo>
                <a:cubicBezTo>
                  <a:pt x="1871115" y="210179"/>
                  <a:pt x="1871115" y="256166"/>
                  <a:pt x="1847364" y="283974"/>
                </a:cubicBezTo>
                <a:lnTo>
                  <a:pt x="1708559" y="446288"/>
                </a:lnTo>
                <a:cubicBezTo>
                  <a:pt x="1697505" y="459242"/>
                  <a:pt x="1682775" y="466345"/>
                  <a:pt x="1667533" y="466345"/>
                </a:cubicBezTo>
                <a:lnTo>
                  <a:pt x="1659145" y="466345"/>
                </a:lnTo>
                <a:cubicBezTo>
                  <a:pt x="1606324" y="466345"/>
                  <a:pt x="1580284" y="389010"/>
                  <a:pt x="1618133" y="344815"/>
                </a:cubicBezTo>
                <a:lnTo>
                  <a:pt x="1670078" y="283974"/>
                </a:lnTo>
                <a:cubicBezTo>
                  <a:pt x="1693816" y="256166"/>
                  <a:pt x="1693816" y="210179"/>
                  <a:pt x="1670078" y="182371"/>
                </a:cubicBezTo>
                <a:lnTo>
                  <a:pt x="1618133" y="121530"/>
                </a:lnTo>
                <a:cubicBezTo>
                  <a:pt x="1580284" y="77206"/>
                  <a:pt x="1606324" y="0"/>
                  <a:pt x="1659145" y="0"/>
                </a:cubicBezTo>
                <a:close/>
                <a:moveTo>
                  <a:pt x="1392445" y="0"/>
                </a:moveTo>
                <a:lnTo>
                  <a:pt x="1400833" y="0"/>
                </a:lnTo>
                <a:cubicBezTo>
                  <a:pt x="1416075" y="0"/>
                  <a:pt x="1430805" y="7233"/>
                  <a:pt x="1441859" y="20057"/>
                </a:cubicBezTo>
                <a:lnTo>
                  <a:pt x="1580664" y="182371"/>
                </a:lnTo>
                <a:cubicBezTo>
                  <a:pt x="1604415" y="210179"/>
                  <a:pt x="1604415" y="256166"/>
                  <a:pt x="1580664" y="283974"/>
                </a:cubicBezTo>
                <a:lnTo>
                  <a:pt x="1441859" y="446288"/>
                </a:lnTo>
                <a:cubicBezTo>
                  <a:pt x="1430805" y="459242"/>
                  <a:pt x="1416075" y="466345"/>
                  <a:pt x="1400833" y="466345"/>
                </a:cubicBezTo>
                <a:lnTo>
                  <a:pt x="1392445" y="466345"/>
                </a:lnTo>
                <a:cubicBezTo>
                  <a:pt x="1339624" y="466345"/>
                  <a:pt x="1313584" y="389010"/>
                  <a:pt x="1351433" y="344815"/>
                </a:cubicBezTo>
                <a:lnTo>
                  <a:pt x="1403378" y="283974"/>
                </a:lnTo>
                <a:cubicBezTo>
                  <a:pt x="1427116" y="256166"/>
                  <a:pt x="1427116" y="210179"/>
                  <a:pt x="1403378" y="182371"/>
                </a:cubicBezTo>
                <a:lnTo>
                  <a:pt x="1351433" y="121530"/>
                </a:lnTo>
                <a:cubicBezTo>
                  <a:pt x="1313584" y="77206"/>
                  <a:pt x="1339624" y="0"/>
                  <a:pt x="1392445" y="0"/>
                </a:cubicBezTo>
                <a:close/>
                <a:moveTo>
                  <a:pt x="1125745" y="0"/>
                </a:moveTo>
                <a:lnTo>
                  <a:pt x="1134133" y="0"/>
                </a:lnTo>
                <a:cubicBezTo>
                  <a:pt x="1149375" y="0"/>
                  <a:pt x="1164105" y="7233"/>
                  <a:pt x="1175159" y="20057"/>
                </a:cubicBezTo>
                <a:lnTo>
                  <a:pt x="1313963" y="182371"/>
                </a:lnTo>
                <a:cubicBezTo>
                  <a:pt x="1337715" y="210179"/>
                  <a:pt x="1337715" y="256166"/>
                  <a:pt x="1313963" y="283974"/>
                </a:cubicBezTo>
                <a:lnTo>
                  <a:pt x="1175159" y="446288"/>
                </a:lnTo>
                <a:cubicBezTo>
                  <a:pt x="1164105" y="459242"/>
                  <a:pt x="1149496" y="466345"/>
                  <a:pt x="1134133" y="466345"/>
                </a:cubicBezTo>
                <a:lnTo>
                  <a:pt x="1125745" y="466345"/>
                </a:lnTo>
                <a:cubicBezTo>
                  <a:pt x="1072924" y="466345"/>
                  <a:pt x="1046884" y="389010"/>
                  <a:pt x="1084732" y="344815"/>
                </a:cubicBezTo>
                <a:lnTo>
                  <a:pt x="1136678" y="283974"/>
                </a:lnTo>
                <a:cubicBezTo>
                  <a:pt x="1160416" y="256166"/>
                  <a:pt x="1160416" y="210179"/>
                  <a:pt x="1136678" y="182371"/>
                </a:cubicBezTo>
                <a:lnTo>
                  <a:pt x="1084732" y="121530"/>
                </a:lnTo>
                <a:cubicBezTo>
                  <a:pt x="1046884" y="77206"/>
                  <a:pt x="1072924" y="0"/>
                  <a:pt x="1125745" y="0"/>
                </a:cubicBezTo>
                <a:close/>
                <a:moveTo>
                  <a:pt x="859045" y="0"/>
                </a:moveTo>
                <a:lnTo>
                  <a:pt x="867433" y="0"/>
                </a:lnTo>
                <a:cubicBezTo>
                  <a:pt x="882675" y="0"/>
                  <a:pt x="897405" y="7233"/>
                  <a:pt x="908459" y="20057"/>
                </a:cubicBezTo>
                <a:lnTo>
                  <a:pt x="1047264" y="182371"/>
                </a:lnTo>
                <a:cubicBezTo>
                  <a:pt x="1071015" y="210179"/>
                  <a:pt x="1071015" y="256166"/>
                  <a:pt x="1047264" y="283974"/>
                </a:cubicBezTo>
                <a:lnTo>
                  <a:pt x="908459" y="446288"/>
                </a:lnTo>
                <a:cubicBezTo>
                  <a:pt x="897405" y="459242"/>
                  <a:pt x="882675" y="466345"/>
                  <a:pt x="867433" y="466345"/>
                </a:cubicBezTo>
                <a:lnTo>
                  <a:pt x="859045" y="466345"/>
                </a:lnTo>
                <a:cubicBezTo>
                  <a:pt x="806224" y="466345"/>
                  <a:pt x="780184" y="389010"/>
                  <a:pt x="818032" y="344815"/>
                </a:cubicBezTo>
                <a:lnTo>
                  <a:pt x="869978" y="283974"/>
                </a:lnTo>
                <a:cubicBezTo>
                  <a:pt x="893716" y="256166"/>
                  <a:pt x="893716" y="210179"/>
                  <a:pt x="869978" y="182371"/>
                </a:cubicBezTo>
                <a:lnTo>
                  <a:pt x="818032" y="121530"/>
                </a:lnTo>
                <a:cubicBezTo>
                  <a:pt x="780184" y="77206"/>
                  <a:pt x="806224" y="0"/>
                  <a:pt x="859045" y="0"/>
                </a:cubicBezTo>
                <a:close/>
                <a:moveTo>
                  <a:pt x="592345" y="0"/>
                </a:moveTo>
                <a:lnTo>
                  <a:pt x="600733" y="0"/>
                </a:lnTo>
                <a:cubicBezTo>
                  <a:pt x="615975" y="0"/>
                  <a:pt x="630705" y="7233"/>
                  <a:pt x="641759" y="20057"/>
                </a:cubicBezTo>
                <a:lnTo>
                  <a:pt x="780564" y="182371"/>
                </a:lnTo>
                <a:cubicBezTo>
                  <a:pt x="804315" y="210179"/>
                  <a:pt x="804315" y="256166"/>
                  <a:pt x="780564" y="283974"/>
                </a:cubicBezTo>
                <a:lnTo>
                  <a:pt x="641759" y="446288"/>
                </a:lnTo>
                <a:cubicBezTo>
                  <a:pt x="630705" y="459242"/>
                  <a:pt x="615975" y="466345"/>
                  <a:pt x="600733" y="466345"/>
                </a:cubicBezTo>
                <a:lnTo>
                  <a:pt x="592345" y="466345"/>
                </a:lnTo>
                <a:cubicBezTo>
                  <a:pt x="539524" y="466345"/>
                  <a:pt x="513484" y="389010"/>
                  <a:pt x="551332" y="344815"/>
                </a:cubicBezTo>
                <a:lnTo>
                  <a:pt x="603278" y="283974"/>
                </a:lnTo>
                <a:cubicBezTo>
                  <a:pt x="627016" y="256166"/>
                  <a:pt x="627016" y="210179"/>
                  <a:pt x="603278" y="182371"/>
                </a:cubicBezTo>
                <a:lnTo>
                  <a:pt x="551332" y="121530"/>
                </a:lnTo>
                <a:cubicBezTo>
                  <a:pt x="513484" y="77206"/>
                  <a:pt x="539524" y="0"/>
                  <a:pt x="592345" y="0"/>
                </a:cubicBezTo>
                <a:close/>
                <a:moveTo>
                  <a:pt x="325644" y="0"/>
                </a:moveTo>
                <a:lnTo>
                  <a:pt x="334033" y="0"/>
                </a:lnTo>
                <a:cubicBezTo>
                  <a:pt x="349274" y="0"/>
                  <a:pt x="364004" y="7233"/>
                  <a:pt x="375059" y="20057"/>
                </a:cubicBezTo>
                <a:lnTo>
                  <a:pt x="513863" y="182371"/>
                </a:lnTo>
                <a:cubicBezTo>
                  <a:pt x="537615" y="210179"/>
                  <a:pt x="537615" y="256166"/>
                  <a:pt x="513863" y="283974"/>
                </a:cubicBezTo>
                <a:lnTo>
                  <a:pt x="375059" y="446288"/>
                </a:lnTo>
                <a:cubicBezTo>
                  <a:pt x="364004" y="459242"/>
                  <a:pt x="349395" y="466345"/>
                  <a:pt x="334033" y="466345"/>
                </a:cubicBezTo>
                <a:lnTo>
                  <a:pt x="325644" y="466345"/>
                </a:lnTo>
                <a:cubicBezTo>
                  <a:pt x="272823" y="466345"/>
                  <a:pt x="246783" y="389010"/>
                  <a:pt x="284632" y="344815"/>
                </a:cubicBezTo>
                <a:lnTo>
                  <a:pt x="336577" y="283974"/>
                </a:lnTo>
                <a:cubicBezTo>
                  <a:pt x="360315" y="256166"/>
                  <a:pt x="360315" y="210179"/>
                  <a:pt x="336577" y="182371"/>
                </a:cubicBezTo>
                <a:lnTo>
                  <a:pt x="284632" y="121530"/>
                </a:lnTo>
                <a:cubicBezTo>
                  <a:pt x="246783" y="77206"/>
                  <a:pt x="272823" y="0"/>
                  <a:pt x="325644" y="0"/>
                </a:cubicBezTo>
                <a:close/>
                <a:moveTo>
                  <a:pt x="58945" y="0"/>
                </a:moveTo>
                <a:lnTo>
                  <a:pt x="67333" y="0"/>
                </a:lnTo>
                <a:cubicBezTo>
                  <a:pt x="82575" y="0"/>
                  <a:pt x="97305" y="7233"/>
                  <a:pt x="108359" y="20057"/>
                </a:cubicBezTo>
                <a:lnTo>
                  <a:pt x="247163" y="182371"/>
                </a:lnTo>
                <a:cubicBezTo>
                  <a:pt x="270915" y="210179"/>
                  <a:pt x="270915" y="256166"/>
                  <a:pt x="247163" y="283974"/>
                </a:cubicBezTo>
                <a:lnTo>
                  <a:pt x="108359" y="446288"/>
                </a:lnTo>
                <a:cubicBezTo>
                  <a:pt x="97305" y="459242"/>
                  <a:pt x="82575" y="466345"/>
                  <a:pt x="67333" y="466345"/>
                </a:cubicBezTo>
                <a:lnTo>
                  <a:pt x="58945" y="466345"/>
                </a:lnTo>
                <a:cubicBezTo>
                  <a:pt x="6124" y="466345"/>
                  <a:pt x="-19917" y="389010"/>
                  <a:pt x="17932" y="344815"/>
                </a:cubicBezTo>
                <a:lnTo>
                  <a:pt x="69878" y="283974"/>
                </a:lnTo>
                <a:cubicBezTo>
                  <a:pt x="93615" y="256166"/>
                  <a:pt x="93615" y="210179"/>
                  <a:pt x="69878" y="182371"/>
                </a:cubicBezTo>
                <a:lnTo>
                  <a:pt x="17932" y="121530"/>
                </a:lnTo>
                <a:cubicBezTo>
                  <a:pt x="-19917" y="77206"/>
                  <a:pt x="6124" y="0"/>
                  <a:pt x="58945" y="0"/>
                </a:cubicBezTo>
                <a:close/>
              </a:path>
            </a:pathLst>
          </a:custGeom>
          <a:gradFill flip="none" rotWithShape="1">
            <a:gsLst>
              <a:gs pos="0">
                <a:srgbClr val="4CC1EF">
                  <a:lumMod val="75000"/>
                </a:srgbClr>
              </a:gs>
              <a:gs pos="48000">
                <a:srgbClr val="4CC1EF"/>
              </a:gs>
              <a:gs pos="100000">
                <a:srgbClr val="4CC1EF">
                  <a:lumMod val="60000"/>
                  <a:lumOff val="40000"/>
                </a:srgb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</a:defRPr>
            </a:pPr>
            <a:endParaRPr kumimoji="0" sz="3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8" name="Freeform: Shape 100">
            <a:extLst>
              <a:ext uri="{FF2B5EF4-FFF2-40B4-BE49-F238E27FC236}">
                <a16:creationId xmlns:a16="http://schemas.microsoft.com/office/drawing/2014/main" id="{3E769312-B824-422D-BF70-362D5CF08367}"/>
              </a:ext>
            </a:extLst>
          </p:cNvPr>
          <p:cNvSpPr/>
          <p:nvPr/>
        </p:nvSpPr>
        <p:spPr>
          <a:xfrm>
            <a:off x="274804" y="3287192"/>
            <a:ext cx="3962878" cy="1215772"/>
          </a:xfrm>
          <a:custGeom>
            <a:avLst/>
            <a:gdLst>
              <a:gd name="connsiteX0" fmla="*/ 3607980 w 4144944"/>
              <a:gd name="connsiteY0" fmla="*/ 0 h 1215772"/>
              <a:gd name="connsiteX1" fmla="*/ 3629841 w 4144944"/>
              <a:gd name="connsiteY1" fmla="*/ 0 h 1215772"/>
              <a:gd name="connsiteX2" fmla="*/ 3736620 w 4144944"/>
              <a:gd name="connsiteY2" fmla="*/ 52177 h 1215772"/>
              <a:gd name="connsiteX3" fmla="*/ 4098468 w 4144944"/>
              <a:gd name="connsiteY3" fmla="*/ 475390 h 1215772"/>
              <a:gd name="connsiteX4" fmla="*/ 4098468 w 4144944"/>
              <a:gd name="connsiteY4" fmla="*/ 740158 h 1215772"/>
              <a:gd name="connsiteX5" fmla="*/ 3736620 w 4144944"/>
              <a:gd name="connsiteY5" fmla="*/ 1163314 h 1215772"/>
              <a:gd name="connsiteX6" fmla="*/ 3629841 w 4144944"/>
              <a:gd name="connsiteY6" fmla="*/ 1215772 h 1215772"/>
              <a:gd name="connsiteX7" fmla="*/ 3607980 w 4144944"/>
              <a:gd name="connsiteY7" fmla="*/ 1215772 h 1215772"/>
              <a:gd name="connsiteX8" fmla="*/ 3501166 w 4144944"/>
              <a:gd name="connsiteY8" fmla="*/ 898771 h 1215772"/>
              <a:gd name="connsiteX9" fmla="*/ 3636684 w 4144944"/>
              <a:gd name="connsiteY9" fmla="*/ 740270 h 1215772"/>
              <a:gd name="connsiteX10" fmla="*/ 3636684 w 4144944"/>
              <a:gd name="connsiteY10" fmla="*/ 475502 h 1215772"/>
              <a:gd name="connsiteX11" fmla="*/ 3501166 w 4144944"/>
              <a:gd name="connsiteY11" fmla="*/ 317001 h 1215772"/>
              <a:gd name="connsiteX12" fmla="*/ 3607980 w 4144944"/>
              <a:gd name="connsiteY12" fmla="*/ 0 h 1215772"/>
              <a:gd name="connsiteX13" fmla="*/ 2922180 w 4144944"/>
              <a:gd name="connsiteY13" fmla="*/ 0 h 1215772"/>
              <a:gd name="connsiteX14" fmla="*/ 2944041 w 4144944"/>
              <a:gd name="connsiteY14" fmla="*/ 0 h 1215772"/>
              <a:gd name="connsiteX15" fmla="*/ 3050820 w 4144944"/>
              <a:gd name="connsiteY15" fmla="*/ 52177 h 1215772"/>
              <a:gd name="connsiteX16" fmla="*/ 3412668 w 4144944"/>
              <a:gd name="connsiteY16" fmla="*/ 475390 h 1215772"/>
              <a:gd name="connsiteX17" fmla="*/ 3412668 w 4144944"/>
              <a:gd name="connsiteY17" fmla="*/ 740158 h 1215772"/>
              <a:gd name="connsiteX18" fmla="*/ 3050820 w 4144944"/>
              <a:gd name="connsiteY18" fmla="*/ 1163314 h 1215772"/>
              <a:gd name="connsiteX19" fmla="*/ 2944041 w 4144944"/>
              <a:gd name="connsiteY19" fmla="*/ 1215772 h 1215772"/>
              <a:gd name="connsiteX20" fmla="*/ 2922180 w 4144944"/>
              <a:gd name="connsiteY20" fmla="*/ 1215772 h 1215772"/>
              <a:gd name="connsiteX21" fmla="*/ 2815366 w 4144944"/>
              <a:gd name="connsiteY21" fmla="*/ 898771 h 1215772"/>
              <a:gd name="connsiteX22" fmla="*/ 2950884 w 4144944"/>
              <a:gd name="connsiteY22" fmla="*/ 740270 h 1215772"/>
              <a:gd name="connsiteX23" fmla="*/ 2950884 w 4144944"/>
              <a:gd name="connsiteY23" fmla="*/ 475502 h 1215772"/>
              <a:gd name="connsiteX24" fmla="*/ 2815366 w 4144944"/>
              <a:gd name="connsiteY24" fmla="*/ 317001 h 1215772"/>
              <a:gd name="connsiteX25" fmla="*/ 2922180 w 4144944"/>
              <a:gd name="connsiteY25" fmla="*/ 0 h 1215772"/>
              <a:gd name="connsiteX26" fmla="*/ 2236380 w 4144944"/>
              <a:gd name="connsiteY26" fmla="*/ 0 h 1215772"/>
              <a:gd name="connsiteX27" fmla="*/ 2258241 w 4144944"/>
              <a:gd name="connsiteY27" fmla="*/ 0 h 1215772"/>
              <a:gd name="connsiteX28" fmla="*/ 2365020 w 4144944"/>
              <a:gd name="connsiteY28" fmla="*/ 52177 h 1215772"/>
              <a:gd name="connsiteX29" fmla="*/ 2726868 w 4144944"/>
              <a:gd name="connsiteY29" fmla="*/ 475390 h 1215772"/>
              <a:gd name="connsiteX30" fmla="*/ 2726868 w 4144944"/>
              <a:gd name="connsiteY30" fmla="*/ 740158 h 1215772"/>
              <a:gd name="connsiteX31" fmla="*/ 2365020 w 4144944"/>
              <a:gd name="connsiteY31" fmla="*/ 1163314 h 1215772"/>
              <a:gd name="connsiteX32" fmla="*/ 2258241 w 4144944"/>
              <a:gd name="connsiteY32" fmla="*/ 1215772 h 1215772"/>
              <a:gd name="connsiteX33" fmla="*/ 2236380 w 4144944"/>
              <a:gd name="connsiteY33" fmla="*/ 1215772 h 1215772"/>
              <a:gd name="connsiteX34" fmla="*/ 2129566 w 4144944"/>
              <a:gd name="connsiteY34" fmla="*/ 898771 h 1215772"/>
              <a:gd name="connsiteX35" fmla="*/ 2265084 w 4144944"/>
              <a:gd name="connsiteY35" fmla="*/ 740270 h 1215772"/>
              <a:gd name="connsiteX36" fmla="*/ 2265084 w 4144944"/>
              <a:gd name="connsiteY36" fmla="*/ 475502 h 1215772"/>
              <a:gd name="connsiteX37" fmla="*/ 2129566 w 4144944"/>
              <a:gd name="connsiteY37" fmla="*/ 317001 h 1215772"/>
              <a:gd name="connsiteX38" fmla="*/ 2236380 w 4144944"/>
              <a:gd name="connsiteY38" fmla="*/ 0 h 1215772"/>
              <a:gd name="connsiteX39" fmla="*/ 1537880 w 4144944"/>
              <a:gd name="connsiteY39" fmla="*/ 0 h 1215772"/>
              <a:gd name="connsiteX40" fmla="*/ 1559741 w 4144944"/>
              <a:gd name="connsiteY40" fmla="*/ 0 h 1215772"/>
              <a:gd name="connsiteX41" fmla="*/ 1666520 w 4144944"/>
              <a:gd name="connsiteY41" fmla="*/ 52177 h 1215772"/>
              <a:gd name="connsiteX42" fmla="*/ 2028368 w 4144944"/>
              <a:gd name="connsiteY42" fmla="*/ 475390 h 1215772"/>
              <a:gd name="connsiteX43" fmla="*/ 2028368 w 4144944"/>
              <a:gd name="connsiteY43" fmla="*/ 740158 h 1215772"/>
              <a:gd name="connsiteX44" fmla="*/ 1666520 w 4144944"/>
              <a:gd name="connsiteY44" fmla="*/ 1163314 h 1215772"/>
              <a:gd name="connsiteX45" fmla="*/ 1559741 w 4144944"/>
              <a:gd name="connsiteY45" fmla="*/ 1215772 h 1215772"/>
              <a:gd name="connsiteX46" fmla="*/ 1537880 w 4144944"/>
              <a:gd name="connsiteY46" fmla="*/ 1215772 h 1215772"/>
              <a:gd name="connsiteX47" fmla="*/ 1431066 w 4144944"/>
              <a:gd name="connsiteY47" fmla="*/ 898771 h 1215772"/>
              <a:gd name="connsiteX48" fmla="*/ 1566584 w 4144944"/>
              <a:gd name="connsiteY48" fmla="*/ 740270 h 1215772"/>
              <a:gd name="connsiteX49" fmla="*/ 1566584 w 4144944"/>
              <a:gd name="connsiteY49" fmla="*/ 475502 h 1215772"/>
              <a:gd name="connsiteX50" fmla="*/ 1431066 w 4144944"/>
              <a:gd name="connsiteY50" fmla="*/ 317001 h 1215772"/>
              <a:gd name="connsiteX51" fmla="*/ 1537880 w 4144944"/>
              <a:gd name="connsiteY51" fmla="*/ 0 h 1215772"/>
              <a:gd name="connsiteX52" fmla="*/ 852080 w 4144944"/>
              <a:gd name="connsiteY52" fmla="*/ 0 h 1215772"/>
              <a:gd name="connsiteX53" fmla="*/ 873941 w 4144944"/>
              <a:gd name="connsiteY53" fmla="*/ 0 h 1215772"/>
              <a:gd name="connsiteX54" fmla="*/ 980720 w 4144944"/>
              <a:gd name="connsiteY54" fmla="*/ 52177 h 1215772"/>
              <a:gd name="connsiteX55" fmla="*/ 1342568 w 4144944"/>
              <a:gd name="connsiteY55" fmla="*/ 475390 h 1215772"/>
              <a:gd name="connsiteX56" fmla="*/ 1342568 w 4144944"/>
              <a:gd name="connsiteY56" fmla="*/ 740158 h 1215772"/>
              <a:gd name="connsiteX57" fmla="*/ 980720 w 4144944"/>
              <a:gd name="connsiteY57" fmla="*/ 1163314 h 1215772"/>
              <a:gd name="connsiteX58" fmla="*/ 873941 w 4144944"/>
              <a:gd name="connsiteY58" fmla="*/ 1215772 h 1215772"/>
              <a:gd name="connsiteX59" fmla="*/ 852080 w 4144944"/>
              <a:gd name="connsiteY59" fmla="*/ 1215772 h 1215772"/>
              <a:gd name="connsiteX60" fmla="*/ 745266 w 4144944"/>
              <a:gd name="connsiteY60" fmla="*/ 898771 h 1215772"/>
              <a:gd name="connsiteX61" fmla="*/ 880783 w 4144944"/>
              <a:gd name="connsiteY61" fmla="*/ 740270 h 1215772"/>
              <a:gd name="connsiteX62" fmla="*/ 880783 w 4144944"/>
              <a:gd name="connsiteY62" fmla="*/ 475502 h 1215772"/>
              <a:gd name="connsiteX63" fmla="*/ 745266 w 4144944"/>
              <a:gd name="connsiteY63" fmla="*/ 317001 h 1215772"/>
              <a:gd name="connsiteX64" fmla="*/ 852080 w 4144944"/>
              <a:gd name="connsiteY64" fmla="*/ 0 h 1215772"/>
              <a:gd name="connsiteX65" fmla="*/ 153580 w 4144944"/>
              <a:gd name="connsiteY65" fmla="*/ 0 h 1215772"/>
              <a:gd name="connsiteX66" fmla="*/ 175441 w 4144944"/>
              <a:gd name="connsiteY66" fmla="*/ 0 h 1215772"/>
              <a:gd name="connsiteX67" fmla="*/ 282220 w 4144944"/>
              <a:gd name="connsiteY67" fmla="*/ 52177 h 1215772"/>
              <a:gd name="connsiteX68" fmla="*/ 644068 w 4144944"/>
              <a:gd name="connsiteY68" fmla="*/ 475390 h 1215772"/>
              <a:gd name="connsiteX69" fmla="*/ 644068 w 4144944"/>
              <a:gd name="connsiteY69" fmla="*/ 740158 h 1215772"/>
              <a:gd name="connsiteX70" fmla="*/ 282220 w 4144944"/>
              <a:gd name="connsiteY70" fmla="*/ 1163314 h 1215772"/>
              <a:gd name="connsiteX71" fmla="*/ 175441 w 4144944"/>
              <a:gd name="connsiteY71" fmla="*/ 1215772 h 1215772"/>
              <a:gd name="connsiteX72" fmla="*/ 153580 w 4144944"/>
              <a:gd name="connsiteY72" fmla="*/ 1215772 h 1215772"/>
              <a:gd name="connsiteX73" fmla="*/ 46766 w 4144944"/>
              <a:gd name="connsiteY73" fmla="*/ 898771 h 1215772"/>
              <a:gd name="connsiteX74" fmla="*/ 182283 w 4144944"/>
              <a:gd name="connsiteY74" fmla="*/ 740270 h 1215772"/>
              <a:gd name="connsiteX75" fmla="*/ 182283 w 4144944"/>
              <a:gd name="connsiteY75" fmla="*/ 475502 h 1215772"/>
              <a:gd name="connsiteX76" fmla="*/ 46766 w 4144944"/>
              <a:gd name="connsiteY76" fmla="*/ 317001 h 1215772"/>
              <a:gd name="connsiteX77" fmla="*/ 153580 w 4144944"/>
              <a:gd name="connsiteY77" fmla="*/ 0 h 121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144944" h="1215772">
                <a:moveTo>
                  <a:pt x="3607980" y="0"/>
                </a:moveTo>
                <a:lnTo>
                  <a:pt x="3629841" y="0"/>
                </a:lnTo>
                <a:cubicBezTo>
                  <a:pt x="3669703" y="0"/>
                  <a:pt x="3708057" y="18687"/>
                  <a:pt x="3736620" y="52177"/>
                </a:cubicBezTo>
                <a:lnTo>
                  <a:pt x="4098468" y="475390"/>
                </a:lnTo>
                <a:cubicBezTo>
                  <a:pt x="4160437" y="547886"/>
                  <a:pt x="4160437" y="667662"/>
                  <a:pt x="4098468" y="740158"/>
                </a:cubicBezTo>
                <a:lnTo>
                  <a:pt x="3736620" y="1163314"/>
                </a:lnTo>
                <a:cubicBezTo>
                  <a:pt x="3707916" y="1197085"/>
                  <a:pt x="3669703" y="1215772"/>
                  <a:pt x="3629841" y="1215772"/>
                </a:cubicBezTo>
                <a:lnTo>
                  <a:pt x="3607980" y="1215772"/>
                </a:lnTo>
                <a:cubicBezTo>
                  <a:pt x="3470322" y="1215772"/>
                  <a:pt x="3402493" y="1014325"/>
                  <a:pt x="3501166" y="898771"/>
                </a:cubicBezTo>
                <a:lnTo>
                  <a:pt x="3636684" y="740270"/>
                </a:lnTo>
                <a:cubicBezTo>
                  <a:pt x="3698652" y="667774"/>
                  <a:pt x="3698652" y="547998"/>
                  <a:pt x="3636684" y="475502"/>
                </a:cubicBezTo>
                <a:lnTo>
                  <a:pt x="3501166" y="317001"/>
                </a:lnTo>
                <a:cubicBezTo>
                  <a:pt x="3402493" y="201559"/>
                  <a:pt x="3470322" y="0"/>
                  <a:pt x="3607980" y="0"/>
                </a:cubicBezTo>
                <a:close/>
                <a:moveTo>
                  <a:pt x="2922180" y="0"/>
                </a:moveTo>
                <a:lnTo>
                  <a:pt x="2944041" y="0"/>
                </a:lnTo>
                <a:cubicBezTo>
                  <a:pt x="2983903" y="0"/>
                  <a:pt x="3022257" y="18687"/>
                  <a:pt x="3050820" y="52177"/>
                </a:cubicBezTo>
                <a:lnTo>
                  <a:pt x="3412668" y="475390"/>
                </a:lnTo>
                <a:cubicBezTo>
                  <a:pt x="3474637" y="547886"/>
                  <a:pt x="3474637" y="667662"/>
                  <a:pt x="3412668" y="740158"/>
                </a:cubicBezTo>
                <a:lnTo>
                  <a:pt x="3050820" y="1163314"/>
                </a:lnTo>
                <a:cubicBezTo>
                  <a:pt x="3022116" y="1197085"/>
                  <a:pt x="2983903" y="1215772"/>
                  <a:pt x="2944041" y="1215772"/>
                </a:cubicBezTo>
                <a:lnTo>
                  <a:pt x="2922180" y="1215772"/>
                </a:lnTo>
                <a:cubicBezTo>
                  <a:pt x="2784522" y="1215772"/>
                  <a:pt x="2716693" y="1014325"/>
                  <a:pt x="2815366" y="898771"/>
                </a:cubicBezTo>
                <a:lnTo>
                  <a:pt x="2950884" y="740270"/>
                </a:lnTo>
                <a:cubicBezTo>
                  <a:pt x="3012852" y="667774"/>
                  <a:pt x="3012852" y="547998"/>
                  <a:pt x="2950884" y="475502"/>
                </a:cubicBezTo>
                <a:lnTo>
                  <a:pt x="2815366" y="317001"/>
                </a:lnTo>
                <a:cubicBezTo>
                  <a:pt x="2716693" y="201559"/>
                  <a:pt x="2784522" y="0"/>
                  <a:pt x="2922180" y="0"/>
                </a:cubicBezTo>
                <a:close/>
                <a:moveTo>
                  <a:pt x="2236380" y="0"/>
                </a:moveTo>
                <a:lnTo>
                  <a:pt x="2258241" y="0"/>
                </a:lnTo>
                <a:cubicBezTo>
                  <a:pt x="2298103" y="0"/>
                  <a:pt x="2336457" y="18687"/>
                  <a:pt x="2365020" y="52177"/>
                </a:cubicBezTo>
                <a:lnTo>
                  <a:pt x="2726868" y="475390"/>
                </a:lnTo>
                <a:cubicBezTo>
                  <a:pt x="2788837" y="547886"/>
                  <a:pt x="2788837" y="667662"/>
                  <a:pt x="2726868" y="740158"/>
                </a:cubicBezTo>
                <a:lnTo>
                  <a:pt x="2365020" y="1163314"/>
                </a:lnTo>
                <a:cubicBezTo>
                  <a:pt x="2336316" y="1197085"/>
                  <a:pt x="2298103" y="1215772"/>
                  <a:pt x="2258241" y="1215772"/>
                </a:cubicBezTo>
                <a:lnTo>
                  <a:pt x="2236380" y="1215772"/>
                </a:lnTo>
                <a:cubicBezTo>
                  <a:pt x="2098722" y="1215772"/>
                  <a:pt x="2030893" y="1014325"/>
                  <a:pt x="2129566" y="898771"/>
                </a:cubicBezTo>
                <a:lnTo>
                  <a:pt x="2265084" y="740270"/>
                </a:lnTo>
                <a:cubicBezTo>
                  <a:pt x="2327052" y="667774"/>
                  <a:pt x="2327052" y="547998"/>
                  <a:pt x="2265084" y="475502"/>
                </a:cubicBezTo>
                <a:lnTo>
                  <a:pt x="2129566" y="317001"/>
                </a:lnTo>
                <a:cubicBezTo>
                  <a:pt x="2030893" y="201559"/>
                  <a:pt x="2098722" y="0"/>
                  <a:pt x="2236380" y="0"/>
                </a:cubicBezTo>
                <a:close/>
                <a:moveTo>
                  <a:pt x="1537880" y="0"/>
                </a:moveTo>
                <a:lnTo>
                  <a:pt x="1559741" y="0"/>
                </a:lnTo>
                <a:cubicBezTo>
                  <a:pt x="1599603" y="0"/>
                  <a:pt x="1637957" y="18687"/>
                  <a:pt x="1666520" y="52177"/>
                </a:cubicBezTo>
                <a:lnTo>
                  <a:pt x="2028368" y="475390"/>
                </a:lnTo>
                <a:cubicBezTo>
                  <a:pt x="2090337" y="547886"/>
                  <a:pt x="2090337" y="667662"/>
                  <a:pt x="2028368" y="740158"/>
                </a:cubicBezTo>
                <a:lnTo>
                  <a:pt x="1666520" y="1163314"/>
                </a:lnTo>
                <a:cubicBezTo>
                  <a:pt x="1637816" y="1197085"/>
                  <a:pt x="1599603" y="1215772"/>
                  <a:pt x="1559741" y="1215772"/>
                </a:cubicBezTo>
                <a:lnTo>
                  <a:pt x="1537880" y="1215772"/>
                </a:lnTo>
                <a:cubicBezTo>
                  <a:pt x="1400222" y="1215772"/>
                  <a:pt x="1332393" y="1014325"/>
                  <a:pt x="1431066" y="898771"/>
                </a:cubicBezTo>
                <a:lnTo>
                  <a:pt x="1566584" y="740270"/>
                </a:lnTo>
                <a:cubicBezTo>
                  <a:pt x="1628552" y="667774"/>
                  <a:pt x="1628552" y="547998"/>
                  <a:pt x="1566584" y="475502"/>
                </a:cubicBezTo>
                <a:lnTo>
                  <a:pt x="1431066" y="317001"/>
                </a:lnTo>
                <a:cubicBezTo>
                  <a:pt x="1332393" y="201559"/>
                  <a:pt x="1400222" y="0"/>
                  <a:pt x="1537880" y="0"/>
                </a:cubicBezTo>
                <a:close/>
                <a:moveTo>
                  <a:pt x="852080" y="0"/>
                </a:moveTo>
                <a:lnTo>
                  <a:pt x="873941" y="0"/>
                </a:lnTo>
                <a:cubicBezTo>
                  <a:pt x="913803" y="0"/>
                  <a:pt x="952156" y="18687"/>
                  <a:pt x="980720" y="52177"/>
                </a:cubicBezTo>
                <a:lnTo>
                  <a:pt x="1342568" y="475390"/>
                </a:lnTo>
                <a:cubicBezTo>
                  <a:pt x="1404537" y="547886"/>
                  <a:pt x="1404537" y="667662"/>
                  <a:pt x="1342568" y="740158"/>
                </a:cubicBezTo>
                <a:lnTo>
                  <a:pt x="980720" y="1163314"/>
                </a:lnTo>
                <a:cubicBezTo>
                  <a:pt x="952016" y="1197085"/>
                  <a:pt x="913803" y="1215772"/>
                  <a:pt x="873941" y="1215772"/>
                </a:cubicBezTo>
                <a:lnTo>
                  <a:pt x="852080" y="1215772"/>
                </a:lnTo>
                <a:cubicBezTo>
                  <a:pt x="714422" y="1215772"/>
                  <a:pt x="646593" y="1014325"/>
                  <a:pt x="745266" y="898771"/>
                </a:cubicBezTo>
                <a:lnTo>
                  <a:pt x="880783" y="740270"/>
                </a:lnTo>
                <a:cubicBezTo>
                  <a:pt x="942752" y="667774"/>
                  <a:pt x="942752" y="547998"/>
                  <a:pt x="880783" y="475502"/>
                </a:cubicBezTo>
                <a:lnTo>
                  <a:pt x="745266" y="317001"/>
                </a:lnTo>
                <a:cubicBezTo>
                  <a:pt x="646593" y="201559"/>
                  <a:pt x="714422" y="0"/>
                  <a:pt x="852080" y="0"/>
                </a:cubicBezTo>
                <a:close/>
                <a:moveTo>
                  <a:pt x="153580" y="0"/>
                </a:moveTo>
                <a:lnTo>
                  <a:pt x="175441" y="0"/>
                </a:lnTo>
                <a:cubicBezTo>
                  <a:pt x="215303" y="0"/>
                  <a:pt x="253656" y="18687"/>
                  <a:pt x="282220" y="52177"/>
                </a:cubicBezTo>
                <a:lnTo>
                  <a:pt x="644068" y="475390"/>
                </a:lnTo>
                <a:cubicBezTo>
                  <a:pt x="706037" y="547886"/>
                  <a:pt x="706037" y="667662"/>
                  <a:pt x="644068" y="740158"/>
                </a:cubicBezTo>
                <a:lnTo>
                  <a:pt x="282220" y="1163314"/>
                </a:lnTo>
                <a:cubicBezTo>
                  <a:pt x="253516" y="1197085"/>
                  <a:pt x="215303" y="1215772"/>
                  <a:pt x="175441" y="1215772"/>
                </a:cubicBezTo>
                <a:lnTo>
                  <a:pt x="153580" y="1215772"/>
                </a:lnTo>
                <a:cubicBezTo>
                  <a:pt x="15922" y="1215772"/>
                  <a:pt x="-51907" y="1014325"/>
                  <a:pt x="46766" y="898771"/>
                </a:cubicBezTo>
                <a:lnTo>
                  <a:pt x="182283" y="740270"/>
                </a:lnTo>
                <a:cubicBezTo>
                  <a:pt x="244252" y="667774"/>
                  <a:pt x="244252" y="547998"/>
                  <a:pt x="182283" y="475502"/>
                </a:cubicBezTo>
                <a:lnTo>
                  <a:pt x="46766" y="317001"/>
                </a:lnTo>
                <a:cubicBezTo>
                  <a:pt x="-51907" y="201559"/>
                  <a:pt x="15922" y="0"/>
                  <a:pt x="153580" y="0"/>
                </a:cubicBezTo>
                <a:close/>
              </a:path>
            </a:pathLst>
          </a:custGeom>
          <a:gradFill flip="none" rotWithShape="1">
            <a:gsLst>
              <a:gs pos="0">
                <a:srgbClr val="C13018">
                  <a:lumMod val="75000"/>
                </a:srgbClr>
              </a:gs>
              <a:gs pos="48000">
                <a:srgbClr val="C13018"/>
              </a:gs>
              <a:gs pos="100000">
                <a:srgbClr val="C13018">
                  <a:lumMod val="60000"/>
                  <a:lumOff val="40000"/>
                </a:srgb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3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id="{7992277D-9A1D-49D1-81F4-CB105BB2D230}"/>
              </a:ext>
            </a:extLst>
          </p:cNvPr>
          <p:cNvSpPr txBox="1"/>
          <p:nvPr/>
        </p:nvSpPr>
        <p:spPr>
          <a:xfrm>
            <a:off x="4165833" y="2649057"/>
            <a:ext cx="369032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0" cap="none" spc="0" normalizeH="0" baseline="0" noProof="0" dirty="0">
                <a:ln>
                  <a:noFill/>
                </a:ln>
                <a:solidFill>
                  <a:srgbClr val="A2B969">
                    <a:lumMod val="75000"/>
                  </a:srgbClr>
                </a:solidFill>
                <a:effectLst/>
                <a:uLnTx/>
                <a:uFillTx/>
              </a:rPr>
              <a:t>Manufacturer facilities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5D61AC6-2079-48D1-952D-84E98E57867C}"/>
              </a:ext>
            </a:extLst>
          </p:cNvPr>
          <p:cNvGrpSpPr/>
          <p:nvPr/>
        </p:nvGrpSpPr>
        <p:grpSpPr>
          <a:xfrm>
            <a:off x="710576" y="1500684"/>
            <a:ext cx="3223056" cy="4882655"/>
            <a:chOff x="9220391" y="1010340"/>
            <a:chExt cx="3044891" cy="4882655"/>
          </a:xfrm>
        </p:grpSpPr>
        <p:sp>
          <p:nvSpPr>
            <p:cNvPr id="39" name="TextBox 7">
              <a:extLst>
                <a:ext uri="{FF2B5EF4-FFF2-40B4-BE49-F238E27FC236}">
                  <a16:creationId xmlns:a16="http://schemas.microsoft.com/office/drawing/2014/main" id="{F8584769-6AEA-42D3-AFAD-9F5893C7E51F}"/>
                </a:ext>
              </a:extLst>
            </p:cNvPr>
            <p:cNvSpPr txBox="1"/>
            <p:nvPr/>
          </p:nvSpPr>
          <p:spPr>
            <a:xfrm>
              <a:off x="9220391" y="1010340"/>
              <a:ext cx="2937088" cy="109260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900" b="1" kern="0" noProof="1">
                  <a:solidFill>
                    <a:prstClr val="black"/>
                  </a:solidFill>
                </a:rPr>
                <a:t>Type approval</a:t>
              </a:r>
            </a:p>
            <a:p>
              <a:pPr lvl="0" algn="ctr">
                <a:defRPr/>
              </a:pPr>
              <a:r>
                <a:rPr lang="en-US" kern="0" noProof="1"/>
                <a:t>At least 1 PN-PTI instrument of definitive type (family)</a:t>
              </a:r>
            </a:p>
          </p:txBody>
        </p:sp>
        <p:sp>
          <p:nvSpPr>
            <p:cNvPr id="40" name="TextBox 8">
              <a:extLst>
                <a:ext uri="{FF2B5EF4-FFF2-40B4-BE49-F238E27FC236}">
                  <a16:creationId xmlns:a16="http://schemas.microsoft.com/office/drawing/2014/main" id="{D7A2414A-4B73-42B3-9C2C-2EFE1E8938F8}"/>
                </a:ext>
              </a:extLst>
            </p:cNvPr>
            <p:cNvSpPr txBox="1"/>
            <p:nvPr/>
          </p:nvSpPr>
          <p:spPr>
            <a:xfrm>
              <a:off x="9335989" y="4077113"/>
              <a:ext cx="2929293" cy="181588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0" rIns="0" rtlCol="0" anchor="t">
              <a:spAutoFit/>
            </a:bodyPr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u="sng" kern="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M</a:t>
              </a:r>
              <a:r>
                <a:rPr kumimoji="0" lang="en-US" sz="1600" b="0" i="0" u="sng" strike="noStrike" kern="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</a:rPr>
                <a:t>etrological requirements</a:t>
              </a:r>
              <a:r>
                <a:rPr kumimoji="0" lang="en-US" sz="1600" b="0" i="0" u="none" strike="noStrike" kern="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</a:rPr>
                <a:t>: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kern="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Complete L</a:t>
              </a:r>
              <a:r>
                <a:rPr kumimoji="0" lang="en-US" sz="1600" b="0" i="0" u="none" strike="noStrike" kern="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</a:rPr>
                <a:t>inearity 9 points</a:t>
              </a:r>
              <a:r>
                <a:rPr kumimoji="0" lang="en-US" sz="1600" b="0" i="0" u="none" strike="noStrike" kern="0" cap="none" spc="0" normalizeH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</a:rPr>
                <a:t> (25%)</a:t>
              </a:r>
              <a:endParaRPr kumimoji="0" lang="en-US" sz="1600" b="0" i="0" u="none" strike="noStrike" kern="0" cap="none" spc="0" normalizeH="0" baseline="0" noProof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endParaRPr>
            </a:p>
            <a:p>
              <a:pPr>
                <a:defRPr/>
              </a:pPr>
              <a:r>
                <a:rPr lang="en-US" sz="1600" kern="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Counting efficiency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kern="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V</a:t>
              </a:r>
              <a:r>
                <a:rPr kumimoji="0" lang="en-US" sz="1600" b="0" i="0" u="none" strike="noStrike" kern="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</a:rPr>
                <a:t>olatile removal efficiency</a:t>
              </a:r>
              <a:r>
                <a:rPr lang="en-US" sz="1600" kern="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 (&gt;95%)</a:t>
              </a:r>
              <a:endParaRPr kumimoji="0" lang="en-US" sz="1600" b="0" i="0" u="none" strike="noStrike" kern="0" cap="none" spc="0" normalizeH="0" baseline="0" noProof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kern="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R</a:t>
              </a:r>
              <a:r>
                <a:rPr kumimoji="0" lang="en-US" sz="1600" b="0" i="0" u="none" strike="noStrike" kern="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</a:rPr>
                <a:t>ated operating conditions (50%)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</a:rPr>
                <a:t>Disturbances (50%)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u="sng" kern="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Technical Requirements</a:t>
              </a:r>
              <a:endParaRPr kumimoji="0" lang="en-US" sz="1600" b="0" i="0" u="sng" strike="noStrike" kern="0" cap="none" spc="0" normalizeH="0" baseline="0" noProof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9FFCDB2-776F-4C46-978A-3396596AF7A3}"/>
              </a:ext>
            </a:extLst>
          </p:cNvPr>
          <p:cNvGrpSpPr/>
          <p:nvPr/>
        </p:nvGrpSpPr>
        <p:grpSpPr>
          <a:xfrm>
            <a:off x="7971905" y="1505256"/>
            <a:ext cx="4622041" cy="3944523"/>
            <a:chOff x="8775208" y="1240736"/>
            <a:chExt cx="4639430" cy="3944523"/>
          </a:xfrm>
        </p:grpSpPr>
        <p:sp>
          <p:nvSpPr>
            <p:cNvPr id="37" name="TextBox 10">
              <a:extLst>
                <a:ext uri="{FF2B5EF4-FFF2-40B4-BE49-F238E27FC236}">
                  <a16:creationId xmlns:a16="http://schemas.microsoft.com/office/drawing/2014/main" id="{1322B7FD-47A8-4671-8F0E-07489D4E5CEA}"/>
                </a:ext>
              </a:extLst>
            </p:cNvPr>
            <p:cNvSpPr txBox="1"/>
            <p:nvPr/>
          </p:nvSpPr>
          <p:spPr>
            <a:xfrm>
              <a:off x="8775208" y="1240736"/>
              <a:ext cx="4224060" cy="78483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900" b="1" i="0" u="none" strike="noStrike" kern="0" spc="0" normalizeH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Subsequent verification</a:t>
              </a:r>
            </a:p>
            <a:p>
              <a:pPr algn="ctr">
                <a:defRPr/>
              </a:pPr>
              <a:r>
                <a:rPr lang="en-US" sz="1600" kern="0" noProof="1"/>
                <a:t>Every PN-PTI instrument at least every year</a:t>
              </a:r>
            </a:p>
          </p:txBody>
        </p:sp>
        <p:sp>
          <p:nvSpPr>
            <p:cNvPr id="38" name="TextBox 11">
              <a:extLst>
                <a:ext uri="{FF2B5EF4-FFF2-40B4-BE49-F238E27FC236}">
                  <a16:creationId xmlns:a16="http://schemas.microsoft.com/office/drawing/2014/main" id="{A2BAA9C5-8CF0-4C07-B988-0FD8B5C2A75D}"/>
                </a:ext>
              </a:extLst>
            </p:cNvPr>
            <p:cNvSpPr txBox="1"/>
            <p:nvPr/>
          </p:nvSpPr>
          <p:spPr>
            <a:xfrm>
              <a:off x="9282317" y="4354262"/>
              <a:ext cx="413232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defRPr/>
              </a:pPr>
              <a:endParaRPr lang="en-US" sz="1600" kern="0" noProof="1">
                <a:solidFill>
                  <a:prstClr val="black">
                    <a:lumMod val="65000"/>
                    <a:lumOff val="35000"/>
                  </a:prstClr>
                </a:solidFill>
              </a:endParaRPr>
            </a:p>
            <a:p>
              <a:pPr lvl="0" algn="just">
                <a:defRPr/>
              </a:pPr>
              <a:r>
                <a:rPr lang="en-US" sz="1600" kern="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Simpler Linearity 3 points (50%) </a:t>
              </a:r>
            </a:p>
            <a:p>
              <a:pPr lvl="0" algn="just">
                <a:defRPr/>
              </a:pPr>
              <a:r>
                <a:rPr lang="en-US" sz="1600" kern="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Functional tests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D0B9BBD-4EB1-4CA8-ACA8-86FE61ADCBF7}"/>
              </a:ext>
            </a:extLst>
          </p:cNvPr>
          <p:cNvGrpSpPr/>
          <p:nvPr/>
        </p:nvGrpSpPr>
        <p:grpSpPr>
          <a:xfrm>
            <a:off x="4420561" y="1503366"/>
            <a:ext cx="3356524" cy="4879973"/>
            <a:chOff x="8863569" y="1229155"/>
            <a:chExt cx="3369151" cy="4879973"/>
          </a:xfrm>
        </p:grpSpPr>
        <p:sp>
          <p:nvSpPr>
            <p:cNvPr id="35" name="TextBox 13">
              <a:extLst>
                <a:ext uri="{FF2B5EF4-FFF2-40B4-BE49-F238E27FC236}">
                  <a16:creationId xmlns:a16="http://schemas.microsoft.com/office/drawing/2014/main" id="{302792A3-4961-49B3-A998-6A9BE724241D}"/>
                </a:ext>
              </a:extLst>
            </p:cNvPr>
            <p:cNvSpPr txBox="1"/>
            <p:nvPr/>
          </p:nvSpPr>
          <p:spPr>
            <a:xfrm>
              <a:off x="8863569" y="1229155"/>
              <a:ext cx="3369151" cy="8156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900" b="1" i="0" u="none" strike="noStrike" kern="0" spc="0" normalizeH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Initial verification</a:t>
              </a:r>
            </a:p>
            <a:p>
              <a:pPr algn="ctr">
                <a:defRPr/>
              </a:pPr>
              <a:r>
                <a:rPr lang="en-US" kern="0" noProof="1"/>
                <a:t>Every new PN-PTI instrument </a:t>
              </a:r>
            </a:p>
          </p:txBody>
        </p:sp>
        <p:sp>
          <p:nvSpPr>
            <p:cNvPr id="36" name="TextBox 14">
              <a:extLst>
                <a:ext uri="{FF2B5EF4-FFF2-40B4-BE49-F238E27FC236}">
                  <a16:creationId xmlns:a16="http://schemas.microsoft.com/office/drawing/2014/main" id="{C2A20B20-B4ED-4BD4-B426-AD0AFBF102C9}"/>
                </a:ext>
              </a:extLst>
            </p:cNvPr>
            <p:cNvSpPr txBox="1"/>
            <p:nvPr/>
          </p:nvSpPr>
          <p:spPr>
            <a:xfrm>
              <a:off x="9091841" y="4293246"/>
              <a:ext cx="2929293" cy="181588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square" lIns="0" rIns="0" rtlCol="0" anchor="t">
              <a:spAutoFit/>
            </a:bodyPr>
            <a:lstStyle>
              <a:defPPr>
                <a:defRPr lang="el-G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endParaRP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</a:rPr>
                <a:t>Simple Linearity 5 points (25%)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kern="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Functional tests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</a:rPr>
                <a:t> -Leak check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600" kern="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 -High PN response (optional)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</a:rPr>
                <a:t> </a:t>
              </a:r>
              <a:r>
                <a:rPr lang="en-US" sz="1600" kern="0" noProof="1">
                  <a:solidFill>
                    <a:prstClr val="black">
                      <a:lumMod val="65000"/>
                      <a:lumOff val="35000"/>
                    </a:prstClr>
                  </a:solidFill>
                </a:rPr>
                <a:t>-Flow check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noProof="1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</a:rPr>
                <a:t> -Response time</a:t>
              </a:r>
              <a:endParaRPr kumimoji="0" lang="en-US" sz="1600" b="0" i="0" u="none" strike="noStrike" kern="0" cap="none" spc="0" normalizeH="0" baseline="0" noProof="1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4" name="TextBox 16">
            <a:extLst>
              <a:ext uri="{FF2B5EF4-FFF2-40B4-BE49-F238E27FC236}">
                <a16:creationId xmlns:a16="http://schemas.microsoft.com/office/drawing/2014/main" id="{E9B74647-445D-4652-A947-330888FBBF44}"/>
              </a:ext>
            </a:extLst>
          </p:cNvPr>
          <p:cNvSpPr txBox="1"/>
          <p:nvPr/>
        </p:nvSpPr>
        <p:spPr>
          <a:xfrm>
            <a:off x="1075736" y="2738569"/>
            <a:ext cx="22252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0" cap="none" spc="0" normalizeH="0" baseline="0" noProof="0" dirty="0" err="1">
                <a:ln>
                  <a:noFill/>
                </a:ln>
                <a:solidFill>
                  <a:srgbClr val="C13018"/>
                </a:solidFill>
                <a:effectLst/>
                <a:uLnTx/>
                <a:uFillTx/>
              </a:rPr>
              <a:t>NMi</a:t>
            </a:r>
            <a:r>
              <a:rPr kumimoji="0" lang="en-GB" sz="2600" b="1" i="0" u="none" strike="noStrike" kern="0" cap="none" spc="0" normalizeH="0" baseline="0" noProof="0" dirty="0">
                <a:ln>
                  <a:noFill/>
                </a:ln>
                <a:solidFill>
                  <a:srgbClr val="C13018"/>
                </a:solidFill>
                <a:effectLst/>
                <a:uLnTx/>
                <a:uFillTx/>
              </a:rPr>
              <a:t> facilities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277700" y="1503364"/>
            <a:ext cx="0" cy="5354636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917797" y="1503364"/>
            <a:ext cx="0" cy="5354636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0" y="1494672"/>
            <a:ext cx="12192000" cy="0"/>
          </a:xfrm>
          <a:prstGeom prst="line">
            <a:avLst/>
          </a:prstGeom>
          <a:ln w="95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5356" y="6222981"/>
            <a:ext cx="2274777" cy="604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TextBox 15">
            <a:extLst>
              <a:ext uri="{FF2B5EF4-FFF2-40B4-BE49-F238E27FC236}">
                <a16:creationId xmlns:a16="http://schemas.microsoft.com/office/drawing/2014/main" id="{E90965E6-4423-43A1-B24F-F8B4805E24D4}"/>
              </a:ext>
            </a:extLst>
          </p:cNvPr>
          <p:cNvSpPr txBox="1"/>
          <p:nvPr/>
        </p:nvSpPr>
        <p:spPr>
          <a:xfrm>
            <a:off x="8071011" y="2649057"/>
            <a:ext cx="381619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2600" b="1" kern="0" dirty="0">
                <a:solidFill>
                  <a:srgbClr val="4CC1EF">
                    <a:lumMod val="75000"/>
                  </a:srgbClr>
                </a:solidFill>
              </a:rPr>
              <a:t>Manufacturer facilities or o</a:t>
            </a:r>
            <a:r>
              <a:rPr kumimoji="0" lang="en-GB" sz="2600" b="1" i="0" u="none" strike="noStrike" kern="0" cap="none" spc="0" normalizeH="0" baseline="0" noProof="0" dirty="0">
                <a:ln>
                  <a:noFill/>
                </a:ln>
                <a:solidFill>
                  <a:srgbClr val="4CC1EF">
                    <a:lumMod val="75000"/>
                  </a:srgbClr>
                </a:solidFill>
                <a:effectLst/>
                <a:uLnTx/>
                <a:uFillTx/>
              </a:rPr>
              <a:t>n-site</a:t>
            </a:r>
          </a:p>
        </p:txBody>
      </p:sp>
      <p:sp>
        <p:nvSpPr>
          <p:cNvPr id="9" name="Rectangle 8"/>
          <p:cNvSpPr/>
          <p:nvPr/>
        </p:nvSpPr>
        <p:spPr>
          <a:xfrm>
            <a:off x="710576" y="4567457"/>
            <a:ext cx="336266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1" name="Rectangle 40"/>
          <p:cNvSpPr/>
          <p:nvPr/>
        </p:nvSpPr>
        <p:spPr>
          <a:xfrm>
            <a:off x="4421338" y="4567457"/>
            <a:ext cx="336266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2" name="Rectangle 41"/>
          <p:cNvSpPr/>
          <p:nvPr/>
        </p:nvSpPr>
        <p:spPr>
          <a:xfrm>
            <a:off x="8346790" y="4567457"/>
            <a:ext cx="336266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extBox 1"/>
          <p:cNvSpPr txBox="1"/>
          <p:nvPr/>
        </p:nvSpPr>
        <p:spPr>
          <a:xfrm>
            <a:off x="813965" y="6463693"/>
            <a:ext cx="3310522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buClr>
                <a:schemeClr val="accent5"/>
              </a:buClr>
            </a:pPr>
            <a:r>
              <a:rPr lang="en-IE" sz="1600" dirty="0"/>
              <a:t>NMI: National metrology institute </a:t>
            </a:r>
            <a:endParaRPr lang="en-IE" sz="1600" noProof="0" dirty="0"/>
          </a:p>
        </p:txBody>
      </p:sp>
    </p:spTree>
    <p:extLst>
      <p:ext uri="{BB962C8B-B14F-4D97-AF65-F5344CB8AC3E}">
        <p14:creationId xmlns:p14="http://schemas.microsoft.com/office/powerpoint/2010/main" val="1647828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262362"/>
              </p:ext>
            </p:extLst>
          </p:nvPr>
        </p:nvGraphicFramePr>
        <p:xfrm>
          <a:off x="182877" y="1504783"/>
          <a:ext cx="1184365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399">
                  <a:extLst>
                    <a:ext uri="{9D8B030D-6E8A-4147-A177-3AD203B41FA5}">
                      <a16:colId xmlns:a16="http://schemas.microsoft.com/office/drawing/2014/main" val="4262188155"/>
                    </a:ext>
                  </a:extLst>
                </a:gridCol>
                <a:gridCol w="1105989">
                  <a:extLst>
                    <a:ext uri="{9D8B030D-6E8A-4147-A177-3AD203B41FA5}">
                      <a16:colId xmlns:a16="http://schemas.microsoft.com/office/drawing/2014/main" val="1370967695"/>
                    </a:ext>
                  </a:extLst>
                </a:gridCol>
                <a:gridCol w="1053737">
                  <a:extLst>
                    <a:ext uri="{9D8B030D-6E8A-4147-A177-3AD203B41FA5}">
                      <a16:colId xmlns:a16="http://schemas.microsoft.com/office/drawing/2014/main" val="554158445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1797316"/>
                    </a:ext>
                  </a:extLst>
                </a:gridCol>
                <a:gridCol w="1001485">
                  <a:extLst>
                    <a:ext uri="{9D8B030D-6E8A-4147-A177-3AD203B41FA5}">
                      <a16:colId xmlns:a16="http://schemas.microsoft.com/office/drawing/2014/main" val="3906879764"/>
                    </a:ext>
                  </a:extLst>
                </a:gridCol>
                <a:gridCol w="984069">
                  <a:extLst>
                    <a:ext uri="{9D8B030D-6E8A-4147-A177-3AD203B41FA5}">
                      <a16:colId xmlns:a16="http://schemas.microsoft.com/office/drawing/2014/main" val="1526083621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985212100"/>
                    </a:ext>
                  </a:extLst>
                </a:gridCol>
                <a:gridCol w="1010194">
                  <a:extLst>
                    <a:ext uri="{9D8B030D-6E8A-4147-A177-3AD203B41FA5}">
                      <a16:colId xmlns:a16="http://schemas.microsoft.com/office/drawing/2014/main" val="3915920357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276681586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037750814"/>
                    </a:ext>
                  </a:extLst>
                </a:gridCol>
                <a:gridCol w="1201784">
                  <a:extLst>
                    <a:ext uri="{9D8B030D-6E8A-4147-A177-3AD203B41FA5}">
                      <a16:colId xmlns:a16="http://schemas.microsoft.com/office/drawing/2014/main" val="1208863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Soot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23 nm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 nm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41 nm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50 nm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70 nm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80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nm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 nm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200 nm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Linearity *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30 nm C40</a:t>
                      </a:r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727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NL, BE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0.2 – 0.6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 – 1.3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0.7 – 1.3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80 nm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&lt;5%</a:t>
                      </a:r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517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0.2 – 0.6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0.3</a:t>
                      </a:r>
                      <a:r>
                        <a:rPr lang="en-US" sz="1600" baseline="0" dirty="0"/>
                        <a:t> – 1.2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0.6</a:t>
                      </a:r>
                      <a:r>
                        <a:rPr lang="en-US" sz="1600" baseline="0" dirty="0"/>
                        <a:t> – 1.3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0.7</a:t>
                      </a:r>
                      <a:r>
                        <a:rPr lang="en-US" sz="1600" baseline="0" dirty="0"/>
                        <a:t> – 1.3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0.7 – 1.3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0.5 – 2.0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70 nm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&lt;10%</a:t>
                      </a:r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0593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CH *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&lt;0.5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&gt;0.4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0.7 – 1.3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&lt;3.0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80 nm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&lt;5%</a:t>
                      </a:r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2442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JRC **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0.2 – 0.6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recom</a:t>
                      </a:r>
                      <a:r>
                        <a:rPr lang="en-US" sz="1600" dirty="0"/>
                        <a:t>.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0.6 – 1.3</a:t>
                      </a:r>
                      <a:endParaRPr lang="en-IE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0.7 – 1.3</a:t>
                      </a:r>
                      <a:endParaRPr lang="en-I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recom</a:t>
                      </a:r>
                      <a:r>
                        <a:rPr lang="en-US" sz="1600" dirty="0"/>
                        <a:t>.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/>
                        <a:t>recom</a:t>
                      </a:r>
                      <a:r>
                        <a:rPr lang="en-US" sz="1600" dirty="0"/>
                        <a:t>.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70 – 80 nm</a:t>
                      </a:r>
                      <a:endParaRPr lang="en-I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&lt;5%</a:t>
                      </a:r>
                      <a:endParaRPr lang="en-I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311198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0722" y="575220"/>
            <a:ext cx="10724889" cy="782357"/>
          </a:xfrm>
        </p:spPr>
        <p:txBody>
          <a:bodyPr/>
          <a:lstStyle/>
          <a:p>
            <a:r>
              <a:rPr lang="en-US" dirty="0"/>
              <a:t>Metrological requirements (efficiency – linearity)</a:t>
            </a:r>
            <a:endParaRPr lang="en-IE" dirty="0"/>
          </a:p>
        </p:txBody>
      </p:sp>
      <p:sp>
        <p:nvSpPr>
          <p:cNvPr id="6" name="TextBox 5"/>
          <p:cNvSpPr txBox="1"/>
          <p:nvPr/>
        </p:nvSpPr>
        <p:spPr>
          <a:xfrm>
            <a:off x="182877" y="3492354"/>
            <a:ext cx="3195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5"/>
              </a:buClr>
            </a:pPr>
            <a:r>
              <a:rPr lang="en-US" sz="1600" noProof="0" dirty="0"/>
              <a:t>*   </a:t>
            </a:r>
            <a:r>
              <a:rPr lang="en-US" sz="1600" noProof="0" dirty="0" err="1"/>
              <a:t>Polydisperse</a:t>
            </a:r>
            <a:r>
              <a:rPr lang="en-US" sz="1600" noProof="0" dirty="0"/>
              <a:t> aerosol</a:t>
            </a:r>
          </a:p>
          <a:p>
            <a:pPr>
              <a:buClr>
                <a:schemeClr val="accent5"/>
              </a:buClr>
            </a:pPr>
            <a:r>
              <a:rPr lang="en-US" sz="1600" noProof="0" dirty="0"/>
              <a:t>**  Monodisperse or </a:t>
            </a:r>
            <a:r>
              <a:rPr lang="en-US" sz="1600" noProof="0" dirty="0" err="1"/>
              <a:t>polydisperse</a:t>
            </a:r>
            <a:endParaRPr lang="en-IE" sz="1600" noProof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2926879"/>
              </p:ext>
            </p:extLst>
          </p:nvPr>
        </p:nvGraphicFramePr>
        <p:xfrm>
          <a:off x="180840" y="4394225"/>
          <a:ext cx="1184366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669">
                  <a:extLst>
                    <a:ext uri="{9D8B030D-6E8A-4147-A177-3AD203B41FA5}">
                      <a16:colId xmlns:a16="http://schemas.microsoft.com/office/drawing/2014/main" val="2997850959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737980105"/>
                    </a:ext>
                  </a:extLst>
                </a:gridCol>
                <a:gridCol w="687977">
                  <a:extLst>
                    <a:ext uri="{9D8B030D-6E8A-4147-A177-3AD203B41FA5}">
                      <a16:colId xmlns:a16="http://schemas.microsoft.com/office/drawing/2014/main" val="1907648745"/>
                    </a:ext>
                  </a:extLst>
                </a:gridCol>
                <a:gridCol w="974166">
                  <a:extLst>
                    <a:ext uri="{9D8B030D-6E8A-4147-A177-3AD203B41FA5}">
                      <a16:colId xmlns:a16="http://schemas.microsoft.com/office/drawing/2014/main" val="3881724223"/>
                    </a:ext>
                  </a:extLst>
                </a:gridCol>
                <a:gridCol w="974166">
                  <a:extLst>
                    <a:ext uri="{9D8B030D-6E8A-4147-A177-3AD203B41FA5}">
                      <a16:colId xmlns:a16="http://schemas.microsoft.com/office/drawing/2014/main" val="1622091553"/>
                    </a:ext>
                  </a:extLst>
                </a:gridCol>
                <a:gridCol w="974166">
                  <a:extLst>
                    <a:ext uri="{9D8B030D-6E8A-4147-A177-3AD203B41FA5}">
                      <a16:colId xmlns:a16="http://schemas.microsoft.com/office/drawing/2014/main" val="2173751086"/>
                    </a:ext>
                  </a:extLst>
                </a:gridCol>
                <a:gridCol w="974166">
                  <a:extLst>
                    <a:ext uri="{9D8B030D-6E8A-4147-A177-3AD203B41FA5}">
                      <a16:colId xmlns:a16="http://schemas.microsoft.com/office/drawing/2014/main" val="3589504226"/>
                    </a:ext>
                  </a:extLst>
                </a:gridCol>
                <a:gridCol w="974166">
                  <a:extLst>
                    <a:ext uri="{9D8B030D-6E8A-4147-A177-3AD203B41FA5}">
                      <a16:colId xmlns:a16="http://schemas.microsoft.com/office/drawing/2014/main" val="755694309"/>
                    </a:ext>
                  </a:extLst>
                </a:gridCol>
                <a:gridCol w="974166">
                  <a:extLst>
                    <a:ext uri="{9D8B030D-6E8A-4147-A177-3AD203B41FA5}">
                      <a16:colId xmlns:a16="http://schemas.microsoft.com/office/drawing/2014/main" val="2534100503"/>
                    </a:ext>
                  </a:extLst>
                </a:gridCol>
                <a:gridCol w="974166">
                  <a:extLst>
                    <a:ext uri="{9D8B030D-6E8A-4147-A177-3AD203B41FA5}">
                      <a16:colId xmlns:a16="http://schemas.microsoft.com/office/drawing/2014/main" val="1568420796"/>
                    </a:ext>
                  </a:extLst>
                </a:gridCol>
                <a:gridCol w="974166">
                  <a:extLst>
                    <a:ext uri="{9D8B030D-6E8A-4147-A177-3AD203B41FA5}">
                      <a16:colId xmlns:a16="http://schemas.microsoft.com/office/drawing/2014/main" val="1466348596"/>
                    </a:ext>
                  </a:extLst>
                </a:gridCol>
                <a:gridCol w="974166">
                  <a:extLst>
                    <a:ext uri="{9D8B030D-6E8A-4147-A177-3AD203B41FA5}">
                      <a16:colId xmlns:a16="http://schemas.microsoft.com/office/drawing/2014/main" val="40648957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Soot ***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MPE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zero</a:t>
                      </a:r>
                      <a:endParaRPr lang="en-IE" dirty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 / 10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 / 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 / 2.5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 / 1.67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 / 1.25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 limit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 × 1.2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 × 1.6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 × 2.0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41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 approval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25%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Yes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(Yes)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(Yes)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(Yes)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(Yes)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(Yes)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(Yes)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309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Initial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25%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Yes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(Yes)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(Yes)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441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Subsequent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50%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Yes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25362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80840" y="6273225"/>
            <a:ext cx="1172036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Clr>
                <a:schemeClr val="accent5"/>
              </a:buClr>
            </a:pPr>
            <a:r>
              <a:rPr lang="en-US" sz="1600" noProof="0" dirty="0"/>
              <a:t>***   Other material can be used at initial and subsequent verification if correlation factor during type approval is established</a:t>
            </a:r>
          </a:p>
          <a:p>
            <a:pPr>
              <a:buClr>
                <a:schemeClr val="accent5"/>
              </a:buClr>
            </a:pPr>
            <a:r>
              <a:rPr lang="en-US" sz="1600" noProof="0" dirty="0"/>
              <a:t>()     In brackets recommended (indicative)</a:t>
            </a:r>
            <a:endParaRPr lang="en-IE" sz="1600" noProof="0" dirty="0"/>
          </a:p>
        </p:txBody>
      </p:sp>
    </p:spTree>
    <p:extLst>
      <p:ext uri="{BB962C8B-B14F-4D97-AF65-F5344CB8AC3E}">
        <p14:creationId xmlns:p14="http://schemas.microsoft.com/office/powerpoint/2010/main" val="142989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7154" y="1692618"/>
            <a:ext cx="11007132" cy="43772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 second draft version of the PN-PTI guidance is under preparation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revised guidance will be presented at the next experts roadworthiness group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guidance will undergo a second round of comments by the members of the roadworthiness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JRC is working on technical details (are minimum requirements sufficient? What calibration factors can be applied by manufactures, what calibration materials are allowed </a:t>
            </a:r>
            <a:r>
              <a:rPr lang="en-GB" sz="2000" dirty="0" err="1"/>
              <a:t>etc</a:t>
            </a:r>
            <a:r>
              <a:rPr lang="en-GB" sz="2000" dirty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guidance could be the basis of PN-PTI regulations of future MS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944743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wrap="square" anchor="b" anchorCtr="0"/>
          <a:lstStyle/>
          <a:p>
            <a:r>
              <a:rPr lang="en-GB" sz="1050" b="1" dirty="0"/>
              <a:t>© European Union 2021</a:t>
            </a:r>
          </a:p>
          <a:p>
            <a:r>
              <a:rPr lang="en-GB" sz="1050" dirty="0"/>
              <a:t>Unless otherwise noted the reuse of this presentation is authorised under the </a:t>
            </a:r>
            <a:r>
              <a:rPr lang="en-GB" sz="1050" dirty="0">
                <a:hlinkClick r:id="rId3"/>
              </a:rPr>
              <a:t>CC BY 4.0 </a:t>
            </a:r>
            <a:r>
              <a:rPr lang="en-GB" sz="1050" dirty="0"/>
              <a:t>license. For any use or reproduction of elements that are not owned by the EU, permission may need to be sought directly from the respective right holders.</a:t>
            </a:r>
          </a:p>
          <a:p>
            <a:r>
              <a:rPr lang="en-GB" sz="1050" dirty="0"/>
              <a:t>Slide </a:t>
            </a:r>
            <a:r>
              <a:rPr lang="en-GB" sz="1050" dirty="0">
                <a:solidFill>
                  <a:schemeClr val="accent6"/>
                </a:solidFill>
              </a:rPr>
              <a:t>xx</a:t>
            </a:r>
            <a:r>
              <a:rPr lang="en-GB" sz="1050" dirty="0"/>
              <a:t>: </a:t>
            </a:r>
            <a:r>
              <a:rPr lang="en-GB" sz="1050" dirty="0">
                <a:solidFill>
                  <a:schemeClr val="accent6"/>
                </a:solidFill>
              </a:rPr>
              <a:t>element concerned</a:t>
            </a:r>
            <a:r>
              <a:rPr lang="en-GB" sz="1050" dirty="0"/>
              <a:t>, source</a:t>
            </a:r>
            <a:r>
              <a:rPr lang="en-GB" sz="1050" dirty="0">
                <a:solidFill>
                  <a:schemeClr val="accent6"/>
                </a:solidFill>
              </a:rPr>
              <a:t>: e.g. Fotolia.com</a:t>
            </a:r>
            <a:r>
              <a:rPr lang="en-GB" sz="1050" dirty="0"/>
              <a:t>; Slide </a:t>
            </a:r>
            <a:r>
              <a:rPr lang="en-GB" sz="1050" dirty="0">
                <a:solidFill>
                  <a:schemeClr val="accent6"/>
                </a:solidFill>
              </a:rPr>
              <a:t>xx</a:t>
            </a:r>
            <a:r>
              <a:rPr lang="en-GB" sz="1050" dirty="0"/>
              <a:t>: </a:t>
            </a:r>
            <a:r>
              <a:rPr lang="en-GB" sz="1050" dirty="0">
                <a:solidFill>
                  <a:schemeClr val="accent6"/>
                </a:solidFill>
              </a:rPr>
              <a:t>element concerned</a:t>
            </a:r>
            <a:r>
              <a:rPr lang="en-GB" sz="1050" dirty="0"/>
              <a:t>, source: </a:t>
            </a:r>
            <a:r>
              <a:rPr lang="en-GB" sz="1050" dirty="0">
                <a:solidFill>
                  <a:schemeClr val="accent6"/>
                </a:solidFill>
              </a:rPr>
              <a:t>e.g. iStock.com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03" y="4043693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452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7154" y="1692618"/>
            <a:ext cx="10267461" cy="4170363"/>
          </a:xfrm>
        </p:spPr>
        <p:txBody>
          <a:bodyPr/>
          <a:lstStyle/>
          <a:p>
            <a:pPr indent="0"/>
            <a:r>
              <a:rPr lang="en-GB" sz="2000" u="sng" dirty="0"/>
              <a:t>Critical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counting efficiency during type-approval of instruments differs in national regulations.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Uncertainty of reference instrumentation during type approval and initial verification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Maximum permissible errors</a:t>
            </a:r>
          </a:p>
          <a:p>
            <a:pPr indent="0"/>
            <a:r>
              <a:rPr lang="en-GB" sz="2000" u="sng" dirty="0"/>
              <a:t>Less critical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Differences at volatile removal efficiency tests</a:t>
            </a:r>
            <a:endParaRPr lang="en-GB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Metrological controls: Open points</a:t>
            </a:r>
          </a:p>
        </p:txBody>
      </p:sp>
    </p:spTree>
    <p:extLst>
      <p:ext uri="{BB962C8B-B14F-4D97-AF65-F5344CB8AC3E}">
        <p14:creationId xmlns:p14="http://schemas.microsoft.com/office/powerpoint/2010/main" val="10791256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7154" y="4520485"/>
            <a:ext cx="10267461" cy="13424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 repeatability study performed by JRC showed that the main factors that have impact on PN-PTI are the DPF fill state and EGR status change.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PN-PTI measurements shall be short but at least 15 s (total measurement time)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Cold engine PN-PTI tests are permitted but in case of failure the test shall be performed with hot engine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procedure (1/2)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0000"/>
                </a:solidFill>
              </a:rPr>
              <a:t>on-going work</a:t>
            </a:r>
            <a:r>
              <a:rPr lang="en-GB" sz="2800" dirty="0"/>
              <a:t>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3164" y="1656874"/>
            <a:ext cx="4199467" cy="2743200"/>
          </a:xfrm>
          <a:prstGeom prst="rect">
            <a:avLst/>
          </a:prstGeom>
        </p:spPr>
      </p:pic>
      <p:sp>
        <p:nvSpPr>
          <p:cNvPr id="5" name="TextBox 16">
            <a:extLst>
              <a:ext uri="{FF2B5EF4-FFF2-40B4-BE49-F238E27FC236}">
                <a16:creationId xmlns:a16="http://schemas.microsoft.com/office/drawing/2014/main" id="{E9B74647-445D-4652-A947-330888FBBF44}"/>
              </a:ext>
            </a:extLst>
          </p:cNvPr>
          <p:cNvSpPr txBox="1"/>
          <p:nvPr/>
        </p:nvSpPr>
        <p:spPr>
          <a:xfrm>
            <a:off x="6468280" y="1357577"/>
            <a:ext cx="40523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JRC results: EURO 4 vehicle with DPF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75054" y="2929999"/>
            <a:ext cx="7362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5"/>
              </a:buClr>
            </a:pPr>
            <a:r>
              <a:rPr lang="en-US" sz="1200" b="1" noProof="0" dirty="0"/>
              <a:t>After Day 3: 9x10</a:t>
            </a:r>
            <a:r>
              <a:rPr lang="en-US" sz="1200" b="1" baseline="30000" noProof="0" dirty="0"/>
              <a:t>11</a:t>
            </a:r>
            <a:r>
              <a:rPr lang="en-US" sz="1200" b="1" dirty="0"/>
              <a:t> (1/km)</a:t>
            </a:r>
            <a:endParaRPr lang="en-US" sz="1200" b="1" noProof="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8268748" y="2173592"/>
            <a:ext cx="1166104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buClr>
                <a:schemeClr val="accent5"/>
              </a:buClr>
            </a:pPr>
            <a:r>
              <a:rPr lang="en-US" sz="1200" b="1" noProof="0" dirty="0">
                <a:solidFill>
                  <a:srgbClr val="FF0000"/>
                </a:solidFill>
              </a:rPr>
              <a:t>Regeneration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5440" y="3322161"/>
            <a:ext cx="847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5"/>
              </a:buClr>
            </a:pPr>
            <a:r>
              <a:rPr lang="en-US" sz="1200" b="1" noProof="0" dirty="0"/>
              <a:t>Before Day 4: 6x10</a:t>
            </a:r>
            <a:r>
              <a:rPr lang="en-US" sz="1200" b="1" baseline="30000" noProof="0" dirty="0"/>
              <a:t>12</a:t>
            </a:r>
            <a:r>
              <a:rPr lang="en-US" sz="1200" b="1" dirty="0"/>
              <a:t> (1/km)</a:t>
            </a:r>
            <a:endParaRPr lang="en-US" sz="1200" b="1" noProof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0454" y="1723057"/>
            <a:ext cx="4191001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668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procedure (2/2)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0000"/>
                </a:solidFill>
              </a:rPr>
              <a:t>on-going work</a:t>
            </a:r>
            <a:r>
              <a:rPr lang="en-GB" sz="2800" dirty="0"/>
              <a:t>)</a:t>
            </a:r>
            <a:endParaRPr lang="en-GB" dirty="0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1072342" y="4996016"/>
            <a:ext cx="10395029" cy="1486431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GB" sz="1800" dirty="0"/>
              <a:t>Low idling PN concentrations are very high just after a DPF regeneration raising the danger of false fails for well-functioning DPFs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/>
              <a:t>Proposal: When the vehicle fails at the 1</a:t>
            </a:r>
            <a:r>
              <a:rPr lang="en-GB" sz="1800" baseline="30000" dirty="0"/>
              <a:t>st</a:t>
            </a:r>
            <a:r>
              <a:rPr lang="en-GB" sz="1800" dirty="0"/>
              <a:t> test then </a:t>
            </a:r>
            <a:r>
              <a:rPr lang="en-GB" sz="1800" dirty="0">
                <a:solidFill>
                  <a:srgbClr val="FF0000"/>
                </a:solidFill>
              </a:rPr>
              <a:t>a conditioning of 5 minutes</a:t>
            </a:r>
            <a:r>
              <a:rPr lang="en-GB" sz="1800" dirty="0"/>
              <a:t> is done and the PN-PTI test is repeated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3659" y="1807434"/>
            <a:ext cx="4297680" cy="281130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118826" y="4618741"/>
            <a:ext cx="2948243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buClr>
                <a:schemeClr val="accent5"/>
              </a:buClr>
            </a:pPr>
            <a:r>
              <a:rPr lang="it-IT" sz="1400" u="sng" dirty="0">
                <a:solidFill>
                  <a:schemeClr val="tx2"/>
                </a:solidFill>
              </a:rPr>
              <a:t>https://doi.org/10.3390/s21248325 </a:t>
            </a:r>
            <a:endParaRPr lang="en-IE" sz="1400" u="sng" noProof="0" dirty="0">
              <a:solidFill>
                <a:schemeClr val="tx2"/>
              </a:solidFill>
            </a:endParaRPr>
          </a:p>
        </p:txBody>
      </p:sp>
      <p:sp>
        <p:nvSpPr>
          <p:cNvPr id="24" name="TextBox 16">
            <a:extLst>
              <a:ext uri="{FF2B5EF4-FFF2-40B4-BE49-F238E27FC236}">
                <a16:creationId xmlns:a16="http://schemas.microsoft.com/office/drawing/2014/main" id="{E9B74647-445D-4652-A947-330888FBBF44}"/>
              </a:ext>
            </a:extLst>
          </p:cNvPr>
          <p:cNvSpPr txBox="1"/>
          <p:nvPr/>
        </p:nvSpPr>
        <p:spPr>
          <a:xfrm>
            <a:off x="1698933" y="1562546"/>
            <a:ext cx="40523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EURO 6 vehicle with DPF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2668" y="1807434"/>
            <a:ext cx="4307122" cy="2813523"/>
          </a:xfrm>
          <a:prstGeom prst="rect">
            <a:avLst/>
          </a:prstGeom>
        </p:spPr>
      </p:pic>
      <p:sp>
        <p:nvSpPr>
          <p:cNvPr id="25" name="TextBox 16">
            <a:extLst>
              <a:ext uri="{FF2B5EF4-FFF2-40B4-BE49-F238E27FC236}">
                <a16:creationId xmlns:a16="http://schemas.microsoft.com/office/drawing/2014/main" id="{E9B74647-445D-4652-A947-330888FBBF44}"/>
              </a:ext>
            </a:extLst>
          </p:cNvPr>
          <p:cNvSpPr txBox="1"/>
          <p:nvPr/>
        </p:nvSpPr>
        <p:spPr>
          <a:xfrm>
            <a:off x="6357445" y="1557009"/>
            <a:ext cx="40523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EURO 6 vehicle with DPF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849066" y="4625416"/>
            <a:ext cx="96051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buClr>
                <a:schemeClr val="accent5"/>
              </a:buClr>
            </a:pPr>
            <a:r>
              <a:rPr lang="it-IT" sz="1400" b="1" dirty="0">
                <a:solidFill>
                  <a:srgbClr val="FF0000"/>
                </a:solidFill>
              </a:rPr>
              <a:t>JRC data</a:t>
            </a:r>
            <a:endParaRPr lang="en-IE" sz="1400" b="1" noProof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64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National regulations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717045"/>
              </p:ext>
            </p:extLst>
          </p:nvPr>
        </p:nvGraphicFramePr>
        <p:xfrm>
          <a:off x="842211" y="4146106"/>
          <a:ext cx="1084469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383">
                  <a:extLst>
                    <a:ext uri="{9D8B030D-6E8A-4147-A177-3AD203B41FA5}">
                      <a16:colId xmlns:a16="http://schemas.microsoft.com/office/drawing/2014/main" val="2460341281"/>
                    </a:ext>
                  </a:extLst>
                </a:gridCol>
                <a:gridCol w="1994263">
                  <a:extLst>
                    <a:ext uri="{9D8B030D-6E8A-4147-A177-3AD203B41FA5}">
                      <a16:colId xmlns:a16="http://schemas.microsoft.com/office/drawing/2014/main" val="1678960992"/>
                    </a:ext>
                  </a:extLst>
                </a:gridCol>
                <a:gridCol w="1497874">
                  <a:extLst>
                    <a:ext uri="{9D8B030D-6E8A-4147-A177-3AD203B41FA5}">
                      <a16:colId xmlns:a16="http://schemas.microsoft.com/office/drawing/2014/main" val="2105979507"/>
                    </a:ext>
                  </a:extLst>
                </a:gridCol>
                <a:gridCol w="2272938">
                  <a:extLst>
                    <a:ext uri="{9D8B030D-6E8A-4147-A177-3AD203B41FA5}">
                      <a16:colId xmlns:a16="http://schemas.microsoft.com/office/drawing/2014/main" val="2228893531"/>
                    </a:ext>
                  </a:extLst>
                </a:gridCol>
                <a:gridCol w="3997234">
                  <a:extLst>
                    <a:ext uri="{9D8B030D-6E8A-4147-A177-3AD203B41FA5}">
                      <a16:colId xmlns:a16="http://schemas.microsoft.com/office/drawing/2014/main" val="337965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Country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Test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Duration (s)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Limit (#/cm</a:t>
                      </a:r>
                      <a:r>
                        <a:rPr lang="en-US" baseline="30000" dirty="0"/>
                        <a:t>3</a:t>
                      </a:r>
                      <a:r>
                        <a:rPr lang="en-US" dirty="0"/>
                        <a:t>)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Application</a:t>
                      </a:r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874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NL, BE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 idling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x 10</a:t>
                      </a:r>
                      <a:r>
                        <a:rPr lang="en-US" baseline="30000" dirty="0"/>
                        <a:t>6</a:t>
                      </a:r>
                      <a:endParaRPr lang="en-IE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Euro 5 &amp; 6 (in NL also older vehicles)</a:t>
                      </a:r>
                      <a:endParaRPr lang="en-I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058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 idling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 x 30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2.5 x 10</a:t>
                      </a:r>
                      <a:r>
                        <a:rPr lang="en-US" baseline="30000" dirty="0"/>
                        <a:t>5</a:t>
                      </a:r>
                      <a:endParaRPr lang="en-IE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Euro 6</a:t>
                      </a:r>
                      <a:endParaRPr lang="en-IE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1454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CH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Low or high idling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 x 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 x 10</a:t>
                      </a:r>
                      <a:r>
                        <a:rPr lang="en-US" baseline="30000" dirty="0"/>
                        <a:t>5 </a:t>
                      </a:r>
                      <a:r>
                        <a:rPr lang="en-US" baseline="0" dirty="0"/>
                        <a:t>or </a:t>
                      </a:r>
                      <a:r>
                        <a:rPr lang="en-US" dirty="0"/>
                        <a:t>2.5 x 10</a:t>
                      </a:r>
                      <a:r>
                        <a:rPr lang="en-US" baseline="30000" dirty="0"/>
                        <a:t>5</a:t>
                      </a:r>
                      <a:endParaRPr lang="en-IE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All vehicles with DPF</a:t>
                      </a:r>
                      <a:endParaRPr lang="en-IE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657579"/>
                  </a:ext>
                </a:extLst>
              </a:tr>
            </a:tbl>
          </a:graphicData>
        </a:graphic>
      </p:graphicFrame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842211" y="1787637"/>
            <a:ext cx="10392403" cy="44403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In Switzerland, a PN measurement is conducted for non-road machineries during PTI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Starting from July 2022, the Netherlands and Belgium will be the first countries to introduce a PN-PTI for vehicles. Germany and Switzerland will follow from January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 PN-PTI limit, the technical specifications of the PN-PTI sensors and the measurement procedures differ in national regulations</a:t>
            </a:r>
          </a:p>
        </p:txBody>
      </p:sp>
    </p:spTree>
    <p:extLst>
      <p:ext uri="{BB962C8B-B14F-4D97-AF65-F5344CB8AC3E}">
        <p14:creationId xmlns:p14="http://schemas.microsoft.com/office/powerpoint/2010/main" val="1737704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83010" y="1357577"/>
            <a:ext cx="4781088" cy="41703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Five vehicles (V1-V5) were tested with the opacity test (3 Diesel). During idle tests opacity was almost zero for all vehicles.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During acceleration tests only for one vehicle (PFI) the opacity meter measured ~0.3 m</a:t>
            </a:r>
            <a:r>
              <a:rPr lang="en-GB" sz="2000" baseline="30000" dirty="0"/>
              <a:t>-1</a:t>
            </a:r>
            <a:r>
              <a:rPr lang="en-GB" sz="2000" dirty="0"/>
              <a:t>. The PN emissions during this test (free acceleration) were ~10</a:t>
            </a:r>
            <a:r>
              <a:rPr lang="en-GB" sz="2000" baseline="30000" dirty="0"/>
              <a:t>8</a:t>
            </a:r>
            <a:r>
              <a:rPr lang="en-GB" sz="2000" dirty="0"/>
              <a:t> #/cm</a:t>
            </a:r>
            <a:r>
              <a:rPr lang="en-GB" sz="2000" baseline="30000" dirty="0"/>
              <a:t>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Two vehicles that would have failed the PN-PTI test with a limit of 2.5 × 10</a:t>
            </a:r>
            <a:r>
              <a:rPr lang="en-GB" sz="2000" baseline="30000" dirty="0"/>
              <a:t>5</a:t>
            </a:r>
            <a:r>
              <a:rPr lang="en-GB" sz="2000" dirty="0"/>
              <a:t> #/cm</a:t>
            </a:r>
            <a:r>
              <a:rPr lang="en-GB" sz="2000" baseline="30000" dirty="0"/>
              <a:t>3</a:t>
            </a:r>
            <a:r>
              <a:rPr lang="en-GB" sz="2000" dirty="0"/>
              <a:t>, passed the opacity test. This finding is in agreement with previous studies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Opacity tests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457" y="1745003"/>
            <a:ext cx="6218210" cy="40597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77313" y="1480540"/>
            <a:ext cx="96051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buClr>
                <a:schemeClr val="accent5"/>
              </a:buClr>
            </a:pPr>
            <a:r>
              <a:rPr lang="it-IT" sz="1400" b="1" dirty="0">
                <a:solidFill>
                  <a:srgbClr val="FF0000"/>
                </a:solidFill>
              </a:rPr>
              <a:t>JRC data</a:t>
            </a:r>
            <a:endParaRPr lang="en-IE" sz="1400" b="1" noProof="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45888" y="2817628"/>
            <a:ext cx="78681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buClr>
                <a:schemeClr val="accent5"/>
              </a:buClr>
            </a:pPr>
            <a:r>
              <a:rPr lang="en-US" sz="1400" noProof="0" dirty="0"/>
              <a:t>PN-PTI failure</a:t>
            </a:r>
            <a:endParaRPr lang="en-IE" sz="1400" noProof="0" dirty="0"/>
          </a:p>
        </p:txBody>
      </p:sp>
    </p:spTree>
    <p:extLst>
      <p:ext uri="{BB962C8B-B14F-4D97-AF65-F5344CB8AC3E}">
        <p14:creationId xmlns:p14="http://schemas.microsoft.com/office/powerpoint/2010/main" val="3565117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7154" y="1692618"/>
            <a:ext cx="10267462" cy="41703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European Commission is currently working on a guidance document for harmonising approaches for PN PTI measurements but leave the MS with the possibility to introduce PN measurements as an additional measure within their own national competence, </a:t>
            </a:r>
            <a:r>
              <a:rPr lang="en-IE" sz="2000" dirty="0"/>
              <a:t>pending the revision of the PTI Directive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European Commission PN-PTI </a:t>
            </a:r>
            <a:r>
              <a:rPr lang="en-GB" dirty="0" err="1"/>
              <a:t>guideance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400096" y="3782285"/>
            <a:ext cx="9401577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0" algn="ctr"/>
            <a:r>
              <a:rPr lang="en-US" sz="2000" b="1" dirty="0">
                <a:solidFill>
                  <a:schemeClr val="accent4">
                    <a:lumMod val="75000"/>
                  </a:schemeClr>
                </a:solidFill>
              </a:rPr>
              <a:t>Current status</a:t>
            </a:r>
          </a:p>
          <a:p>
            <a:pPr indent="0" algn="ctr"/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The first draft guidance was shared with the Roadworthiness group and members provided comments. A revised version is currently under preparation</a:t>
            </a: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val="284787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7154" y="1692618"/>
            <a:ext cx="10267462" cy="41703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Scope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Description of PN-PTI instruments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Metrological controls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Measurement procedure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Regulation limit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 of the PN-PTI guidance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84730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7153" y="1825624"/>
            <a:ext cx="11102927" cy="4697096"/>
          </a:xfrm>
        </p:spPr>
        <p:txBody>
          <a:bodyPr/>
          <a:lstStyle/>
          <a:p>
            <a:r>
              <a:rPr lang="en-US" dirty="0"/>
              <a:t>Warmup of instrument and error free indication</a:t>
            </a:r>
          </a:p>
          <a:p>
            <a:r>
              <a:rPr lang="en-US" dirty="0"/>
              <a:t>Instrument self-checks and/or functional checks</a:t>
            </a:r>
          </a:p>
          <a:p>
            <a:r>
              <a:rPr lang="en-US" dirty="0"/>
              <a:t>Probe insertion at the tailpipe (recommended 30 cm, min 5 cm)</a:t>
            </a:r>
          </a:p>
          <a:p>
            <a:r>
              <a:rPr lang="en-US" dirty="0"/>
              <a:t>Idle operation of the vehicle (for hybrids: ICE on, no DPF regeneration)</a:t>
            </a:r>
          </a:p>
          <a:p>
            <a:r>
              <a:rPr lang="en-US" dirty="0"/>
              <a:t>Optionally 2-3 free accelerations, min 15 s low idle</a:t>
            </a:r>
          </a:p>
          <a:p>
            <a:r>
              <a:rPr lang="en-US" dirty="0"/>
              <a:t>At least one measurement of (at least) 15 s (earlier stop if concentration 2xLimit)</a:t>
            </a:r>
          </a:p>
          <a:p>
            <a:r>
              <a:rPr lang="en-US" dirty="0"/>
              <a:t>If fail: conditioning of 5 min (driving or accelerations) and repeat</a:t>
            </a:r>
          </a:p>
          <a:p>
            <a:r>
              <a:rPr lang="en-US" dirty="0"/>
              <a:t>Continue to all tailpipes</a:t>
            </a:r>
          </a:p>
          <a:p>
            <a:endParaRPr lang="en-US" dirty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 procedure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76452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on gasoline vehicles</a:t>
            </a:r>
            <a:endParaRPr lang="en-GB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921689" y="1674681"/>
            <a:ext cx="5688117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/>
            <a:r>
              <a:rPr lang="en-GB" sz="2200" dirty="0"/>
              <a:t>Modern GDIs emit &lt;1×10</a:t>
            </a:r>
            <a:r>
              <a:rPr lang="en-GB" sz="2200" baseline="30000" dirty="0"/>
              <a:t>12</a:t>
            </a:r>
            <a:r>
              <a:rPr lang="en-GB" sz="2200" dirty="0"/>
              <a:t> #/km even without GPF.</a:t>
            </a:r>
          </a:p>
          <a:p>
            <a:pPr indent="0"/>
            <a:r>
              <a:rPr lang="en-GB" sz="2200" dirty="0"/>
              <a:t>The low idle methodology (and limit) will not necessarily detect removal of GPF</a:t>
            </a:r>
          </a:p>
          <a:p>
            <a:pPr indent="0"/>
            <a:r>
              <a:rPr lang="en-GB" sz="2200" dirty="0"/>
              <a:t>To consider: will tampering of GPFs be an issue? What are the emissions of GDIs without GPF? Is the low idle the right method?</a:t>
            </a:r>
          </a:p>
          <a:p>
            <a:pPr indent="0"/>
            <a:endParaRPr lang="en-GB" sz="2200" dirty="0"/>
          </a:p>
          <a:p>
            <a:pPr>
              <a:buFont typeface="Arial" pitchFamily="34" charset="0"/>
              <a:buChar char="•"/>
            </a:pPr>
            <a:endParaRPr lang="en-GB" sz="2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806" y="1827839"/>
            <a:ext cx="5556337" cy="41810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6418217"/>
            <a:ext cx="5314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5"/>
              </a:buClr>
            </a:pPr>
            <a:r>
              <a:rPr lang="it-IT" sz="1400" dirty="0"/>
              <a:t> Sensors 2020, 20(20), 5790; https://doi.org/10.3390/s20205790 </a:t>
            </a:r>
            <a:endParaRPr lang="en-IE" sz="1400" noProof="0" dirty="0"/>
          </a:p>
        </p:txBody>
      </p:sp>
      <p:sp>
        <p:nvSpPr>
          <p:cNvPr id="6" name="TextBox 5"/>
          <p:cNvSpPr txBox="1"/>
          <p:nvPr/>
        </p:nvSpPr>
        <p:spPr>
          <a:xfrm>
            <a:off x="9387974" y="2224353"/>
            <a:ext cx="26196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5"/>
              </a:buClr>
            </a:pPr>
            <a:r>
              <a:rPr lang="en-US" sz="2000" noProof="0" dirty="0">
                <a:solidFill>
                  <a:schemeClr val="bg2">
                    <a:lumMod val="50000"/>
                  </a:schemeClr>
                </a:solidFill>
              </a:rPr>
              <a:t>First generation GDIs</a:t>
            </a:r>
          </a:p>
          <a:p>
            <a:pPr>
              <a:buClr>
                <a:schemeClr val="accent5"/>
              </a:buClr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pre Euro 6b</a:t>
            </a:r>
            <a:endParaRPr lang="en-IE" sz="2000" noProof="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64091" y="2694615"/>
            <a:ext cx="931818" cy="5710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0415451" y="2980164"/>
            <a:ext cx="0" cy="2384316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21689" y="4971667"/>
            <a:ext cx="319029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5"/>
              </a:buClr>
            </a:pPr>
            <a:r>
              <a:rPr lang="en-US" sz="1600" noProof="0" dirty="0"/>
              <a:t>GDI = Gasoline Direct Injection</a:t>
            </a:r>
          </a:p>
          <a:p>
            <a:pPr>
              <a:buClr>
                <a:schemeClr val="accent5"/>
              </a:buClr>
            </a:pPr>
            <a:r>
              <a:rPr lang="en-US" sz="1600" dirty="0"/>
              <a:t>GPF = Gasoline Particulate Filter</a:t>
            </a:r>
          </a:p>
          <a:p>
            <a:pPr>
              <a:buClr>
                <a:schemeClr val="accent5"/>
              </a:buClr>
            </a:pPr>
            <a:r>
              <a:rPr lang="en-US" sz="1600" dirty="0"/>
              <a:t>PFI = Port Fuel Injection</a:t>
            </a:r>
          </a:p>
          <a:p>
            <a:pPr>
              <a:buClr>
                <a:schemeClr val="accent5"/>
              </a:buClr>
            </a:pPr>
            <a:r>
              <a:rPr lang="en-US" sz="1600" dirty="0"/>
              <a:t>LPG = Liquefied Petroleum Gas</a:t>
            </a:r>
          </a:p>
          <a:p>
            <a:pPr>
              <a:buClr>
                <a:schemeClr val="accent5"/>
              </a:buClr>
            </a:pPr>
            <a:r>
              <a:rPr lang="en-US" sz="1600" dirty="0"/>
              <a:t>CNG = Compressed Natural Gas</a:t>
            </a:r>
          </a:p>
          <a:p>
            <a:pPr>
              <a:buClr>
                <a:schemeClr val="accent5"/>
              </a:buClr>
            </a:pPr>
            <a:endParaRPr lang="en-IE" sz="1600" noProof="0" dirty="0"/>
          </a:p>
        </p:txBody>
      </p:sp>
    </p:spTree>
    <p:extLst>
      <p:ext uri="{BB962C8B-B14F-4D97-AF65-F5344CB8AC3E}">
        <p14:creationId xmlns:p14="http://schemas.microsoft.com/office/powerpoint/2010/main" val="1821749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4248" y="1692618"/>
            <a:ext cx="5567519" cy="44991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JRC investigated the correlation between type-approval and PN-PTI emissions of diesel vehicles. Our results agree with older studies. Correlation factor can be defined: ~10</a:t>
            </a:r>
            <a:r>
              <a:rPr lang="en-GB" sz="2000" baseline="30000" dirty="0"/>
              <a:t>7</a:t>
            </a:r>
            <a:r>
              <a:rPr lang="en-GB" sz="2000" dirty="0"/>
              <a:t> cm</a:t>
            </a:r>
            <a:r>
              <a:rPr lang="en-GB" sz="2000" baseline="30000" dirty="0"/>
              <a:t>3</a:t>
            </a:r>
            <a:r>
              <a:rPr lang="en-GB" sz="2000" dirty="0"/>
              <a:t>/km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Considering that the type approval limit is 6 x 10</a:t>
            </a:r>
            <a:r>
              <a:rPr lang="en-GB" sz="2000" baseline="30000" dirty="0"/>
              <a:t>11</a:t>
            </a:r>
            <a:r>
              <a:rPr lang="en-GB" sz="2000" dirty="0"/>
              <a:t> #/km, vehicles with &gt;10</a:t>
            </a:r>
            <a:r>
              <a:rPr lang="en-GB" sz="2000" baseline="30000" dirty="0"/>
              <a:t>5</a:t>
            </a:r>
            <a:r>
              <a:rPr lang="en-GB" sz="2000" dirty="0"/>
              <a:t> #/cm</a:t>
            </a:r>
            <a:r>
              <a:rPr lang="en-GB" sz="2000" baseline="30000" dirty="0"/>
              <a:t>3</a:t>
            </a:r>
            <a:r>
              <a:rPr lang="en-GB" sz="2000" dirty="0"/>
              <a:t> low idling emissions will fail the type-approval tests.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Considering the </a:t>
            </a:r>
            <a:r>
              <a:rPr lang="en-GB" sz="2000" i="1" dirty="0"/>
              <a:t>method</a:t>
            </a:r>
            <a:r>
              <a:rPr lang="en-GB" sz="2000" dirty="0"/>
              <a:t> and </a:t>
            </a:r>
            <a:r>
              <a:rPr lang="en-GB" sz="2000" i="1" dirty="0"/>
              <a:t>instrumentation</a:t>
            </a:r>
            <a:r>
              <a:rPr lang="en-GB" sz="2000" dirty="0"/>
              <a:t> uncertainty a limit ≥ 250,000 #/cm</a:t>
            </a:r>
            <a:r>
              <a:rPr lang="en-GB" sz="2000" baseline="30000" dirty="0"/>
              <a:t>3 </a:t>
            </a:r>
            <a:r>
              <a:rPr lang="en-GB" sz="2000" dirty="0"/>
              <a:t>is reasonable and will depend on the stringency.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 limit of 1,000,000 #/cm</a:t>
            </a:r>
            <a:r>
              <a:rPr lang="en-GB" sz="2000" baseline="30000" dirty="0"/>
              <a:t>3 </a:t>
            </a:r>
            <a:r>
              <a:rPr lang="en-GB" sz="2000" dirty="0"/>
              <a:t>can detect removed DPFs of older vehicles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Regulation limit (diesel vehicles)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868097" y="5473651"/>
            <a:ext cx="52315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5"/>
              </a:buClr>
            </a:pPr>
            <a:r>
              <a:rPr lang="it-IT" sz="1600" dirty="0">
                <a:hlinkClick r:id="rId2"/>
              </a:rPr>
              <a:t>https://doi.org/10.3390/s20205790</a:t>
            </a:r>
            <a:r>
              <a:rPr lang="it-IT" sz="1600" dirty="0"/>
              <a:t> and new JRC results </a:t>
            </a:r>
            <a:endParaRPr lang="en-IE" sz="1600" noProof="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7919" y="1784982"/>
            <a:ext cx="5511721" cy="359981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012218" y="2068945"/>
            <a:ext cx="886691" cy="1847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8587048" y="2498338"/>
            <a:ext cx="12136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accent5"/>
              </a:buClr>
            </a:pPr>
            <a:r>
              <a:rPr lang="en-US" sz="1100" b="1" dirty="0">
                <a:solidFill>
                  <a:schemeClr val="accent5"/>
                </a:solidFill>
              </a:rPr>
              <a:t>Yellow lines: </a:t>
            </a:r>
            <a:r>
              <a:rPr lang="en-US" sz="1100" b="1" dirty="0"/>
              <a:t>+/- 65%</a:t>
            </a:r>
            <a:endParaRPr lang="en-IE" sz="1100" b="1" noProof="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193877" y="2927484"/>
            <a:ext cx="289992" cy="4274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0020926" y="2498338"/>
            <a:ext cx="0" cy="2384316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0563497" y="2498338"/>
            <a:ext cx="0" cy="2384316"/>
          </a:xfrm>
          <a:prstGeom prst="line">
            <a:avLst/>
          </a:prstGeom>
          <a:ln w="1905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76330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67154" y="1692618"/>
            <a:ext cx="10267461" cy="41703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Gasoline vehicles are out of the scope at this stage due to lack of experimental data to support a robust measurement procedure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According to the draft guidance, the PN-PTI test can be applied to all M and N category vehicles equipped with compression ignition engine.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It is suggested to include in the scope vehicles registered after 01/01/2013 (date of introduction of a PN limit for these vehicles)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For Heavy Duty Vehicles (HDVs), DPF malfunctioning can be detected with low idling tests according to the literature</a:t>
            </a:r>
            <a:r>
              <a:rPr lang="el-GR" sz="2000" dirty="0"/>
              <a:t>. </a:t>
            </a:r>
            <a:r>
              <a:rPr lang="en-GB" sz="2000" dirty="0"/>
              <a:t>JRC does not have currently experimental data</a:t>
            </a:r>
            <a:r>
              <a:rPr lang="en-US" sz="2000" dirty="0"/>
              <a:t>.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Scope </a:t>
            </a:r>
            <a:r>
              <a:rPr lang="en-GB" sz="2800" dirty="0"/>
              <a:t>(</a:t>
            </a:r>
            <a:r>
              <a:rPr lang="en-GB" sz="2800" dirty="0">
                <a:solidFill>
                  <a:srgbClr val="FF0000"/>
                </a:solidFill>
              </a:rPr>
              <a:t>on-going work</a:t>
            </a:r>
            <a:r>
              <a:rPr lang="en-GB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8737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RC palette 1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6ACBF3"/>
      </a:accent1>
      <a:accent2>
        <a:srgbClr val="3E99DA"/>
      </a:accent2>
      <a:accent3>
        <a:srgbClr val="1EC08A"/>
      </a:accent3>
      <a:accent4>
        <a:srgbClr val="ED8D2F"/>
      </a:accent4>
      <a:accent5>
        <a:srgbClr val="F8CC29"/>
      </a:accent5>
      <a:accent6>
        <a:srgbClr val="E76C53"/>
      </a:accent6>
      <a:hlink>
        <a:srgbClr val="0563C1"/>
      </a:hlink>
      <a:folHlink>
        <a:srgbClr val="24337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buClr>
            <a:schemeClr val="accent5"/>
          </a:buClr>
          <a:buFont typeface="Arial"/>
          <a:buChar char="•"/>
          <a:defRPr sz="2400" noProof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92a9dd4e8c7f8be46150dda41d58f11b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fb9d01cd92e8bcc0c6298e0f34402da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55D42B-0090-4A9F-99B8-D0BEB09594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89E2E3-DD13-4E71-8E38-3C049726F2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FE4221-45D6-4665-AC68-F8EA0DC64FD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3955</TotalTime>
  <Words>1581</Words>
  <Application>Microsoft Office PowerPoint</Application>
  <PresentationFormat>Widescreen</PresentationFormat>
  <Paragraphs>241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 </vt:lpstr>
      <vt:lpstr>Arial</vt:lpstr>
      <vt:lpstr>Calibri</vt:lpstr>
      <vt:lpstr>Office Theme</vt:lpstr>
      <vt:lpstr>Periodic Technical Inspection:  Particle Number (PN) Measurements</vt:lpstr>
      <vt:lpstr>National regulations</vt:lpstr>
      <vt:lpstr>Opacity tests</vt:lpstr>
      <vt:lpstr>European Commission PN-PTI guideance</vt:lpstr>
      <vt:lpstr>Outline of the PN-PTI guidance</vt:lpstr>
      <vt:lpstr>Measurement procedure</vt:lpstr>
      <vt:lpstr>Thoughts on gasoline vehicles</vt:lpstr>
      <vt:lpstr>Regulation limit (diesel vehicles)</vt:lpstr>
      <vt:lpstr>Scope (on-going work)</vt:lpstr>
      <vt:lpstr>Description of the PN-PTI instrument</vt:lpstr>
      <vt:lpstr>Controls over life-time of instrument</vt:lpstr>
      <vt:lpstr>Metrological requirements (efficiency – linearity)</vt:lpstr>
      <vt:lpstr>Next steps</vt:lpstr>
      <vt:lpstr>Thank you</vt:lpstr>
      <vt:lpstr>Metrological controls: Open points</vt:lpstr>
      <vt:lpstr>Measurement procedure (1/2) (on-going work)</vt:lpstr>
      <vt:lpstr>Measurement procedure (2/2) (on-going work)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Francois Cuenot</cp:lastModifiedBy>
  <cp:revision>319</cp:revision>
  <dcterms:created xsi:type="dcterms:W3CDTF">2019-08-09T12:06:42Z</dcterms:created>
  <dcterms:modified xsi:type="dcterms:W3CDTF">2022-05-30T21:47:37Z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UpdateToken">
    <vt:lpwstr>15</vt:lpwstr>
  </property>
  <property fmtid="{D5CDD505-2E9C-101B-9397-08002B2CF9AE}" pid="3" name="Offisync_ServerID">
    <vt:lpwstr>0d3b22a6-6203-4efc-8e8e-b5279256493b</vt:lpwstr>
  </property>
  <property fmtid="{D5CDD505-2E9C-101B-9397-08002B2CF9AE}" pid="4" name="Jive_VersionGuid">
    <vt:lpwstr>bdc11126-fc0e-48b9-9125-fee26a4a8c4e</vt:lpwstr>
  </property>
  <property fmtid="{D5CDD505-2E9C-101B-9397-08002B2CF9AE}" pid="5" name="Offisync_UniqueId">
    <vt:lpwstr>216256</vt:lpwstr>
  </property>
  <property fmtid="{D5CDD505-2E9C-101B-9397-08002B2CF9AE}" pid="6" name="Jive_LatestUserAccountName">
    <vt:lpwstr>melasan</vt:lpwstr>
  </property>
  <property fmtid="{D5CDD505-2E9C-101B-9397-08002B2CF9AE}" pid="7" name="Offisync_ProviderInitializationData">
    <vt:lpwstr>https://webgate.ec.europa.eu/connected</vt:lpwstr>
  </property>
  <property fmtid="{D5CDD505-2E9C-101B-9397-08002B2CF9AE}" pid="8" name="ContentTypeId">
    <vt:lpwstr>0x0101003B8422D08C252547BB1CFA7F78E2CB83</vt:lpwstr>
  </property>
</Properties>
</file>