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89" r:id="rId6"/>
    <p:sldId id="288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2E02B-6B9B-4BD0-83EE-9E69107568C3}" v="2" dt="2022-05-29T17:50:12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92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3175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69093"/>
            <a:ext cx="79586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6"/>
            <a:ext cx="109728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93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9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law/better-regulation/have-your-say/initiatives/13483-Amendments-to-emissions-type-approval-testing-procedures-of-light-duty-vehicles-WLTP-and-RDE-_en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Further development of UNR RDE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GRPE 86, 30 May -2 June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04386-ED0A-4D38-8A0D-2890B9160B2D}"/>
              </a:ext>
            </a:extLst>
          </p:cNvPr>
          <p:cNvSpPr/>
          <p:nvPr/>
        </p:nvSpPr>
        <p:spPr>
          <a:xfrm>
            <a:off x="0" y="139118"/>
            <a:ext cx="3773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expert from the EC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247DD-5C60-4994-850B-878160B0EF94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>
                <a:latin typeface="Calibri "/>
              </a:rPr>
              <a:t>Informal document </a:t>
            </a:r>
            <a:r>
              <a:rPr lang="en-GB" b="1" dirty="0">
                <a:latin typeface="Calibri "/>
              </a:rPr>
              <a:t>GRPE-86-29 </a:t>
            </a:r>
            <a:endParaRPr lang="en-GB" dirty="0">
              <a:latin typeface="Calibri "/>
            </a:endParaRPr>
          </a:p>
          <a:p>
            <a:pPr algn="r"/>
            <a:r>
              <a:rPr lang="en-GB" dirty="0">
                <a:latin typeface="Calibri "/>
              </a:rPr>
              <a:t>86th GRPE, May 30-June 2, 2022, </a:t>
            </a:r>
          </a:p>
          <a:p>
            <a:pPr algn="r"/>
            <a:r>
              <a:rPr lang="en-GB" dirty="0">
                <a:latin typeface="Calibri "/>
              </a:rPr>
              <a:t>agenda item 3.(c) 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2929"/>
            <a:ext cx="10905699" cy="4325009"/>
          </a:xfrm>
        </p:spPr>
        <p:txBody>
          <a:bodyPr/>
          <a:lstStyle/>
          <a:p>
            <a:r>
              <a:rPr lang="en-GB" dirty="0"/>
              <a:t>UNR RDE was voted in GRPE with [ ] around the margins of uncertainty in order to allow the EU to finalise the legal process </a:t>
            </a:r>
          </a:p>
          <a:p>
            <a:r>
              <a:rPr lang="en-GB" dirty="0"/>
              <a:t>Court case was finalised in the EU on 13 January 2022 with a positive outcome</a:t>
            </a:r>
          </a:p>
          <a:p>
            <a:r>
              <a:rPr lang="en-GB" dirty="0"/>
              <a:t>In the meantime, further work on the margins revealed that they can be further lowered together with some adjustments in the methodology of zero drift correction  		</a:t>
            </a:r>
            <a:r>
              <a:rPr lang="en-GB" b="1" i="1" dirty="0"/>
              <a:t>Euro 6e proposal</a:t>
            </a:r>
          </a:p>
          <a:p>
            <a:r>
              <a:rPr lang="en-GB" dirty="0"/>
              <a:t>Proposal currently under public and WTO consultation (see changes to Annex </a:t>
            </a:r>
            <a:r>
              <a:rPr lang="en-GB" dirty="0" err="1"/>
              <a:t>IIIa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https://ec.europa.eu/info/law/better-regulation/have-your-say/initiatives/13483-Amendments-to-emissions-type-approval-testing-procedures-of-light-duty-vehicles-WLTP-and-RDE-_en</a:t>
            </a:r>
            <a:r>
              <a:rPr lang="en-GB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UNR RDE</a:t>
            </a:r>
            <a:endParaRPr lang="fr-BE" dirty="0"/>
          </a:p>
        </p:txBody>
      </p:sp>
      <p:sp>
        <p:nvSpPr>
          <p:cNvPr id="4" name="Right Arrow 3"/>
          <p:cNvSpPr/>
          <p:nvPr/>
        </p:nvSpPr>
        <p:spPr>
          <a:xfrm>
            <a:off x="3433312" y="4132054"/>
            <a:ext cx="983412" cy="327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89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Vote of Euro 6e amendments in EU expected on 5 July 2022</a:t>
            </a:r>
          </a:p>
          <a:p>
            <a:r>
              <a:rPr lang="en-GB" dirty="0"/>
              <a:t>Finalisation of UNR RDE with inclusion of Euro 6e elements </a:t>
            </a:r>
          </a:p>
          <a:p>
            <a:r>
              <a:rPr lang="en-GB" b="1" dirty="0"/>
              <a:t>Draft text submitted as informal document to GRPE after the vote</a:t>
            </a:r>
          </a:p>
          <a:p>
            <a:pPr lvl="1"/>
            <a:r>
              <a:rPr lang="en-GB" b="1" dirty="0"/>
              <a:t>Kindly request the approval of GRPE for the late submission</a:t>
            </a:r>
          </a:p>
          <a:p>
            <a:r>
              <a:rPr lang="en-GB" b="1" dirty="0"/>
              <a:t>Comments</a:t>
            </a:r>
            <a:r>
              <a:rPr lang="en-GB" dirty="0"/>
              <a:t> to be received as early as possible and at the latest by </a:t>
            </a:r>
            <a:r>
              <a:rPr lang="en-GB" b="1" dirty="0"/>
              <a:t>19 September 2022 </a:t>
            </a:r>
          </a:p>
          <a:p>
            <a:r>
              <a:rPr lang="en-GB" dirty="0"/>
              <a:t>Submission of </a:t>
            </a:r>
            <a:r>
              <a:rPr lang="en-GB" b="1" dirty="0"/>
              <a:t>working document for GRPE 87 by 18 October 2022</a:t>
            </a:r>
          </a:p>
          <a:p>
            <a:r>
              <a:rPr lang="en-GB" dirty="0"/>
              <a:t>Start of development of RDE 2</a:t>
            </a:r>
            <a:r>
              <a:rPr lang="en-GB" baseline="30000" dirty="0"/>
              <a:t>nd</a:t>
            </a:r>
            <a:r>
              <a:rPr lang="en-GB" dirty="0"/>
              <a:t> phase postponed for autumn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600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86251-A187-4CEB-B3D0-D3753100F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265600-9F3D-4839-AAB2-8682AF1A0E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E22749-39DA-4286-B2A3-7CD3B7A1B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234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</vt:lpstr>
      <vt:lpstr>Arial</vt:lpstr>
      <vt:lpstr>Calibri</vt:lpstr>
      <vt:lpstr>Office Theme</vt:lpstr>
      <vt:lpstr>Further development of UNR RDE</vt:lpstr>
      <vt:lpstr>UNR RDE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2022-05-29T17:23:01Z</dcterms:created>
  <dcterms:modified xsi:type="dcterms:W3CDTF">2022-05-29T17:50:32Z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