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11"/>
  </p:notesMasterIdLst>
  <p:sldIdLst>
    <p:sldId id="297" r:id="rId5"/>
    <p:sldId id="294" r:id="rId6"/>
    <p:sldId id="298" r:id="rId7"/>
    <p:sldId id="299" r:id="rId8"/>
    <p:sldId id="300" r:id="rId9"/>
    <p:sldId id="301" r:id="rId10"/>
  </p:sldIdLst>
  <p:sldSz cx="9144000" cy="6858000" type="screen4x3"/>
  <p:notesSz cx="6735763" cy="9866313"/>
  <p:custDataLst>
    <p:tags r:id="rId12"/>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00FF00"/>
    <a:srgbClr val="33CC33"/>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381" autoAdjust="0"/>
    <p:restoredTop sz="94671" autoAdjust="0"/>
  </p:normalViewPr>
  <p:slideViewPr>
    <p:cSldViewPr>
      <p:cViewPr varScale="1">
        <p:scale>
          <a:sx n="78" d="100"/>
          <a:sy n="78" d="100"/>
        </p:scale>
        <p:origin x="2030"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nstantin Glukhenkiy" userId="24b49d37-c936-4e44-8fab-4bfac34f62f4" providerId="ADAL" clId="{6BAB4F27-C14F-4163-AE43-488E101B75AE}"/>
    <pc:docChg chg="modSld">
      <pc:chgData name="Konstantin Glukhenkiy" userId="24b49d37-c936-4e44-8fab-4bfac34f62f4" providerId="ADAL" clId="{6BAB4F27-C14F-4163-AE43-488E101B75AE}" dt="2022-04-27T17:54:43.357" v="7" actId="6549"/>
      <pc:docMkLst>
        <pc:docMk/>
      </pc:docMkLst>
      <pc:sldChg chg="modSp mod">
        <pc:chgData name="Konstantin Glukhenkiy" userId="24b49d37-c936-4e44-8fab-4bfac34f62f4" providerId="ADAL" clId="{6BAB4F27-C14F-4163-AE43-488E101B75AE}" dt="2022-04-27T17:54:34.315" v="3" actId="6549"/>
        <pc:sldMkLst>
          <pc:docMk/>
          <pc:sldMk cId="4034798416" sldId="297"/>
        </pc:sldMkLst>
        <pc:spChg chg="mod">
          <ac:chgData name="Konstantin Glukhenkiy" userId="24b49d37-c936-4e44-8fab-4bfac34f62f4" providerId="ADAL" clId="{6BAB4F27-C14F-4163-AE43-488E101B75AE}" dt="2022-04-27T17:54:34.315" v="3" actId="6549"/>
          <ac:spMkLst>
            <pc:docMk/>
            <pc:sldMk cId="4034798416" sldId="297"/>
            <ac:spMk id="9" creationId="{00000000-0000-0000-0000-000000000000}"/>
          </ac:spMkLst>
        </pc:spChg>
      </pc:sldChg>
      <pc:sldChg chg="modSp mod">
        <pc:chgData name="Konstantin Glukhenkiy" userId="24b49d37-c936-4e44-8fab-4bfac34f62f4" providerId="ADAL" clId="{6BAB4F27-C14F-4163-AE43-488E101B75AE}" dt="2022-04-27T17:54:43.357" v="7" actId="6549"/>
        <pc:sldMkLst>
          <pc:docMk/>
          <pc:sldMk cId="1099420100" sldId="298"/>
        </pc:sldMkLst>
        <pc:spChg chg="mod">
          <ac:chgData name="Konstantin Glukhenkiy" userId="24b49d37-c936-4e44-8fab-4bfac34f62f4" providerId="ADAL" clId="{6BAB4F27-C14F-4163-AE43-488E101B75AE}" dt="2022-04-27T17:54:43.357" v="7" actId="6549"/>
          <ac:spMkLst>
            <pc:docMk/>
            <pc:sldMk cId="1099420100" sldId="298"/>
            <ac:spMk id="133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3315"/>
          </a:xfrm>
          <a:prstGeom prst="rect">
            <a:avLst/>
          </a:prstGeom>
        </p:spPr>
        <p:txBody>
          <a:bodyPr vert="horz" lIns="91403" tIns="45702" rIns="91403"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3315"/>
          </a:xfrm>
          <a:prstGeom prst="rect">
            <a:avLst/>
          </a:prstGeom>
        </p:spPr>
        <p:txBody>
          <a:bodyPr vert="horz" lIns="91403" tIns="45702" rIns="91403" bIns="45702" rtlCol="0"/>
          <a:lstStyle>
            <a:lvl1pPr algn="r">
              <a:defRPr sz="1200"/>
            </a:lvl1pPr>
          </a:lstStyle>
          <a:p>
            <a:fld id="{AED324DB-82CF-4A99-93A1-97318DDE2051}" type="datetimeFigureOut">
              <a:rPr kumimoji="1" lang="ja-JP" altLang="en-US" smtClean="0"/>
              <a:t>2022/4/27</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3950" cy="3700463"/>
          </a:xfrm>
          <a:prstGeom prst="rect">
            <a:avLst/>
          </a:prstGeom>
          <a:noFill/>
          <a:ln w="12700">
            <a:solidFill>
              <a:prstClr val="black"/>
            </a:solidFill>
          </a:ln>
        </p:spPr>
        <p:txBody>
          <a:bodyPr vert="horz" lIns="91403" tIns="45702" rIns="91403" bIns="4570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03" tIns="45702" rIns="91403"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0" cy="493315"/>
          </a:xfrm>
          <a:prstGeom prst="rect">
            <a:avLst/>
          </a:prstGeom>
        </p:spPr>
        <p:txBody>
          <a:bodyPr vert="horz" lIns="91403" tIns="45702" rIns="91403"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0" cy="493315"/>
          </a:xfrm>
          <a:prstGeom prst="rect">
            <a:avLst/>
          </a:prstGeom>
        </p:spPr>
        <p:txBody>
          <a:bodyPr vert="horz" lIns="91403" tIns="45702" rIns="91403" bIns="45702" rtlCol="0" anchor="b"/>
          <a:lstStyle>
            <a:lvl1pPr algn="r">
              <a:defRPr sz="1200"/>
            </a:lvl1pPr>
          </a:lstStyle>
          <a:p>
            <a:fld id="{687E92C2-FE68-4557-965C-556BB6C4EB93}" type="slidenum">
              <a:rPr kumimoji="1" lang="ja-JP" altLang="en-US" smtClean="0"/>
              <a:t>‹#›</a:t>
            </a:fld>
            <a:endParaRPr kumimoji="1" lang="ja-JP" altLang="en-US"/>
          </a:p>
        </p:txBody>
      </p:sp>
    </p:spTree>
    <p:extLst>
      <p:ext uri="{BB962C8B-B14F-4D97-AF65-F5344CB8AC3E}">
        <p14:creationId xmlns:p14="http://schemas.microsoft.com/office/powerpoint/2010/main" val="36210941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87E92C2-FE68-4557-965C-556BB6C4EB93}" type="slidenum">
              <a:rPr kumimoji="1" lang="ja-JP" altLang="en-US" smtClean="0"/>
              <a:t>1</a:t>
            </a:fld>
            <a:endParaRPr kumimoji="1" lang="ja-JP" altLang="en-US"/>
          </a:p>
        </p:txBody>
      </p:sp>
    </p:spTree>
    <p:extLst>
      <p:ext uri="{BB962C8B-B14F-4D97-AF65-F5344CB8AC3E}">
        <p14:creationId xmlns:p14="http://schemas.microsoft.com/office/powerpoint/2010/main" val="308174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946AAE-E62E-4615-B6FD-23EFF162837F}" type="datetime1">
              <a:rPr kumimoji="1" lang="ja-JP" altLang="fr-FR" smtClean="0"/>
              <a:t>2022/4/27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21649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84F731C-CFA5-4AE8-B1EA-B87E8A14DF44}" type="datetime1">
              <a:rPr kumimoji="1" lang="ja-JP" altLang="fr-FR" smtClean="0"/>
              <a:t>2022/4/27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281388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9E1A73-6C3A-444A-8827-1A10F032311F}" type="datetime1">
              <a:rPr kumimoji="1" lang="ja-JP" altLang="fr-FR" smtClean="0"/>
              <a:t>2022/4/27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396765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1"/>
            </p:custDataLst>
            <p:extLst>
              <p:ext uri="{D42A27DB-BD31-4B8C-83A1-F6EECF244321}">
                <p14:modId xmlns:p14="http://schemas.microsoft.com/office/powerpoint/2010/main" val="77768797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3" imgW="493" imgH="493" progId="TCLayout.ActiveDocument.1">
                  <p:embed/>
                </p:oleObj>
              </mc:Choice>
              <mc:Fallback>
                <p:oleObj name="think-cell Folie" r:id="rId3" imgW="493" imgH="493" progId="TCLayout.ActiveDocument.1">
                  <p:embed/>
                  <p:pic>
                    <p:nvPicPr>
                      <p:cNvPr id="7" name="Objekt 6"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1702119-C271-44F5-9D5E-A576701CEBA5}" type="datetime1">
              <a:rPr kumimoji="1" lang="ja-JP" altLang="fr-FR" smtClean="0"/>
              <a:t>2022/4/27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AC0D15-F965-4AF5-930F-AAC5B3CB5B3D}" type="slidenum">
              <a:rPr kumimoji="1" lang="ja-JP" altLang="en-US" smtClean="0"/>
              <a:t>‹#›</a:t>
            </a:fld>
            <a:endParaRPr kumimoji="1" lang="ja-JP" altLang="en-US" dirty="0"/>
          </a:p>
        </p:txBody>
      </p:sp>
    </p:spTree>
    <p:extLst>
      <p:ext uri="{BB962C8B-B14F-4D97-AF65-F5344CB8AC3E}">
        <p14:creationId xmlns:p14="http://schemas.microsoft.com/office/powerpoint/2010/main" val="235977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3FFDDB-8FB2-4C49-A6E7-DC318DBBC169}" type="datetime1">
              <a:rPr kumimoji="1" lang="ja-JP" altLang="fr-FR" smtClean="0"/>
              <a:t>2022/4/27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93974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85EEF0A-E870-4B0A-9F91-D0CB075B1967}" type="datetime1">
              <a:rPr kumimoji="1" lang="ja-JP" altLang="fr-FR" smtClean="0"/>
              <a:t>2022/4/27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91142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FB573C1-B549-41E3-B7A6-734780ABE747}" type="datetime1">
              <a:rPr kumimoji="1" lang="ja-JP" altLang="fr-FR" smtClean="0"/>
              <a:t>2022/4/27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88128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DBEBBAD-2A1F-4B46-993D-4B8C70860F06}" type="datetime1">
              <a:rPr kumimoji="1" lang="ja-JP" altLang="fr-FR" smtClean="0"/>
              <a:t>2022/4/27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082903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10A558-D9AA-4E93-B8C0-3FAB12457AEB}" type="datetime1">
              <a:rPr kumimoji="1" lang="ja-JP" altLang="fr-FR" smtClean="0"/>
              <a:t>2022/4/27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278465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77EC1B-E2AC-4129-943E-B9AC20FC19C8}" type="datetime1">
              <a:rPr kumimoji="1" lang="ja-JP" altLang="fr-FR" smtClean="0"/>
              <a:t>2022/4/27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1318162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D4A303F-813C-44AB-A188-3EEB54391537}" type="datetime1">
              <a:rPr kumimoji="1" lang="ja-JP" altLang="fr-FR" smtClean="0"/>
              <a:t>2022/4/27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200371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13"/>
            </p:custDataLst>
            <p:extLst>
              <p:ext uri="{D42A27DB-BD31-4B8C-83A1-F6EECF244321}">
                <p14:modId xmlns:p14="http://schemas.microsoft.com/office/powerpoint/2010/main" val="29846845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14" imgW="493" imgH="493" progId="TCLayout.ActiveDocument.1">
                  <p:embed/>
                </p:oleObj>
              </mc:Choice>
              <mc:Fallback>
                <p:oleObj name="think-cell Folie" r:id="rId14" imgW="493" imgH="493" progId="TCLayout.ActiveDocument.1">
                  <p:embed/>
                  <p:pic>
                    <p:nvPicPr>
                      <p:cNvPr id="7" name="Objekt 6"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446FD-D62F-4F2E-8C6A-9DABF211BB28}" type="datetime1">
              <a:rPr kumimoji="1" lang="ja-JP" altLang="fr-FR" smtClean="0"/>
              <a:t>2022/4/27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C0D15-F965-4AF5-930F-AAC5B3CB5B3D}" type="slidenum">
              <a:rPr kumimoji="1" lang="ja-JP" altLang="en-US" smtClean="0"/>
              <a:t>‹#›</a:t>
            </a:fld>
            <a:endParaRPr kumimoji="1" lang="ja-JP" altLang="en-US"/>
          </a:p>
        </p:txBody>
      </p:sp>
    </p:spTree>
    <p:extLst>
      <p:ext uri="{BB962C8B-B14F-4D97-AF65-F5344CB8AC3E}">
        <p14:creationId xmlns:p14="http://schemas.microsoft.com/office/powerpoint/2010/main" val="313834117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493" imgH="493" progId="TCLayout.ActiveDocument.1">
                  <p:embed/>
                </p:oleObj>
              </mc:Choice>
              <mc:Fallback>
                <p:oleObj name="think-cell Folie" r:id="rId5" imgW="493" imgH="493" progId="TCLayout.ActiveDocument.1">
                  <p:embed/>
                  <p:pic>
                    <p:nvPicPr>
                      <p:cNvPr id="3" name="Objekt 2"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spcBef>
                <a:spcPct val="0"/>
              </a:spcBef>
              <a:spcAft>
                <a:spcPct val="0"/>
              </a:spcAft>
            </a:pPr>
            <a:endParaRPr lang="en-GB" sz="24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9" name="ZoneTexte 8"/>
          <p:cNvSpPr txBox="1"/>
          <p:nvPr/>
        </p:nvSpPr>
        <p:spPr>
          <a:xfrm>
            <a:off x="5364088" y="116632"/>
            <a:ext cx="3528392" cy="646331"/>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Informal document </a:t>
            </a:r>
            <a:r>
              <a:rPr lang="en-US" sz="1200" b="1" dirty="0">
                <a:latin typeface="Arial" panose="020B0604020202020204" pitchFamily="34" charset="0"/>
                <a:cs typeface="Arial" panose="020B0604020202020204" pitchFamily="34" charset="0"/>
              </a:rPr>
              <a:t>GRE-86-19</a:t>
            </a:r>
            <a:endParaRPr lang="en-US" sz="1200" dirty="0">
              <a:highlight>
                <a:srgbClr val="FFFF00"/>
              </a:highlight>
              <a:latin typeface="Arial" panose="020B0604020202020204" pitchFamily="34" charset="0"/>
              <a:cs typeface="Arial" panose="020B0604020202020204" pitchFamily="34" charset="0"/>
            </a:endParaRPr>
          </a:p>
          <a:p>
            <a:pPr algn="r"/>
            <a:r>
              <a:rPr lang="en-US" sz="1200" dirty="0">
                <a:latin typeface="Arial" panose="020B0604020202020204" pitchFamily="34" charset="0"/>
                <a:cs typeface="Arial" panose="020B0604020202020204" pitchFamily="34" charset="0"/>
              </a:rPr>
              <a:t>86</a:t>
            </a:r>
            <a:r>
              <a:rPr lang="en-US" sz="1200" baseline="30000" dirty="0">
                <a:latin typeface="Arial" panose="020B0604020202020204" pitchFamily="34" charset="0"/>
                <a:cs typeface="Arial" panose="020B0604020202020204" pitchFamily="34" charset="0"/>
              </a:rPr>
              <a:t>th</a:t>
            </a:r>
            <a:r>
              <a:rPr lang="en-US" sz="1200" dirty="0">
                <a:latin typeface="Arial" panose="020B0604020202020204" pitchFamily="34" charset="0"/>
                <a:cs typeface="Arial" panose="020B0604020202020204" pitchFamily="34" charset="0"/>
              </a:rPr>
              <a:t> GRE, 26-29 April 2022 </a:t>
            </a:r>
          </a:p>
          <a:p>
            <a:pPr algn="r"/>
            <a:r>
              <a:rPr lang="en-US" sz="1200" dirty="0">
                <a:latin typeface="Arial" panose="020B0604020202020204" pitchFamily="34" charset="0"/>
                <a:cs typeface="Arial" panose="020B0604020202020204" pitchFamily="34" charset="0"/>
              </a:rPr>
              <a:t> agenda item 7.(a) </a:t>
            </a:r>
          </a:p>
        </p:txBody>
      </p:sp>
      <p:sp>
        <p:nvSpPr>
          <p:cNvPr id="10" name="ZoneTexte 3"/>
          <p:cNvSpPr txBox="1"/>
          <p:nvPr/>
        </p:nvSpPr>
        <p:spPr>
          <a:xfrm>
            <a:off x="221020" y="162798"/>
            <a:ext cx="3528392"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Submitted by the experts of IWG EMC</a:t>
            </a:r>
          </a:p>
        </p:txBody>
      </p:sp>
      <p:sp>
        <p:nvSpPr>
          <p:cNvPr id="11" name="Titre 1"/>
          <p:cNvSpPr>
            <a:spLocks noGrp="1"/>
          </p:cNvSpPr>
          <p:nvPr>
            <p:ph type="ctrTitle"/>
          </p:nvPr>
        </p:nvSpPr>
        <p:spPr>
          <a:xfrm>
            <a:off x="395536" y="1268760"/>
            <a:ext cx="8496944" cy="4464496"/>
          </a:xfrm>
        </p:spPr>
        <p:txBody>
          <a:bodyPr/>
          <a:lstStyle/>
          <a:p>
            <a:r>
              <a:rPr lang="en-GB" sz="3200" b="1" dirty="0">
                <a:solidFill>
                  <a:schemeClr val="tx1"/>
                </a:solidFill>
                <a:latin typeface="Arial" panose="020B0604020202020204" pitchFamily="34" charset="0"/>
                <a:cs typeface="Arial" panose="020B0604020202020204" pitchFamily="34" charset="0"/>
              </a:rPr>
              <a:t>IWG on Electromagnetic Compatibility</a:t>
            </a:r>
            <a:br>
              <a:rPr lang="en-GB" sz="3200" b="1" dirty="0">
                <a:solidFill>
                  <a:srgbClr val="0070C0"/>
                </a:solidFill>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(IWG EMC)</a:t>
            </a:r>
            <a:br>
              <a:rPr lang="en-GB" sz="3200" dirty="0">
                <a:latin typeface="Arial" panose="020B0604020202020204" pitchFamily="34" charset="0"/>
                <a:cs typeface="Arial" panose="020B0604020202020204" pitchFamily="34" charset="0"/>
              </a:rPr>
            </a:br>
            <a:r>
              <a:rPr lang="en-GB" sz="2400" b="1" dirty="0">
                <a:solidFill>
                  <a:schemeClr val="tx1"/>
                </a:solidFill>
                <a:latin typeface="Arial" panose="020B0604020202020204" pitchFamily="34" charset="0"/>
                <a:cs typeface="Arial" panose="020B0604020202020204" pitchFamily="34" charset="0"/>
              </a:rPr>
              <a:t>Status report to GRE-86</a:t>
            </a:r>
            <a:br>
              <a:rPr lang="en-GB" sz="2400" b="1" dirty="0">
                <a:solidFill>
                  <a:schemeClr val="tx1"/>
                </a:solidFill>
                <a:latin typeface="Arial" panose="020B0604020202020204" pitchFamily="34" charset="0"/>
                <a:cs typeface="Arial" panose="020B0604020202020204" pitchFamily="34" charset="0"/>
              </a:rPr>
            </a:br>
            <a:r>
              <a:rPr lang="en-GB" sz="1800" b="1" dirty="0">
                <a:solidFill>
                  <a:schemeClr val="tx1"/>
                </a:solidFill>
                <a:latin typeface="Arial" panose="020B0604020202020204" pitchFamily="34" charset="0"/>
                <a:cs typeface="Arial" panose="020B0604020202020204" pitchFamily="34" charset="0"/>
              </a:rPr>
              <a:t>April 2022</a:t>
            </a:r>
            <a:endParaRPr lang="en-GB"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79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Text Box 4"/>
          <p:cNvSpPr txBox="1">
            <a:spLocks noChangeArrowheads="1"/>
          </p:cNvSpPr>
          <p:nvPr/>
        </p:nvSpPr>
        <p:spPr bwMode="auto">
          <a:xfrm>
            <a:off x="238124" y="1387798"/>
            <a:ext cx="8725403" cy="496855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92500" lnSpcReduction="10000"/>
          </a:bodyPr>
          <a:lstStyle>
            <a:lvl1pPr marL="292100" indent="-292100" algn="l" defTabSz="914400" rtl="0" eaLnBrk="1" latinLnBrk="0" hangingPunct="1">
              <a:spcBef>
                <a:spcPct val="20000"/>
              </a:spcBef>
              <a:buFont typeface="Arial" panose="020B0604020202020204" pitchFamily="34" charset="0"/>
              <a:buChar char="•"/>
              <a:defRPr kumimoji="1"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9pPr>
          </a:lstStyle>
          <a:p>
            <a:pPr marL="0" indent="0" algn="just">
              <a:spcAft>
                <a:spcPts val="1200"/>
              </a:spcAft>
              <a:buNone/>
            </a:pPr>
            <a:r>
              <a:rPr lang="en-GB" sz="2400" u="sng" dirty="0">
                <a:latin typeface="+mn-lt"/>
                <a:cs typeface="Arial" panose="020B0604020202020204" pitchFamily="34" charset="0"/>
              </a:rPr>
              <a:t>Terms of Reference for new IWG-EMC - </a:t>
            </a:r>
            <a:r>
              <a:rPr lang="en-GB" sz="2400" b="1" u="sng" dirty="0">
                <a:latin typeface="+mn-lt"/>
                <a:cs typeface="Arial" panose="020B0604020202020204" pitchFamily="34" charset="0"/>
              </a:rPr>
              <a:t>GRE-86-10:</a:t>
            </a:r>
          </a:p>
          <a:p>
            <a:pPr algn="just">
              <a:spcAft>
                <a:spcPts val="1200"/>
              </a:spcAft>
            </a:pPr>
            <a:r>
              <a:rPr lang="en-GB" sz="2400" dirty="0">
                <a:latin typeface="+mn-lt"/>
                <a:cs typeface="Arial" panose="020B0604020202020204" pitchFamily="34" charset="0"/>
              </a:rPr>
              <a:t>Work plan and time schedule: </a:t>
            </a:r>
          </a:p>
          <a:p>
            <a:pPr lvl="1" algn="just">
              <a:spcAft>
                <a:spcPts val="1200"/>
              </a:spcAft>
            </a:pPr>
            <a:r>
              <a:rPr lang="en-GB" sz="1900" dirty="0">
                <a:latin typeface="+mn-lt"/>
                <a:cs typeface="Arial" panose="020B0604020202020204" pitchFamily="34" charset="0"/>
              </a:rPr>
              <a:t>formal proposal to be presented in GRE October 2022 session.</a:t>
            </a:r>
          </a:p>
          <a:p>
            <a:pPr lvl="1" algn="just">
              <a:spcAft>
                <a:spcPts val="1200"/>
              </a:spcAft>
            </a:pPr>
            <a:r>
              <a:rPr lang="en-GB" sz="1900" dirty="0">
                <a:latin typeface="+mn-lt"/>
                <a:cs typeface="Arial" panose="020B0604020202020204" pitchFamily="34" charset="0"/>
              </a:rPr>
              <a:t>According to workload, the group thinks to extend to GRE April 2023 session.  </a:t>
            </a:r>
          </a:p>
          <a:p>
            <a:pPr algn="just">
              <a:spcAft>
                <a:spcPts val="1200"/>
              </a:spcAft>
            </a:pPr>
            <a:endParaRPr lang="en-US" sz="2000" dirty="0">
              <a:latin typeface="+mn-lt"/>
              <a:cs typeface="Arial" panose="020B0604020202020204" pitchFamily="34" charset="0"/>
            </a:endParaRPr>
          </a:p>
          <a:p>
            <a:pPr marL="0" indent="0">
              <a:spcAft>
                <a:spcPts val="1200"/>
              </a:spcAft>
              <a:buNone/>
            </a:pPr>
            <a:r>
              <a:rPr lang="en-US" sz="2400" u="sng" dirty="0">
                <a:latin typeface="+mn-lt"/>
                <a:cs typeface="Arial" panose="020B0604020202020204" pitchFamily="34" charset="0"/>
              </a:rPr>
              <a:t>Transitional Provisions - </a:t>
            </a:r>
            <a:r>
              <a:rPr lang="en-US" sz="2400" b="1" u="sng" dirty="0">
                <a:latin typeface="+mn-lt"/>
                <a:cs typeface="Arial" panose="020B0604020202020204" pitchFamily="34" charset="0"/>
              </a:rPr>
              <a:t>GRE/2022/06:</a:t>
            </a:r>
          </a:p>
          <a:p>
            <a:pPr>
              <a:spcAft>
                <a:spcPts val="1200"/>
              </a:spcAft>
            </a:pPr>
            <a:r>
              <a:rPr lang="en-US" sz="2400" dirty="0">
                <a:latin typeface="+mn-lt"/>
                <a:cs typeface="Arial" panose="020B0604020202020204" pitchFamily="34" charset="0"/>
              </a:rPr>
              <a:t>The proposed changed could have some effect on conventional ICE vehicles. </a:t>
            </a:r>
          </a:p>
          <a:p>
            <a:pPr>
              <a:spcAft>
                <a:spcPts val="1200"/>
              </a:spcAft>
            </a:pPr>
            <a:r>
              <a:rPr lang="en-US" sz="2400" dirty="0">
                <a:latin typeface="+mn-lt"/>
                <a:cs typeface="Arial" panose="020B0604020202020204" pitchFamily="34" charset="0"/>
              </a:rPr>
              <a:t>The group decided to withdraw the proposal from GRE agenda. </a:t>
            </a:r>
          </a:p>
          <a:p>
            <a:pPr>
              <a:spcAft>
                <a:spcPts val="1200"/>
              </a:spcAft>
            </a:pPr>
            <a:r>
              <a:rPr lang="en-US" sz="2400" dirty="0">
                <a:latin typeface="+mn-lt"/>
                <a:cs typeface="Arial" panose="020B0604020202020204" pitchFamily="34" charset="0"/>
              </a:rPr>
              <a:t>For 07 series, to carefully check the transitional provisions.    </a:t>
            </a:r>
          </a:p>
          <a:p>
            <a:pPr>
              <a:spcAft>
                <a:spcPts val="1200"/>
              </a:spcAft>
            </a:pPr>
            <a:endParaRPr lang="en-US" sz="2000" dirty="0">
              <a:latin typeface="+mn-lt"/>
              <a:cs typeface="Arial" panose="020B0604020202020204" pitchFamily="34" charset="0"/>
            </a:endParaRPr>
          </a:p>
          <a:p>
            <a:pPr lvl="1"/>
            <a:endParaRPr lang="en-US" sz="2000" dirty="0">
              <a:latin typeface="+mn-lt"/>
              <a:cs typeface="Arial" panose="020B0604020202020204" pitchFamily="34" charset="0"/>
            </a:endParaRPr>
          </a:p>
          <a:p>
            <a:endParaRPr lang="en-US" sz="2000" dirty="0">
              <a:latin typeface="+mn-lt"/>
              <a:cs typeface="Arial" panose="020B0604020202020204" pitchFamily="34" charset="0"/>
            </a:endParaRPr>
          </a:p>
          <a:p>
            <a:endParaRPr lang="en-US" sz="2000" dirty="0">
              <a:latin typeface="+mn-lt"/>
              <a:cs typeface="Arial" panose="020B0604020202020204" pitchFamily="34" charset="0"/>
            </a:endParaRPr>
          </a:p>
        </p:txBody>
      </p:sp>
      <p:sp>
        <p:nvSpPr>
          <p:cNvPr id="12" name="Titre 1"/>
          <p:cNvSpPr txBox="1">
            <a:spLocks/>
          </p:cNvSpPr>
          <p:nvPr/>
        </p:nvSpPr>
        <p:spPr bwMode="auto">
          <a:xfrm>
            <a:off x="323528" y="260648"/>
            <a:ext cx="8640000"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2800" b="1" kern="0" dirty="0">
                <a:solidFill>
                  <a:schemeClr val="tx1"/>
                </a:solidFill>
                <a:latin typeface="Arial" panose="020B0604020202020204" pitchFamily="34" charset="0"/>
                <a:cs typeface="Arial" panose="020B0604020202020204" pitchFamily="34" charset="0"/>
              </a:rPr>
              <a:t>IWG EMC - Status Report</a:t>
            </a:r>
          </a:p>
        </p:txBody>
      </p:sp>
      <p:sp>
        <p:nvSpPr>
          <p:cNvPr id="4" name="Espace réservé du numéro de diapositive 3"/>
          <p:cNvSpPr>
            <a:spLocks noGrp="1"/>
          </p:cNvSpPr>
          <p:nvPr>
            <p:ph type="sldNum" sz="quarter" idx="12"/>
          </p:nvPr>
        </p:nvSpPr>
        <p:spPr/>
        <p:txBody>
          <a:bodyPr/>
          <a:lstStyle/>
          <a:p>
            <a:fld id="{42AC0D15-F965-4AF5-930F-AAC5B3CB5B3D}" type="slidenum">
              <a:rPr kumimoji="1" lang="ja-JP" altLang="en-US" smtClean="0">
                <a:latin typeface="Arial" panose="020B0604020202020204" pitchFamily="34" charset="0"/>
                <a:cs typeface="Arial" panose="020B0604020202020204" pitchFamily="34" charset="0"/>
              </a:rPr>
              <a:t>2</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86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Text Box 4"/>
          <p:cNvSpPr txBox="1">
            <a:spLocks noChangeArrowheads="1"/>
          </p:cNvSpPr>
          <p:nvPr/>
        </p:nvSpPr>
        <p:spPr bwMode="auto">
          <a:xfrm>
            <a:off x="238124" y="1387798"/>
            <a:ext cx="8725403" cy="496855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92100" indent="-292100" algn="l" defTabSz="914400" rtl="0" eaLnBrk="1" latinLnBrk="0" hangingPunct="1">
              <a:spcBef>
                <a:spcPct val="20000"/>
              </a:spcBef>
              <a:buFont typeface="Arial" panose="020B0604020202020204" pitchFamily="34" charset="0"/>
              <a:buChar char="•"/>
              <a:defRPr kumimoji="1"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9pPr>
          </a:lstStyle>
          <a:p>
            <a:pPr marL="0" indent="0">
              <a:spcAft>
                <a:spcPts val="1200"/>
              </a:spcAft>
              <a:buNone/>
            </a:pPr>
            <a:r>
              <a:rPr lang="en-US" sz="2400" u="sng" dirty="0">
                <a:latin typeface="+mn-lt"/>
                <a:cs typeface="Arial" panose="020B0604020202020204" pitchFamily="34" charset="0"/>
              </a:rPr>
              <a:t>Draft proposal for 07 series of Amendments to UN R10: </a:t>
            </a:r>
            <a:r>
              <a:rPr lang="en-US" sz="2400" b="1" u="sng" dirty="0">
                <a:latin typeface="+mn-lt"/>
                <a:cs typeface="Arial" panose="020B0604020202020204" pitchFamily="34" charset="0"/>
              </a:rPr>
              <a:t>GRE-86-18</a:t>
            </a:r>
            <a:endParaRPr lang="en-US" sz="2400" b="1" u="sng" dirty="0">
              <a:highlight>
                <a:srgbClr val="FFFF00"/>
              </a:highlight>
              <a:latin typeface="+mn-lt"/>
              <a:cs typeface="Arial" panose="020B0604020202020204" pitchFamily="34" charset="0"/>
            </a:endParaRPr>
          </a:p>
          <a:p>
            <a:pPr>
              <a:spcAft>
                <a:spcPts val="1200"/>
              </a:spcAft>
            </a:pPr>
            <a:r>
              <a:rPr lang="en-US" sz="2400" dirty="0">
                <a:latin typeface="+mn-lt"/>
                <a:cs typeface="Arial" panose="020B0604020202020204" pitchFamily="34" charset="0"/>
              </a:rPr>
              <a:t>New agreed requirements since October 2021: </a:t>
            </a:r>
          </a:p>
          <a:p>
            <a:pPr lvl="1">
              <a:spcAft>
                <a:spcPts val="1200"/>
              </a:spcAft>
            </a:pPr>
            <a:r>
              <a:rPr lang="en-US" sz="2000" dirty="0">
                <a:latin typeface="+mn-lt"/>
                <a:cs typeface="Arial" panose="020B0604020202020204" pitchFamily="34" charset="0"/>
              </a:rPr>
              <a:t>To add for two-wheeled vehicles, </a:t>
            </a:r>
            <a:r>
              <a:rPr lang="en-GB" sz="2000" dirty="0">
                <a:latin typeface="+mn-lt"/>
                <a:cs typeface="Arial" panose="020B0604020202020204" pitchFamily="34" charset="0"/>
              </a:rPr>
              <a:t>a non-conductive insulating support in several</a:t>
            </a:r>
            <a:r>
              <a:rPr lang="en-GB" sz="2000" dirty="0">
                <a:solidFill>
                  <a:srgbClr val="0000FF"/>
                </a:solidFill>
                <a:latin typeface="+mn-lt"/>
                <a:cs typeface="Arial" panose="020B0604020202020204" pitchFamily="34" charset="0"/>
              </a:rPr>
              <a:t> </a:t>
            </a:r>
            <a:r>
              <a:rPr lang="en-GB" sz="2000" dirty="0">
                <a:latin typeface="+mn-lt"/>
                <a:cs typeface="Arial" panose="020B0604020202020204" pitchFamily="34" charset="0"/>
              </a:rPr>
              <a:t>Annexes. </a:t>
            </a:r>
          </a:p>
          <a:p>
            <a:pPr lvl="1">
              <a:spcAft>
                <a:spcPts val="1200"/>
              </a:spcAft>
            </a:pPr>
            <a:r>
              <a:rPr lang="en-US" sz="2000" dirty="0">
                <a:latin typeface="+mn-lt"/>
                <a:cs typeface="Arial" panose="020B0604020202020204" pitchFamily="34" charset="0"/>
              </a:rPr>
              <a:t>Annex 4 – Appendix 1: deletion of figure 2b.</a:t>
            </a:r>
          </a:p>
          <a:p>
            <a:pPr lvl="1">
              <a:spcAft>
                <a:spcPts val="1200"/>
              </a:spcAft>
            </a:pPr>
            <a:r>
              <a:rPr lang="en-US" sz="2000" dirty="0">
                <a:latin typeface="+mn-lt"/>
                <a:cs typeface="Arial" panose="020B0604020202020204" pitchFamily="34" charset="0"/>
              </a:rPr>
              <a:t>Definition of total vehicle length in Annex 5, paragraph 4.6. </a:t>
            </a:r>
          </a:p>
          <a:p>
            <a:pPr marL="0" indent="0">
              <a:spcAft>
                <a:spcPts val="1200"/>
              </a:spcAft>
              <a:buNone/>
            </a:pPr>
            <a:endParaRPr lang="en-US" sz="2400" dirty="0">
              <a:latin typeface="+mn-lt"/>
              <a:cs typeface="Arial" panose="020B0604020202020204" pitchFamily="34" charset="0"/>
            </a:endParaRPr>
          </a:p>
          <a:p>
            <a:pPr lvl="1"/>
            <a:endParaRPr lang="en-US" sz="2000" dirty="0">
              <a:latin typeface="+mn-lt"/>
              <a:cs typeface="Arial" panose="020B0604020202020204" pitchFamily="34" charset="0"/>
            </a:endParaRPr>
          </a:p>
          <a:p>
            <a:endParaRPr lang="en-US" sz="2000" dirty="0">
              <a:latin typeface="+mn-lt"/>
              <a:cs typeface="Arial" panose="020B0604020202020204" pitchFamily="34" charset="0"/>
            </a:endParaRPr>
          </a:p>
          <a:p>
            <a:endParaRPr lang="en-US" sz="2000" dirty="0">
              <a:latin typeface="+mn-lt"/>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42AC0D15-F965-4AF5-930F-AAC5B3CB5B3D}" type="slidenum">
              <a:rPr kumimoji="1" lang="ja-JP" altLang="en-US" smtClean="0">
                <a:latin typeface="Arial" panose="020B0604020202020204" pitchFamily="34" charset="0"/>
                <a:cs typeface="Arial" panose="020B0604020202020204" pitchFamily="34" charset="0"/>
              </a:rPr>
              <a:t>3</a:t>
            </a:fld>
            <a:endParaRPr kumimoji="1" lang="ja-JP" altLang="en-US" dirty="0">
              <a:latin typeface="Arial" panose="020B0604020202020204" pitchFamily="34" charset="0"/>
              <a:cs typeface="Arial" panose="020B0604020202020204" pitchFamily="34" charset="0"/>
            </a:endParaRPr>
          </a:p>
        </p:txBody>
      </p:sp>
      <p:sp>
        <p:nvSpPr>
          <p:cNvPr id="5" name="Titre 1">
            <a:extLst>
              <a:ext uri="{FF2B5EF4-FFF2-40B4-BE49-F238E27FC236}">
                <a16:creationId xmlns:a16="http://schemas.microsoft.com/office/drawing/2014/main" id="{252A48D6-F0AA-433B-8C36-93D220F03BA6}"/>
              </a:ext>
            </a:extLst>
          </p:cNvPr>
          <p:cNvSpPr txBox="1">
            <a:spLocks/>
          </p:cNvSpPr>
          <p:nvPr/>
        </p:nvSpPr>
        <p:spPr bwMode="auto">
          <a:xfrm>
            <a:off x="475928" y="413048"/>
            <a:ext cx="8640000"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2800" b="1" kern="0" dirty="0">
                <a:solidFill>
                  <a:schemeClr val="tx1"/>
                </a:solidFill>
                <a:latin typeface="Arial" panose="020B0604020202020204" pitchFamily="34" charset="0"/>
                <a:cs typeface="Arial" panose="020B0604020202020204" pitchFamily="34" charset="0"/>
              </a:rPr>
              <a:t>IWG EMC - Status Report</a:t>
            </a:r>
          </a:p>
        </p:txBody>
      </p:sp>
    </p:spTree>
    <p:extLst>
      <p:ext uri="{BB962C8B-B14F-4D97-AF65-F5344CB8AC3E}">
        <p14:creationId xmlns:p14="http://schemas.microsoft.com/office/powerpoint/2010/main" val="1099420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Text Box 4"/>
          <p:cNvSpPr txBox="1">
            <a:spLocks noChangeArrowheads="1"/>
          </p:cNvSpPr>
          <p:nvPr/>
        </p:nvSpPr>
        <p:spPr bwMode="auto">
          <a:xfrm>
            <a:off x="238124" y="1387798"/>
            <a:ext cx="8725403" cy="477750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70000" lnSpcReduction="20000"/>
          </a:bodyPr>
          <a:lstStyle>
            <a:lvl1pPr marL="292100" indent="-292100" algn="l" defTabSz="914400" rtl="0" eaLnBrk="1" latinLnBrk="0" hangingPunct="1">
              <a:spcBef>
                <a:spcPct val="20000"/>
              </a:spcBef>
              <a:buFont typeface="Arial" panose="020B0604020202020204" pitchFamily="34" charset="0"/>
              <a:buChar char="•"/>
              <a:defRPr kumimoji="1"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9pPr>
          </a:lstStyle>
          <a:p>
            <a:pPr marL="0" indent="0">
              <a:spcAft>
                <a:spcPts val="1200"/>
              </a:spcAft>
              <a:buNone/>
            </a:pPr>
            <a:r>
              <a:rPr lang="en-US" sz="2400" u="sng" dirty="0">
                <a:latin typeface="+mn-lt"/>
                <a:cs typeface="Arial" panose="020B0604020202020204" pitchFamily="34" charset="0"/>
              </a:rPr>
              <a:t>Draft proposal for 07 series of Amendments to UN R10:</a:t>
            </a:r>
          </a:p>
          <a:p>
            <a:pPr>
              <a:spcAft>
                <a:spcPts val="1200"/>
              </a:spcAft>
            </a:pPr>
            <a:r>
              <a:rPr lang="en-US" sz="2400" dirty="0">
                <a:latin typeface="+mn-lt"/>
                <a:cs typeface="Arial" panose="020B0604020202020204" pitchFamily="34" charset="0"/>
              </a:rPr>
              <a:t>Items under discussion (1/2): </a:t>
            </a:r>
          </a:p>
          <a:p>
            <a:pPr lvl="1">
              <a:spcAft>
                <a:spcPts val="1200"/>
              </a:spcAft>
            </a:pPr>
            <a:r>
              <a:rPr lang="en-US" sz="2000" dirty="0">
                <a:latin typeface="+mn-lt"/>
                <a:cs typeface="Arial" panose="020B0604020202020204" pitchFamily="34" charset="0"/>
              </a:rPr>
              <a:t>Charging cables:</a:t>
            </a:r>
          </a:p>
          <a:p>
            <a:pPr lvl="2">
              <a:spcAft>
                <a:spcPts val="1200"/>
              </a:spcAft>
            </a:pPr>
            <a:r>
              <a:rPr lang="en-US" sz="1800" dirty="0">
                <a:latin typeface="+mn-lt"/>
                <a:cs typeface="Arial" panose="020B0604020202020204" pitchFamily="34" charset="0"/>
              </a:rPr>
              <a:t>Applicability of R10 to charge cables; considering eliminating differential treatment of mode 2 </a:t>
            </a:r>
            <a:r>
              <a:rPr lang="en-US" sz="1800">
                <a:latin typeface="+mn-lt"/>
                <a:cs typeface="Arial" panose="020B0604020202020204" pitchFamily="34" charset="0"/>
              </a:rPr>
              <a:t>cables supplied </a:t>
            </a:r>
            <a:r>
              <a:rPr lang="en-US" sz="1800" dirty="0">
                <a:latin typeface="+mn-lt"/>
                <a:cs typeface="Arial" panose="020B0604020202020204" pitchFamily="34" charset="0"/>
              </a:rPr>
              <a:t>with the vehicle and those purchased as after Market. </a:t>
            </a:r>
          </a:p>
          <a:p>
            <a:pPr lvl="2">
              <a:spcAft>
                <a:spcPts val="1200"/>
              </a:spcAft>
            </a:pPr>
            <a:r>
              <a:rPr lang="en-US" sz="1800" dirty="0">
                <a:latin typeface="+mn-lt"/>
                <a:cs typeface="Arial" panose="020B0604020202020204" pitchFamily="34" charset="0"/>
              </a:rPr>
              <a:t>Clarify if the charging cable is an ESA. </a:t>
            </a:r>
          </a:p>
          <a:p>
            <a:pPr lvl="2">
              <a:spcAft>
                <a:spcPts val="1200"/>
              </a:spcAft>
            </a:pPr>
            <a:r>
              <a:rPr lang="en-GB" sz="1800" dirty="0">
                <a:effectLst/>
                <a:latin typeface="Calibri" panose="020F0502020204030204" pitchFamily="34" charset="0"/>
                <a:ea typeface="Calibri" panose="020F0502020204030204" pitchFamily="34" charset="0"/>
              </a:rPr>
              <a:t>"REESS charging mode coupled to the power grid" are define since R10.04.</a:t>
            </a:r>
            <a:endParaRPr lang="en-US" sz="1800" dirty="0">
              <a:latin typeface="+mn-lt"/>
              <a:cs typeface="Arial" panose="020B0604020202020204" pitchFamily="34" charset="0"/>
            </a:endParaRPr>
          </a:p>
          <a:p>
            <a:pPr marL="457200" lvl="1" indent="0">
              <a:buNone/>
            </a:pPr>
            <a:r>
              <a:rPr lang="en-US" sz="2000" dirty="0">
                <a:latin typeface="+mn-lt"/>
                <a:cs typeface="Arial" panose="020B0604020202020204" pitchFamily="34" charset="0"/>
                <a:sym typeface="Wingdings" panose="05000000000000000000" pitchFamily="2" charset="2"/>
              </a:rPr>
              <a:t>A workshop (specific working session) is planned with interested participants of IWG EMC.</a:t>
            </a:r>
          </a:p>
          <a:p>
            <a:pPr marL="457200" lvl="1" indent="0">
              <a:buNone/>
            </a:pPr>
            <a:endParaRPr lang="en-US" sz="2000" dirty="0">
              <a:latin typeface="+mn-lt"/>
              <a:cs typeface="Arial" panose="020B0604020202020204" pitchFamily="34" charset="0"/>
              <a:sym typeface="Wingdings" panose="05000000000000000000" pitchFamily="2" charset="2"/>
            </a:endParaRPr>
          </a:p>
          <a:p>
            <a:pPr lvl="1"/>
            <a:r>
              <a:rPr lang="en-US" sz="2000" dirty="0">
                <a:latin typeface="+mn-lt"/>
                <a:cs typeface="Arial" panose="020B0604020202020204" pitchFamily="34" charset="0"/>
                <a:sym typeface="Wingdings" panose="05000000000000000000" pitchFamily="2" charset="2"/>
              </a:rPr>
              <a:t>AVAS:  Inclusion of a dedicated test and define the test criteria. </a:t>
            </a:r>
          </a:p>
          <a:p>
            <a:pPr marL="457200" lvl="1" indent="0">
              <a:buNone/>
            </a:pPr>
            <a:endParaRPr lang="en-US" sz="2000" dirty="0">
              <a:latin typeface="+mn-lt"/>
              <a:cs typeface="Arial" panose="020B0604020202020204" pitchFamily="34" charset="0"/>
              <a:sym typeface="Wingdings" panose="05000000000000000000" pitchFamily="2" charset="2"/>
            </a:endParaRPr>
          </a:p>
          <a:p>
            <a:pPr lvl="1"/>
            <a:r>
              <a:rPr lang="en-US" sz="2000" dirty="0">
                <a:effectLst/>
                <a:latin typeface="+mn-lt"/>
                <a:ea typeface="Calibri" panose="020F0502020204030204" pitchFamily="34" charset="0"/>
              </a:rPr>
              <a:t>ESD: test requirement introduced by Contracting Parties. Maybe for future 08 series of UN R10. However, NL would prefer to include it into the 07 series. OICA experts stated ESD outside the vehicle is covered by UN R161, R162, R163. </a:t>
            </a:r>
            <a:endParaRPr lang="fr-FR" sz="2000" dirty="0">
              <a:effectLst/>
              <a:latin typeface="+mn-lt"/>
              <a:ea typeface="Calibri" panose="020F0502020204030204" pitchFamily="34" charset="0"/>
            </a:endParaRPr>
          </a:p>
          <a:p>
            <a:pPr marL="457200" lvl="1" indent="0">
              <a:buNone/>
            </a:pPr>
            <a:endParaRPr lang="en-US" sz="2000" dirty="0">
              <a:solidFill>
                <a:srgbClr val="FF0000"/>
              </a:solidFill>
              <a:latin typeface="+mn-lt"/>
              <a:cs typeface="Arial" panose="020B0604020202020204" pitchFamily="34" charset="0"/>
              <a:sym typeface="Wingdings" panose="05000000000000000000" pitchFamily="2" charset="2"/>
            </a:endParaRPr>
          </a:p>
          <a:p>
            <a:pPr lvl="1"/>
            <a:r>
              <a:rPr lang="en-US" sz="2000" dirty="0" err="1">
                <a:effectLst/>
                <a:latin typeface="+mn-lt"/>
                <a:ea typeface="Calibri" panose="020F0502020204030204" pitchFamily="34" charset="0"/>
              </a:rPr>
              <a:t>eCall</a:t>
            </a:r>
            <a:r>
              <a:rPr lang="en-US" sz="2000" dirty="0">
                <a:effectLst/>
                <a:latin typeface="+mn-lt"/>
                <a:ea typeface="Calibri" panose="020F0502020204030204" pitchFamily="34" charset="0"/>
              </a:rPr>
              <a:t>: A test method and  acceptance criteria to be added but  there is no agreement on the test details. Some Contracting Parties suggested </a:t>
            </a:r>
            <a:r>
              <a:rPr lang="en-US" sz="2000" dirty="0">
                <a:latin typeface="+mn-lt"/>
                <a:ea typeface="Calibri" panose="020F0502020204030204" pitchFamily="34" charset="0"/>
              </a:rPr>
              <a:t>that GRE should </a:t>
            </a:r>
            <a:r>
              <a:rPr lang="en-US" sz="2000" dirty="0">
                <a:effectLst/>
                <a:latin typeface="+mn-lt"/>
                <a:ea typeface="Calibri" panose="020F0502020204030204" pitchFamily="34" charset="0"/>
              </a:rPr>
              <a:t>request guidance from GRSG.</a:t>
            </a:r>
            <a:endParaRPr lang="en-US" sz="2000" dirty="0">
              <a:latin typeface="+mn-lt"/>
              <a:cs typeface="Arial" panose="020B0604020202020204" pitchFamily="34" charset="0"/>
            </a:endParaRPr>
          </a:p>
          <a:p>
            <a:pPr marL="0" indent="0">
              <a:buNone/>
            </a:pPr>
            <a:endParaRPr lang="en-US" sz="2000" dirty="0">
              <a:latin typeface="+mn-lt"/>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42AC0D15-F965-4AF5-930F-AAC5B3CB5B3D}" type="slidenum">
              <a:rPr kumimoji="1" lang="ja-JP" altLang="en-US" smtClean="0">
                <a:latin typeface="Arial" panose="020B0604020202020204" pitchFamily="34" charset="0"/>
                <a:cs typeface="Arial" panose="020B0604020202020204" pitchFamily="34" charset="0"/>
              </a:rPr>
              <a:t>4</a:t>
            </a:fld>
            <a:endParaRPr kumimoji="1" lang="ja-JP" altLang="en-US" dirty="0">
              <a:latin typeface="Arial" panose="020B0604020202020204" pitchFamily="34" charset="0"/>
              <a:cs typeface="Arial" panose="020B0604020202020204" pitchFamily="34" charset="0"/>
            </a:endParaRPr>
          </a:p>
        </p:txBody>
      </p:sp>
      <p:sp>
        <p:nvSpPr>
          <p:cNvPr id="5" name="Titre 1">
            <a:extLst>
              <a:ext uri="{FF2B5EF4-FFF2-40B4-BE49-F238E27FC236}">
                <a16:creationId xmlns:a16="http://schemas.microsoft.com/office/drawing/2014/main" id="{252A48D6-F0AA-433B-8C36-93D220F03BA6}"/>
              </a:ext>
            </a:extLst>
          </p:cNvPr>
          <p:cNvSpPr txBox="1">
            <a:spLocks/>
          </p:cNvSpPr>
          <p:nvPr/>
        </p:nvSpPr>
        <p:spPr bwMode="auto">
          <a:xfrm>
            <a:off x="475928" y="413048"/>
            <a:ext cx="8640000"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2800" b="1" kern="0" dirty="0">
                <a:solidFill>
                  <a:schemeClr val="tx1"/>
                </a:solidFill>
                <a:latin typeface="Arial" panose="020B0604020202020204" pitchFamily="34" charset="0"/>
                <a:cs typeface="Arial" panose="020B0604020202020204" pitchFamily="34" charset="0"/>
              </a:rPr>
              <a:t>IWG EMC - Status Report</a:t>
            </a:r>
          </a:p>
        </p:txBody>
      </p:sp>
    </p:spTree>
    <p:extLst>
      <p:ext uri="{BB962C8B-B14F-4D97-AF65-F5344CB8AC3E}">
        <p14:creationId xmlns:p14="http://schemas.microsoft.com/office/powerpoint/2010/main" val="130523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Text Box 4"/>
          <p:cNvSpPr txBox="1">
            <a:spLocks noChangeArrowheads="1"/>
          </p:cNvSpPr>
          <p:nvPr/>
        </p:nvSpPr>
        <p:spPr bwMode="auto">
          <a:xfrm>
            <a:off x="238124" y="1387798"/>
            <a:ext cx="8725403" cy="463349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92100" indent="-292100" algn="l" defTabSz="914400" rtl="0" eaLnBrk="1" latinLnBrk="0" hangingPunct="1">
              <a:spcBef>
                <a:spcPct val="20000"/>
              </a:spcBef>
              <a:buFont typeface="Arial" panose="020B0604020202020204" pitchFamily="34" charset="0"/>
              <a:buChar char="•"/>
              <a:defRPr kumimoji="1"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9pPr>
          </a:lstStyle>
          <a:p>
            <a:pPr marL="0" indent="0">
              <a:spcAft>
                <a:spcPts val="1200"/>
              </a:spcAft>
              <a:buNone/>
            </a:pPr>
            <a:r>
              <a:rPr lang="en-US" sz="2400" u="sng" dirty="0">
                <a:latin typeface="+mn-lt"/>
                <a:cs typeface="Arial" panose="020B0604020202020204" pitchFamily="34" charset="0"/>
              </a:rPr>
              <a:t>Draft proposal for 07 series of Amendments to UN R10:</a:t>
            </a:r>
          </a:p>
          <a:p>
            <a:pPr>
              <a:spcAft>
                <a:spcPts val="1200"/>
              </a:spcAft>
            </a:pPr>
            <a:r>
              <a:rPr lang="en-US" sz="2400" dirty="0">
                <a:latin typeface="+mn-lt"/>
                <a:cs typeface="Arial" panose="020B0604020202020204" pitchFamily="34" charset="0"/>
              </a:rPr>
              <a:t>Items under discussion (2/2): </a:t>
            </a:r>
          </a:p>
          <a:p>
            <a:pPr lvl="1">
              <a:spcAft>
                <a:spcPts val="1200"/>
              </a:spcAft>
            </a:pPr>
            <a:r>
              <a:rPr lang="en-US" sz="2000" dirty="0">
                <a:latin typeface="+mn-lt"/>
                <a:cs typeface="Arial" panose="020B0604020202020204" pitchFamily="34" charset="0"/>
              </a:rPr>
              <a:t>Immunity below 20MHz: the majority of Contracting Parties suggested to discuss this topic for a future 08 series of Amendments of UN R10.</a:t>
            </a:r>
          </a:p>
          <a:p>
            <a:pPr lvl="1">
              <a:spcAft>
                <a:spcPts val="1200"/>
              </a:spcAft>
            </a:pPr>
            <a:r>
              <a:rPr lang="en-US" sz="2000" dirty="0">
                <a:latin typeface="+mn-lt"/>
                <a:cs typeface="Arial" panose="020B0604020202020204" pitchFamily="34" charset="0"/>
              </a:rPr>
              <a:t>Immunity test  to be extended from 2 to 6GHz –  There is no agreement on alternative test methods for long and/or wide and/or high vehicles: CZ will develop a detailed  proposal. A possible workshop on this item could be set up. </a:t>
            </a:r>
          </a:p>
          <a:p>
            <a:pPr lvl="1">
              <a:spcAft>
                <a:spcPts val="1200"/>
              </a:spcAft>
            </a:pPr>
            <a:r>
              <a:rPr lang="en-US" sz="2000" dirty="0">
                <a:latin typeface="+mn-lt"/>
                <a:cs typeface="Arial" panose="020B0604020202020204" pitchFamily="34" charset="0"/>
              </a:rPr>
              <a:t>REESS test procedure: to consider the minimum current value: 16A or 20A. </a:t>
            </a:r>
          </a:p>
          <a:p>
            <a:pPr lvl="1">
              <a:spcAft>
                <a:spcPts val="1200"/>
              </a:spcAft>
            </a:pPr>
            <a:endParaRPr lang="en-US" sz="2000" dirty="0">
              <a:latin typeface="+mn-lt"/>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42AC0D15-F965-4AF5-930F-AAC5B3CB5B3D}" type="slidenum">
              <a:rPr kumimoji="1" lang="ja-JP" altLang="en-US" smtClean="0">
                <a:latin typeface="Arial" panose="020B0604020202020204" pitchFamily="34" charset="0"/>
                <a:cs typeface="Arial" panose="020B0604020202020204" pitchFamily="34" charset="0"/>
              </a:rPr>
              <a:t>5</a:t>
            </a:fld>
            <a:endParaRPr kumimoji="1" lang="ja-JP" altLang="en-US" dirty="0">
              <a:latin typeface="Arial" panose="020B0604020202020204" pitchFamily="34" charset="0"/>
              <a:cs typeface="Arial" panose="020B0604020202020204" pitchFamily="34" charset="0"/>
            </a:endParaRPr>
          </a:p>
        </p:txBody>
      </p:sp>
      <p:sp>
        <p:nvSpPr>
          <p:cNvPr id="5" name="Titre 1">
            <a:extLst>
              <a:ext uri="{FF2B5EF4-FFF2-40B4-BE49-F238E27FC236}">
                <a16:creationId xmlns:a16="http://schemas.microsoft.com/office/drawing/2014/main" id="{252A48D6-F0AA-433B-8C36-93D220F03BA6}"/>
              </a:ext>
            </a:extLst>
          </p:cNvPr>
          <p:cNvSpPr txBox="1">
            <a:spLocks/>
          </p:cNvSpPr>
          <p:nvPr/>
        </p:nvSpPr>
        <p:spPr bwMode="auto">
          <a:xfrm>
            <a:off x="475928" y="413048"/>
            <a:ext cx="8640000"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2800" b="1" kern="0" dirty="0">
                <a:solidFill>
                  <a:schemeClr val="tx1"/>
                </a:solidFill>
                <a:latin typeface="Arial" panose="020B0604020202020204" pitchFamily="34" charset="0"/>
                <a:cs typeface="Arial" panose="020B0604020202020204" pitchFamily="34" charset="0"/>
              </a:rPr>
              <a:t>IWG EMC - Status Report</a:t>
            </a:r>
          </a:p>
        </p:txBody>
      </p:sp>
    </p:spTree>
    <p:extLst>
      <p:ext uri="{BB962C8B-B14F-4D97-AF65-F5344CB8AC3E}">
        <p14:creationId xmlns:p14="http://schemas.microsoft.com/office/powerpoint/2010/main" val="28962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Text Box 4"/>
          <p:cNvSpPr txBox="1">
            <a:spLocks noChangeArrowheads="1"/>
          </p:cNvSpPr>
          <p:nvPr/>
        </p:nvSpPr>
        <p:spPr bwMode="auto">
          <a:xfrm>
            <a:off x="238124" y="1387798"/>
            <a:ext cx="8725403" cy="496855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92100" indent="-292100" algn="l" defTabSz="914400" rtl="0" eaLnBrk="1" latinLnBrk="0" hangingPunct="1">
              <a:spcBef>
                <a:spcPct val="20000"/>
              </a:spcBef>
              <a:buFont typeface="Arial" panose="020B0604020202020204" pitchFamily="34" charset="0"/>
              <a:buChar char="•"/>
              <a:defRPr kumimoji="1"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Times New Roman" pitchFamily="18" charset="0"/>
                <a:ea typeface="+mn-ea"/>
                <a:cs typeface="+mn-cs"/>
              </a:defRPr>
            </a:lvl9pPr>
          </a:lstStyle>
          <a:p>
            <a:pPr marL="0" indent="0">
              <a:spcAft>
                <a:spcPts val="1200"/>
              </a:spcAft>
              <a:buNone/>
            </a:pPr>
            <a:r>
              <a:rPr lang="en-US" sz="2400" u="sng" dirty="0">
                <a:latin typeface="+mn-lt"/>
                <a:cs typeface="Arial" panose="020B0604020202020204" pitchFamily="34" charset="0"/>
              </a:rPr>
              <a:t>Other Topic:</a:t>
            </a:r>
          </a:p>
          <a:p>
            <a:pPr>
              <a:spcAft>
                <a:spcPts val="1200"/>
              </a:spcAft>
            </a:pPr>
            <a:r>
              <a:rPr lang="en-US" sz="2400" u="sng" dirty="0">
                <a:latin typeface="+mn-lt"/>
                <a:cs typeface="Arial" panose="020B0604020202020204" pitchFamily="34" charset="0"/>
              </a:rPr>
              <a:t>Market Surveillance:</a:t>
            </a:r>
          </a:p>
          <a:p>
            <a:pPr lvl="1">
              <a:spcAft>
                <a:spcPts val="1200"/>
              </a:spcAft>
            </a:pPr>
            <a:r>
              <a:rPr lang="en-US" sz="2000" dirty="0">
                <a:latin typeface="+mn-lt"/>
                <a:cs typeface="Arial" panose="020B0604020202020204" pitchFamily="34" charset="0"/>
              </a:rPr>
              <a:t>Items introduced by Germany. </a:t>
            </a:r>
          </a:p>
          <a:p>
            <a:pPr lvl="1">
              <a:spcAft>
                <a:spcPts val="1200"/>
              </a:spcAft>
            </a:pPr>
            <a:r>
              <a:rPr lang="en-US" sz="2000" dirty="0">
                <a:latin typeface="+mn-lt"/>
                <a:cs typeface="Arial" panose="020B0604020202020204" pitchFamily="34" charset="0"/>
              </a:rPr>
              <a:t>The group agreed to add this new items in the IWG EMC agenda.</a:t>
            </a:r>
          </a:p>
        </p:txBody>
      </p:sp>
      <p:sp>
        <p:nvSpPr>
          <p:cNvPr id="4" name="Espace réservé du numéro de diapositive 3"/>
          <p:cNvSpPr>
            <a:spLocks noGrp="1"/>
          </p:cNvSpPr>
          <p:nvPr>
            <p:ph type="sldNum" sz="quarter" idx="12"/>
          </p:nvPr>
        </p:nvSpPr>
        <p:spPr/>
        <p:txBody>
          <a:bodyPr/>
          <a:lstStyle/>
          <a:p>
            <a:fld id="{42AC0D15-F965-4AF5-930F-AAC5B3CB5B3D}" type="slidenum">
              <a:rPr kumimoji="1" lang="ja-JP" altLang="en-US" smtClean="0">
                <a:latin typeface="Arial" panose="020B0604020202020204" pitchFamily="34" charset="0"/>
                <a:cs typeface="Arial" panose="020B0604020202020204" pitchFamily="34" charset="0"/>
              </a:rPr>
              <a:t>6</a:t>
            </a:fld>
            <a:endParaRPr kumimoji="1" lang="ja-JP" altLang="en-US" dirty="0">
              <a:latin typeface="Arial" panose="020B0604020202020204" pitchFamily="34" charset="0"/>
              <a:cs typeface="Arial" panose="020B0604020202020204" pitchFamily="34" charset="0"/>
            </a:endParaRPr>
          </a:p>
        </p:txBody>
      </p:sp>
      <p:sp>
        <p:nvSpPr>
          <p:cNvPr id="5" name="Titre 1">
            <a:extLst>
              <a:ext uri="{FF2B5EF4-FFF2-40B4-BE49-F238E27FC236}">
                <a16:creationId xmlns:a16="http://schemas.microsoft.com/office/drawing/2014/main" id="{252A48D6-F0AA-433B-8C36-93D220F03BA6}"/>
              </a:ext>
            </a:extLst>
          </p:cNvPr>
          <p:cNvSpPr txBox="1">
            <a:spLocks/>
          </p:cNvSpPr>
          <p:nvPr/>
        </p:nvSpPr>
        <p:spPr bwMode="auto">
          <a:xfrm>
            <a:off x="475928" y="413048"/>
            <a:ext cx="8640000"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2800" b="1" kern="0" dirty="0">
                <a:solidFill>
                  <a:schemeClr val="tx1"/>
                </a:solidFill>
                <a:latin typeface="Arial" panose="020B0604020202020204" pitchFamily="34" charset="0"/>
                <a:cs typeface="Arial" panose="020B0604020202020204" pitchFamily="34" charset="0"/>
              </a:rPr>
              <a:t>IWG EMC - Status Report</a:t>
            </a:r>
          </a:p>
        </p:txBody>
      </p:sp>
    </p:spTree>
    <p:extLst>
      <p:ext uri="{BB962C8B-B14F-4D97-AF65-F5344CB8AC3E}">
        <p14:creationId xmlns:p14="http://schemas.microsoft.com/office/powerpoint/2010/main" val="6898849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PI_T8aLaQFuWPAz4qsxqwA"/>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4" ma:contentTypeDescription="Create a new document." ma:contentTypeScope="" ma:versionID="92a9dd4e8c7f8be46150dda41d58f11b">
  <xsd:schema xmlns:xsd="http://www.w3.org/2001/XMLSchema" xmlns:xs="http://www.w3.org/2001/XMLSchema" xmlns:p="http://schemas.microsoft.com/office/2006/metadata/properties" xmlns:ns2="4b4a1c0d-4a69-4996-a84a-fc699b9f49de" xmlns:ns3="acccb6d4-dbe5-46d2-b4d3-5733603d8cc6" targetNamespace="http://schemas.microsoft.com/office/2006/metadata/properties" ma:root="true" ma:fieldsID="fb9d01cd92e8bcc0c6298e0f34402dac" ns2:_="" ns3:_="">
    <xsd:import namespace="4b4a1c0d-4a69-4996-a84a-fc699b9f49de"/>
    <xsd:import namespace="acccb6d4-dbe5-46d2-b4d3-5733603d8c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CD3674-38FB-4E37-8197-8F6E091D4AFB}">
  <ds:schemaRefs>
    <ds:schemaRef ds:uri="http://schemas.microsoft.com/sharepoint/v3/contenttype/forms"/>
  </ds:schemaRefs>
</ds:datastoreItem>
</file>

<file path=customXml/itemProps2.xml><?xml version="1.0" encoding="utf-8"?>
<ds:datastoreItem xmlns:ds="http://schemas.openxmlformats.org/officeDocument/2006/customXml" ds:itemID="{43EC8D1D-EA7E-4228-8530-3F9B2C1852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EBBAD6-1CA3-4FD1-B62B-2F0AABDF3EF0}">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4b4a1c0d-4a69-4996-a84a-fc699b9f49de"/>
    <ds:schemaRef ds:uri="acccb6d4-dbe5-46d2-b4d3-5733603d8cc6"/>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1796</TotalTime>
  <Words>520</Words>
  <Application>Microsoft Office PowerPoint</Application>
  <PresentationFormat>On-screen Show (4:3)</PresentationFormat>
  <Paragraphs>56</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Calibri</vt:lpstr>
      <vt:lpstr>Office ​​テーマ</vt:lpstr>
      <vt:lpstr>think-cell Folie</vt:lpstr>
      <vt:lpstr>IWG on Electromagnetic Compatibility (IWG EMC) Status report to GRE-86 April 2022</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WG# to ISO/TC22/SC32 Month dd, 20yy</dc:title>
  <dc:creator>jsae</dc:creator>
  <cp:lastModifiedBy>secretariat</cp:lastModifiedBy>
  <cp:revision>513</cp:revision>
  <cp:lastPrinted>2022-04-12T01:08:27Z</cp:lastPrinted>
  <dcterms:created xsi:type="dcterms:W3CDTF">2014-08-07T00:59:03Z</dcterms:created>
  <dcterms:modified xsi:type="dcterms:W3CDTF">2022-04-27T17:54:45Z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2fd53d93-3f4c-4b90-b511-bd6bdbb4fba9_Enabled">
    <vt:lpwstr>true</vt:lpwstr>
  </property>
  <property fmtid="{D5CDD505-2E9C-101B-9397-08002B2CF9AE}" pid="4" name="MSIP_Label_2fd53d93-3f4c-4b90-b511-bd6bdbb4fba9_SetDate">
    <vt:lpwstr>2021-02-11T07:47:10Z</vt:lpwstr>
  </property>
  <property fmtid="{D5CDD505-2E9C-101B-9397-08002B2CF9AE}" pid="5" name="MSIP_Label_2fd53d93-3f4c-4b90-b511-bd6bdbb4fba9_Method">
    <vt:lpwstr>Standard</vt:lpwstr>
  </property>
  <property fmtid="{D5CDD505-2E9C-101B-9397-08002B2CF9AE}" pid="6" name="MSIP_Label_2fd53d93-3f4c-4b90-b511-bd6bdbb4fba9_Name">
    <vt:lpwstr>2fd53d93-3f4c-4b90-b511-bd6bdbb4fba9</vt:lpwstr>
  </property>
  <property fmtid="{D5CDD505-2E9C-101B-9397-08002B2CF9AE}" pid="7" name="MSIP_Label_2fd53d93-3f4c-4b90-b511-bd6bdbb4fba9_SiteId">
    <vt:lpwstr>d852d5cd-724c-4128-8812-ffa5db3f8507</vt:lpwstr>
  </property>
  <property fmtid="{D5CDD505-2E9C-101B-9397-08002B2CF9AE}" pid="8" name="MSIP_Label_2fd53d93-3f4c-4b90-b511-bd6bdbb4fba9_ActionId">
    <vt:lpwstr>862f2ed1-b439-4e8f-a5fb-009d67eae554</vt:lpwstr>
  </property>
  <property fmtid="{D5CDD505-2E9C-101B-9397-08002B2CF9AE}" pid="9" name="MSIP_Label_2fd53d93-3f4c-4b90-b511-bd6bdbb4fba9_ContentBits">
    <vt:lpwstr>0</vt:lpwstr>
  </property>
  <property fmtid="{D5CDD505-2E9C-101B-9397-08002B2CF9AE}" pid="10" name="ContentTypeId">
    <vt:lpwstr>0x0101003B8422D08C252547BB1CFA7F78E2CB83</vt:lpwstr>
  </property>
  <property fmtid="{D5CDD505-2E9C-101B-9397-08002B2CF9AE}" pid="11" name="MSIP_Label_7f30fc12-c89a-4829-a476-5bf9e2086332_Enabled">
    <vt:lpwstr>true</vt:lpwstr>
  </property>
  <property fmtid="{D5CDD505-2E9C-101B-9397-08002B2CF9AE}" pid="12" name="MSIP_Label_7f30fc12-c89a-4829-a476-5bf9e2086332_SetDate">
    <vt:lpwstr>2022-04-01T11:53:19Z</vt:lpwstr>
  </property>
  <property fmtid="{D5CDD505-2E9C-101B-9397-08002B2CF9AE}" pid="13" name="MSIP_Label_7f30fc12-c89a-4829-a476-5bf9e2086332_Method">
    <vt:lpwstr>Privileged</vt:lpwstr>
  </property>
  <property fmtid="{D5CDD505-2E9C-101B-9397-08002B2CF9AE}" pid="14" name="MSIP_Label_7f30fc12-c89a-4829-a476-5bf9e2086332_Name">
    <vt:lpwstr>Not protected (Anyone)_0</vt:lpwstr>
  </property>
  <property fmtid="{D5CDD505-2E9C-101B-9397-08002B2CF9AE}" pid="15" name="MSIP_Label_7f30fc12-c89a-4829-a476-5bf9e2086332_SiteId">
    <vt:lpwstr>d6b0bbee-7cd9-4d60-bce6-4a67b543e2ae</vt:lpwstr>
  </property>
  <property fmtid="{D5CDD505-2E9C-101B-9397-08002B2CF9AE}" pid="16" name="MSIP_Label_7f30fc12-c89a-4829-a476-5bf9e2086332_ActionId">
    <vt:lpwstr>5aeabe18-2baf-4ad6-a3a6-0075c4e1c5f5</vt:lpwstr>
  </property>
  <property fmtid="{D5CDD505-2E9C-101B-9397-08002B2CF9AE}" pid="17" name="MSIP_Label_7f30fc12-c89a-4829-a476-5bf9e2086332_ContentBits">
    <vt:lpwstr>0</vt:lpwstr>
  </property>
</Properties>
</file>