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47.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1.xml" ContentType="application/vnd.openxmlformats-officedocument.presentationml.slide+xml"/>
  <Override PartName="/ppt/slides/slide80.xml" ContentType="application/vnd.openxmlformats-officedocument.presentationml.slide+xml"/>
  <Override PartName="/ppt/slides/slide79.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42.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91.xml" ContentType="application/vnd.openxmlformats-officedocument.presentationml.slide+xml"/>
  <Override PartName="/ppt/slides/slide90.xml" ContentType="application/vnd.openxmlformats-officedocument.presentationml.slide+xml"/>
  <Override PartName="/ppt/slides/slide89.xml" ContentType="application/vnd.openxmlformats-officedocument.presentationml.slide+xml"/>
  <Override PartName="/ppt/slides/slide74.xml" ContentType="application/vnd.openxmlformats-officedocument.presentationml.slide+xml"/>
  <Override PartName="/ppt/slides/slide73.xml" ContentType="application/vnd.openxmlformats-officedocument.presentationml.slide+xml"/>
  <Override PartName="/ppt/slides/slide72.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4.xml" ContentType="application/vnd.openxmlformats-officedocument.presentationml.slide+xml"/>
  <Override PartName="/ppt/slides/slide53.xml" ContentType="application/vnd.openxmlformats-officedocument.presentationml.slide+xml"/>
  <Override PartName="/ppt/slides/slide52.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67.xml" ContentType="application/vnd.openxmlformats-officedocument.presentationml.slide+xml"/>
  <Override PartName="/ppt/slides/slide66.xml" ContentType="application/vnd.openxmlformats-officedocument.presentationml.slide+xml"/>
  <Override PartName="/ppt/slides/slide65.xml" ContentType="application/vnd.openxmlformats-officedocument.presentationml.slide+xml"/>
  <Override PartName="/ppt/slides/slide64.xml" ContentType="application/vnd.openxmlformats-officedocument.presentationml.slide+xml"/>
  <Override PartName="/ppt/slides/slide63.xml" ContentType="application/vnd.openxmlformats-officedocument.presentationml.slide+xml"/>
  <Override PartName="/ppt/slides/slide62.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46.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17.xml" ContentType="application/vnd.openxmlformats-officedocument.presentationml.slide+xml"/>
  <Override PartName="/ppt/slides/slide10.xml" ContentType="application/vnd.openxmlformats-officedocument.presentationml.slide+xml"/>
  <Override PartName="/ppt/slides/slide19.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28.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7.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5.xml" ContentType="application/vnd.openxmlformats-officedocument.presentationml.slide+xml"/>
  <Override PartName="/ppt/slideMasters/slideMaster1.xml" ContentType="application/vnd.openxmlformats-officedocument.presentationml.slideMaster+xml"/>
  <Override PartName="/ppt/slideLayouts/slideLayout17.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4.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theme/theme1.xml" ContentType="application/vnd.openxmlformats-officedocument.theme+xml"/>
  <Override PartName="/ppt/charts/style1.xml" ContentType="application/vnd.ms-office.chartstyle+xml"/>
  <Override PartName="/ppt/charts/colors1.xml" ContentType="application/vnd.ms-office.chartcolorstyle+xml"/>
  <Override PartName="/ppt/charts/chart1.xml" ContentType="application/vnd.openxmlformats-officedocument.drawingml.chart+xml"/>
  <Override PartName="/ppt/charts/chart2.xml" ContentType="application/vnd.openxmlformats-officedocument.drawingml.chart+xml"/>
  <Override PartName="/ppt/charts/colors2.xml" ContentType="application/vnd.ms-office.chartcolorstyle+xml"/>
  <Override PartName="/ppt/charts/style8.xml" ContentType="application/vnd.ms-office.chartstyle+xml"/>
  <Override PartName="/ppt/charts/chart8.xml" ContentType="application/vnd.openxmlformats-officedocument.drawingml.chart+xml"/>
  <Override PartName="/ppt/charts/colors7.xml" ContentType="application/vnd.ms-office.chartcolorstyle+xml"/>
  <Override PartName="/ppt/charts/style7.xml" ContentType="application/vnd.ms-office.chartstyle+xml"/>
  <Override PartName="/ppt/charts/style2.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10.xml" ContentType="application/vnd.ms-office.chartcolorstyle+xml"/>
  <Override PartName="/ppt/charts/style10.xml" ContentType="application/vnd.ms-office.chartstyle+xml"/>
  <Override PartName="/ppt/charts/chart10.xml" ContentType="application/vnd.openxmlformats-officedocument.drawingml.chart+xml"/>
  <Override PartName="/ppt/charts/colors9.xml" ContentType="application/vnd.ms-office.chartcolorstyle+xml"/>
  <Override PartName="/ppt/charts/colors6.xml" ContentType="application/vnd.ms-office.chartcolorstyle+xml"/>
  <Override PartName="/ppt/charts/chart7.xml" ContentType="application/vnd.openxmlformats-officedocument.drawingml.chart+xml"/>
  <Override PartName="/ppt/charts/chart6.xml" ContentType="application/vnd.openxmlformats-officedocument.drawingml.chart+xml"/>
  <Override PartName="/ppt/charts/style6.xml" ContentType="application/vnd.ms-office.chartstyle+xml"/>
  <Override PartName="/ppt/charts/style3.xml" ContentType="application/vnd.ms-office.chartstyle+xml"/>
  <Override PartName="/ppt/charts/chart3.xml" ContentType="application/vnd.openxmlformats-officedocument.drawingml.chart+xml"/>
  <Override PartName="/ppt/charts/chart4.xml" ContentType="application/vnd.openxmlformats-officedocument.drawingml.chart+xml"/>
  <Override PartName="/ppt/charts/colors3.xml" ContentType="application/vnd.ms-office.chartcolorstyle+xml"/>
  <Override PartName="/ppt/charts/style4.xml" ContentType="application/vnd.ms-office.chartstyle+xml"/>
  <Override PartName="/ppt/charts/style5.xml" ContentType="application/vnd.ms-office.chartstyle+xml"/>
  <Override PartName="/ppt/charts/chart5.xml" ContentType="application/vnd.openxmlformats-officedocument.drawingml.chart+xml"/>
  <Override PartName="/ppt/charts/colors5.xml" ContentType="application/vnd.ms-office.chartcolorstyle+xml"/>
  <Override PartName="/ppt/charts/colors4.xml" ContentType="application/vnd.ms-office.chartcolorstyle+xml"/>
  <Override PartName="/ppt/theme/themeOverride1.xml" ContentType="application/vnd.openxmlformats-officedocument.themeOverrid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4">
  <p:sldMasterIdLst>
    <p:sldMasterId id="2147483648" r:id="rId1"/>
  </p:sldMasterIdLst>
  <p:sldIdLst>
    <p:sldId id="256" r:id="rId2"/>
    <p:sldId id="257" r:id="rId3"/>
    <p:sldId id="309" r:id="rId4"/>
    <p:sldId id="272" r:id="rId5"/>
    <p:sldId id="315" r:id="rId6"/>
    <p:sldId id="269" r:id="rId7"/>
    <p:sldId id="313" r:id="rId8"/>
    <p:sldId id="314" r:id="rId9"/>
    <p:sldId id="268" r:id="rId10"/>
    <p:sldId id="311" r:id="rId11"/>
    <p:sldId id="316" r:id="rId12"/>
    <p:sldId id="317" r:id="rId13"/>
    <p:sldId id="258" r:id="rId14"/>
    <p:sldId id="261" r:id="rId15"/>
    <p:sldId id="263" r:id="rId16"/>
    <p:sldId id="318" r:id="rId17"/>
    <p:sldId id="319" r:id="rId18"/>
    <p:sldId id="325" r:id="rId19"/>
    <p:sldId id="320" r:id="rId20"/>
    <p:sldId id="326" r:id="rId21"/>
    <p:sldId id="323" r:id="rId22"/>
    <p:sldId id="321" r:id="rId23"/>
    <p:sldId id="322" r:id="rId24"/>
    <p:sldId id="324" r:id="rId25"/>
    <p:sldId id="327" r:id="rId26"/>
    <p:sldId id="328" r:id="rId27"/>
    <p:sldId id="330" r:id="rId28"/>
    <p:sldId id="332" r:id="rId29"/>
    <p:sldId id="334" r:id="rId30"/>
    <p:sldId id="331" r:id="rId31"/>
    <p:sldId id="333" r:id="rId32"/>
    <p:sldId id="335" r:id="rId33"/>
    <p:sldId id="336" r:id="rId34"/>
    <p:sldId id="337" r:id="rId35"/>
    <p:sldId id="338" r:id="rId36"/>
    <p:sldId id="329" r:id="rId37"/>
    <p:sldId id="340" r:id="rId38"/>
    <p:sldId id="342" r:id="rId39"/>
    <p:sldId id="341" r:id="rId40"/>
    <p:sldId id="343" r:id="rId41"/>
    <p:sldId id="344" r:id="rId42"/>
    <p:sldId id="345" r:id="rId43"/>
    <p:sldId id="346" r:id="rId44"/>
    <p:sldId id="347" r:id="rId45"/>
    <p:sldId id="348" r:id="rId46"/>
    <p:sldId id="349" r:id="rId47"/>
    <p:sldId id="350" r:id="rId48"/>
    <p:sldId id="351" r:id="rId49"/>
    <p:sldId id="352" r:id="rId50"/>
    <p:sldId id="353" r:id="rId51"/>
    <p:sldId id="354" r:id="rId52"/>
    <p:sldId id="355" r:id="rId53"/>
    <p:sldId id="356" r:id="rId54"/>
    <p:sldId id="357" r:id="rId55"/>
    <p:sldId id="358" r:id="rId56"/>
    <p:sldId id="359" r:id="rId57"/>
    <p:sldId id="360" r:id="rId58"/>
    <p:sldId id="361" r:id="rId59"/>
    <p:sldId id="362" r:id="rId60"/>
    <p:sldId id="363" r:id="rId61"/>
    <p:sldId id="364" r:id="rId62"/>
    <p:sldId id="365" r:id="rId63"/>
    <p:sldId id="366" r:id="rId64"/>
    <p:sldId id="367" r:id="rId65"/>
    <p:sldId id="368" r:id="rId66"/>
    <p:sldId id="369" r:id="rId67"/>
    <p:sldId id="370" r:id="rId68"/>
    <p:sldId id="371" r:id="rId69"/>
    <p:sldId id="372" r:id="rId70"/>
    <p:sldId id="373" r:id="rId71"/>
    <p:sldId id="374" r:id="rId72"/>
    <p:sldId id="375" r:id="rId73"/>
    <p:sldId id="376" r:id="rId74"/>
    <p:sldId id="377" r:id="rId75"/>
    <p:sldId id="378" r:id="rId76"/>
    <p:sldId id="379" r:id="rId77"/>
    <p:sldId id="380" r:id="rId78"/>
    <p:sldId id="381" r:id="rId79"/>
    <p:sldId id="382" r:id="rId80"/>
    <p:sldId id="383" r:id="rId81"/>
    <p:sldId id="384" r:id="rId82"/>
    <p:sldId id="385" r:id="rId83"/>
    <p:sldId id="387" r:id="rId84"/>
    <p:sldId id="389" r:id="rId85"/>
    <p:sldId id="390" r:id="rId86"/>
    <p:sldId id="391" r:id="rId87"/>
    <p:sldId id="392" r:id="rId88"/>
    <p:sldId id="393" r:id="rId89"/>
    <p:sldId id="394" r:id="rId90"/>
    <p:sldId id="395" r:id="rId91"/>
    <p:sldId id="295" r:id="rId9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2A000"/>
    <a:srgbClr val="D2A942"/>
    <a:srgbClr val="4B7E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349" autoAdjust="0"/>
    <p:restoredTop sz="94660"/>
  </p:normalViewPr>
  <p:slideViewPr>
    <p:cSldViewPr snapToGrid="0">
      <p:cViewPr>
        <p:scale>
          <a:sx n="58" d="100"/>
          <a:sy n="58" d="100"/>
        </p:scale>
        <p:origin x="96" y="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theme" Target="theme/theme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viewProps" Target="viewProps.xml"/><Relationship Id="rId9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customXml" Target="../customXml/item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presProps" Target="presProps.xml"/><Relationship Id="rId98" Type="http://schemas.openxmlformats.org/officeDocument/2006/relationships/customXml" Target="../customXml/item2.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D:\My%20Documents\UNECE\List%20of%20respondents11.xlsx" TargetMode="External"/><Relationship Id="rId2" Type="http://schemas.microsoft.com/office/2011/relationships/chartColorStyle" Target="colors10.xml"/><Relationship Id="rId1" Type="http://schemas.microsoft.com/office/2011/relationships/chartStyle" Target="style10.xml"/></Relationships>
</file>

<file path=ppt/charts/_rels/chart2.xml.rels><?xml version="1.0" encoding="UTF-8" standalone="yes"?>
<Relationships xmlns="http://schemas.openxmlformats.org/package/2006/relationships"><Relationship Id="rId3" Type="http://schemas.openxmlformats.org/officeDocument/2006/relationships/oleObject" Target="file:///D:\My%20Documents\UNECE\Reporting\Report\Source%20-%20statistical\MSME_2018_2019_2020.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D:\My%20Documents\UNECE\Reporting\Report\Source%20-%20statistical\MSME_2018_2019_2020.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D:\My%20Documents\UNECE\Reporting\Report\Source%20-%20statistical\MSME_2018_2019_2020.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D:\My%20Documents\UNECE\List%20of%20respondents11.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D:\My%20Documents\UNECE\List%20of%20respondents11.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D:\My%20Documents\UNECE\Survey\List%20of%20respondents11.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D:\My%20Documents\UNECE\List%20of%20respondents11.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D:\My%20Documents\UNECE\List%20of%20respondents11.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sz="2100" b="0" dirty="0">
                <a:latin typeface="Calibri" panose="020F0502020204030204" pitchFamily="34" charset="0"/>
                <a:cs typeface="Calibri" panose="020F0502020204030204" pitchFamily="34" charset="0"/>
              </a:rPr>
              <a:t>GDP, absolute value, </a:t>
            </a:r>
            <a:r>
              <a:rPr lang="en-US" sz="2100" b="0" dirty="0" err="1">
                <a:latin typeface="Calibri" panose="020F0502020204030204" pitchFamily="34" charset="0"/>
                <a:cs typeface="Calibri" panose="020F0502020204030204" pitchFamily="34" charset="0"/>
              </a:rPr>
              <a:t>mln</a:t>
            </a:r>
            <a:r>
              <a:rPr lang="en-US" sz="2100" b="0" dirty="0">
                <a:latin typeface="Calibri" panose="020F0502020204030204" pitchFamily="34" charset="0"/>
                <a:cs typeface="Calibri" panose="020F0502020204030204" pitchFamily="34" charset="0"/>
              </a:rPr>
              <a:t>. AMD</a:t>
            </a:r>
            <a:r>
              <a:rPr lang="en-US" dirty="0">
                <a:latin typeface="Calibri" panose="020F0502020204030204" pitchFamily="34" charset="0"/>
                <a:cs typeface="Calibri" panose="020F0502020204030204" pitchFamily="34" charset="0"/>
              </a:rPr>
              <a:t> </a:t>
            </a:r>
          </a:p>
        </c:rich>
      </c:tx>
      <c:layout/>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Sheet1!$E$3</c:f>
              <c:strCache>
                <c:ptCount val="1"/>
                <c:pt idx="0">
                  <c:v>GDP, Absolute value, mln. AMD </c:v>
                </c:pt>
              </c:strCache>
            </c:strRef>
          </c:tx>
          <c:spPr>
            <a:ln w="34925" cap="rnd">
              <a:solidFill>
                <a:schemeClr val="accent1"/>
              </a:solidFill>
              <a:round/>
            </a:ln>
            <a:effectLst>
              <a:outerShdw blurRad="50800" dist="38100" dir="5400000" rotWithShape="0">
                <a:srgbClr val="000000">
                  <a:alpha val="46000"/>
                </a:srgbClr>
              </a:outerShdw>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Sheet1!$F$2:$I$2</c:f>
              <c:numCache>
                <c:formatCode>General</c:formatCode>
                <c:ptCount val="4"/>
                <c:pt idx="0">
                  <c:v>2018</c:v>
                </c:pt>
                <c:pt idx="1">
                  <c:v>2019</c:v>
                </c:pt>
                <c:pt idx="2">
                  <c:v>2020</c:v>
                </c:pt>
                <c:pt idx="3">
                  <c:v>2021</c:v>
                </c:pt>
              </c:numCache>
            </c:numRef>
          </c:cat>
          <c:val>
            <c:numRef>
              <c:f>Sheet1!$F$3:$I$3</c:f>
              <c:numCache>
                <c:formatCode>General</c:formatCode>
                <c:ptCount val="4"/>
                <c:pt idx="0">
                  <c:v>6017035.2000000002</c:v>
                </c:pt>
                <c:pt idx="1">
                  <c:v>6543321.7999999998</c:v>
                </c:pt>
                <c:pt idx="2">
                  <c:v>6181664.0999999996</c:v>
                </c:pt>
                <c:pt idx="3">
                  <c:v>6982848.5999999996</c:v>
                </c:pt>
              </c:numCache>
            </c:numRef>
          </c:val>
          <c:smooth val="0"/>
        </c:ser>
        <c:dLbls>
          <c:dLblPos val="ctr"/>
          <c:showLegendKey val="0"/>
          <c:showVal val="1"/>
          <c:showCatName val="0"/>
          <c:showSerName val="0"/>
          <c:showPercent val="0"/>
          <c:showBubbleSize val="0"/>
        </c:dLbls>
        <c:smooth val="0"/>
        <c:axId val="363763280"/>
        <c:axId val="362976048"/>
      </c:lineChart>
      <c:catAx>
        <c:axId val="36376328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362976048"/>
        <c:crosses val="autoZero"/>
        <c:auto val="1"/>
        <c:lblAlgn val="ctr"/>
        <c:lblOffset val="100"/>
        <c:noMultiLvlLbl val="0"/>
      </c:catAx>
      <c:valAx>
        <c:axId val="3629760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6376328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4290101826276949E-3"/>
          <c:y val="7.9059314014319634E-2"/>
          <c:w val="0.98323899271627202"/>
          <c:h val="0.68925803917367467"/>
        </c:manualLayout>
      </c:layout>
      <c:lineChart>
        <c:grouping val="standard"/>
        <c:varyColors val="0"/>
        <c:ser>
          <c:idx val="0"/>
          <c:order val="0"/>
          <c:tx>
            <c:strRef>
              <c:f>'I 1-6'!$B$157</c:f>
              <c:strCache>
                <c:ptCount val="1"/>
                <c:pt idx="0">
                  <c:v>Annual Turnover (T) Mil. AMD</c:v>
                </c:pt>
              </c:strCache>
            </c:strRef>
          </c:tx>
          <c:spPr>
            <a:ln w="2857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 1-6'!$A$158:$A$159</c:f>
              <c:strCache>
                <c:ptCount val="2"/>
                <c:pt idx="0">
                  <c:v>Before February 2020</c:v>
                </c:pt>
                <c:pt idx="1">
                  <c:v>After February 2020</c:v>
                </c:pt>
              </c:strCache>
            </c:strRef>
          </c:cat>
          <c:val>
            <c:numRef>
              <c:f>'I 1-6'!$B$158:$B$159</c:f>
              <c:numCache>
                <c:formatCode>General</c:formatCode>
                <c:ptCount val="2"/>
                <c:pt idx="0">
                  <c:v>5563</c:v>
                </c:pt>
                <c:pt idx="1">
                  <c:v>10624</c:v>
                </c:pt>
              </c:numCache>
            </c:numRef>
          </c:val>
          <c:smooth val="0"/>
        </c:ser>
        <c:ser>
          <c:idx val="1"/>
          <c:order val="1"/>
          <c:tx>
            <c:strRef>
              <c:f>'I 1-6'!$C$157</c:f>
              <c:strCache>
                <c:ptCount val="1"/>
                <c:pt idx="0">
                  <c:v>Labor resources (Man-days)</c:v>
                </c:pt>
              </c:strCache>
            </c:strRef>
          </c:tx>
          <c:spPr>
            <a:ln w="28575" cap="rnd">
              <a:solidFill>
                <a:schemeClr val="accent2">
                  <a:lumMod val="60000"/>
                  <a:lumOff val="4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 1-6'!$A$158:$A$159</c:f>
              <c:strCache>
                <c:ptCount val="2"/>
                <c:pt idx="0">
                  <c:v>Before February 2020</c:v>
                </c:pt>
                <c:pt idx="1">
                  <c:v>After February 2020</c:v>
                </c:pt>
              </c:strCache>
            </c:strRef>
          </c:cat>
          <c:val>
            <c:numRef>
              <c:f>'I 1-6'!$C$158:$C$159</c:f>
              <c:numCache>
                <c:formatCode>General</c:formatCode>
                <c:ptCount val="2"/>
                <c:pt idx="0">
                  <c:v>60250</c:v>
                </c:pt>
                <c:pt idx="1">
                  <c:v>132250</c:v>
                </c:pt>
              </c:numCache>
            </c:numRef>
          </c:val>
          <c:smooth val="0"/>
        </c:ser>
        <c:ser>
          <c:idx val="2"/>
          <c:order val="2"/>
          <c:tx>
            <c:strRef>
              <c:f>'I 1-6'!$D$157</c:f>
              <c:strCache>
                <c:ptCount val="1"/>
                <c:pt idx="0">
                  <c:v>Productivity (T/NWL) AMD</c:v>
                </c:pt>
              </c:strCache>
            </c:strRef>
          </c:tx>
          <c:spPr>
            <a:ln w="28575" cap="rnd">
              <a:solidFill>
                <a:srgbClr val="FFFF0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 1-6'!$A$158:$A$159</c:f>
              <c:strCache>
                <c:ptCount val="2"/>
                <c:pt idx="0">
                  <c:v>Before February 2020</c:v>
                </c:pt>
                <c:pt idx="1">
                  <c:v>After February 2020</c:v>
                </c:pt>
              </c:strCache>
            </c:strRef>
          </c:cat>
          <c:val>
            <c:numRef>
              <c:f>'I 1-6'!$D$158:$D$159</c:f>
              <c:numCache>
                <c:formatCode>0</c:formatCode>
                <c:ptCount val="2"/>
                <c:pt idx="0">
                  <c:v>92331.950207468879</c:v>
                </c:pt>
                <c:pt idx="1">
                  <c:v>80332.703213610599</c:v>
                </c:pt>
              </c:numCache>
            </c:numRef>
          </c:val>
          <c:smooth val="0"/>
        </c:ser>
        <c:dLbls>
          <c:dLblPos val="t"/>
          <c:showLegendKey val="0"/>
          <c:showVal val="1"/>
          <c:showCatName val="0"/>
          <c:showSerName val="0"/>
          <c:showPercent val="0"/>
          <c:showBubbleSize val="0"/>
        </c:dLbls>
        <c:smooth val="0"/>
        <c:axId val="364440104"/>
        <c:axId val="364440496"/>
      </c:lineChart>
      <c:catAx>
        <c:axId val="3644401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64440496"/>
        <c:crosses val="autoZero"/>
        <c:auto val="1"/>
        <c:lblAlgn val="ctr"/>
        <c:lblOffset val="100"/>
        <c:noMultiLvlLbl val="0"/>
      </c:catAx>
      <c:valAx>
        <c:axId val="3644404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64440104"/>
        <c:crosses val="autoZero"/>
        <c:crossBetween val="between"/>
      </c:valAx>
      <c:spPr>
        <a:noFill/>
        <a:ln>
          <a:noFill/>
        </a:ln>
        <a:effectLst/>
      </c:spPr>
    </c:plotArea>
    <c:legend>
      <c:legendPos val="b"/>
      <c:layout>
        <c:manualLayout>
          <c:xMode val="edge"/>
          <c:yMode val="edge"/>
          <c:x val="0"/>
          <c:y val="0.88182195975503042"/>
          <c:w val="1"/>
          <c:h val="9.0400262467191586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'2021 Employees'!$C$25</c:f>
              <c:strCache>
                <c:ptCount val="1"/>
                <c:pt idx="0">
                  <c:v>Micro </c:v>
                </c:pt>
              </c:strCache>
            </c:strRef>
          </c:tx>
          <c:spPr>
            <a:solidFill>
              <a:schemeClr val="accent1"/>
            </a:solidFill>
            <a:ln>
              <a:noFill/>
            </a:ln>
            <a:effectLst/>
          </c:spPr>
          <c:invertIfNegative val="0"/>
          <c:cat>
            <c:numRef>
              <c:f>'2021 Employees'!$A$26:$A$29</c:f>
              <c:numCache>
                <c:formatCode>General</c:formatCode>
                <c:ptCount val="4"/>
                <c:pt idx="0">
                  <c:v>2020</c:v>
                </c:pt>
                <c:pt idx="1">
                  <c:v>2019</c:v>
                </c:pt>
                <c:pt idx="2">
                  <c:v>2018</c:v>
                </c:pt>
                <c:pt idx="3">
                  <c:v>2017</c:v>
                </c:pt>
              </c:numCache>
            </c:numRef>
          </c:cat>
          <c:val>
            <c:numRef>
              <c:f>'2021 Employees'!$C$26:$C$29</c:f>
              <c:numCache>
                <c:formatCode>General</c:formatCode>
                <c:ptCount val="4"/>
                <c:pt idx="0">
                  <c:v>90917</c:v>
                </c:pt>
                <c:pt idx="1">
                  <c:v>95929</c:v>
                </c:pt>
                <c:pt idx="2">
                  <c:v>82586</c:v>
                </c:pt>
                <c:pt idx="3">
                  <c:v>61000</c:v>
                </c:pt>
              </c:numCache>
            </c:numRef>
          </c:val>
        </c:ser>
        <c:ser>
          <c:idx val="1"/>
          <c:order val="1"/>
          <c:tx>
            <c:strRef>
              <c:f>'2021 Employees'!$D$25</c:f>
              <c:strCache>
                <c:ptCount val="1"/>
                <c:pt idx="0">
                  <c:v>Small</c:v>
                </c:pt>
              </c:strCache>
            </c:strRef>
          </c:tx>
          <c:spPr>
            <a:solidFill>
              <a:schemeClr val="accent5">
                <a:lumMod val="60000"/>
                <a:lumOff val="40000"/>
              </a:schemeClr>
            </a:solidFill>
            <a:ln>
              <a:noFill/>
            </a:ln>
            <a:effectLst/>
          </c:spPr>
          <c:invertIfNegative val="0"/>
          <c:cat>
            <c:numRef>
              <c:f>'2021 Employees'!$A$26:$A$29</c:f>
              <c:numCache>
                <c:formatCode>General</c:formatCode>
                <c:ptCount val="4"/>
                <c:pt idx="0">
                  <c:v>2020</c:v>
                </c:pt>
                <c:pt idx="1">
                  <c:v>2019</c:v>
                </c:pt>
                <c:pt idx="2">
                  <c:v>2018</c:v>
                </c:pt>
                <c:pt idx="3">
                  <c:v>2017</c:v>
                </c:pt>
              </c:numCache>
            </c:numRef>
          </c:cat>
          <c:val>
            <c:numRef>
              <c:f>'2021 Employees'!$D$26:$D$29</c:f>
              <c:numCache>
                <c:formatCode>General</c:formatCode>
                <c:ptCount val="4"/>
                <c:pt idx="0">
                  <c:v>72002</c:v>
                </c:pt>
                <c:pt idx="1">
                  <c:v>79808</c:v>
                </c:pt>
                <c:pt idx="2">
                  <c:v>69328</c:v>
                </c:pt>
                <c:pt idx="3">
                  <c:v>57261</c:v>
                </c:pt>
              </c:numCache>
            </c:numRef>
          </c:val>
        </c:ser>
        <c:ser>
          <c:idx val="2"/>
          <c:order val="2"/>
          <c:tx>
            <c:strRef>
              <c:f>'2021 Employees'!$E$25</c:f>
              <c:strCache>
                <c:ptCount val="1"/>
                <c:pt idx="0">
                  <c:v>Medium-Sized </c:v>
                </c:pt>
              </c:strCache>
            </c:strRef>
          </c:tx>
          <c:spPr>
            <a:solidFill>
              <a:schemeClr val="tx1">
                <a:lumMod val="75000"/>
              </a:schemeClr>
            </a:solidFill>
            <a:ln>
              <a:noFill/>
            </a:ln>
            <a:effectLst/>
          </c:spPr>
          <c:invertIfNegative val="0"/>
          <c:cat>
            <c:numRef>
              <c:f>'2021 Employees'!$A$26:$A$29</c:f>
              <c:numCache>
                <c:formatCode>General</c:formatCode>
                <c:ptCount val="4"/>
                <c:pt idx="0">
                  <c:v>2020</c:v>
                </c:pt>
                <c:pt idx="1">
                  <c:v>2019</c:v>
                </c:pt>
                <c:pt idx="2">
                  <c:v>2018</c:v>
                </c:pt>
                <c:pt idx="3">
                  <c:v>2017</c:v>
                </c:pt>
              </c:numCache>
            </c:numRef>
          </c:cat>
          <c:val>
            <c:numRef>
              <c:f>'2021 Employees'!$E$26:$E$29</c:f>
              <c:numCache>
                <c:formatCode>General</c:formatCode>
                <c:ptCount val="4"/>
                <c:pt idx="0">
                  <c:v>70036</c:v>
                </c:pt>
                <c:pt idx="1">
                  <c:v>72332</c:v>
                </c:pt>
                <c:pt idx="2">
                  <c:v>61049</c:v>
                </c:pt>
                <c:pt idx="3">
                  <c:v>49926</c:v>
                </c:pt>
              </c:numCache>
            </c:numRef>
          </c:val>
        </c:ser>
        <c:dLbls>
          <c:showLegendKey val="0"/>
          <c:showVal val="0"/>
          <c:showCatName val="0"/>
          <c:showSerName val="0"/>
          <c:showPercent val="0"/>
          <c:showBubbleSize val="0"/>
        </c:dLbls>
        <c:gapWidth val="219"/>
        <c:overlap val="-27"/>
        <c:axId val="362726408"/>
        <c:axId val="363341336"/>
      </c:barChart>
      <c:catAx>
        <c:axId val="3627264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63341336"/>
        <c:crosses val="autoZero"/>
        <c:auto val="1"/>
        <c:lblAlgn val="ctr"/>
        <c:lblOffset val="100"/>
        <c:noMultiLvlLbl val="0"/>
      </c:catAx>
      <c:valAx>
        <c:axId val="3633413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362726408"/>
        <c:crosses val="autoZero"/>
        <c:crossBetween val="between"/>
      </c:valAx>
      <c:spPr>
        <a:noFill/>
        <a:ln>
          <a:noFill/>
        </a:ln>
        <a:effectLst/>
      </c:spPr>
    </c:plotArea>
    <c:legend>
      <c:legendPos val="b"/>
      <c:layout>
        <c:manualLayout>
          <c:xMode val="edge"/>
          <c:yMode val="edge"/>
          <c:x val="0.15372084705950012"/>
          <c:y val="0.88947540958653626"/>
          <c:w val="0.73364227317902519"/>
          <c:h val="8.9045661890658726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900" baseline="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r>
              <a:rPr lang="en-US" sz="2400" b="0" dirty="0">
                <a:latin typeface="Calibri" panose="020F0502020204030204" pitchFamily="34" charset="0"/>
                <a:cs typeface="Calibri" panose="020F0502020204030204" pitchFamily="34" charset="0"/>
              </a:rPr>
              <a:t>MSME Turnover in 2017-2020, Mil. AMD</a:t>
            </a:r>
          </a:p>
        </c:rich>
      </c:tx>
      <c:layout>
        <c:manualLayout>
          <c:xMode val="edge"/>
          <c:yMode val="edge"/>
          <c:x val="0.20224406381663468"/>
          <c:y val="0"/>
        </c:manualLayout>
      </c:layout>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'2021 Turnover'!$C$25:$C$27</c:f>
              <c:strCache>
                <c:ptCount val="3"/>
                <c:pt idx="0">
                  <c:v>Total</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scene3d>
            <a:sp3d prstMaterial="plastic">
              <a:bevelT w="25400" h="25400"/>
            </a:sp3d>
          </c:spPr>
          <c:invertIfNegative val="0"/>
          <c:dLbls>
            <c:dLbl>
              <c:idx val="0"/>
              <c:layout>
                <c:manualLayout>
                  <c:x val="-1.6730566669237704E-3"/>
                  <c:y val="-1.0838188976377953E-2"/>
                </c:manualLayout>
              </c:layout>
              <c:spPr>
                <a:solidFill>
                  <a:schemeClr val="lt1"/>
                </a:solidFill>
                <a:ln>
                  <a:solidFill>
                    <a:schemeClr val="dk1">
                      <a:lumMod val="25000"/>
                      <a:lumOff val="75000"/>
                    </a:schemeClr>
                  </a:solidFill>
                </a:ln>
                <a:effectLst/>
              </c:spPr>
              <c:txPr>
                <a:bodyPr rot="0" spcFirstLastPara="1" vertOverflow="clip" horzOverflow="clip" vert="horz" wrap="square" lIns="38100" tIns="19050" rIns="38100" bIns="19050" anchor="ctr" anchorCtr="1">
                  <a:spAutoFit/>
                </a:bodyPr>
                <a:lstStyle/>
                <a:p>
                  <a:pPr>
                    <a:defRPr sz="1800"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a:noFill/>
                    <a:ln>
                      <a:noFill/>
                    </a:ln>
                  </c15:spPr>
                  <c15:layout/>
                </c:ext>
              </c:extLst>
            </c:dLbl>
            <c:dLbl>
              <c:idx val="1"/>
              <c:layout>
                <c:manualLayout>
                  <c:x val="-1.6731434003780777E-3"/>
                  <c:y val="-1.2670461985496312E-2"/>
                </c:manualLayout>
              </c:layout>
              <c:spPr>
                <a:solidFill>
                  <a:schemeClr val="lt1"/>
                </a:solidFill>
                <a:ln>
                  <a:solidFill>
                    <a:schemeClr val="dk1">
                      <a:lumMod val="25000"/>
                      <a:lumOff val="75000"/>
                    </a:schemeClr>
                  </a:solidFill>
                </a:ln>
                <a:effectLst/>
              </c:spPr>
              <c:txPr>
                <a:bodyPr rot="0" spcFirstLastPara="1" vertOverflow="clip" horzOverflow="clip" vert="horz" wrap="square" lIns="38100" tIns="19050" rIns="38100" bIns="19050" anchor="ctr" anchorCtr="1">
                  <a:spAutoFit/>
                </a:bodyPr>
                <a:lstStyle/>
                <a:p>
                  <a:pPr>
                    <a:defRPr sz="1800"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a:noFill/>
                    <a:ln>
                      <a:noFill/>
                    </a:ln>
                  </c15:spPr>
                  <c15:layout/>
                </c:ext>
              </c:extLst>
            </c:dLbl>
            <c:dLbl>
              <c:idx val="2"/>
              <c:spPr>
                <a:solidFill>
                  <a:schemeClr val="tx1"/>
                </a:solidFill>
                <a:ln>
                  <a:noFill/>
                </a:ln>
                <a:effectLst/>
              </c:spPr>
              <c:txPr>
                <a:bodyPr rot="0" spcFirstLastPara="1" vertOverflow="ellipsis" vert="horz" wrap="square" lIns="38100" tIns="19050" rIns="38100" bIns="19050" anchor="ctr" anchorCtr="0">
                  <a:spAutoFit/>
                </a:bodyPr>
                <a:lstStyle/>
                <a:p>
                  <a:pPr algn="ctr" rtl="0">
                    <a:defRPr lang="en-US" sz="1800" b="0" i="0" u="none" strike="noStrike" kern="1200" baseline="0">
                      <a:solidFill>
                        <a:prstClr val="black">
                          <a:lumMod val="65000"/>
                          <a:lumOff val="35000"/>
                        </a:prstClr>
                      </a:solidFill>
                      <a:latin typeface="+mn-lt"/>
                      <a:ea typeface="+mn-ea"/>
                      <a:cs typeface="+mn-cs"/>
                    </a:defRPr>
                  </a:pPr>
                  <a:endParaRPr lang="en-US"/>
                </a:p>
              </c:txPr>
              <c:dLblPos val="outEnd"/>
              <c:showLegendKey val="0"/>
              <c:showVal val="1"/>
              <c:showCatName val="0"/>
              <c:showSerName val="0"/>
              <c:showPercent val="0"/>
              <c:showBubbleSize val="0"/>
            </c:dLbl>
            <c:dLbl>
              <c:idx val="3"/>
              <c:spPr>
                <a:solidFill>
                  <a:schemeClr val="tx1"/>
                </a:solid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bg1"/>
                      </a:solidFill>
                      <a:latin typeface="+mn-lt"/>
                      <a:ea typeface="+mn-ea"/>
                      <a:cs typeface="+mn-cs"/>
                    </a:defRPr>
                  </a:pPr>
                  <a:endParaRPr lang="en-US"/>
                </a:p>
              </c:txPr>
              <c:dLblPos val="outEnd"/>
              <c:showLegendKey val="0"/>
              <c:showVal val="1"/>
              <c:showCatName val="0"/>
              <c:showSerName val="0"/>
              <c:showPercent val="0"/>
              <c:showBubbleSize val="0"/>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'2021 Turnover'!$B$28:$B$31</c:f>
              <c:numCache>
                <c:formatCode>General</c:formatCode>
                <c:ptCount val="4"/>
                <c:pt idx="0">
                  <c:v>2020</c:v>
                </c:pt>
                <c:pt idx="1">
                  <c:v>2019</c:v>
                </c:pt>
                <c:pt idx="2">
                  <c:v>2018</c:v>
                </c:pt>
                <c:pt idx="3">
                  <c:v>2017</c:v>
                </c:pt>
              </c:numCache>
            </c:numRef>
          </c:cat>
          <c:val>
            <c:numRef>
              <c:f>'2021 Turnover'!$C$28:$C$31</c:f>
              <c:numCache>
                <c:formatCode>General</c:formatCode>
                <c:ptCount val="4"/>
                <c:pt idx="0">
                  <c:v>4355544.9000000004</c:v>
                </c:pt>
                <c:pt idx="1">
                  <c:v>4428936.3</c:v>
                </c:pt>
                <c:pt idx="2">
                  <c:v>3924877.8</c:v>
                </c:pt>
                <c:pt idx="3">
                  <c:v>3498306.5</c:v>
                </c:pt>
              </c:numCache>
            </c:numRef>
          </c:val>
        </c:ser>
        <c:dLbls>
          <c:dLblPos val="outEnd"/>
          <c:showLegendKey val="0"/>
          <c:showVal val="1"/>
          <c:showCatName val="0"/>
          <c:showSerName val="0"/>
          <c:showPercent val="0"/>
          <c:showBubbleSize val="0"/>
        </c:dLbls>
        <c:gapWidth val="100"/>
        <c:overlap val="-24"/>
        <c:axId val="363811320"/>
        <c:axId val="364029056"/>
      </c:barChart>
      <c:catAx>
        <c:axId val="36381132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364029056"/>
        <c:crosses val="autoZero"/>
        <c:auto val="1"/>
        <c:lblAlgn val="ctr"/>
        <c:lblOffset val="100"/>
        <c:noMultiLvlLbl val="0"/>
      </c:catAx>
      <c:valAx>
        <c:axId val="364029056"/>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36381132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baseline="0">
                <a:solidFill>
                  <a:schemeClr val="tx1">
                    <a:lumMod val="65000"/>
                    <a:lumOff val="35000"/>
                  </a:schemeClr>
                </a:solidFill>
                <a:latin typeface="+mn-lt"/>
                <a:ea typeface="+mn-ea"/>
                <a:cs typeface="+mn-cs"/>
              </a:defRPr>
            </a:pPr>
            <a:r>
              <a:rPr lang="en-US" sz="2000" b="0" dirty="0"/>
              <a:t>MSME Turnover 2017-2020, Mil. AMD</a:t>
            </a:r>
          </a:p>
        </c:rich>
      </c:tx>
      <c:layout/>
      <c:overlay val="0"/>
      <c:spPr>
        <a:noFill/>
        <a:ln>
          <a:noFill/>
        </a:ln>
        <a:effectLst/>
      </c:spPr>
      <c:txPr>
        <a:bodyPr rot="0" spcFirstLastPara="1" vertOverflow="ellipsis" vert="horz" wrap="square" anchor="ctr" anchorCtr="1"/>
        <a:lstStyle/>
        <a:p>
          <a:pPr>
            <a:defRPr sz="2400" b="1" i="0" u="none" strike="noStrike" kern="120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'2021 Turnover'!$D$26:$D$27</c:f>
              <c:strCache>
                <c:ptCount val="2"/>
                <c:pt idx="0">
                  <c:v>Micro </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scene3d>
            <a:sp3d prstMaterial="plastic">
              <a:bevelT w="25400" h="25400"/>
            </a:sp3d>
          </c:spPr>
          <c:invertIfNegative val="0"/>
          <c:cat>
            <c:numRef>
              <c:f>'2021 Turnover'!$B$28:$B$31</c:f>
              <c:numCache>
                <c:formatCode>General</c:formatCode>
                <c:ptCount val="4"/>
                <c:pt idx="0">
                  <c:v>2020</c:v>
                </c:pt>
                <c:pt idx="1">
                  <c:v>2019</c:v>
                </c:pt>
                <c:pt idx="2">
                  <c:v>2018</c:v>
                </c:pt>
                <c:pt idx="3">
                  <c:v>2017</c:v>
                </c:pt>
              </c:numCache>
            </c:numRef>
          </c:cat>
          <c:val>
            <c:numRef>
              <c:f>'2021 Turnover'!$D$28:$D$31</c:f>
              <c:numCache>
                <c:formatCode>General</c:formatCode>
                <c:ptCount val="4"/>
                <c:pt idx="0">
                  <c:v>1632517.5</c:v>
                </c:pt>
                <c:pt idx="1">
                  <c:v>1614407.9</c:v>
                </c:pt>
                <c:pt idx="2">
                  <c:v>1429368.7</c:v>
                </c:pt>
                <c:pt idx="3">
                  <c:v>1271422.3999999999</c:v>
                </c:pt>
              </c:numCache>
            </c:numRef>
          </c:val>
        </c:ser>
        <c:ser>
          <c:idx val="1"/>
          <c:order val="1"/>
          <c:tx>
            <c:strRef>
              <c:f>'2021 Turnover'!$E$26:$E$27</c:f>
              <c:strCache>
                <c:ptCount val="2"/>
                <c:pt idx="0">
                  <c:v>Of which with 0 wage-earners</c:v>
                </c:pt>
              </c:strCache>
            </c:strRef>
          </c:tx>
          <c:spPr>
            <a:solidFill>
              <a:srgbClr val="00B0F0"/>
            </a:solidFill>
            <a:ln>
              <a:noFill/>
            </a:ln>
            <a:effectLst>
              <a:outerShdw blurRad="57150" dist="19050" dir="5400000" algn="ctr" rotWithShape="0">
                <a:srgbClr val="000000">
                  <a:alpha val="63000"/>
                </a:srgbClr>
              </a:outerShdw>
            </a:effectLst>
            <a:scene3d>
              <a:camera prst="orthographicFront">
                <a:rot lat="0" lon="0" rev="0"/>
              </a:camera>
              <a:lightRig rig="threePt" dir="t"/>
            </a:scene3d>
            <a:sp3d prstMaterial="plastic">
              <a:bevelT w="25400" h="25400"/>
            </a:sp3d>
          </c:spPr>
          <c:invertIfNegative val="0"/>
          <c:cat>
            <c:numRef>
              <c:f>'2021 Turnover'!$B$28:$B$31</c:f>
              <c:numCache>
                <c:formatCode>General</c:formatCode>
                <c:ptCount val="4"/>
                <c:pt idx="0">
                  <c:v>2020</c:v>
                </c:pt>
                <c:pt idx="1">
                  <c:v>2019</c:v>
                </c:pt>
                <c:pt idx="2">
                  <c:v>2018</c:v>
                </c:pt>
                <c:pt idx="3">
                  <c:v>2017</c:v>
                </c:pt>
              </c:numCache>
            </c:numRef>
          </c:cat>
          <c:val>
            <c:numRef>
              <c:f>'2021 Turnover'!$E$28:$E$31</c:f>
              <c:numCache>
                <c:formatCode>General</c:formatCode>
                <c:ptCount val="4"/>
                <c:pt idx="0">
                  <c:v>259719.7</c:v>
                </c:pt>
                <c:pt idx="1">
                  <c:v>187099.5</c:v>
                </c:pt>
                <c:pt idx="2">
                  <c:v>185263.2</c:v>
                </c:pt>
                <c:pt idx="3">
                  <c:v>197506.6</c:v>
                </c:pt>
              </c:numCache>
            </c:numRef>
          </c:val>
        </c:ser>
        <c:ser>
          <c:idx val="2"/>
          <c:order val="2"/>
          <c:tx>
            <c:strRef>
              <c:f>'2021 Turnover'!$F$25:$F$26</c:f>
              <c:strCache>
                <c:ptCount val="2"/>
                <c:pt idx="0">
                  <c:v>Small</c:v>
                </c:pt>
              </c:strCache>
            </c:strRef>
          </c:tx>
          <c:spPr>
            <a:solidFill>
              <a:schemeClr val="accent5">
                <a:lumMod val="60000"/>
                <a:lumOff val="40000"/>
              </a:schemeClr>
            </a:solidFill>
            <a:ln>
              <a:noFill/>
            </a:ln>
            <a:effectLst>
              <a:outerShdw blurRad="57150" dist="19050" dir="5400000" algn="ctr" rotWithShape="0">
                <a:srgbClr val="000000">
                  <a:alpha val="63000"/>
                </a:srgbClr>
              </a:outerShdw>
            </a:effectLst>
            <a:scene3d>
              <a:camera prst="orthographicFront">
                <a:rot lat="0" lon="0" rev="0"/>
              </a:camera>
              <a:lightRig rig="threePt" dir="t"/>
            </a:scene3d>
            <a:sp3d prstMaterial="plastic">
              <a:bevelT w="25400" h="25400"/>
            </a:sp3d>
          </c:spPr>
          <c:invertIfNegative val="0"/>
          <c:cat>
            <c:numRef>
              <c:f>'2021 Turnover'!$B$28:$B$31</c:f>
              <c:numCache>
                <c:formatCode>General</c:formatCode>
                <c:ptCount val="4"/>
                <c:pt idx="0">
                  <c:v>2020</c:v>
                </c:pt>
                <c:pt idx="1">
                  <c:v>2019</c:v>
                </c:pt>
                <c:pt idx="2">
                  <c:v>2018</c:v>
                </c:pt>
                <c:pt idx="3">
                  <c:v>2017</c:v>
                </c:pt>
              </c:numCache>
            </c:numRef>
          </c:cat>
          <c:val>
            <c:numRef>
              <c:f>'2021 Turnover'!$F$27:$F$31</c:f>
              <c:numCache>
                <c:formatCode>General</c:formatCode>
                <c:ptCount val="4"/>
                <c:pt idx="0">
                  <c:v>1158181.3</c:v>
                </c:pt>
                <c:pt idx="1">
                  <c:v>1255104.3999999999</c:v>
                </c:pt>
                <c:pt idx="2">
                  <c:v>1202285.8999999999</c:v>
                </c:pt>
                <c:pt idx="3">
                  <c:v>1043375.8</c:v>
                </c:pt>
              </c:numCache>
            </c:numRef>
          </c:val>
        </c:ser>
        <c:ser>
          <c:idx val="3"/>
          <c:order val="3"/>
          <c:tx>
            <c:strRef>
              <c:f>'2021 Turnover'!$G$25:$G$26</c:f>
              <c:strCache>
                <c:ptCount val="2"/>
                <c:pt idx="0">
                  <c:v>Medium-Sized</c:v>
                </c:pt>
              </c:strCache>
            </c:strRef>
          </c:tx>
          <c:spPr>
            <a:solidFill>
              <a:schemeClr val="tx1">
                <a:lumMod val="75000"/>
              </a:schemeClr>
            </a:solidFill>
            <a:ln>
              <a:noFill/>
            </a:ln>
            <a:effectLst>
              <a:outerShdw blurRad="57150" dist="19050" dir="5400000" algn="ctr" rotWithShape="0">
                <a:srgbClr val="000000">
                  <a:alpha val="63000"/>
                </a:srgbClr>
              </a:outerShdw>
            </a:effectLst>
            <a:scene3d>
              <a:camera prst="orthographicFront">
                <a:rot lat="0" lon="0" rev="0"/>
              </a:camera>
              <a:lightRig rig="threePt" dir="t"/>
            </a:scene3d>
            <a:sp3d prstMaterial="plastic">
              <a:bevelT w="25400" h="25400"/>
            </a:sp3d>
          </c:spPr>
          <c:invertIfNegative val="0"/>
          <c:cat>
            <c:numRef>
              <c:f>'2021 Turnover'!$B$28:$B$31</c:f>
              <c:numCache>
                <c:formatCode>General</c:formatCode>
                <c:ptCount val="4"/>
                <c:pt idx="0">
                  <c:v>2020</c:v>
                </c:pt>
                <c:pt idx="1">
                  <c:v>2019</c:v>
                </c:pt>
                <c:pt idx="2">
                  <c:v>2018</c:v>
                </c:pt>
                <c:pt idx="3">
                  <c:v>2017</c:v>
                </c:pt>
              </c:numCache>
            </c:numRef>
          </c:cat>
          <c:val>
            <c:numRef>
              <c:f>'2021 Turnover'!$G$27:$G$31</c:f>
              <c:numCache>
                <c:formatCode>General</c:formatCode>
                <c:ptCount val="4"/>
                <c:pt idx="0">
                  <c:v>1564846.1</c:v>
                </c:pt>
                <c:pt idx="1">
                  <c:v>1559424</c:v>
                </c:pt>
                <c:pt idx="2">
                  <c:v>1293223.2</c:v>
                </c:pt>
                <c:pt idx="3">
                  <c:v>1183508.3</c:v>
                </c:pt>
              </c:numCache>
            </c:numRef>
          </c:val>
        </c:ser>
        <c:dLbls>
          <c:showLegendKey val="0"/>
          <c:showVal val="0"/>
          <c:showCatName val="0"/>
          <c:showSerName val="0"/>
          <c:showPercent val="0"/>
          <c:showBubbleSize val="0"/>
        </c:dLbls>
        <c:gapWidth val="100"/>
        <c:overlap val="-24"/>
        <c:axId val="363966840"/>
        <c:axId val="363961160"/>
      </c:barChart>
      <c:catAx>
        <c:axId val="363966840"/>
        <c:scaling>
          <c:orientation val="minMax"/>
        </c:scaling>
        <c:delete val="0"/>
        <c:axPos val="b"/>
        <c:numFmt formatCode="General" sourceLinked="1"/>
        <c:majorTickMark val="out"/>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363961160"/>
        <c:crosses val="autoZero"/>
        <c:auto val="1"/>
        <c:lblAlgn val="ctr"/>
        <c:lblOffset val="100"/>
        <c:noMultiLvlLbl val="0"/>
      </c:catAx>
      <c:valAx>
        <c:axId val="3639611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6396684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gradFill rotWithShape="1">
              <a:gsLst>
                <a:gs pos="0">
                  <a:schemeClr val="accent1">
                    <a:tint val="98000"/>
                    <a:hueMod val="94000"/>
                    <a:satMod val="130000"/>
                    <a:lumMod val="128000"/>
                  </a:schemeClr>
                </a:gs>
                <a:gs pos="100000">
                  <a:schemeClr val="accent1">
                    <a:shade val="94000"/>
                    <a:lumMod val="88000"/>
                  </a:schemeClr>
                </a:gs>
              </a:gsLst>
              <a:lin ang="5400000" scaled="0"/>
            </a:gradFill>
            <a:ln>
              <a:noFill/>
            </a:ln>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 1-6'!$A$3,'I 1-6'!$A$4)</c:f>
              <c:strCache>
                <c:ptCount val="2"/>
                <c:pt idx="0">
                  <c:v>Employees before Feb.2020</c:v>
                </c:pt>
                <c:pt idx="1">
                  <c:v>Employees after Feb.2020</c:v>
                </c:pt>
              </c:strCache>
            </c:strRef>
          </c:cat>
          <c:val>
            <c:numRef>
              <c:f>('I 1-6'!$AB$3,'I 1-6'!$AB$4)</c:f>
              <c:numCache>
                <c:formatCode>General</c:formatCode>
                <c:ptCount val="2"/>
                <c:pt idx="0">
                  <c:v>241</c:v>
                </c:pt>
                <c:pt idx="1">
                  <c:v>529</c:v>
                </c:pt>
              </c:numCache>
            </c:numRef>
          </c:val>
        </c:ser>
        <c:dLbls>
          <c:dLblPos val="outEnd"/>
          <c:showLegendKey val="0"/>
          <c:showVal val="1"/>
          <c:showCatName val="0"/>
          <c:showSerName val="0"/>
          <c:showPercent val="0"/>
          <c:showBubbleSize val="0"/>
        </c:dLbls>
        <c:gapWidth val="100"/>
        <c:overlap val="-24"/>
        <c:axId val="352768192"/>
        <c:axId val="352768584"/>
      </c:barChart>
      <c:catAx>
        <c:axId val="352768192"/>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52768584"/>
        <c:crosses val="autoZero"/>
        <c:auto val="1"/>
        <c:lblAlgn val="ctr"/>
        <c:lblOffset val="100"/>
        <c:noMultiLvlLbl val="0"/>
      </c:catAx>
      <c:valAx>
        <c:axId val="3527685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5276819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spPr>
            <a:ln>
              <a:solidFill>
                <a:schemeClr val="accent1"/>
              </a:solidFill>
            </a:ln>
          </c:spPr>
          <c:dPt>
            <c:idx val="0"/>
            <c:bubble3D val="0"/>
            <c:spPr>
              <a:solidFill>
                <a:schemeClr val="accent1"/>
              </a:solidFill>
              <a:ln>
                <a:solidFill>
                  <a:schemeClr val="accent1"/>
                </a:solidFill>
              </a:ln>
              <a:effectLst>
                <a:outerShdw blurRad="254000" sx="102000" sy="102000" algn="ctr" rotWithShape="0">
                  <a:prstClr val="black">
                    <a:alpha val="20000"/>
                  </a:prstClr>
                </a:outerShdw>
              </a:effectLst>
            </c:spPr>
          </c:dPt>
          <c:dPt>
            <c:idx val="1"/>
            <c:bubble3D val="0"/>
            <c:spPr>
              <a:solidFill>
                <a:schemeClr val="tx2">
                  <a:lumMod val="75000"/>
                </a:schemeClr>
              </a:solidFill>
              <a:ln>
                <a:solidFill>
                  <a:schemeClr val="accent1"/>
                </a:solidFill>
              </a:ln>
              <a:effectLst>
                <a:outerShdw blurRad="254000" sx="102000" sy="102000" algn="ctr" rotWithShape="0">
                  <a:prstClr val="black">
                    <a:alpha val="20000"/>
                  </a:prstClr>
                </a:outerShdw>
              </a:effectLst>
            </c:spPr>
          </c:dPt>
          <c:dPt>
            <c:idx val="2"/>
            <c:bubble3D val="0"/>
            <c:spPr>
              <a:solidFill>
                <a:schemeClr val="accent5">
                  <a:lumMod val="60000"/>
                  <a:lumOff val="40000"/>
                </a:schemeClr>
              </a:solidFill>
              <a:ln>
                <a:solidFill>
                  <a:schemeClr val="accent1"/>
                </a:solidFill>
              </a:ln>
              <a:effectLst>
                <a:outerShdw blurRad="254000" sx="102000" sy="102000" algn="ctr" rotWithShape="0">
                  <a:prstClr val="black">
                    <a:alpha val="20000"/>
                  </a:prstClr>
                </a:outerShdw>
              </a:effectLst>
            </c:spPr>
          </c:dPt>
          <c:dLbls>
            <c:spPr>
              <a:pattFill prst="pct75">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'I 1-6'!$A$132:$A$134</c:f>
              <c:strCache>
                <c:ptCount val="3"/>
                <c:pt idx="0">
                  <c:v>reduced</c:v>
                </c:pt>
                <c:pt idx="1">
                  <c:v>no change</c:v>
                </c:pt>
                <c:pt idx="2">
                  <c:v>increased</c:v>
                </c:pt>
              </c:strCache>
            </c:strRef>
          </c:cat>
          <c:val>
            <c:numRef>
              <c:f>'I 1-6'!$B$132:$B$134</c:f>
              <c:numCache>
                <c:formatCode>General</c:formatCode>
                <c:ptCount val="3"/>
                <c:pt idx="0">
                  <c:v>3</c:v>
                </c:pt>
                <c:pt idx="1">
                  <c:v>10</c:v>
                </c:pt>
                <c:pt idx="2">
                  <c:v>11</c:v>
                </c:pt>
              </c:numCache>
            </c:numRef>
          </c:val>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63851134581919056"/>
          <c:y val="0.30173519976669588"/>
          <c:w val="0.3452981615810059"/>
          <c:h val="0.38715441819772528"/>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8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noFill/>
    <a:ln w="2540" cap="flat" cmpd="sng" algn="ctr">
      <a:solidFill>
        <a:srgbClr val="5B9BD5">
          <a:alpha val="49804"/>
        </a:srgbClr>
      </a:solidFill>
      <a:round/>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100" b="1" i="0" baseline="0">
                <a:solidFill>
                  <a:srgbClr val="2D5A87"/>
                </a:solidFill>
                <a:effectLst/>
              </a:rPr>
              <a:t>Sick leaves and vaccination rate in the respondent MSMEs</a:t>
            </a:r>
            <a:endParaRPr lang="en-US" sz="1000">
              <a:solidFill>
                <a:srgbClr val="2D5A87"/>
              </a:solidFill>
              <a:effectLst/>
            </a:endParaRPr>
          </a:p>
        </c:rich>
      </c:tx>
      <c:layout>
        <c:manualLayout>
          <c:xMode val="edge"/>
          <c:yMode val="edge"/>
          <c:x val="0.21085392181248713"/>
          <c:y val="0.13767426092475318"/>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7.7495422743144152E-2"/>
          <c:y val="0.23835666375036454"/>
          <c:w val="0.90973012720369073"/>
          <c:h val="0.63359106153397493"/>
        </c:manualLayout>
      </c:layout>
      <c:barChart>
        <c:barDir val="col"/>
        <c:grouping val="clustered"/>
        <c:varyColors val="0"/>
        <c:ser>
          <c:idx val="0"/>
          <c:order val="0"/>
          <c:tx>
            <c:strRef>
              <c:f>'I 1-6'!$A$191</c:f>
              <c:strCache>
                <c:ptCount val="1"/>
                <c:pt idx="0">
                  <c:v>Man-days on sick leave AFTER Feb. 2020</c:v>
                </c:pt>
              </c:strCache>
            </c:strRef>
          </c:tx>
          <c:spPr>
            <a:solidFill>
              <a:schemeClr val="accent1"/>
            </a:solidFill>
            <a:ln>
              <a:noFill/>
            </a:ln>
            <a:effectLst/>
          </c:spPr>
          <c:invertIfNegative val="0"/>
          <c:cat>
            <c:strRef>
              <c:f>'I 1-6'!$B$190:$Y$190</c:f>
              <c:strCache>
                <c:ptCount val="24"/>
                <c:pt idx="0">
                  <c:v>N00</c:v>
                </c:pt>
                <c:pt idx="1">
                  <c:v>N01</c:v>
                </c:pt>
                <c:pt idx="2">
                  <c:v>N02</c:v>
                </c:pt>
                <c:pt idx="3">
                  <c:v>N03</c:v>
                </c:pt>
                <c:pt idx="4">
                  <c:v>N04</c:v>
                </c:pt>
                <c:pt idx="5">
                  <c:v>N05</c:v>
                </c:pt>
                <c:pt idx="6">
                  <c:v>N06</c:v>
                </c:pt>
                <c:pt idx="7">
                  <c:v>N07</c:v>
                </c:pt>
                <c:pt idx="8">
                  <c:v>N08</c:v>
                </c:pt>
                <c:pt idx="9">
                  <c:v>N09</c:v>
                </c:pt>
                <c:pt idx="10">
                  <c:v>N10</c:v>
                </c:pt>
                <c:pt idx="11">
                  <c:v>N11</c:v>
                </c:pt>
                <c:pt idx="12">
                  <c:v>N12</c:v>
                </c:pt>
                <c:pt idx="13">
                  <c:v>N13</c:v>
                </c:pt>
                <c:pt idx="14">
                  <c:v>N14</c:v>
                </c:pt>
                <c:pt idx="15">
                  <c:v>N15</c:v>
                </c:pt>
                <c:pt idx="16">
                  <c:v>N16</c:v>
                </c:pt>
                <c:pt idx="17">
                  <c:v>N17</c:v>
                </c:pt>
                <c:pt idx="18">
                  <c:v>N18</c:v>
                </c:pt>
                <c:pt idx="19">
                  <c:v>N19</c:v>
                </c:pt>
                <c:pt idx="20">
                  <c:v>N20</c:v>
                </c:pt>
                <c:pt idx="21">
                  <c:v>N21</c:v>
                </c:pt>
                <c:pt idx="22">
                  <c:v>N22</c:v>
                </c:pt>
                <c:pt idx="23">
                  <c:v>N23</c:v>
                </c:pt>
              </c:strCache>
            </c:strRef>
          </c:cat>
          <c:val>
            <c:numRef>
              <c:f>'I 1-6'!$B$191:$Y$191</c:f>
              <c:numCache>
                <c:formatCode>General</c:formatCode>
                <c:ptCount val="24"/>
                <c:pt idx="0">
                  <c:v>0</c:v>
                </c:pt>
                <c:pt idx="1">
                  <c:v>25</c:v>
                </c:pt>
                <c:pt idx="2">
                  <c:v>75</c:v>
                </c:pt>
                <c:pt idx="3">
                  <c:v>0</c:v>
                </c:pt>
                <c:pt idx="4">
                  <c:v>0</c:v>
                </c:pt>
                <c:pt idx="5">
                  <c:v>45</c:v>
                </c:pt>
                <c:pt idx="6">
                  <c:v>0</c:v>
                </c:pt>
                <c:pt idx="7">
                  <c:v>62</c:v>
                </c:pt>
                <c:pt idx="8">
                  <c:v>0</c:v>
                </c:pt>
                <c:pt idx="9">
                  <c:v>20</c:v>
                </c:pt>
                <c:pt idx="10">
                  <c:v>50</c:v>
                </c:pt>
                <c:pt idx="11">
                  <c:v>70</c:v>
                </c:pt>
                <c:pt idx="12">
                  <c:v>14</c:v>
                </c:pt>
                <c:pt idx="13">
                  <c:v>0</c:v>
                </c:pt>
                <c:pt idx="14">
                  <c:v>120</c:v>
                </c:pt>
                <c:pt idx="15">
                  <c:v>98</c:v>
                </c:pt>
                <c:pt idx="16">
                  <c:v>28</c:v>
                </c:pt>
                <c:pt idx="17">
                  <c:v>30</c:v>
                </c:pt>
                <c:pt idx="18">
                  <c:v>70</c:v>
                </c:pt>
                <c:pt idx="19">
                  <c:v>0</c:v>
                </c:pt>
                <c:pt idx="20">
                  <c:v>60</c:v>
                </c:pt>
                <c:pt idx="21">
                  <c:v>250</c:v>
                </c:pt>
                <c:pt idx="22">
                  <c:v>30</c:v>
                </c:pt>
                <c:pt idx="23">
                  <c:v>120</c:v>
                </c:pt>
              </c:numCache>
            </c:numRef>
          </c:val>
        </c:ser>
        <c:ser>
          <c:idx val="1"/>
          <c:order val="1"/>
          <c:tx>
            <c:strRef>
              <c:f>'I 1-6'!$A$192</c:f>
              <c:strCache>
                <c:ptCount val="1"/>
                <c:pt idx="0">
                  <c:v>% of vaccinated employees in the company</c:v>
                </c:pt>
              </c:strCache>
            </c:strRef>
          </c:tx>
          <c:spPr>
            <a:solidFill>
              <a:schemeClr val="accent5">
                <a:lumMod val="60000"/>
                <a:lumOff val="40000"/>
              </a:schemeClr>
            </a:solidFill>
            <a:ln>
              <a:noFill/>
            </a:ln>
            <a:effectLst/>
          </c:spPr>
          <c:invertIfNegative val="0"/>
          <c:cat>
            <c:strRef>
              <c:f>'I 1-6'!$B$190:$Y$190</c:f>
              <c:strCache>
                <c:ptCount val="24"/>
                <c:pt idx="0">
                  <c:v>N00</c:v>
                </c:pt>
                <c:pt idx="1">
                  <c:v>N01</c:v>
                </c:pt>
                <c:pt idx="2">
                  <c:v>N02</c:v>
                </c:pt>
                <c:pt idx="3">
                  <c:v>N03</c:v>
                </c:pt>
                <c:pt idx="4">
                  <c:v>N04</c:v>
                </c:pt>
                <c:pt idx="5">
                  <c:v>N05</c:v>
                </c:pt>
                <c:pt idx="6">
                  <c:v>N06</c:v>
                </c:pt>
                <c:pt idx="7">
                  <c:v>N07</c:v>
                </c:pt>
                <c:pt idx="8">
                  <c:v>N08</c:v>
                </c:pt>
                <c:pt idx="9">
                  <c:v>N09</c:v>
                </c:pt>
                <c:pt idx="10">
                  <c:v>N10</c:v>
                </c:pt>
                <c:pt idx="11">
                  <c:v>N11</c:v>
                </c:pt>
                <c:pt idx="12">
                  <c:v>N12</c:v>
                </c:pt>
                <c:pt idx="13">
                  <c:v>N13</c:v>
                </c:pt>
                <c:pt idx="14">
                  <c:v>N14</c:v>
                </c:pt>
                <c:pt idx="15">
                  <c:v>N15</c:v>
                </c:pt>
                <c:pt idx="16">
                  <c:v>N16</c:v>
                </c:pt>
                <c:pt idx="17">
                  <c:v>N17</c:v>
                </c:pt>
                <c:pt idx="18">
                  <c:v>N18</c:v>
                </c:pt>
                <c:pt idx="19">
                  <c:v>N19</c:v>
                </c:pt>
                <c:pt idx="20">
                  <c:v>N20</c:v>
                </c:pt>
                <c:pt idx="21">
                  <c:v>N21</c:v>
                </c:pt>
                <c:pt idx="22">
                  <c:v>N22</c:v>
                </c:pt>
                <c:pt idx="23">
                  <c:v>N23</c:v>
                </c:pt>
              </c:strCache>
            </c:strRef>
          </c:cat>
          <c:val>
            <c:numRef>
              <c:f>'I 1-6'!$B$192:$Y$192</c:f>
              <c:numCache>
                <c:formatCode>0</c:formatCode>
                <c:ptCount val="24"/>
                <c:pt idx="0">
                  <c:v>20</c:v>
                </c:pt>
                <c:pt idx="1">
                  <c:v>60</c:v>
                </c:pt>
                <c:pt idx="2">
                  <c:v>52.631578947368418</c:v>
                </c:pt>
                <c:pt idx="3">
                  <c:v>100</c:v>
                </c:pt>
                <c:pt idx="4">
                  <c:v>60</c:v>
                </c:pt>
                <c:pt idx="5">
                  <c:v>100</c:v>
                </c:pt>
                <c:pt idx="6">
                  <c:v>62.068965517241381</c:v>
                </c:pt>
                <c:pt idx="7">
                  <c:v>60</c:v>
                </c:pt>
                <c:pt idx="8">
                  <c:v>66.666666666666657</c:v>
                </c:pt>
                <c:pt idx="9">
                  <c:v>58.333333333333336</c:v>
                </c:pt>
                <c:pt idx="10">
                  <c:v>85.714285714285708</c:v>
                </c:pt>
                <c:pt idx="11">
                  <c:v>64.285714285714292</c:v>
                </c:pt>
                <c:pt idx="12">
                  <c:v>20</c:v>
                </c:pt>
                <c:pt idx="13">
                  <c:v>55.000000000000007</c:v>
                </c:pt>
                <c:pt idx="14">
                  <c:v>56.25</c:v>
                </c:pt>
                <c:pt idx="15">
                  <c:v>83.333333333333343</c:v>
                </c:pt>
                <c:pt idx="16" formatCode="General">
                  <c:v>80</c:v>
                </c:pt>
                <c:pt idx="17">
                  <c:v>71.428571428571431</c:v>
                </c:pt>
                <c:pt idx="18" formatCode="General">
                  <c:v>100</c:v>
                </c:pt>
                <c:pt idx="19">
                  <c:v>40</c:v>
                </c:pt>
                <c:pt idx="20">
                  <c:v>70.588235294117652</c:v>
                </c:pt>
                <c:pt idx="21">
                  <c:v>58.201058201058196</c:v>
                </c:pt>
                <c:pt idx="22">
                  <c:v>5.8823529411764701</c:v>
                </c:pt>
                <c:pt idx="23">
                  <c:v>40</c:v>
                </c:pt>
              </c:numCache>
            </c:numRef>
          </c:val>
        </c:ser>
        <c:dLbls>
          <c:showLegendKey val="0"/>
          <c:showVal val="0"/>
          <c:showCatName val="0"/>
          <c:showSerName val="0"/>
          <c:showPercent val="0"/>
          <c:showBubbleSize val="0"/>
        </c:dLbls>
        <c:gapWidth val="219"/>
        <c:overlap val="-27"/>
        <c:axId val="352773288"/>
        <c:axId val="352773680"/>
      </c:barChart>
      <c:catAx>
        <c:axId val="3527732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52773680"/>
        <c:crosses val="autoZero"/>
        <c:auto val="1"/>
        <c:lblAlgn val="ctr"/>
        <c:lblOffset val="100"/>
        <c:noMultiLvlLbl val="0"/>
      </c:catAx>
      <c:valAx>
        <c:axId val="3527736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5277328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'II 7-18'!$B$35</c:f>
              <c:strCache>
                <c:ptCount val="1"/>
                <c:pt idx="0">
                  <c:v>YES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'II 7-18'!$A$36:$A$41</c:f>
              <c:strCache>
                <c:ptCount val="6"/>
                <c:pt idx="0">
                  <c:v>Are you planning to increase your company staff in the near future?</c:v>
                </c:pt>
                <c:pt idx="1">
                  <c:v>Do you have employees on unpaid leave?</c:v>
                </c:pt>
                <c:pt idx="2">
                  <c:v>Did the employees receive compensations from the company due to COVID-19?</c:v>
                </c:pt>
                <c:pt idx="3">
                  <c:v>Have you had any employees who quit their jobs due to health problems caused by COVID-19?</c:v>
                </c:pt>
                <c:pt idx="4">
                  <c:v>Have you been forced to make personnel cuts because of the financial situation in the company caused by COVID-19?</c:v>
                </c:pt>
                <c:pt idx="5">
                  <c:v> Do you have vaccinated employees in the company?</c:v>
                </c:pt>
              </c:strCache>
            </c:strRef>
          </c:cat>
          <c:val>
            <c:numRef>
              <c:f>'II 7-18'!$B$36:$B$41</c:f>
              <c:numCache>
                <c:formatCode>0</c:formatCode>
                <c:ptCount val="6"/>
                <c:pt idx="0">
                  <c:v>79.2</c:v>
                </c:pt>
                <c:pt idx="1">
                  <c:v>0</c:v>
                </c:pt>
                <c:pt idx="2">
                  <c:v>58.3</c:v>
                </c:pt>
                <c:pt idx="3">
                  <c:v>16.7</c:v>
                </c:pt>
                <c:pt idx="4">
                  <c:v>12</c:v>
                </c:pt>
                <c:pt idx="5" formatCode="General">
                  <c:v>100</c:v>
                </c:pt>
              </c:numCache>
            </c:numRef>
          </c:val>
        </c:ser>
        <c:ser>
          <c:idx val="1"/>
          <c:order val="1"/>
          <c:tx>
            <c:strRef>
              <c:f>'II 7-18'!$C$35</c:f>
              <c:strCache>
                <c:ptCount val="1"/>
                <c:pt idx="0">
                  <c:v>NO</c:v>
                </c:pt>
              </c:strCache>
            </c:strRef>
          </c:tx>
          <c:spPr>
            <a:solidFill>
              <a:schemeClr val="accent5">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'II 7-18'!$A$36:$A$41</c:f>
              <c:strCache>
                <c:ptCount val="6"/>
                <c:pt idx="0">
                  <c:v>Are you planning to increase your company staff in the near future?</c:v>
                </c:pt>
                <c:pt idx="1">
                  <c:v>Do you have employees on unpaid leave?</c:v>
                </c:pt>
                <c:pt idx="2">
                  <c:v>Did the employees receive compensations from the company due to COVID-19?</c:v>
                </c:pt>
                <c:pt idx="3">
                  <c:v>Have you had any employees who quit their jobs due to health problems caused by COVID-19?</c:v>
                </c:pt>
                <c:pt idx="4">
                  <c:v>Have you been forced to make personnel cuts because of the financial situation in the company caused by COVID-19?</c:v>
                </c:pt>
                <c:pt idx="5">
                  <c:v> Do you have vaccinated employees in the company?</c:v>
                </c:pt>
              </c:strCache>
            </c:strRef>
          </c:cat>
          <c:val>
            <c:numRef>
              <c:f>'II 7-18'!$C$36:$C$41</c:f>
              <c:numCache>
                <c:formatCode>0</c:formatCode>
                <c:ptCount val="6"/>
                <c:pt idx="0">
                  <c:v>20.8</c:v>
                </c:pt>
                <c:pt idx="1">
                  <c:v>100</c:v>
                </c:pt>
                <c:pt idx="2">
                  <c:v>41.7</c:v>
                </c:pt>
                <c:pt idx="3">
                  <c:v>83.3</c:v>
                </c:pt>
                <c:pt idx="4">
                  <c:v>87.5</c:v>
                </c:pt>
                <c:pt idx="5">
                  <c:v>0</c:v>
                </c:pt>
              </c:numCache>
            </c:numRef>
          </c:val>
        </c:ser>
        <c:dLbls>
          <c:dLblPos val="ctr"/>
          <c:showLegendKey val="0"/>
          <c:showVal val="1"/>
          <c:showCatName val="0"/>
          <c:showSerName val="0"/>
          <c:showPercent val="0"/>
          <c:showBubbleSize val="0"/>
        </c:dLbls>
        <c:gapWidth val="150"/>
        <c:overlap val="100"/>
        <c:axId val="352771720"/>
        <c:axId val="352774072"/>
      </c:barChart>
      <c:catAx>
        <c:axId val="35277172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52774072"/>
        <c:crosses val="autoZero"/>
        <c:auto val="1"/>
        <c:lblAlgn val="ctr"/>
        <c:lblOffset val="100"/>
        <c:noMultiLvlLbl val="0"/>
      </c:catAx>
      <c:valAx>
        <c:axId val="352774072"/>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5277172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'II 7-18'!$B$48</c:f>
              <c:strCache>
                <c:ptCount val="1"/>
                <c:pt idx="0">
                  <c:v>YES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'II 7-18'!$A$49:$A$55</c:f>
              <c:strCache>
                <c:ptCount val="7"/>
                <c:pt idx="0">
                  <c:v>Did you have to switch to remote mode?</c:v>
                </c:pt>
                <c:pt idx="1">
                  <c:v>Is the remote work mode efficient for the company?</c:v>
                </c:pt>
                <c:pt idx="2">
                  <c:v>Do you have new products/services added to your business in 2020-2021?</c:v>
                </c:pt>
                <c:pt idx="3">
                  <c:v>Did you have to sell part of your business or property during 2020-2021 to improve the financial position of the company?</c:v>
                </c:pt>
                <c:pt idx="4">
                  <c:v>Have you had to cut your business ties with your Red Zone counterparts?</c:v>
                </c:pt>
                <c:pt idx="5">
                  <c:v>Are you going to review the company's financial strategy due to  COVID-19 pandemic?</c:v>
                </c:pt>
                <c:pt idx="6">
                  <c:v>Did the COVID-19 crisis reveal the company's weaknesses?</c:v>
                </c:pt>
              </c:strCache>
            </c:strRef>
          </c:cat>
          <c:val>
            <c:numRef>
              <c:f>'II 7-18'!$B$49:$B$55</c:f>
              <c:numCache>
                <c:formatCode>General</c:formatCode>
                <c:ptCount val="7"/>
                <c:pt idx="0">
                  <c:v>79</c:v>
                </c:pt>
                <c:pt idx="1">
                  <c:v>8</c:v>
                </c:pt>
                <c:pt idx="2">
                  <c:v>75</c:v>
                </c:pt>
                <c:pt idx="3">
                  <c:v>33</c:v>
                </c:pt>
                <c:pt idx="4">
                  <c:v>13</c:v>
                </c:pt>
                <c:pt idx="5">
                  <c:v>54</c:v>
                </c:pt>
                <c:pt idx="6">
                  <c:v>67</c:v>
                </c:pt>
              </c:numCache>
            </c:numRef>
          </c:val>
        </c:ser>
        <c:ser>
          <c:idx val="1"/>
          <c:order val="1"/>
          <c:tx>
            <c:strRef>
              <c:f>'II 7-18'!$C$48</c:f>
              <c:strCache>
                <c:ptCount val="1"/>
                <c:pt idx="0">
                  <c:v>NO</c:v>
                </c:pt>
              </c:strCache>
            </c:strRef>
          </c:tx>
          <c:spPr>
            <a:solidFill>
              <a:schemeClr val="accent5">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'II 7-18'!$A$49:$A$55</c:f>
              <c:strCache>
                <c:ptCount val="7"/>
                <c:pt idx="0">
                  <c:v>Did you have to switch to remote mode?</c:v>
                </c:pt>
                <c:pt idx="1">
                  <c:v>Is the remote work mode efficient for the company?</c:v>
                </c:pt>
                <c:pt idx="2">
                  <c:v>Do you have new products/services added to your business in 2020-2021?</c:v>
                </c:pt>
                <c:pt idx="3">
                  <c:v>Did you have to sell part of your business or property during 2020-2021 to improve the financial position of the company?</c:v>
                </c:pt>
                <c:pt idx="4">
                  <c:v>Have you had to cut your business ties with your Red Zone counterparts?</c:v>
                </c:pt>
                <c:pt idx="5">
                  <c:v>Are you going to review the company's financial strategy due to  COVID-19 pandemic?</c:v>
                </c:pt>
                <c:pt idx="6">
                  <c:v>Did the COVID-19 crisis reveal the company's weaknesses?</c:v>
                </c:pt>
              </c:strCache>
            </c:strRef>
          </c:cat>
          <c:val>
            <c:numRef>
              <c:f>'II 7-18'!$C$49:$C$55</c:f>
              <c:numCache>
                <c:formatCode>General</c:formatCode>
                <c:ptCount val="7"/>
                <c:pt idx="0">
                  <c:v>21</c:v>
                </c:pt>
                <c:pt idx="1">
                  <c:v>92</c:v>
                </c:pt>
                <c:pt idx="2">
                  <c:v>25</c:v>
                </c:pt>
                <c:pt idx="3">
                  <c:v>67</c:v>
                </c:pt>
                <c:pt idx="4">
                  <c:v>88</c:v>
                </c:pt>
                <c:pt idx="5">
                  <c:v>46</c:v>
                </c:pt>
                <c:pt idx="6">
                  <c:v>33</c:v>
                </c:pt>
              </c:numCache>
            </c:numRef>
          </c:val>
        </c:ser>
        <c:dLbls>
          <c:dLblPos val="ctr"/>
          <c:showLegendKey val="0"/>
          <c:showVal val="1"/>
          <c:showCatName val="0"/>
          <c:showSerName val="0"/>
          <c:showPercent val="0"/>
          <c:showBubbleSize val="0"/>
        </c:dLbls>
        <c:gapWidth val="150"/>
        <c:overlap val="100"/>
        <c:axId val="364438928"/>
        <c:axId val="364439320"/>
      </c:barChart>
      <c:catAx>
        <c:axId val="36443892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64439320"/>
        <c:crosses val="autoZero"/>
        <c:auto val="1"/>
        <c:lblAlgn val="ctr"/>
        <c:lblOffset val="100"/>
        <c:noMultiLvlLbl val="0"/>
      </c:catAx>
      <c:valAx>
        <c:axId val="36443932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6443892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2">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1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4.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5.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6.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09-Mar-22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09-Mar-22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09-Mar-22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09-Mar-22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09-Mar-22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09-Mar-22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09-Mar-22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09-Mar-22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09-Mar-22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09-Mar-22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09-Mar-22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09-Mar-22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09-Mar-22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09-Mar-22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09-Mar-22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09-Mar-22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09-Mar-22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09-Mar-22</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hyperlink" Target="#_ftnref1"/><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7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8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9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3200" b="1" dirty="0">
                <a:effectLst>
                  <a:outerShdw blurRad="38100" dist="38100" dir="2700000" algn="tl">
                    <a:srgbClr val="000000">
                      <a:alpha val="43137"/>
                    </a:srgbClr>
                  </a:outerShdw>
                </a:effectLst>
              </a:rPr>
              <a:t>Guidelines and Best Practices for Micro-, Small and Medium Enterprises in Delivering Energy-Efficient Products and in Providing Renewable Energy Equipment - Armenia</a:t>
            </a:r>
          </a:p>
        </p:txBody>
      </p:sp>
      <p:sp>
        <p:nvSpPr>
          <p:cNvPr id="3" name="Subtitle 2"/>
          <p:cNvSpPr>
            <a:spLocks noGrp="1"/>
          </p:cNvSpPr>
          <p:nvPr>
            <p:ph type="subTitle" idx="1"/>
          </p:nvPr>
        </p:nvSpPr>
        <p:spPr>
          <a:xfrm>
            <a:off x="684211" y="3900668"/>
            <a:ext cx="8378765" cy="1890532"/>
          </a:xfrm>
        </p:spPr>
        <p:txBody>
          <a:bodyPr>
            <a:normAutofit fontScale="92500" lnSpcReduction="20000"/>
          </a:bodyPr>
          <a:lstStyle/>
          <a:p>
            <a:r>
              <a:rPr lang="en-US" sz="2600" cap="all" dirty="0">
                <a:ln w="3175" cmpd="sng">
                  <a:noFill/>
                </a:ln>
                <a:solidFill>
                  <a:schemeClr val="tx1"/>
                </a:solidFill>
                <a:latin typeface="+mj-lt"/>
                <a:ea typeface="+mj-ea"/>
                <a:cs typeface="+mj-cs"/>
              </a:rPr>
              <a:t>Key findings and recommendations</a:t>
            </a:r>
          </a:p>
          <a:p>
            <a:endParaRPr lang="en-US" sz="2800" b="1" dirty="0"/>
          </a:p>
          <a:p>
            <a:pPr algn="r"/>
            <a:endParaRPr lang="en-US" sz="2800" b="1" dirty="0" smtClean="0"/>
          </a:p>
          <a:p>
            <a:r>
              <a:rPr lang="en-US" sz="2800" b="1" dirty="0" smtClean="0"/>
              <a:t>Suren </a:t>
            </a:r>
            <a:r>
              <a:rPr lang="en-US" sz="2800" b="1" dirty="0"/>
              <a:t>Shatvoryan </a:t>
            </a:r>
          </a:p>
          <a:p>
            <a:endParaRPr lang="en-US" sz="2800" b="1" dirty="0" smtClean="0"/>
          </a:p>
          <a:p>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8921147" y="685800"/>
            <a:ext cx="2049831" cy="2263877"/>
          </a:xfrm>
          <a:prstGeom prst="rect">
            <a:avLst/>
          </a:prstGeom>
        </p:spPr>
      </p:pic>
    </p:spTree>
    <p:extLst>
      <p:ext uri="{BB962C8B-B14F-4D97-AF65-F5344CB8AC3E}">
        <p14:creationId xmlns:p14="http://schemas.microsoft.com/office/powerpoint/2010/main" val="20991716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me"/>
          <p:cNvPicPr/>
          <p:nvPr/>
        </p:nvPicPr>
        <p:blipFill>
          <a:blip r:embed="rId2">
            <a:extLst>
              <a:ext uri="{28A0092B-C50C-407E-A947-70E740481C1C}">
                <a14:useLocalDpi xmlns:a14="http://schemas.microsoft.com/office/drawing/2010/main" val="0"/>
              </a:ext>
            </a:extLst>
          </a:blip>
          <a:srcRect/>
          <a:stretch>
            <a:fillRect/>
          </a:stretch>
        </p:blipFill>
        <p:spPr bwMode="auto">
          <a:xfrm>
            <a:off x="9218612" y="391635"/>
            <a:ext cx="2039620" cy="668020"/>
          </a:xfrm>
          <a:prstGeom prst="rect">
            <a:avLst/>
          </a:prstGeom>
          <a:noFill/>
          <a:ln>
            <a:noFill/>
          </a:ln>
        </p:spPr>
      </p:pic>
      <p:pic>
        <p:nvPicPr>
          <p:cNvPr id="8" name="Picture 7"/>
          <p:cNvPicPr/>
          <p:nvPr/>
        </p:nvPicPr>
        <p:blipFill>
          <a:blip r:embed="rId3">
            <a:extLst>
              <a:ext uri="{28A0092B-C50C-407E-A947-70E740481C1C}">
                <a14:useLocalDpi xmlns:a14="http://schemas.microsoft.com/office/drawing/2010/main" val="0"/>
              </a:ext>
            </a:extLst>
          </a:blip>
          <a:stretch>
            <a:fillRect/>
          </a:stretch>
        </p:blipFill>
        <p:spPr>
          <a:xfrm>
            <a:off x="1347858" y="1666875"/>
            <a:ext cx="8667135" cy="3932036"/>
          </a:xfrm>
          <a:prstGeom prst="rect">
            <a:avLst/>
          </a:prstGeom>
          <a:ln>
            <a:noFill/>
          </a:ln>
          <a:effectLst/>
        </p:spPr>
      </p:pic>
      <p:sp>
        <p:nvSpPr>
          <p:cNvPr id="10" name="Text Placeholder 6"/>
          <p:cNvSpPr>
            <a:spLocks noGrp="1"/>
          </p:cNvSpPr>
          <p:nvPr>
            <p:ph type="body" idx="1"/>
          </p:nvPr>
        </p:nvSpPr>
        <p:spPr>
          <a:xfrm>
            <a:off x="677116" y="726657"/>
            <a:ext cx="7213275" cy="461665"/>
          </a:xfrm>
        </p:spPr>
        <p:txBody>
          <a:bodyPr wrap="square">
            <a:spAutoFit/>
          </a:bodyPr>
          <a:lstStyle/>
          <a:p>
            <a:r>
              <a:rPr lang="en-US" sz="2400" b="1" dirty="0" smtClean="0">
                <a:effectLst>
                  <a:outerShdw blurRad="38100" dist="38100" dir="2700000" algn="tl">
                    <a:srgbClr val="000000">
                      <a:alpha val="43137"/>
                    </a:srgbClr>
                  </a:outerShdw>
                </a:effectLst>
              </a:rPr>
              <a:t>Energy </a:t>
            </a:r>
            <a:r>
              <a:rPr lang="en-US" sz="2400" b="1" dirty="0">
                <a:effectLst>
                  <a:outerShdw blurRad="38100" dist="38100" dir="2700000" algn="tl">
                    <a:srgbClr val="000000">
                      <a:alpha val="43137"/>
                    </a:srgbClr>
                  </a:outerShdw>
                </a:effectLst>
              </a:rPr>
              <a:t>Sector </a:t>
            </a:r>
          </a:p>
        </p:txBody>
      </p:sp>
      <p:sp>
        <p:nvSpPr>
          <p:cNvPr id="3" name="Rectangle 2"/>
          <p:cNvSpPr/>
          <p:nvPr/>
        </p:nvSpPr>
        <p:spPr>
          <a:xfrm>
            <a:off x="3230771" y="1666875"/>
            <a:ext cx="4557658" cy="369332"/>
          </a:xfrm>
          <a:prstGeom prst="rect">
            <a:avLst/>
          </a:prstGeom>
        </p:spPr>
        <p:txBody>
          <a:bodyPr wrap="none">
            <a:spAutoFit/>
          </a:bodyPr>
          <a:lstStyle/>
          <a:p>
            <a:r>
              <a:rPr lang="en-US" b="1" dirty="0">
                <a:solidFill>
                  <a:schemeClr val="bg2">
                    <a:lumMod val="60000"/>
                    <a:lumOff val="40000"/>
                  </a:schemeClr>
                </a:solidFill>
              </a:rPr>
              <a:t>Electricity </a:t>
            </a:r>
            <a:r>
              <a:rPr lang="en-US" b="1" dirty="0" smtClean="0">
                <a:solidFill>
                  <a:schemeClr val="bg2">
                    <a:lumMod val="60000"/>
                    <a:lumOff val="40000"/>
                  </a:schemeClr>
                </a:solidFill>
              </a:rPr>
              <a:t>Generation by source types</a:t>
            </a:r>
            <a:endParaRPr lang="en-US" dirty="0">
              <a:solidFill>
                <a:schemeClr val="bg2">
                  <a:lumMod val="60000"/>
                  <a:lumOff val="40000"/>
                </a:schemeClr>
              </a:solidFill>
            </a:endParaRPr>
          </a:p>
        </p:txBody>
      </p:sp>
      <p:sp>
        <p:nvSpPr>
          <p:cNvPr id="7" name="Title 1"/>
          <p:cNvSpPr txBox="1">
            <a:spLocks/>
          </p:cNvSpPr>
          <p:nvPr/>
        </p:nvSpPr>
        <p:spPr>
          <a:xfrm>
            <a:off x="0" y="5350933"/>
            <a:ext cx="9330783"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General impact of COVID-19 crisis</a:t>
            </a:r>
            <a:endParaRPr lang="en-US" dirty="0"/>
          </a:p>
        </p:txBody>
      </p:sp>
    </p:spTree>
    <p:extLst>
      <p:ext uri="{BB962C8B-B14F-4D97-AF65-F5344CB8AC3E}">
        <p14:creationId xmlns:p14="http://schemas.microsoft.com/office/powerpoint/2010/main" val="35198696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me"/>
          <p:cNvPicPr/>
          <p:nvPr/>
        </p:nvPicPr>
        <p:blipFill>
          <a:blip r:embed="rId2">
            <a:extLst>
              <a:ext uri="{28A0092B-C50C-407E-A947-70E740481C1C}">
                <a14:useLocalDpi xmlns:a14="http://schemas.microsoft.com/office/drawing/2010/main" val="0"/>
              </a:ext>
            </a:extLst>
          </a:blip>
          <a:srcRect/>
          <a:stretch>
            <a:fillRect/>
          </a:stretch>
        </p:blipFill>
        <p:spPr bwMode="auto">
          <a:xfrm>
            <a:off x="9218612" y="391635"/>
            <a:ext cx="2039620" cy="668020"/>
          </a:xfrm>
          <a:prstGeom prst="rect">
            <a:avLst/>
          </a:prstGeom>
          <a:noFill/>
          <a:ln>
            <a:noFill/>
          </a:ln>
        </p:spPr>
      </p:pic>
      <p:sp>
        <p:nvSpPr>
          <p:cNvPr id="10" name="Text Placeholder 6"/>
          <p:cNvSpPr>
            <a:spLocks noGrp="1"/>
          </p:cNvSpPr>
          <p:nvPr>
            <p:ph type="body" idx="1"/>
          </p:nvPr>
        </p:nvSpPr>
        <p:spPr>
          <a:xfrm>
            <a:off x="677116" y="726657"/>
            <a:ext cx="7213275" cy="461665"/>
          </a:xfrm>
        </p:spPr>
        <p:txBody>
          <a:bodyPr wrap="square">
            <a:spAutoFit/>
          </a:bodyPr>
          <a:lstStyle/>
          <a:p>
            <a:r>
              <a:rPr lang="en-US" sz="2400" b="1" dirty="0" smtClean="0">
                <a:effectLst>
                  <a:outerShdw blurRad="38100" dist="38100" dir="2700000" algn="tl">
                    <a:srgbClr val="000000">
                      <a:alpha val="43137"/>
                    </a:srgbClr>
                  </a:outerShdw>
                </a:effectLst>
              </a:rPr>
              <a:t>Energy </a:t>
            </a:r>
            <a:r>
              <a:rPr lang="en-US" sz="2400" b="1" dirty="0">
                <a:effectLst>
                  <a:outerShdw blurRad="38100" dist="38100" dir="2700000" algn="tl">
                    <a:srgbClr val="000000">
                      <a:alpha val="43137"/>
                    </a:srgbClr>
                  </a:outerShdw>
                </a:effectLst>
              </a:rPr>
              <a:t>Sector </a:t>
            </a:r>
          </a:p>
        </p:txBody>
      </p:sp>
      <p:pic>
        <p:nvPicPr>
          <p:cNvPr id="7" name="Picture 6"/>
          <p:cNvPicPr/>
          <p:nvPr/>
        </p:nvPicPr>
        <p:blipFill>
          <a:blip r:embed="rId3" cstate="print">
            <a:extLst>
              <a:ext uri="{28A0092B-C50C-407E-A947-70E740481C1C}">
                <a14:useLocalDpi xmlns:a14="http://schemas.microsoft.com/office/drawing/2010/main" val="0"/>
              </a:ext>
            </a:extLst>
          </a:blip>
          <a:stretch>
            <a:fillRect/>
          </a:stretch>
        </p:blipFill>
        <p:spPr>
          <a:xfrm>
            <a:off x="1356853" y="1397330"/>
            <a:ext cx="8583560" cy="4268581"/>
          </a:xfrm>
          <a:prstGeom prst="rect">
            <a:avLst/>
          </a:prstGeom>
        </p:spPr>
      </p:pic>
      <p:sp>
        <p:nvSpPr>
          <p:cNvPr id="8" name="Title 1"/>
          <p:cNvSpPr txBox="1">
            <a:spLocks/>
          </p:cNvSpPr>
          <p:nvPr/>
        </p:nvSpPr>
        <p:spPr>
          <a:xfrm>
            <a:off x="0" y="5350933"/>
            <a:ext cx="9330783"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General impact of COVID-19 crisis</a:t>
            </a:r>
            <a:endParaRPr lang="en-US" dirty="0"/>
          </a:p>
        </p:txBody>
      </p:sp>
    </p:spTree>
    <p:extLst>
      <p:ext uri="{BB962C8B-B14F-4D97-AF65-F5344CB8AC3E}">
        <p14:creationId xmlns:p14="http://schemas.microsoft.com/office/powerpoint/2010/main" val="821478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me"/>
          <p:cNvPicPr/>
          <p:nvPr/>
        </p:nvPicPr>
        <p:blipFill>
          <a:blip r:embed="rId2">
            <a:extLst>
              <a:ext uri="{28A0092B-C50C-407E-A947-70E740481C1C}">
                <a14:useLocalDpi xmlns:a14="http://schemas.microsoft.com/office/drawing/2010/main" val="0"/>
              </a:ext>
            </a:extLst>
          </a:blip>
          <a:srcRect/>
          <a:stretch>
            <a:fillRect/>
          </a:stretch>
        </p:blipFill>
        <p:spPr bwMode="auto">
          <a:xfrm>
            <a:off x="9218612" y="391635"/>
            <a:ext cx="2039620" cy="668020"/>
          </a:xfrm>
          <a:prstGeom prst="rect">
            <a:avLst/>
          </a:prstGeom>
          <a:noFill/>
          <a:ln>
            <a:noFill/>
          </a:ln>
        </p:spPr>
      </p:pic>
      <p:sp>
        <p:nvSpPr>
          <p:cNvPr id="10" name="Text Placeholder 6"/>
          <p:cNvSpPr>
            <a:spLocks noGrp="1"/>
          </p:cNvSpPr>
          <p:nvPr>
            <p:ph type="body" idx="1"/>
          </p:nvPr>
        </p:nvSpPr>
        <p:spPr>
          <a:xfrm>
            <a:off x="677116" y="726657"/>
            <a:ext cx="7213275" cy="461665"/>
          </a:xfrm>
        </p:spPr>
        <p:txBody>
          <a:bodyPr wrap="square">
            <a:spAutoFit/>
          </a:bodyPr>
          <a:lstStyle/>
          <a:p>
            <a:r>
              <a:rPr lang="en-US" sz="2400" b="1" dirty="0" smtClean="0">
                <a:effectLst>
                  <a:outerShdw blurRad="38100" dist="38100" dir="2700000" algn="tl">
                    <a:srgbClr val="000000">
                      <a:alpha val="43137"/>
                    </a:srgbClr>
                  </a:outerShdw>
                </a:effectLst>
              </a:rPr>
              <a:t>Energy </a:t>
            </a:r>
            <a:r>
              <a:rPr lang="en-US" sz="2400" b="1" dirty="0">
                <a:effectLst>
                  <a:outerShdw blurRad="38100" dist="38100" dir="2700000" algn="tl">
                    <a:srgbClr val="000000">
                      <a:alpha val="43137"/>
                    </a:srgbClr>
                  </a:outerShdw>
                </a:effectLst>
              </a:rPr>
              <a:t>Sector </a:t>
            </a:r>
          </a:p>
        </p:txBody>
      </p:sp>
      <p:sp>
        <p:nvSpPr>
          <p:cNvPr id="2" name="Rectangle 1"/>
          <p:cNvSpPr/>
          <p:nvPr/>
        </p:nvSpPr>
        <p:spPr>
          <a:xfrm>
            <a:off x="3902419" y="1188322"/>
            <a:ext cx="3395481" cy="369332"/>
          </a:xfrm>
          <a:prstGeom prst="rect">
            <a:avLst/>
          </a:prstGeom>
        </p:spPr>
        <p:txBody>
          <a:bodyPr wrap="none">
            <a:spAutoFit/>
          </a:bodyPr>
          <a:lstStyle/>
          <a:p>
            <a:r>
              <a:rPr lang="en-US" b="1" dirty="0">
                <a:latin typeface="Calibri" panose="020F0502020204030204" pitchFamily="34" charset="0"/>
                <a:ea typeface="Times New Roman" panose="02020603050405020304" pitchFamily="18" charset="0"/>
                <a:cs typeface="Times New Roman" panose="02020603050405020304" pitchFamily="18" charset="0"/>
              </a:rPr>
              <a:t>National Energy Efficiency </a:t>
            </a:r>
            <a:r>
              <a:rPr lang="en-US" b="1" dirty="0" smtClean="0">
                <a:latin typeface="Calibri" panose="020F0502020204030204" pitchFamily="34" charset="0"/>
                <a:ea typeface="Times New Roman" panose="02020603050405020304" pitchFamily="18" charset="0"/>
                <a:cs typeface="Times New Roman" panose="02020603050405020304" pitchFamily="18" charset="0"/>
              </a:rPr>
              <a:t>Targets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611897886"/>
              </p:ext>
            </p:extLst>
          </p:nvPr>
        </p:nvGraphicFramePr>
        <p:xfrm>
          <a:off x="1884540" y="1681625"/>
          <a:ext cx="7603152" cy="3306630"/>
        </p:xfrm>
        <a:graphic>
          <a:graphicData uri="http://schemas.openxmlformats.org/drawingml/2006/table">
            <a:tbl>
              <a:tblPr firstRow="1" firstCol="1" bandRow="1">
                <a:tableStyleId>{5C22544A-7EE6-4342-B048-85BDC9FD1C3A}</a:tableStyleId>
              </a:tblPr>
              <a:tblGrid>
                <a:gridCol w="2937581"/>
                <a:gridCol w="2419185"/>
                <a:gridCol w="2246386"/>
              </a:tblGrid>
              <a:tr h="563469">
                <a:tc rowSpan="2">
                  <a:txBody>
                    <a:bodyPr/>
                    <a:lstStyle/>
                    <a:p>
                      <a:pPr marL="0" marR="0" algn="ctr">
                        <a:lnSpc>
                          <a:spcPct val="107000"/>
                        </a:lnSpc>
                        <a:spcBef>
                          <a:spcPts val="0"/>
                        </a:spcBef>
                        <a:spcAft>
                          <a:spcPts val="0"/>
                        </a:spcAft>
                      </a:pPr>
                      <a:r>
                        <a:rPr lang="en-GB" sz="2000" b="0" dirty="0">
                          <a:solidFill>
                            <a:schemeClr val="tx1"/>
                          </a:solidFill>
                          <a:effectLst/>
                        </a:rPr>
                        <a:t>Sector</a:t>
                      </a:r>
                      <a:endParaRPr lang="en-US" sz="24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75000"/>
                      </a:schemeClr>
                    </a:solidFill>
                  </a:tcPr>
                </a:tc>
                <a:tc gridSpan="2">
                  <a:txBody>
                    <a:bodyPr/>
                    <a:lstStyle/>
                    <a:p>
                      <a:pPr marL="0" marR="0" algn="ctr">
                        <a:lnSpc>
                          <a:spcPct val="107000"/>
                        </a:lnSpc>
                        <a:spcBef>
                          <a:spcPts val="0"/>
                        </a:spcBef>
                        <a:spcAft>
                          <a:spcPts val="0"/>
                        </a:spcAft>
                      </a:pPr>
                      <a:r>
                        <a:rPr lang="en-GB" sz="2000" b="0" dirty="0">
                          <a:solidFill>
                            <a:schemeClr val="tx1"/>
                          </a:solidFill>
                          <a:effectLst/>
                        </a:rPr>
                        <a:t>Final Energy Consumption [</a:t>
                      </a:r>
                      <a:r>
                        <a:rPr lang="en-GB" sz="2000" b="0" dirty="0" err="1">
                          <a:solidFill>
                            <a:schemeClr val="tx1"/>
                          </a:solidFill>
                          <a:effectLst/>
                        </a:rPr>
                        <a:t>ktoe</a:t>
                      </a:r>
                      <a:r>
                        <a:rPr lang="en-GB" sz="2000" b="0" dirty="0">
                          <a:solidFill>
                            <a:schemeClr val="tx1"/>
                          </a:solidFill>
                          <a:effectLst/>
                        </a:rPr>
                        <a:t>]</a:t>
                      </a:r>
                      <a:endParaRPr lang="en-US" sz="24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75000"/>
                      </a:schemeClr>
                    </a:solidFill>
                  </a:tcPr>
                </a:tc>
                <a:tc hMerge="1">
                  <a:txBody>
                    <a:bodyPr/>
                    <a:lstStyle/>
                    <a:p>
                      <a:endParaRPr lang="en-US"/>
                    </a:p>
                  </a:txBody>
                  <a:tcPr/>
                </a:tc>
              </a:tr>
              <a:tr h="337878">
                <a:tc vMerge="1">
                  <a:txBody>
                    <a:bodyPr/>
                    <a:lstStyle/>
                    <a:p>
                      <a:endParaRPr lang="en-US"/>
                    </a:p>
                  </a:txBody>
                  <a:tcPr/>
                </a:tc>
                <a:tc>
                  <a:txBody>
                    <a:bodyPr/>
                    <a:lstStyle/>
                    <a:p>
                      <a:pPr marL="0" marR="0" algn="ctr">
                        <a:lnSpc>
                          <a:spcPct val="107000"/>
                        </a:lnSpc>
                        <a:spcBef>
                          <a:spcPts val="0"/>
                        </a:spcBef>
                        <a:spcAft>
                          <a:spcPts val="0"/>
                        </a:spcAft>
                      </a:pPr>
                      <a:r>
                        <a:rPr lang="en-GB" sz="2000" dirty="0" smtClean="0">
                          <a:effectLst/>
                        </a:rPr>
                        <a:t>2019*</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GB" sz="2000" dirty="0">
                          <a:effectLst/>
                        </a:rPr>
                        <a:t>2030</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r>
              <a:tr h="337878">
                <a:tc>
                  <a:txBody>
                    <a:bodyPr/>
                    <a:lstStyle/>
                    <a:p>
                      <a:pPr marL="0" marR="0" indent="169863">
                        <a:lnSpc>
                          <a:spcPct val="107000"/>
                        </a:lnSpc>
                        <a:spcBef>
                          <a:spcPts val="0"/>
                        </a:spcBef>
                        <a:spcAft>
                          <a:spcPts val="0"/>
                        </a:spcAft>
                      </a:pPr>
                      <a:r>
                        <a:rPr lang="en-GB" sz="2000" b="0" dirty="0">
                          <a:solidFill>
                            <a:schemeClr val="tx1"/>
                          </a:solidFill>
                          <a:effectLst/>
                        </a:rPr>
                        <a:t>Industry</a:t>
                      </a:r>
                      <a:endParaRPr lang="en-US" sz="24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75000"/>
                      </a:schemeClr>
                    </a:solidFill>
                  </a:tcPr>
                </a:tc>
                <a:tc>
                  <a:txBody>
                    <a:bodyPr/>
                    <a:lstStyle/>
                    <a:p>
                      <a:pPr marL="0" marR="0" algn="ctr">
                        <a:lnSpc>
                          <a:spcPct val="107000"/>
                        </a:lnSpc>
                        <a:spcBef>
                          <a:spcPts val="0"/>
                        </a:spcBef>
                        <a:spcAft>
                          <a:spcPts val="0"/>
                        </a:spcAft>
                      </a:pPr>
                      <a:r>
                        <a:rPr lang="en-GB" sz="2000" dirty="0">
                          <a:effectLst/>
                        </a:rPr>
                        <a:t>313</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GB" sz="2000">
                          <a:effectLst/>
                        </a:rPr>
                        <a:t>443</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r>
              <a:tr h="337878">
                <a:tc>
                  <a:txBody>
                    <a:bodyPr/>
                    <a:lstStyle/>
                    <a:p>
                      <a:pPr marL="0" marR="0" indent="169863">
                        <a:lnSpc>
                          <a:spcPct val="107000"/>
                        </a:lnSpc>
                        <a:spcBef>
                          <a:spcPts val="0"/>
                        </a:spcBef>
                        <a:spcAft>
                          <a:spcPts val="0"/>
                        </a:spcAft>
                      </a:pPr>
                      <a:r>
                        <a:rPr lang="en-GB" sz="2000" b="0" kern="1200" dirty="0">
                          <a:solidFill>
                            <a:schemeClr val="tx1"/>
                          </a:solidFill>
                          <a:effectLst/>
                          <a:latin typeface="+mn-lt"/>
                          <a:ea typeface="+mn-ea"/>
                          <a:cs typeface="+mn-cs"/>
                        </a:rPr>
                        <a:t>Transport</a:t>
                      </a:r>
                      <a:endParaRPr lang="en-US" sz="2000" b="0" kern="1200" dirty="0">
                        <a:solidFill>
                          <a:schemeClr val="tx1"/>
                        </a:solidFill>
                        <a:effectLst/>
                        <a:latin typeface="+mn-lt"/>
                        <a:ea typeface="+mn-ea"/>
                        <a:cs typeface="+mn-cs"/>
                      </a:endParaRPr>
                    </a:p>
                  </a:txBody>
                  <a:tcPr marL="68580" marR="68580" marT="0" marB="0" anchor="ctr">
                    <a:solidFill>
                      <a:schemeClr val="accent1">
                        <a:lumMod val="75000"/>
                      </a:schemeClr>
                    </a:solidFill>
                  </a:tcPr>
                </a:tc>
                <a:tc>
                  <a:txBody>
                    <a:bodyPr/>
                    <a:lstStyle/>
                    <a:p>
                      <a:pPr marL="0" marR="0" algn="ctr">
                        <a:lnSpc>
                          <a:spcPct val="107000"/>
                        </a:lnSpc>
                        <a:spcBef>
                          <a:spcPts val="0"/>
                        </a:spcBef>
                        <a:spcAft>
                          <a:spcPts val="0"/>
                        </a:spcAft>
                      </a:pPr>
                      <a:r>
                        <a:rPr lang="en-GB" sz="2000">
                          <a:effectLst/>
                        </a:rPr>
                        <a:t>807</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GB" sz="2000" dirty="0">
                          <a:effectLst/>
                        </a:rPr>
                        <a:t>1,305</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r>
              <a:tr h="337878">
                <a:tc>
                  <a:txBody>
                    <a:bodyPr/>
                    <a:lstStyle/>
                    <a:p>
                      <a:pPr marL="0" marR="0" indent="169863">
                        <a:lnSpc>
                          <a:spcPct val="107000"/>
                        </a:lnSpc>
                        <a:spcBef>
                          <a:spcPts val="0"/>
                        </a:spcBef>
                        <a:spcAft>
                          <a:spcPts val="0"/>
                        </a:spcAft>
                      </a:pPr>
                      <a:r>
                        <a:rPr lang="en-GB" sz="2000" b="0" dirty="0">
                          <a:solidFill>
                            <a:schemeClr val="tx1"/>
                          </a:solidFill>
                          <a:effectLst/>
                        </a:rPr>
                        <a:t>Household</a:t>
                      </a:r>
                      <a:endParaRPr lang="en-US" sz="24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75000"/>
                      </a:schemeClr>
                    </a:solidFill>
                  </a:tcPr>
                </a:tc>
                <a:tc>
                  <a:txBody>
                    <a:bodyPr/>
                    <a:lstStyle/>
                    <a:p>
                      <a:pPr marL="0" marR="0" algn="ctr">
                        <a:lnSpc>
                          <a:spcPct val="107000"/>
                        </a:lnSpc>
                        <a:spcBef>
                          <a:spcPts val="0"/>
                        </a:spcBef>
                        <a:spcAft>
                          <a:spcPts val="0"/>
                        </a:spcAft>
                      </a:pPr>
                      <a:r>
                        <a:rPr lang="en-GB" sz="2000">
                          <a:effectLst/>
                        </a:rPr>
                        <a:t>813</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GB" sz="2000">
                          <a:effectLst/>
                        </a:rPr>
                        <a:t>1,260</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r>
              <a:tr h="337878">
                <a:tc>
                  <a:txBody>
                    <a:bodyPr/>
                    <a:lstStyle/>
                    <a:p>
                      <a:pPr marL="0" marR="0" indent="169863">
                        <a:lnSpc>
                          <a:spcPct val="107000"/>
                        </a:lnSpc>
                        <a:spcBef>
                          <a:spcPts val="0"/>
                        </a:spcBef>
                        <a:spcAft>
                          <a:spcPts val="0"/>
                        </a:spcAft>
                      </a:pPr>
                      <a:r>
                        <a:rPr lang="en-GB" sz="2000" b="0" dirty="0">
                          <a:solidFill>
                            <a:schemeClr val="tx1"/>
                          </a:solidFill>
                          <a:effectLst/>
                        </a:rPr>
                        <a:t>Service</a:t>
                      </a:r>
                      <a:endParaRPr lang="en-US" sz="24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75000"/>
                      </a:schemeClr>
                    </a:solidFill>
                  </a:tcPr>
                </a:tc>
                <a:tc>
                  <a:txBody>
                    <a:bodyPr/>
                    <a:lstStyle/>
                    <a:p>
                      <a:pPr marL="0" marR="0" algn="ctr">
                        <a:lnSpc>
                          <a:spcPct val="107000"/>
                        </a:lnSpc>
                        <a:spcBef>
                          <a:spcPts val="0"/>
                        </a:spcBef>
                        <a:spcAft>
                          <a:spcPts val="0"/>
                        </a:spcAft>
                      </a:pPr>
                      <a:r>
                        <a:rPr lang="en-GB" sz="2000">
                          <a:effectLst/>
                        </a:rPr>
                        <a:t>451</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GB" sz="2000">
                          <a:effectLst/>
                        </a:rPr>
                        <a:t>523</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r>
              <a:tr h="337878">
                <a:tc>
                  <a:txBody>
                    <a:bodyPr/>
                    <a:lstStyle/>
                    <a:p>
                      <a:pPr marL="0" marR="0" indent="169863">
                        <a:lnSpc>
                          <a:spcPct val="107000"/>
                        </a:lnSpc>
                        <a:spcBef>
                          <a:spcPts val="0"/>
                        </a:spcBef>
                        <a:spcAft>
                          <a:spcPts val="0"/>
                        </a:spcAft>
                      </a:pPr>
                      <a:r>
                        <a:rPr lang="en-GB" sz="2000" b="0" dirty="0">
                          <a:solidFill>
                            <a:schemeClr val="tx1"/>
                          </a:solidFill>
                          <a:effectLst/>
                        </a:rPr>
                        <a:t>Agriculture</a:t>
                      </a:r>
                      <a:endParaRPr lang="en-US" sz="24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75000"/>
                      </a:schemeClr>
                    </a:solidFill>
                  </a:tcPr>
                </a:tc>
                <a:tc>
                  <a:txBody>
                    <a:bodyPr/>
                    <a:lstStyle/>
                    <a:p>
                      <a:pPr marL="0" marR="0" algn="ctr">
                        <a:lnSpc>
                          <a:spcPct val="107000"/>
                        </a:lnSpc>
                        <a:spcBef>
                          <a:spcPts val="0"/>
                        </a:spcBef>
                        <a:spcAft>
                          <a:spcPts val="0"/>
                        </a:spcAft>
                      </a:pPr>
                      <a:r>
                        <a:rPr lang="en-GB" sz="2000">
                          <a:effectLst/>
                        </a:rPr>
                        <a:t>29.8</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GB" sz="2000">
                          <a:effectLst/>
                        </a:rPr>
                        <a:t>189</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r>
              <a:tr h="378015">
                <a:tc>
                  <a:txBody>
                    <a:bodyPr/>
                    <a:lstStyle/>
                    <a:p>
                      <a:pPr marL="0" marR="0" indent="169863">
                        <a:lnSpc>
                          <a:spcPct val="107000"/>
                        </a:lnSpc>
                        <a:spcBef>
                          <a:spcPts val="0"/>
                        </a:spcBef>
                        <a:spcAft>
                          <a:spcPts val="0"/>
                        </a:spcAft>
                      </a:pPr>
                      <a:r>
                        <a:rPr lang="en-GB" sz="2000" b="0" dirty="0">
                          <a:solidFill>
                            <a:schemeClr val="tx1"/>
                          </a:solidFill>
                          <a:effectLst/>
                        </a:rPr>
                        <a:t>Non energy use</a:t>
                      </a:r>
                      <a:endParaRPr lang="en-US" sz="24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75000"/>
                      </a:schemeClr>
                    </a:solidFill>
                  </a:tcPr>
                </a:tc>
                <a:tc>
                  <a:txBody>
                    <a:bodyPr/>
                    <a:lstStyle/>
                    <a:p>
                      <a:pPr marL="0" marR="0" algn="ctr">
                        <a:lnSpc>
                          <a:spcPct val="107000"/>
                        </a:lnSpc>
                        <a:spcBef>
                          <a:spcPts val="0"/>
                        </a:spcBef>
                        <a:spcAft>
                          <a:spcPts val="0"/>
                        </a:spcAft>
                      </a:pPr>
                      <a:r>
                        <a:rPr lang="en-GB" sz="2000">
                          <a:effectLst/>
                        </a:rPr>
                        <a:t>46.2</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GB" sz="2000">
                          <a:effectLst/>
                        </a:rPr>
                        <a:t>114</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r>
              <a:tr h="337878">
                <a:tc>
                  <a:txBody>
                    <a:bodyPr/>
                    <a:lstStyle/>
                    <a:p>
                      <a:pPr marL="0" marR="0" indent="169863">
                        <a:lnSpc>
                          <a:spcPct val="107000"/>
                        </a:lnSpc>
                        <a:spcBef>
                          <a:spcPts val="0"/>
                        </a:spcBef>
                        <a:spcAft>
                          <a:spcPts val="0"/>
                        </a:spcAft>
                      </a:pPr>
                      <a:r>
                        <a:rPr lang="en-GB" sz="2000" b="0" dirty="0">
                          <a:solidFill>
                            <a:schemeClr val="tx1"/>
                          </a:solidFill>
                          <a:effectLst/>
                        </a:rPr>
                        <a:t>Total</a:t>
                      </a:r>
                      <a:endParaRPr lang="en-US" sz="24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75000"/>
                      </a:schemeClr>
                    </a:solidFill>
                  </a:tcPr>
                </a:tc>
                <a:tc>
                  <a:txBody>
                    <a:bodyPr/>
                    <a:lstStyle/>
                    <a:p>
                      <a:pPr marL="0" marR="0" algn="ctr">
                        <a:lnSpc>
                          <a:spcPct val="107000"/>
                        </a:lnSpc>
                        <a:spcBef>
                          <a:spcPts val="0"/>
                        </a:spcBef>
                        <a:spcAft>
                          <a:spcPts val="0"/>
                        </a:spcAft>
                      </a:pPr>
                      <a:r>
                        <a:rPr lang="en-GB" sz="2000" dirty="0">
                          <a:effectLst/>
                        </a:rPr>
                        <a:t>2,460</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GB" sz="2000" dirty="0">
                          <a:effectLst/>
                        </a:rPr>
                        <a:t>3,834</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r>
            </a:tbl>
          </a:graphicData>
        </a:graphic>
      </p:graphicFrame>
      <p:sp>
        <p:nvSpPr>
          <p:cNvPr id="8" name="Rectangle 3"/>
          <p:cNvSpPr>
            <a:spLocks noChangeArrowheads="1"/>
          </p:cNvSpPr>
          <p:nvPr/>
        </p:nvSpPr>
        <p:spPr bwMode="auto">
          <a:xfrm>
            <a:off x="1828963" y="5004744"/>
            <a:ext cx="718017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strike="noStrike" cap="none" normalizeH="0" baseline="30000" dirty="0" smtClean="0">
                <a:ln>
                  <a:noFill/>
                </a:ln>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hlinkClick r:id="rId3"/>
              </a:rPr>
              <a:t>*</a:t>
            </a:r>
            <a:r>
              <a:rPr kumimoji="0" lang="en-US" sz="1000" b="0" i="0" u="none" strike="noStrike" cap="none" normalizeH="0" baseline="30000" dirty="0" smtClean="0">
                <a:ln>
                  <a:noFill/>
                </a:ln>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a:t>
            </a:r>
            <a:r>
              <a:rPr kumimoji="0" lang="en-US" sz="1000" b="0" i="0" u="none" strike="noStrike" cap="none" normalizeH="0" baseline="0" dirty="0" smtClean="0">
                <a:ln>
                  <a:noFill/>
                </a:ln>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 </a:t>
            </a:r>
            <a:r>
              <a:rPr kumimoji="0" lang="en-US" sz="900" b="0" i="0" u="none" strike="noStrike" cap="none" normalizeH="0" baseline="0" dirty="0" smtClean="0">
                <a:ln>
                  <a:noFill/>
                </a:ln>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The data are used from the Ministry of Territorial Administration and Infrastructure. Energy Balance of RA 2019: www.mtad.am/en/mtad04.02.04/</a:t>
            </a:r>
            <a:endParaRPr kumimoji="0" lang="en-US" sz="1800" b="0" i="0" u="none" strike="noStrike" cap="none" normalizeH="0" baseline="0" dirty="0" smtClean="0">
              <a:ln>
                <a:noFill/>
              </a:ln>
              <a:solidFill>
                <a:schemeClr val="bg1"/>
              </a:solidFill>
              <a:effectLst/>
              <a:latin typeface="Arial" panose="020B0604020202020204" pitchFamily="34" charset="0"/>
            </a:endParaRPr>
          </a:p>
        </p:txBody>
      </p:sp>
      <p:sp>
        <p:nvSpPr>
          <p:cNvPr id="11" name="Title 1"/>
          <p:cNvSpPr txBox="1">
            <a:spLocks/>
          </p:cNvSpPr>
          <p:nvPr/>
        </p:nvSpPr>
        <p:spPr>
          <a:xfrm>
            <a:off x="0" y="5350933"/>
            <a:ext cx="9330783"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General impact of COVID-19 crisis</a:t>
            </a:r>
            <a:endParaRPr lang="en-US" dirty="0"/>
          </a:p>
        </p:txBody>
      </p:sp>
    </p:spTree>
    <p:extLst>
      <p:ext uri="{BB962C8B-B14F-4D97-AF65-F5344CB8AC3E}">
        <p14:creationId xmlns:p14="http://schemas.microsoft.com/office/powerpoint/2010/main" val="29511324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807720"/>
            <a:ext cx="8534400" cy="3493347"/>
          </a:xfrm>
        </p:spPr>
        <p:txBody>
          <a:bodyPr anchor="t">
            <a:normAutofit/>
          </a:bodyPr>
          <a:lstStyle/>
          <a:p>
            <a:pPr marL="0" indent="0">
              <a:buNone/>
            </a:pPr>
            <a:r>
              <a:rPr lang="en-US" sz="2400" b="1" dirty="0" smtClean="0">
                <a:solidFill>
                  <a:schemeClr val="tx2">
                    <a:lumMod val="20000"/>
                    <a:lumOff val="80000"/>
                  </a:schemeClr>
                </a:solidFill>
                <a:effectLst>
                  <a:outerShdw blurRad="38100" dist="38100" dir="2700000" algn="tl">
                    <a:srgbClr val="000000">
                      <a:alpha val="43137"/>
                    </a:srgbClr>
                  </a:outerShdw>
                </a:effectLst>
              </a:rPr>
              <a:t>MSME Definition in Armenia</a:t>
            </a:r>
            <a:endParaRPr lang="en-US" sz="2400" dirty="0" smtClean="0">
              <a:solidFill>
                <a:schemeClr val="tx2">
                  <a:lumMod val="20000"/>
                  <a:lumOff val="80000"/>
                </a:schemeClr>
              </a:solidFill>
              <a:effectLst>
                <a:outerShdw blurRad="38100" dist="38100" dir="2700000" algn="tl">
                  <a:srgbClr val="000000">
                    <a:alpha val="43137"/>
                  </a:srgbClr>
                </a:outerShdw>
              </a:effectLst>
            </a:endParaRPr>
          </a:p>
          <a:p>
            <a:endParaRPr lang="en-US" sz="2400" dirty="0" smtClean="0">
              <a:solidFill>
                <a:schemeClr val="tx2">
                  <a:lumMod val="20000"/>
                  <a:lumOff val="80000"/>
                </a:schemeClr>
              </a:solidFill>
              <a:effectLst>
                <a:outerShdw blurRad="38100" dist="38100" dir="2700000" algn="tl">
                  <a:srgbClr val="000000">
                    <a:alpha val="43137"/>
                  </a:srgbClr>
                </a:outerShdw>
              </a:effectLst>
            </a:endParaRPr>
          </a:p>
          <a:p>
            <a:endParaRPr lang="en-US" sz="2400" dirty="0">
              <a:solidFill>
                <a:schemeClr val="tx2">
                  <a:lumMod val="20000"/>
                  <a:lumOff val="80000"/>
                </a:schemeClr>
              </a:solidFill>
              <a:effectLst>
                <a:outerShdw blurRad="38100" dist="38100" dir="2700000" algn="tl">
                  <a:srgbClr val="000000">
                    <a:alpha val="43137"/>
                  </a:srgbClr>
                </a:outerShdw>
              </a:effectLst>
            </a:endParaRPr>
          </a:p>
        </p:txBody>
      </p:sp>
      <p:graphicFrame>
        <p:nvGraphicFramePr>
          <p:cNvPr id="7" name="Table 6"/>
          <p:cNvGraphicFramePr>
            <a:graphicFrameLocks noGrp="1"/>
          </p:cNvGraphicFramePr>
          <p:nvPr>
            <p:extLst>
              <p:ext uri="{D42A27DB-BD31-4B8C-83A1-F6EECF244321}">
                <p14:modId xmlns:p14="http://schemas.microsoft.com/office/powerpoint/2010/main" val="4250115579"/>
              </p:ext>
            </p:extLst>
          </p:nvPr>
        </p:nvGraphicFramePr>
        <p:xfrm>
          <a:off x="869968" y="1506330"/>
          <a:ext cx="10022206" cy="3730850"/>
        </p:xfrm>
        <a:graphic>
          <a:graphicData uri="http://schemas.openxmlformats.org/drawingml/2006/table">
            <a:tbl>
              <a:tblPr firstRow="1" firstCol="1" bandRow="1">
                <a:tableStyleId>{5C22544A-7EE6-4342-B048-85BDC9FD1C3A}</a:tableStyleId>
              </a:tblPr>
              <a:tblGrid>
                <a:gridCol w="2158367"/>
                <a:gridCol w="2362200"/>
                <a:gridCol w="2825198"/>
                <a:gridCol w="2676441"/>
              </a:tblGrid>
              <a:tr h="1159432">
                <a:tc>
                  <a:txBody>
                    <a:bodyPr/>
                    <a:lstStyle/>
                    <a:p>
                      <a:pPr marL="0" marR="0" algn="ctr">
                        <a:spcBef>
                          <a:spcPts val="0"/>
                        </a:spcBef>
                        <a:spcAft>
                          <a:spcPts val="0"/>
                        </a:spcAft>
                      </a:pPr>
                      <a:r>
                        <a:rPr lang="en-US" sz="2000" b="0" dirty="0">
                          <a:solidFill>
                            <a:schemeClr val="tx2">
                              <a:lumMod val="20000"/>
                              <a:lumOff val="80000"/>
                            </a:schemeClr>
                          </a:solidFill>
                          <a:effectLst>
                            <a:outerShdw blurRad="38100" dist="38100" dir="2700000" algn="tl">
                              <a:srgbClr val="000000">
                                <a:alpha val="43137"/>
                              </a:srgbClr>
                            </a:outerShdw>
                          </a:effectLst>
                        </a:rPr>
                        <a:t> </a:t>
                      </a:r>
                      <a:endParaRPr lang="en-US" sz="2000" b="0" dirty="0">
                        <a:solidFill>
                          <a:schemeClr val="tx2">
                            <a:lumMod val="20000"/>
                            <a:lumOff val="80000"/>
                          </a:schemeClr>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a:txBody>
                  <a:tcPr marL="76081" marR="76081" marT="0" marB="0">
                    <a:noFill/>
                  </a:tcPr>
                </a:tc>
                <a:tc>
                  <a:txBody>
                    <a:bodyPr/>
                    <a:lstStyle/>
                    <a:p>
                      <a:pPr marL="0" marR="0" algn="ctr">
                        <a:spcBef>
                          <a:spcPts val="0"/>
                        </a:spcBef>
                        <a:spcAft>
                          <a:spcPts val="0"/>
                        </a:spcAft>
                      </a:pPr>
                      <a:r>
                        <a:rPr lang="en-US" sz="2000" b="0" dirty="0" smtClean="0">
                          <a:solidFill>
                            <a:schemeClr val="tx1"/>
                          </a:solidFill>
                          <a:effectLst/>
                        </a:rPr>
                        <a:t>Number </a:t>
                      </a:r>
                      <a:r>
                        <a:rPr lang="en-US" sz="2000" b="0" dirty="0">
                          <a:solidFill>
                            <a:schemeClr val="tx1"/>
                          </a:solidFill>
                          <a:effectLst/>
                        </a:rPr>
                        <a:t>of employees</a:t>
                      </a:r>
                      <a:endParaRPr lang="en-US" sz="2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76081" marR="76081" marT="0" marB="0" anchor="ctr">
                    <a:noFill/>
                  </a:tcPr>
                </a:tc>
                <a:tc>
                  <a:txBody>
                    <a:bodyPr/>
                    <a:lstStyle/>
                    <a:p>
                      <a:pPr marL="0" marR="0" algn="ctr">
                        <a:spcBef>
                          <a:spcPts val="0"/>
                        </a:spcBef>
                        <a:spcAft>
                          <a:spcPts val="0"/>
                        </a:spcAft>
                      </a:pPr>
                      <a:r>
                        <a:rPr lang="en-US" sz="2000" b="0" dirty="0">
                          <a:solidFill>
                            <a:schemeClr val="tx1"/>
                          </a:solidFill>
                          <a:effectLst/>
                        </a:rPr>
                        <a:t>Revenue from the previous year’s activity</a:t>
                      </a:r>
                      <a:endParaRPr lang="en-US" sz="2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76081" marR="76081" marT="0" marB="0" anchor="ctr">
                    <a:noFill/>
                  </a:tcPr>
                </a:tc>
                <a:tc>
                  <a:txBody>
                    <a:bodyPr/>
                    <a:lstStyle/>
                    <a:p>
                      <a:pPr marL="0" marR="0" algn="ctr">
                        <a:spcBef>
                          <a:spcPts val="0"/>
                        </a:spcBef>
                        <a:spcAft>
                          <a:spcPts val="0"/>
                        </a:spcAft>
                      </a:pPr>
                      <a:r>
                        <a:rPr lang="en-US" sz="2000" b="0" dirty="0">
                          <a:solidFill>
                            <a:schemeClr val="tx1"/>
                          </a:solidFill>
                          <a:effectLst/>
                        </a:rPr>
                        <a:t>o</a:t>
                      </a:r>
                      <a:r>
                        <a:rPr lang="en-US" sz="2000" b="0" dirty="0" smtClean="0">
                          <a:solidFill>
                            <a:schemeClr val="tx1"/>
                          </a:solidFill>
                          <a:effectLst/>
                        </a:rPr>
                        <a:t>r </a:t>
                      </a:r>
                      <a:r>
                        <a:rPr lang="en-US" sz="2000" b="0" dirty="0">
                          <a:solidFill>
                            <a:schemeClr val="tx1"/>
                          </a:solidFill>
                          <a:effectLst/>
                        </a:rPr>
                        <a:t>the assets’ book value as of the previous year-end</a:t>
                      </a:r>
                      <a:endParaRPr lang="en-US" sz="2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76081" marR="76081" marT="0" marB="0" anchor="ctr">
                    <a:noFill/>
                  </a:tcPr>
                </a:tc>
              </a:tr>
              <a:tr h="887575">
                <a:tc>
                  <a:txBody>
                    <a:bodyPr/>
                    <a:lstStyle/>
                    <a:p>
                      <a:pPr marL="57150" marR="0" indent="0" algn="l">
                        <a:spcBef>
                          <a:spcPts val="0"/>
                        </a:spcBef>
                        <a:spcAft>
                          <a:spcPts val="0"/>
                        </a:spcAft>
                      </a:pPr>
                      <a:r>
                        <a:rPr lang="en-US" sz="2000" b="0" dirty="0" smtClean="0">
                          <a:solidFill>
                            <a:schemeClr val="tx1"/>
                          </a:solidFill>
                          <a:effectLst/>
                        </a:rPr>
                        <a:t>SUPER SMALL (“MICRO”) </a:t>
                      </a:r>
                      <a:endParaRPr lang="en-US" sz="2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81012" marR="81012" marT="0" marB="0" anchor="ctr">
                    <a:noFill/>
                  </a:tcPr>
                </a:tc>
                <a:tc>
                  <a:txBody>
                    <a:bodyPr/>
                    <a:lstStyle/>
                    <a:p>
                      <a:pPr marL="0" marR="0" algn="ctr">
                        <a:spcBef>
                          <a:spcPts val="0"/>
                        </a:spcBef>
                        <a:spcAft>
                          <a:spcPts val="0"/>
                        </a:spcAft>
                      </a:pPr>
                      <a:r>
                        <a:rPr lang="en-US" sz="2000" b="0" dirty="0">
                          <a:solidFill>
                            <a:schemeClr val="tx1"/>
                          </a:solidFill>
                          <a:effectLst/>
                        </a:rPr>
                        <a:t>0 - 9</a:t>
                      </a:r>
                      <a:endParaRPr lang="en-US" sz="2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81012" marR="81012" marT="0" marB="0" anchor="ctr">
                    <a:noFill/>
                  </a:tcPr>
                </a:tc>
                <a:tc>
                  <a:txBody>
                    <a:bodyPr/>
                    <a:lstStyle/>
                    <a:p>
                      <a:pPr marL="0" marR="0" algn="ctr">
                        <a:spcBef>
                          <a:spcPts val="0"/>
                        </a:spcBef>
                        <a:spcAft>
                          <a:spcPts val="0"/>
                        </a:spcAft>
                      </a:pPr>
                      <a:r>
                        <a:rPr lang="en-US" sz="2000" b="0" dirty="0" smtClean="0">
                          <a:solidFill>
                            <a:schemeClr val="tx1"/>
                          </a:solidFill>
                          <a:effectLst/>
                        </a:rPr>
                        <a:t>&lt; 100 </a:t>
                      </a:r>
                      <a:r>
                        <a:rPr lang="en-US" sz="2000" b="0" dirty="0">
                          <a:solidFill>
                            <a:schemeClr val="tx1"/>
                          </a:solidFill>
                          <a:effectLst/>
                        </a:rPr>
                        <a:t>million AMD</a:t>
                      </a:r>
                      <a:endParaRPr lang="en-US" sz="2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81012" marR="81012" marT="0" marB="0" anchor="ctr">
                    <a:noFill/>
                  </a:tcPr>
                </a:tc>
                <a:tc>
                  <a:txBody>
                    <a:bodyPr/>
                    <a:lstStyle/>
                    <a:p>
                      <a:pPr marL="0" marR="0" algn="ctr">
                        <a:spcBef>
                          <a:spcPts val="0"/>
                        </a:spcBef>
                        <a:spcAft>
                          <a:spcPts val="0"/>
                        </a:spcAft>
                      </a:pPr>
                      <a:r>
                        <a:rPr lang="en-US" sz="2000" b="0" dirty="0" smtClean="0">
                          <a:solidFill>
                            <a:schemeClr val="tx1"/>
                          </a:solidFill>
                          <a:effectLst/>
                        </a:rPr>
                        <a:t>&lt; 100 </a:t>
                      </a:r>
                      <a:r>
                        <a:rPr lang="en-US" sz="2000" b="0" dirty="0">
                          <a:solidFill>
                            <a:schemeClr val="tx1"/>
                          </a:solidFill>
                          <a:effectLst/>
                        </a:rPr>
                        <a:t>million AMD</a:t>
                      </a:r>
                      <a:endParaRPr lang="en-US" sz="2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81012" marR="81012" marT="0" marB="0" anchor="ctr">
                    <a:noFill/>
                  </a:tcPr>
                </a:tc>
              </a:tr>
              <a:tr h="793345">
                <a:tc>
                  <a:txBody>
                    <a:bodyPr/>
                    <a:lstStyle/>
                    <a:p>
                      <a:pPr marL="57150" marR="0" indent="0" algn="l" defTabSz="457200" rtl="0" eaLnBrk="1" latinLnBrk="0" hangingPunct="1">
                        <a:spcBef>
                          <a:spcPts val="0"/>
                        </a:spcBef>
                        <a:spcAft>
                          <a:spcPts val="0"/>
                        </a:spcAft>
                      </a:pPr>
                      <a:r>
                        <a:rPr lang="en-US" sz="2000" b="0" kern="1200" dirty="0" smtClean="0">
                          <a:solidFill>
                            <a:schemeClr val="tx1"/>
                          </a:solidFill>
                          <a:effectLst/>
                          <a:latin typeface="+mn-lt"/>
                          <a:ea typeface="+mn-ea"/>
                          <a:cs typeface="+mn-cs"/>
                        </a:rPr>
                        <a:t>SMALL</a:t>
                      </a:r>
                      <a:endParaRPr lang="en-US" sz="2000" b="0" kern="1200" dirty="0">
                        <a:solidFill>
                          <a:schemeClr val="tx1"/>
                        </a:solidFill>
                        <a:effectLst/>
                        <a:latin typeface="+mn-lt"/>
                        <a:ea typeface="+mn-ea"/>
                        <a:cs typeface="+mn-cs"/>
                      </a:endParaRPr>
                    </a:p>
                  </a:txBody>
                  <a:tcPr marL="81012" marR="81012" marT="0" marB="0" anchor="ctr">
                    <a:noFill/>
                  </a:tcPr>
                </a:tc>
                <a:tc>
                  <a:txBody>
                    <a:bodyPr/>
                    <a:lstStyle/>
                    <a:p>
                      <a:pPr marL="0" marR="0" algn="ctr">
                        <a:spcBef>
                          <a:spcPts val="0"/>
                        </a:spcBef>
                        <a:spcAft>
                          <a:spcPts val="0"/>
                        </a:spcAft>
                      </a:pPr>
                      <a:r>
                        <a:rPr lang="en-US" sz="2000" b="0" dirty="0">
                          <a:solidFill>
                            <a:schemeClr val="tx1"/>
                          </a:solidFill>
                          <a:effectLst/>
                        </a:rPr>
                        <a:t>10 – 49</a:t>
                      </a:r>
                      <a:endParaRPr lang="en-US" sz="2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81012" marR="81012" marT="0" marB="0" anchor="ctr">
                    <a:noFill/>
                  </a:tcPr>
                </a:tc>
                <a:tc>
                  <a:txBody>
                    <a:bodyPr/>
                    <a:lstStyle/>
                    <a:p>
                      <a:pPr marL="0" marR="0" algn="ctr">
                        <a:spcBef>
                          <a:spcPts val="0"/>
                        </a:spcBef>
                        <a:spcAft>
                          <a:spcPts val="0"/>
                        </a:spcAft>
                      </a:pPr>
                      <a:r>
                        <a:rPr lang="en-US" sz="2000" b="0" dirty="0" smtClean="0">
                          <a:solidFill>
                            <a:schemeClr val="tx1"/>
                          </a:solidFill>
                          <a:effectLst/>
                        </a:rPr>
                        <a:t>&lt; 500 </a:t>
                      </a:r>
                      <a:r>
                        <a:rPr lang="en-US" sz="2000" b="0" dirty="0">
                          <a:solidFill>
                            <a:schemeClr val="tx1"/>
                          </a:solidFill>
                          <a:effectLst/>
                        </a:rPr>
                        <a:t>million AMD</a:t>
                      </a:r>
                      <a:endParaRPr lang="en-US" sz="2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81012" marR="81012" marT="0" marB="0" anchor="ctr">
                    <a:noFill/>
                  </a:tcPr>
                </a:tc>
                <a:tc>
                  <a:txBody>
                    <a:bodyPr/>
                    <a:lstStyle/>
                    <a:p>
                      <a:pPr marL="0" marR="0" algn="ctr">
                        <a:spcBef>
                          <a:spcPts val="0"/>
                        </a:spcBef>
                        <a:spcAft>
                          <a:spcPts val="0"/>
                        </a:spcAft>
                      </a:pPr>
                      <a:r>
                        <a:rPr lang="en-US" sz="2000" b="0" dirty="0" smtClean="0">
                          <a:solidFill>
                            <a:schemeClr val="tx1"/>
                          </a:solidFill>
                          <a:effectLst/>
                        </a:rPr>
                        <a:t>&lt; 500 </a:t>
                      </a:r>
                      <a:r>
                        <a:rPr lang="en-US" sz="2000" b="0" dirty="0">
                          <a:solidFill>
                            <a:schemeClr val="tx1"/>
                          </a:solidFill>
                          <a:effectLst/>
                        </a:rPr>
                        <a:t>million AMD</a:t>
                      </a:r>
                      <a:endParaRPr lang="en-US" sz="2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81012" marR="81012" marT="0" marB="0" anchor="ctr">
                    <a:noFill/>
                  </a:tcPr>
                </a:tc>
              </a:tr>
              <a:tr h="890498">
                <a:tc>
                  <a:txBody>
                    <a:bodyPr/>
                    <a:lstStyle/>
                    <a:p>
                      <a:pPr marL="57150" marR="0" indent="0" algn="l" defTabSz="457200" rtl="0" eaLnBrk="1" latinLnBrk="0" hangingPunct="1">
                        <a:spcBef>
                          <a:spcPts val="0"/>
                        </a:spcBef>
                        <a:spcAft>
                          <a:spcPts val="0"/>
                        </a:spcAft>
                      </a:pPr>
                      <a:r>
                        <a:rPr lang="en-US" sz="2000" b="0" kern="1200" dirty="0" smtClean="0">
                          <a:solidFill>
                            <a:schemeClr val="tx1"/>
                          </a:solidFill>
                          <a:effectLst/>
                          <a:latin typeface="+mn-lt"/>
                          <a:ea typeface="+mn-ea"/>
                          <a:cs typeface="+mn-cs"/>
                        </a:rPr>
                        <a:t>MEDIUM</a:t>
                      </a:r>
                      <a:endParaRPr lang="en-US" sz="2000" b="0" kern="1200" dirty="0">
                        <a:solidFill>
                          <a:schemeClr val="tx1"/>
                        </a:solidFill>
                        <a:effectLst/>
                        <a:latin typeface="+mn-lt"/>
                        <a:ea typeface="+mn-ea"/>
                        <a:cs typeface="+mn-cs"/>
                      </a:endParaRPr>
                    </a:p>
                  </a:txBody>
                  <a:tcPr marL="81012" marR="81012" marT="0" marB="0" anchor="ctr">
                    <a:noFill/>
                  </a:tcPr>
                </a:tc>
                <a:tc>
                  <a:txBody>
                    <a:bodyPr/>
                    <a:lstStyle/>
                    <a:p>
                      <a:pPr marL="0" marR="0" algn="ctr">
                        <a:spcBef>
                          <a:spcPts val="0"/>
                        </a:spcBef>
                        <a:spcAft>
                          <a:spcPts val="0"/>
                        </a:spcAft>
                      </a:pPr>
                      <a:r>
                        <a:rPr lang="en-US" sz="2000" b="0" dirty="0">
                          <a:solidFill>
                            <a:schemeClr val="tx1"/>
                          </a:solidFill>
                          <a:effectLst/>
                        </a:rPr>
                        <a:t>50 - 249</a:t>
                      </a:r>
                      <a:endParaRPr lang="en-US" sz="2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81012" marR="81012" marT="0" marB="0" anchor="ctr">
                    <a:noFill/>
                  </a:tcPr>
                </a:tc>
                <a:tc>
                  <a:txBody>
                    <a:bodyPr/>
                    <a:lstStyle/>
                    <a:p>
                      <a:pPr marL="0" marR="0" algn="ctr">
                        <a:spcBef>
                          <a:spcPts val="0"/>
                        </a:spcBef>
                        <a:spcAft>
                          <a:spcPts val="0"/>
                        </a:spcAft>
                      </a:pPr>
                      <a:r>
                        <a:rPr lang="en-US" sz="2000" b="0" dirty="0" smtClean="0">
                          <a:solidFill>
                            <a:schemeClr val="tx1"/>
                          </a:solidFill>
                          <a:effectLst/>
                        </a:rPr>
                        <a:t>&lt; 1.5 </a:t>
                      </a:r>
                      <a:r>
                        <a:rPr lang="en-US" sz="2000" b="0" dirty="0">
                          <a:solidFill>
                            <a:schemeClr val="tx1"/>
                          </a:solidFill>
                          <a:effectLst/>
                        </a:rPr>
                        <a:t>billion AMD</a:t>
                      </a:r>
                      <a:endParaRPr lang="en-US" sz="2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81012" marR="81012" marT="0" marB="0" anchor="ctr">
                    <a:noFill/>
                  </a:tcPr>
                </a:tc>
                <a:tc>
                  <a:txBody>
                    <a:bodyPr/>
                    <a:lstStyle/>
                    <a:p>
                      <a:pPr marL="0" marR="0" algn="ctr">
                        <a:spcBef>
                          <a:spcPts val="0"/>
                        </a:spcBef>
                        <a:spcAft>
                          <a:spcPts val="0"/>
                        </a:spcAft>
                      </a:pPr>
                      <a:r>
                        <a:rPr lang="en-US" sz="2000" b="0" dirty="0" smtClean="0">
                          <a:solidFill>
                            <a:schemeClr val="tx1"/>
                          </a:solidFill>
                          <a:effectLst/>
                        </a:rPr>
                        <a:t>&lt; 1.0 </a:t>
                      </a:r>
                      <a:r>
                        <a:rPr lang="en-US" sz="2000" b="0" dirty="0">
                          <a:solidFill>
                            <a:schemeClr val="tx1"/>
                          </a:solidFill>
                          <a:effectLst/>
                        </a:rPr>
                        <a:t>billion AMD</a:t>
                      </a:r>
                      <a:endParaRPr lang="en-US" sz="2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81012" marR="81012" marT="0" marB="0" anchor="ctr">
                    <a:noFill/>
                  </a:tcPr>
                </a:tc>
              </a:tr>
            </a:tbl>
          </a:graphicData>
        </a:graphic>
      </p:graphicFrame>
      <p:pic>
        <p:nvPicPr>
          <p:cNvPr id="8" name="Picture 7" descr="Home"/>
          <p:cNvPicPr/>
          <p:nvPr/>
        </p:nvPicPr>
        <p:blipFill>
          <a:blip r:embed="rId2">
            <a:extLst>
              <a:ext uri="{28A0092B-C50C-407E-A947-70E740481C1C}">
                <a14:useLocalDpi xmlns:a14="http://schemas.microsoft.com/office/drawing/2010/main" val="0"/>
              </a:ext>
            </a:extLst>
          </a:blip>
          <a:srcRect/>
          <a:stretch>
            <a:fillRect/>
          </a:stretch>
        </p:blipFill>
        <p:spPr bwMode="auto">
          <a:xfrm>
            <a:off x="9218612" y="391635"/>
            <a:ext cx="2039620" cy="668020"/>
          </a:xfrm>
          <a:prstGeom prst="rect">
            <a:avLst/>
          </a:prstGeom>
          <a:noFill/>
          <a:ln>
            <a:noFill/>
          </a:ln>
        </p:spPr>
      </p:pic>
      <p:sp>
        <p:nvSpPr>
          <p:cNvPr id="9" name="Title 1"/>
          <p:cNvSpPr txBox="1">
            <a:spLocks/>
          </p:cNvSpPr>
          <p:nvPr/>
        </p:nvSpPr>
        <p:spPr>
          <a:xfrm>
            <a:off x="-1589" y="5340005"/>
            <a:ext cx="9330783"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MSMEs in </a:t>
            </a:r>
            <a:r>
              <a:rPr lang="en-US" dirty="0" smtClean="0"/>
              <a:t>Armenian </a:t>
            </a:r>
            <a:r>
              <a:rPr lang="en-US" dirty="0"/>
              <a:t>economy</a:t>
            </a:r>
          </a:p>
        </p:txBody>
      </p:sp>
    </p:spTree>
    <p:extLst>
      <p:ext uri="{BB962C8B-B14F-4D97-AF65-F5344CB8AC3E}">
        <p14:creationId xmlns:p14="http://schemas.microsoft.com/office/powerpoint/2010/main" val="33994900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1327574"/>
            <a:ext cx="10731040" cy="4129329"/>
          </a:xfrm>
        </p:spPr>
        <p:txBody>
          <a:bodyPr>
            <a:normAutofit/>
          </a:bodyPr>
          <a:lstStyle/>
          <a:p>
            <a:r>
              <a:rPr lang="en-US" sz="2400" dirty="0">
                <a:solidFill>
                  <a:schemeClr val="tx1"/>
                </a:solidFill>
              </a:rPr>
              <a:t>MSMEs accounted for </a:t>
            </a:r>
            <a:r>
              <a:rPr lang="en-US" sz="2400" b="1" dirty="0">
                <a:solidFill>
                  <a:schemeClr val="tx1"/>
                </a:solidFill>
              </a:rPr>
              <a:t>99 </a:t>
            </a:r>
            <a:r>
              <a:rPr lang="en-US" sz="2400" b="1" dirty="0" smtClean="0">
                <a:solidFill>
                  <a:schemeClr val="tx1"/>
                </a:solidFill>
              </a:rPr>
              <a:t>%</a:t>
            </a:r>
            <a:r>
              <a:rPr lang="en-US" sz="2400" dirty="0" smtClean="0">
                <a:solidFill>
                  <a:schemeClr val="tx1"/>
                </a:solidFill>
              </a:rPr>
              <a:t> of </a:t>
            </a:r>
            <a:r>
              <a:rPr lang="en-US" sz="2400" dirty="0">
                <a:solidFill>
                  <a:schemeClr val="tx1"/>
                </a:solidFill>
              </a:rPr>
              <a:t>active enterprises, with micro enterprises representing the largest segment </a:t>
            </a:r>
            <a:r>
              <a:rPr lang="en-US" sz="2400" dirty="0" smtClean="0">
                <a:solidFill>
                  <a:schemeClr val="tx1"/>
                </a:solidFill>
              </a:rPr>
              <a:t>(49.9 % </a:t>
            </a:r>
            <a:r>
              <a:rPr lang="en-US" sz="2400" dirty="0">
                <a:solidFill>
                  <a:schemeClr val="tx1"/>
                </a:solidFill>
              </a:rPr>
              <a:t>of total MSMEs</a:t>
            </a:r>
            <a:r>
              <a:rPr lang="en-US" sz="2400" dirty="0" smtClean="0">
                <a:solidFill>
                  <a:schemeClr val="tx1"/>
                </a:solidFill>
              </a:rPr>
              <a:t>) </a:t>
            </a:r>
          </a:p>
          <a:p>
            <a:r>
              <a:rPr lang="en-US" sz="2400" dirty="0" smtClean="0">
                <a:solidFill>
                  <a:schemeClr val="tx1"/>
                </a:solidFill>
              </a:rPr>
              <a:t>MSMEs </a:t>
            </a:r>
            <a:r>
              <a:rPr lang="en-US" sz="2400" dirty="0">
                <a:solidFill>
                  <a:schemeClr val="tx1"/>
                </a:solidFill>
              </a:rPr>
              <a:t>accounted for </a:t>
            </a:r>
            <a:endParaRPr lang="en-US" sz="2400" dirty="0" smtClean="0">
              <a:solidFill>
                <a:schemeClr val="tx1"/>
              </a:solidFill>
            </a:endParaRPr>
          </a:p>
          <a:p>
            <a:pPr lvl="1">
              <a:buFont typeface="Arial" panose="020B0604020202020204" pitchFamily="34" charset="0"/>
              <a:buChar char="•"/>
            </a:pPr>
            <a:r>
              <a:rPr lang="en-US" sz="2400" b="1" dirty="0" smtClean="0">
                <a:solidFill>
                  <a:schemeClr val="tx1"/>
                </a:solidFill>
              </a:rPr>
              <a:t>66 %</a:t>
            </a:r>
            <a:r>
              <a:rPr lang="en-US" sz="2400" dirty="0" smtClean="0">
                <a:solidFill>
                  <a:schemeClr val="tx1"/>
                </a:solidFill>
              </a:rPr>
              <a:t> of </a:t>
            </a:r>
            <a:r>
              <a:rPr lang="en-US" sz="2400" dirty="0">
                <a:solidFill>
                  <a:schemeClr val="tx1"/>
                </a:solidFill>
              </a:rPr>
              <a:t>total </a:t>
            </a:r>
            <a:r>
              <a:rPr lang="en-US" sz="2400" dirty="0" smtClean="0">
                <a:solidFill>
                  <a:schemeClr val="tx1"/>
                </a:solidFill>
              </a:rPr>
              <a:t>employment </a:t>
            </a:r>
          </a:p>
          <a:p>
            <a:pPr lvl="1">
              <a:buFont typeface="Arial" panose="020B0604020202020204" pitchFamily="34" charset="0"/>
              <a:buChar char="•"/>
            </a:pPr>
            <a:r>
              <a:rPr lang="en-US" sz="2400" b="1" dirty="0" smtClean="0">
                <a:solidFill>
                  <a:schemeClr val="tx1"/>
                </a:solidFill>
              </a:rPr>
              <a:t>62 %</a:t>
            </a:r>
            <a:r>
              <a:rPr lang="en-US" sz="2400" dirty="0" smtClean="0">
                <a:solidFill>
                  <a:schemeClr val="tx1"/>
                </a:solidFill>
              </a:rPr>
              <a:t> of </a:t>
            </a:r>
            <a:r>
              <a:rPr lang="en-US" sz="2400" dirty="0">
                <a:solidFill>
                  <a:schemeClr val="tx1"/>
                </a:solidFill>
              </a:rPr>
              <a:t>total turnover and </a:t>
            </a:r>
            <a:endParaRPr lang="en-US" sz="2400" dirty="0" smtClean="0">
              <a:solidFill>
                <a:schemeClr val="tx1"/>
              </a:solidFill>
            </a:endParaRPr>
          </a:p>
          <a:p>
            <a:pPr lvl="1">
              <a:buFont typeface="Arial" panose="020B0604020202020204" pitchFamily="34" charset="0"/>
              <a:buChar char="•"/>
            </a:pPr>
            <a:r>
              <a:rPr lang="en-US" sz="2400" b="1" dirty="0" smtClean="0">
                <a:solidFill>
                  <a:schemeClr val="tx1"/>
                </a:solidFill>
              </a:rPr>
              <a:t>60 %</a:t>
            </a:r>
            <a:r>
              <a:rPr lang="en-US" sz="2400" dirty="0" smtClean="0">
                <a:solidFill>
                  <a:schemeClr val="tx1"/>
                </a:solidFill>
              </a:rPr>
              <a:t> </a:t>
            </a:r>
            <a:r>
              <a:rPr lang="en-US" sz="2400" dirty="0">
                <a:solidFill>
                  <a:schemeClr val="tx1"/>
                </a:solidFill>
              </a:rPr>
              <a:t>of total value added generated by the enterprise sector in 2019</a:t>
            </a:r>
          </a:p>
        </p:txBody>
      </p:sp>
      <p:pic>
        <p:nvPicPr>
          <p:cNvPr id="5" name="Picture 4" descr="Home"/>
          <p:cNvPicPr/>
          <p:nvPr/>
        </p:nvPicPr>
        <p:blipFill>
          <a:blip r:embed="rId2">
            <a:extLst>
              <a:ext uri="{28A0092B-C50C-407E-A947-70E740481C1C}">
                <a14:useLocalDpi xmlns:a14="http://schemas.microsoft.com/office/drawing/2010/main" val="0"/>
              </a:ext>
            </a:extLst>
          </a:blip>
          <a:srcRect/>
          <a:stretch>
            <a:fillRect/>
          </a:stretch>
        </p:blipFill>
        <p:spPr bwMode="auto">
          <a:xfrm>
            <a:off x="9218612" y="391635"/>
            <a:ext cx="2039620" cy="668020"/>
          </a:xfrm>
          <a:prstGeom prst="rect">
            <a:avLst/>
          </a:prstGeom>
          <a:noFill/>
          <a:ln>
            <a:noFill/>
          </a:ln>
        </p:spPr>
      </p:pic>
      <p:sp>
        <p:nvSpPr>
          <p:cNvPr id="2" name="Rectangle 1"/>
          <p:cNvSpPr/>
          <p:nvPr/>
        </p:nvSpPr>
        <p:spPr>
          <a:xfrm>
            <a:off x="684212" y="735109"/>
            <a:ext cx="6981508" cy="461665"/>
          </a:xfrm>
          <a:prstGeom prst="rect">
            <a:avLst/>
          </a:prstGeom>
        </p:spPr>
        <p:txBody>
          <a:bodyPr wrap="square">
            <a:spAutoFit/>
          </a:bodyPr>
          <a:lstStyle/>
          <a:p>
            <a:r>
              <a:rPr lang="en-US" sz="2400" b="1" dirty="0">
                <a:solidFill>
                  <a:schemeClr val="tx2">
                    <a:lumMod val="20000"/>
                    <a:lumOff val="80000"/>
                  </a:schemeClr>
                </a:solidFill>
                <a:effectLst>
                  <a:outerShdw blurRad="38100" dist="38100" dir="2700000" algn="tl">
                    <a:srgbClr val="000000">
                      <a:alpha val="43137"/>
                    </a:srgbClr>
                  </a:outerShdw>
                </a:effectLst>
              </a:rPr>
              <a:t>The share of MSMEs in Armenian Economy </a:t>
            </a:r>
          </a:p>
        </p:txBody>
      </p:sp>
      <p:sp>
        <p:nvSpPr>
          <p:cNvPr id="6" name="Title 1"/>
          <p:cNvSpPr txBox="1">
            <a:spLocks/>
          </p:cNvSpPr>
          <p:nvPr/>
        </p:nvSpPr>
        <p:spPr>
          <a:xfrm>
            <a:off x="-1589" y="5340005"/>
            <a:ext cx="9330783"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MSMEs in </a:t>
            </a:r>
            <a:r>
              <a:rPr lang="en-US" dirty="0" smtClean="0"/>
              <a:t>Armenian </a:t>
            </a:r>
            <a:r>
              <a:rPr lang="en-US" dirty="0"/>
              <a:t>economy</a:t>
            </a:r>
          </a:p>
        </p:txBody>
      </p:sp>
    </p:spTree>
    <p:extLst>
      <p:ext uri="{BB962C8B-B14F-4D97-AF65-F5344CB8AC3E}">
        <p14:creationId xmlns:p14="http://schemas.microsoft.com/office/powerpoint/2010/main" val="28587933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a:extLst>
              <a:ext uri="{FF2B5EF4-FFF2-40B4-BE49-F238E27FC236}">
                <a16:creationId xmlns:lc="http://schemas.openxmlformats.org/drawingml/2006/lockedCanvas" xmlns:a16="http://schemas.microsoft.com/office/drawing/2014/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id="{85E1ECB5-D328-4BF3-A3BF-B2644734F195}"/>
              </a:ext>
            </a:extLst>
          </p:cNvPr>
          <p:cNvPicPr/>
          <p:nvPr/>
        </p:nvPicPr>
        <p:blipFill>
          <a:blip r:embed="rId2"/>
          <a:stretch>
            <a:fillRect/>
          </a:stretch>
        </p:blipFill>
        <p:spPr>
          <a:xfrm>
            <a:off x="1463040" y="1264921"/>
            <a:ext cx="7589520" cy="4175759"/>
          </a:xfrm>
          <a:prstGeom prst="rect">
            <a:avLst/>
          </a:prstGeom>
        </p:spPr>
      </p:pic>
      <p:pic>
        <p:nvPicPr>
          <p:cNvPr id="6" name="Picture 5" descr="Home"/>
          <p:cNvPicPr/>
          <p:nvPr/>
        </p:nvPicPr>
        <p:blipFill>
          <a:blip r:embed="rId3">
            <a:extLst>
              <a:ext uri="{28A0092B-C50C-407E-A947-70E740481C1C}">
                <a14:useLocalDpi xmlns:a14="http://schemas.microsoft.com/office/drawing/2010/main" val="0"/>
              </a:ext>
            </a:extLst>
          </a:blip>
          <a:srcRect/>
          <a:stretch>
            <a:fillRect/>
          </a:stretch>
        </p:blipFill>
        <p:spPr bwMode="auto">
          <a:xfrm>
            <a:off x="9218612" y="391635"/>
            <a:ext cx="2039620" cy="668020"/>
          </a:xfrm>
          <a:prstGeom prst="rect">
            <a:avLst/>
          </a:prstGeom>
          <a:noFill/>
          <a:ln>
            <a:noFill/>
          </a:ln>
        </p:spPr>
      </p:pic>
      <p:sp>
        <p:nvSpPr>
          <p:cNvPr id="9" name="Rectangle 8"/>
          <p:cNvSpPr/>
          <p:nvPr/>
        </p:nvSpPr>
        <p:spPr>
          <a:xfrm>
            <a:off x="684212" y="735109"/>
            <a:ext cx="11276730" cy="461665"/>
          </a:xfrm>
          <a:prstGeom prst="rect">
            <a:avLst/>
          </a:prstGeom>
        </p:spPr>
        <p:txBody>
          <a:bodyPr wrap="square">
            <a:spAutoFit/>
          </a:bodyPr>
          <a:lstStyle/>
          <a:p>
            <a:r>
              <a:rPr lang="en-US" sz="2400" b="1" dirty="0">
                <a:solidFill>
                  <a:schemeClr val="tx2">
                    <a:lumMod val="20000"/>
                    <a:lumOff val="80000"/>
                  </a:schemeClr>
                </a:solidFill>
                <a:effectLst>
                  <a:outerShdw blurRad="38100" dist="38100" dir="2700000" algn="tl">
                    <a:srgbClr val="000000">
                      <a:alpha val="43137"/>
                    </a:srgbClr>
                  </a:outerShdw>
                </a:effectLst>
              </a:rPr>
              <a:t>S</a:t>
            </a:r>
            <a:r>
              <a:rPr lang="en-US" sz="2400" b="1" dirty="0" smtClean="0">
                <a:solidFill>
                  <a:schemeClr val="tx2">
                    <a:lumMod val="20000"/>
                    <a:lumOff val="80000"/>
                  </a:schemeClr>
                </a:solidFill>
                <a:effectLst>
                  <a:outerShdw blurRad="38100" dist="38100" dir="2700000" algn="tl">
                    <a:srgbClr val="000000">
                      <a:alpha val="43137"/>
                    </a:srgbClr>
                  </a:outerShdw>
                </a:effectLst>
              </a:rPr>
              <a:t>tructure of gross value added by size of economic entities, 2020, %</a:t>
            </a:r>
            <a:endParaRPr lang="en-US" sz="2400" b="1" dirty="0">
              <a:solidFill>
                <a:schemeClr val="tx2">
                  <a:lumMod val="20000"/>
                  <a:lumOff val="80000"/>
                </a:schemeClr>
              </a:solidFill>
              <a:effectLst>
                <a:outerShdw blurRad="38100" dist="38100" dir="2700000" algn="tl">
                  <a:srgbClr val="000000">
                    <a:alpha val="43137"/>
                  </a:srgbClr>
                </a:outerShdw>
              </a:effectLst>
            </a:endParaRPr>
          </a:p>
        </p:txBody>
      </p:sp>
      <p:sp>
        <p:nvSpPr>
          <p:cNvPr id="10" name="Title 1"/>
          <p:cNvSpPr txBox="1">
            <a:spLocks/>
          </p:cNvSpPr>
          <p:nvPr/>
        </p:nvSpPr>
        <p:spPr>
          <a:xfrm>
            <a:off x="-1589" y="5340005"/>
            <a:ext cx="9330783"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MSMEs in </a:t>
            </a:r>
            <a:r>
              <a:rPr lang="en-US" dirty="0" smtClean="0"/>
              <a:t>Armenian </a:t>
            </a:r>
            <a:r>
              <a:rPr lang="en-US" dirty="0"/>
              <a:t>economy</a:t>
            </a:r>
          </a:p>
        </p:txBody>
      </p:sp>
    </p:spTree>
    <p:extLst>
      <p:ext uri="{BB962C8B-B14F-4D97-AF65-F5344CB8AC3E}">
        <p14:creationId xmlns:p14="http://schemas.microsoft.com/office/powerpoint/2010/main" val="31488784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me"/>
          <p:cNvPicPr/>
          <p:nvPr/>
        </p:nvPicPr>
        <p:blipFill>
          <a:blip r:embed="rId2">
            <a:extLst>
              <a:ext uri="{28A0092B-C50C-407E-A947-70E740481C1C}">
                <a14:useLocalDpi xmlns:a14="http://schemas.microsoft.com/office/drawing/2010/main" val="0"/>
              </a:ext>
            </a:extLst>
          </a:blip>
          <a:srcRect/>
          <a:stretch>
            <a:fillRect/>
          </a:stretch>
        </p:blipFill>
        <p:spPr bwMode="auto">
          <a:xfrm>
            <a:off x="9218612" y="391635"/>
            <a:ext cx="2039620" cy="668020"/>
          </a:xfrm>
          <a:prstGeom prst="rect">
            <a:avLst/>
          </a:prstGeom>
          <a:noFill/>
          <a:ln>
            <a:noFill/>
          </a:ln>
        </p:spPr>
      </p:pic>
      <p:sp>
        <p:nvSpPr>
          <p:cNvPr id="9" name="Rectangle 8"/>
          <p:cNvSpPr/>
          <p:nvPr/>
        </p:nvSpPr>
        <p:spPr>
          <a:xfrm>
            <a:off x="684212" y="735109"/>
            <a:ext cx="11276730" cy="461665"/>
          </a:xfrm>
          <a:prstGeom prst="rect">
            <a:avLst/>
          </a:prstGeom>
        </p:spPr>
        <p:txBody>
          <a:bodyPr wrap="square">
            <a:spAutoFit/>
          </a:bodyPr>
          <a:lstStyle/>
          <a:p>
            <a:r>
              <a:rPr lang="en-US" sz="2400" b="1" dirty="0" smtClean="0">
                <a:solidFill>
                  <a:schemeClr val="tx2">
                    <a:lumMod val="20000"/>
                    <a:lumOff val="80000"/>
                  </a:schemeClr>
                </a:solidFill>
                <a:effectLst>
                  <a:outerShdw blurRad="38100" dist="38100" dir="2700000" algn="tl">
                    <a:srgbClr val="000000">
                      <a:alpha val="43137"/>
                    </a:srgbClr>
                  </a:outerShdw>
                </a:effectLst>
              </a:rPr>
              <a:t>MSME </a:t>
            </a:r>
            <a:r>
              <a:rPr lang="en-US" sz="2400" b="1" dirty="0">
                <a:solidFill>
                  <a:schemeClr val="tx2">
                    <a:lumMod val="20000"/>
                    <a:lumOff val="80000"/>
                  </a:schemeClr>
                </a:solidFill>
                <a:effectLst>
                  <a:outerShdw blurRad="38100" dist="38100" dir="2700000" algn="tl">
                    <a:srgbClr val="000000">
                      <a:alpha val="43137"/>
                    </a:srgbClr>
                  </a:outerShdw>
                </a:effectLst>
              </a:rPr>
              <a:t>Turnover</a:t>
            </a:r>
          </a:p>
        </p:txBody>
      </p:sp>
      <p:graphicFrame>
        <p:nvGraphicFramePr>
          <p:cNvPr id="11" name="Chart 10"/>
          <p:cNvGraphicFramePr/>
          <p:nvPr>
            <p:extLst>
              <p:ext uri="{D42A27DB-BD31-4B8C-83A1-F6EECF244321}">
                <p14:modId xmlns:p14="http://schemas.microsoft.com/office/powerpoint/2010/main" val="3072417222"/>
              </p:ext>
            </p:extLst>
          </p:nvPr>
        </p:nvGraphicFramePr>
        <p:xfrm>
          <a:off x="1390675" y="1196774"/>
          <a:ext cx="8353684" cy="4215884"/>
        </p:xfrm>
        <a:graphic>
          <a:graphicData uri="http://schemas.openxmlformats.org/drawingml/2006/chart">
            <c:chart xmlns:c="http://schemas.openxmlformats.org/drawingml/2006/chart" xmlns:r="http://schemas.openxmlformats.org/officeDocument/2006/relationships" r:id="rId3"/>
          </a:graphicData>
        </a:graphic>
      </p:graphicFrame>
      <p:sp>
        <p:nvSpPr>
          <p:cNvPr id="7" name="Title 1"/>
          <p:cNvSpPr txBox="1">
            <a:spLocks/>
          </p:cNvSpPr>
          <p:nvPr/>
        </p:nvSpPr>
        <p:spPr>
          <a:xfrm>
            <a:off x="-1589" y="5340005"/>
            <a:ext cx="9330783"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MSMEs in </a:t>
            </a:r>
            <a:r>
              <a:rPr lang="en-US" dirty="0" smtClean="0"/>
              <a:t>Armenian </a:t>
            </a:r>
            <a:r>
              <a:rPr lang="en-US" dirty="0"/>
              <a:t>economy</a:t>
            </a:r>
          </a:p>
        </p:txBody>
      </p:sp>
    </p:spTree>
    <p:extLst>
      <p:ext uri="{BB962C8B-B14F-4D97-AF65-F5344CB8AC3E}">
        <p14:creationId xmlns:p14="http://schemas.microsoft.com/office/powerpoint/2010/main" val="3067655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me"/>
          <p:cNvPicPr/>
          <p:nvPr/>
        </p:nvPicPr>
        <p:blipFill>
          <a:blip r:embed="rId2">
            <a:extLst>
              <a:ext uri="{28A0092B-C50C-407E-A947-70E740481C1C}">
                <a14:useLocalDpi xmlns:a14="http://schemas.microsoft.com/office/drawing/2010/main" val="0"/>
              </a:ext>
            </a:extLst>
          </a:blip>
          <a:srcRect/>
          <a:stretch>
            <a:fillRect/>
          </a:stretch>
        </p:blipFill>
        <p:spPr bwMode="auto">
          <a:xfrm>
            <a:off x="9218612" y="391635"/>
            <a:ext cx="2039620" cy="668020"/>
          </a:xfrm>
          <a:prstGeom prst="rect">
            <a:avLst/>
          </a:prstGeom>
          <a:noFill/>
          <a:ln>
            <a:noFill/>
          </a:ln>
        </p:spPr>
      </p:pic>
      <p:sp>
        <p:nvSpPr>
          <p:cNvPr id="9" name="Rectangle 8"/>
          <p:cNvSpPr/>
          <p:nvPr/>
        </p:nvSpPr>
        <p:spPr>
          <a:xfrm>
            <a:off x="684212" y="735109"/>
            <a:ext cx="11276730" cy="461665"/>
          </a:xfrm>
          <a:prstGeom prst="rect">
            <a:avLst/>
          </a:prstGeom>
        </p:spPr>
        <p:txBody>
          <a:bodyPr wrap="square">
            <a:spAutoFit/>
          </a:bodyPr>
          <a:lstStyle/>
          <a:p>
            <a:r>
              <a:rPr lang="en-US" sz="2400" b="1" dirty="0" smtClean="0">
                <a:solidFill>
                  <a:schemeClr val="tx2">
                    <a:lumMod val="20000"/>
                    <a:lumOff val="80000"/>
                  </a:schemeClr>
                </a:solidFill>
                <a:effectLst>
                  <a:outerShdw blurRad="38100" dist="38100" dir="2700000" algn="tl">
                    <a:srgbClr val="000000">
                      <a:alpha val="43137"/>
                    </a:srgbClr>
                  </a:outerShdw>
                </a:effectLst>
              </a:rPr>
              <a:t>MSME </a:t>
            </a:r>
            <a:r>
              <a:rPr lang="en-US" sz="2400" b="1" dirty="0">
                <a:solidFill>
                  <a:schemeClr val="tx2">
                    <a:lumMod val="20000"/>
                    <a:lumOff val="80000"/>
                  </a:schemeClr>
                </a:solidFill>
                <a:effectLst>
                  <a:outerShdw blurRad="38100" dist="38100" dir="2700000" algn="tl">
                    <a:srgbClr val="000000">
                      <a:alpha val="43137"/>
                    </a:srgbClr>
                  </a:outerShdw>
                </a:effectLst>
              </a:rPr>
              <a:t>Turnover</a:t>
            </a:r>
          </a:p>
        </p:txBody>
      </p:sp>
      <p:graphicFrame>
        <p:nvGraphicFramePr>
          <p:cNvPr id="7" name="Chart 6"/>
          <p:cNvGraphicFramePr/>
          <p:nvPr>
            <p:extLst>
              <p:ext uri="{D42A27DB-BD31-4B8C-83A1-F6EECF244321}">
                <p14:modId xmlns:p14="http://schemas.microsoft.com/office/powerpoint/2010/main" val="2609015850"/>
              </p:ext>
            </p:extLst>
          </p:nvPr>
        </p:nvGraphicFramePr>
        <p:xfrm>
          <a:off x="1283110" y="1301276"/>
          <a:ext cx="8046084" cy="4303390"/>
        </p:xfrm>
        <a:graphic>
          <a:graphicData uri="http://schemas.openxmlformats.org/drawingml/2006/chart">
            <c:chart xmlns:c="http://schemas.openxmlformats.org/drawingml/2006/chart" xmlns:r="http://schemas.openxmlformats.org/officeDocument/2006/relationships" r:id="rId3"/>
          </a:graphicData>
        </a:graphic>
      </p:graphicFrame>
      <p:sp>
        <p:nvSpPr>
          <p:cNvPr id="10" name="Title 1"/>
          <p:cNvSpPr txBox="1">
            <a:spLocks/>
          </p:cNvSpPr>
          <p:nvPr/>
        </p:nvSpPr>
        <p:spPr>
          <a:xfrm>
            <a:off x="-1589" y="5340005"/>
            <a:ext cx="9330783"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MSMEs in </a:t>
            </a:r>
            <a:r>
              <a:rPr lang="en-US" dirty="0" smtClean="0"/>
              <a:t>Armenian </a:t>
            </a:r>
            <a:r>
              <a:rPr lang="en-US" dirty="0"/>
              <a:t>economy</a:t>
            </a:r>
          </a:p>
        </p:txBody>
      </p:sp>
    </p:spTree>
    <p:extLst>
      <p:ext uri="{BB962C8B-B14F-4D97-AF65-F5344CB8AC3E}">
        <p14:creationId xmlns:p14="http://schemas.microsoft.com/office/powerpoint/2010/main" val="41119830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me"/>
          <p:cNvPicPr/>
          <p:nvPr/>
        </p:nvPicPr>
        <p:blipFill>
          <a:blip r:embed="rId2">
            <a:extLst>
              <a:ext uri="{28A0092B-C50C-407E-A947-70E740481C1C}">
                <a14:useLocalDpi xmlns:a14="http://schemas.microsoft.com/office/drawing/2010/main" val="0"/>
              </a:ext>
            </a:extLst>
          </a:blip>
          <a:srcRect/>
          <a:stretch>
            <a:fillRect/>
          </a:stretch>
        </p:blipFill>
        <p:spPr bwMode="auto">
          <a:xfrm>
            <a:off x="9218612" y="391635"/>
            <a:ext cx="2039620" cy="668020"/>
          </a:xfrm>
          <a:prstGeom prst="rect">
            <a:avLst/>
          </a:prstGeom>
          <a:noFill/>
          <a:ln>
            <a:noFill/>
          </a:ln>
        </p:spPr>
      </p:pic>
      <p:sp>
        <p:nvSpPr>
          <p:cNvPr id="8" name="Title 1"/>
          <p:cNvSpPr txBox="1">
            <a:spLocks/>
          </p:cNvSpPr>
          <p:nvPr/>
        </p:nvSpPr>
        <p:spPr>
          <a:xfrm>
            <a:off x="-1589" y="5340003"/>
            <a:ext cx="11003886"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Government </a:t>
            </a:r>
            <a:r>
              <a:rPr lang="en-US" dirty="0"/>
              <a:t>Anti-Crisis </a:t>
            </a:r>
            <a:r>
              <a:rPr lang="en-US" dirty="0" smtClean="0"/>
              <a:t>Strategy</a:t>
            </a:r>
            <a:endParaRPr lang="en-US" dirty="0"/>
          </a:p>
        </p:txBody>
      </p:sp>
      <p:sp>
        <p:nvSpPr>
          <p:cNvPr id="9" name="Rectangle 8"/>
          <p:cNvSpPr/>
          <p:nvPr/>
        </p:nvSpPr>
        <p:spPr>
          <a:xfrm>
            <a:off x="684212" y="735109"/>
            <a:ext cx="11276730" cy="461665"/>
          </a:xfrm>
          <a:prstGeom prst="rect">
            <a:avLst/>
          </a:prstGeom>
        </p:spPr>
        <p:txBody>
          <a:bodyPr wrap="square">
            <a:spAutoFit/>
          </a:bodyPr>
          <a:lstStyle/>
          <a:p>
            <a:r>
              <a:rPr lang="en-US" sz="2400" b="1" dirty="0" smtClean="0">
                <a:solidFill>
                  <a:schemeClr val="tx2">
                    <a:lumMod val="20000"/>
                    <a:lumOff val="80000"/>
                  </a:schemeClr>
                </a:solidFill>
                <a:effectLst>
                  <a:outerShdw blurRad="38100" dist="38100" dir="2700000" algn="tl">
                    <a:srgbClr val="000000">
                      <a:alpha val="43137"/>
                    </a:srgbClr>
                  </a:outerShdw>
                </a:effectLst>
              </a:rPr>
              <a:t>Government </a:t>
            </a:r>
            <a:r>
              <a:rPr lang="en-US" sz="2400" b="1" dirty="0">
                <a:solidFill>
                  <a:schemeClr val="tx2">
                    <a:lumMod val="20000"/>
                    <a:lumOff val="80000"/>
                  </a:schemeClr>
                </a:solidFill>
                <a:effectLst>
                  <a:outerShdw blurRad="38100" dist="38100" dir="2700000" algn="tl">
                    <a:srgbClr val="000000">
                      <a:alpha val="43137"/>
                    </a:srgbClr>
                  </a:outerShdw>
                </a:effectLst>
              </a:rPr>
              <a:t>Support </a:t>
            </a:r>
            <a:r>
              <a:rPr lang="en-US" sz="2400" b="1" dirty="0" smtClean="0">
                <a:solidFill>
                  <a:schemeClr val="tx2">
                    <a:lumMod val="20000"/>
                    <a:lumOff val="80000"/>
                  </a:schemeClr>
                </a:solidFill>
                <a:effectLst>
                  <a:outerShdw blurRad="38100" dist="38100" dir="2700000" algn="tl">
                    <a:srgbClr val="000000">
                      <a:alpha val="43137"/>
                    </a:srgbClr>
                  </a:outerShdw>
                </a:effectLst>
              </a:rPr>
              <a:t>Strategy</a:t>
            </a:r>
            <a:endParaRPr lang="en-US" sz="2400" b="1" dirty="0">
              <a:solidFill>
                <a:schemeClr val="tx2">
                  <a:lumMod val="20000"/>
                  <a:lumOff val="80000"/>
                </a:schemeClr>
              </a:solidFill>
              <a:effectLst>
                <a:outerShdw blurRad="38100" dist="38100" dir="2700000" algn="tl">
                  <a:srgbClr val="000000">
                    <a:alpha val="43137"/>
                  </a:srgbClr>
                </a:outerShdw>
              </a:effectLst>
            </a:endParaRPr>
          </a:p>
        </p:txBody>
      </p:sp>
      <p:sp>
        <p:nvSpPr>
          <p:cNvPr id="2" name="Rectangle 1"/>
          <p:cNvSpPr/>
          <p:nvPr/>
        </p:nvSpPr>
        <p:spPr>
          <a:xfrm>
            <a:off x="1061382" y="1333773"/>
            <a:ext cx="8954695" cy="461665"/>
          </a:xfrm>
          <a:prstGeom prst="rect">
            <a:avLst/>
          </a:prstGeom>
        </p:spPr>
        <p:txBody>
          <a:bodyPr wrap="none">
            <a:spAutoFit/>
          </a:bodyPr>
          <a:lstStyle/>
          <a:p>
            <a:r>
              <a:rPr lang="en-US" sz="2400" dirty="0"/>
              <a:t>Comprehensive Measures </a:t>
            </a:r>
            <a:r>
              <a:rPr lang="en-US" sz="2400" dirty="0" smtClean="0"/>
              <a:t>to </a:t>
            </a:r>
            <a:r>
              <a:rPr lang="en-US" sz="2400" dirty="0"/>
              <a:t>Counter Coronavirus </a:t>
            </a:r>
            <a:r>
              <a:rPr lang="en-US" sz="2400" dirty="0" smtClean="0"/>
              <a:t>Effects</a:t>
            </a:r>
            <a:endParaRPr lang="en-US" sz="2400" dirty="0"/>
          </a:p>
        </p:txBody>
      </p:sp>
      <p:sp>
        <p:nvSpPr>
          <p:cNvPr id="10" name="Content Placeholder 2"/>
          <p:cNvSpPr>
            <a:spLocks noGrp="1"/>
          </p:cNvSpPr>
          <p:nvPr>
            <p:ph idx="1"/>
          </p:nvPr>
        </p:nvSpPr>
        <p:spPr>
          <a:xfrm>
            <a:off x="1061382" y="1795438"/>
            <a:ext cx="8927570" cy="3407446"/>
          </a:xfrm>
        </p:spPr>
        <p:txBody>
          <a:bodyPr>
            <a:normAutofit/>
          </a:bodyPr>
          <a:lstStyle/>
          <a:p>
            <a:pPr marL="0" indent="0">
              <a:lnSpc>
                <a:spcPct val="120000"/>
              </a:lnSpc>
              <a:buNone/>
            </a:pPr>
            <a:r>
              <a:rPr lang="en-US" sz="2100" dirty="0">
                <a:solidFill>
                  <a:schemeClr val="tx1"/>
                </a:solidFill>
              </a:rPr>
              <a:t>March 26, 2020 </a:t>
            </a:r>
            <a:endParaRPr lang="en-US" sz="2100" dirty="0" smtClean="0">
              <a:solidFill>
                <a:schemeClr val="tx1"/>
              </a:solidFill>
            </a:endParaRPr>
          </a:p>
          <a:p>
            <a:pPr marL="0" indent="0">
              <a:lnSpc>
                <a:spcPct val="120000"/>
              </a:lnSpc>
              <a:buNone/>
            </a:pPr>
            <a:r>
              <a:rPr lang="en-US" sz="2100" dirty="0" smtClean="0">
                <a:solidFill>
                  <a:schemeClr val="tx1"/>
                </a:solidFill>
              </a:rPr>
              <a:t>Announced </a:t>
            </a:r>
            <a:r>
              <a:rPr lang="en-US" sz="2100" dirty="0">
                <a:solidFill>
                  <a:schemeClr val="tx1"/>
                </a:solidFill>
              </a:rPr>
              <a:t>and implemented 24 measures to neutralize the economic consequences of </a:t>
            </a:r>
            <a:r>
              <a:rPr lang="en-US" sz="2100" dirty="0" smtClean="0">
                <a:solidFill>
                  <a:schemeClr val="tx1"/>
                </a:solidFill>
              </a:rPr>
              <a:t>Coronavirus: Decision </a:t>
            </a:r>
            <a:r>
              <a:rPr lang="en-US" sz="2100" dirty="0">
                <a:solidFill>
                  <a:schemeClr val="tx1"/>
                </a:solidFill>
              </a:rPr>
              <a:t>No: 354-L on the “Approval of Comprehensive Measures Plan to Counter Coronavirus Effects</a:t>
            </a:r>
            <a:r>
              <a:rPr lang="en-US" sz="2100" dirty="0" smtClean="0">
                <a:solidFill>
                  <a:schemeClr val="tx1"/>
                </a:solidFill>
              </a:rPr>
              <a:t>” </a:t>
            </a:r>
          </a:p>
        </p:txBody>
      </p:sp>
    </p:spTree>
    <p:extLst>
      <p:ext uri="{BB962C8B-B14F-4D97-AF65-F5344CB8AC3E}">
        <p14:creationId xmlns:p14="http://schemas.microsoft.com/office/powerpoint/2010/main" val="19208535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pic>
        <p:nvPicPr>
          <p:cNvPr id="6" name="Picture 5" descr="Home"/>
          <p:cNvPicPr/>
          <p:nvPr/>
        </p:nvPicPr>
        <p:blipFill>
          <a:blip r:embed="rId3">
            <a:extLst>
              <a:ext uri="{28A0092B-C50C-407E-A947-70E740481C1C}">
                <a14:useLocalDpi xmlns:a14="http://schemas.microsoft.com/office/drawing/2010/main" val="0"/>
              </a:ext>
            </a:extLst>
          </a:blip>
          <a:srcRect/>
          <a:stretch>
            <a:fillRect/>
          </a:stretch>
        </p:blipFill>
        <p:spPr bwMode="auto">
          <a:xfrm>
            <a:off x="9218612" y="391635"/>
            <a:ext cx="2039620" cy="668020"/>
          </a:xfrm>
          <a:prstGeom prst="rect">
            <a:avLst/>
          </a:prstGeom>
          <a:noFill/>
          <a:ln>
            <a:noFill/>
          </a:ln>
        </p:spPr>
      </p:pic>
      <p:sp>
        <p:nvSpPr>
          <p:cNvPr id="9" name="Rectangle 8"/>
          <p:cNvSpPr/>
          <p:nvPr/>
        </p:nvSpPr>
        <p:spPr>
          <a:xfrm>
            <a:off x="684212" y="735109"/>
            <a:ext cx="11276730" cy="461665"/>
          </a:xfrm>
          <a:prstGeom prst="rect">
            <a:avLst/>
          </a:prstGeom>
        </p:spPr>
        <p:txBody>
          <a:bodyPr wrap="square">
            <a:spAutoFit/>
          </a:bodyPr>
          <a:lstStyle/>
          <a:p>
            <a:r>
              <a:rPr lang="en-US" sz="2400" b="1" dirty="0" smtClean="0">
                <a:solidFill>
                  <a:schemeClr val="tx2">
                    <a:lumMod val="20000"/>
                    <a:lumOff val="80000"/>
                  </a:schemeClr>
                </a:solidFill>
                <a:effectLst>
                  <a:outerShdw blurRad="38100" dist="38100" dir="2700000" algn="tl">
                    <a:srgbClr val="000000">
                      <a:alpha val="43137"/>
                    </a:srgbClr>
                  </a:outerShdw>
                </a:effectLst>
              </a:rPr>
              <a:t>Government </a:t>
            </a:r>
            <a:r>
              <a:rPr lang="en-US" sz="2400" b="1" dirty="0">
                <a:solidFill>
                  <a:schemeClr val="tx2">
                    <a:lumMod val="20000"/>
                    <a:lumOff val="80000"/>
                  </a:schemeClr>
                </a:solidFill>
                <a:effectLst>
                  <a:outerShdw blurRad="38100" dist="38100" dir="2700000" algn="tl">
                    <a:srgbClr val="000000">
                      <a:alpha val="43137"/>
                    </a:srgbClr>
                  </a:outerShdw>
                </a:effectLst>
              </a:rPr>
              <a:t>Support </a:t>
            </a:r>
            <a:r>
              <a:rPr lang="en-US" sz="2400" b="1" dirty="0" smtClean="0">
                <a:solidFill>
                  <a:schemeClr val="tx2">
                    <a:lumMod val="20000"/>
                    <a:lumOff val="80000"/>
                  </a:schemeClr>
                </a:solidFill>
                <a:effectLst>
                  <a:outerShdw blurRad="38100" dist="38100" dir="2700000" algn="tl">
                    <a:srgbClr val="000000">
                      <a:alpha val="43137"/>
                    </a:srgbClr>
                  </a:outerShdw>
                </a:effectLst>
              </a:rPr>
              <a:t>Strategy</a:t>
            </a:r>
            <a:endParaRPr lang="en-US" sz="2400" b="1" dirty="0">
              <a:solidFill>
                <a:schemeClr val="tx2">
                  <a:lumMod val="20000"/>
                  <a:lumOff val="80000"/>
                </a:schemeClr>
              </a:solidFill>
              <a:effectLst>
                <a:outerShdw blurRad="38100" dist="38100" dir="2700000" algn="tl">
                  <a:srgbClr val="000000">
                    <a:alpha val="43137"/>
                  </a:srgbClr>
                </a:outerShdw>
              </a:effectLst>
            </a:endParaRPr>
          </a:p>
        </p:txBody>
      </p:sp>
      <p:sp>
        <p:nvSpPr>
          <p:cNvPr id="2" name="Rectangle 1"/>
          <p:cNvSpPr/>
          <p:nvPr/>
        </p:nvSpPr>
        <p:spPr>
          <a:xfrm>
            <a:off x="1061382" y="1333773"/>
            <a:ext cx="9592691" cy="461665"/>
          </a:xfrm>
          <a:prstGeom prst="rect">
            <a:avLst/>
          </a:prstGeom>
        </p:spPr>
        <p:txBody>
          <a:bodyPr wrap="none">
            <a:spAutoFit/>
          </a:bodyPr>
          <a:lstStyle/>
          <a:p>
            <a:r>
              <a:rPr lang="en-US" sz="2400" dirty="0"/>
              <a:t>Comprehensive Measures Plan to Counter Coronavirus </a:t>
            </a:r>
            <a:r>
              <a:rPr lang="en-US" sz="2400" dirty="0" smtClean="0"/>
              <a:t>Impact</a:t>
            </a:r>
            <a:endParaRPr lang="en-US" sz="2400" dirty="0"/>
          </a:p>
        </p:txBody>
      </p:sp>
      <p:sp>
        <p:nvSpPr>
          <p:cNvPr id="10" name="Content Placeholder 2"/>
          <p:cNvSpPr>
            <a:spLocks noGrp="1"/>
          </p:cNvSpPr>
          <p:nvPr>
            <p:ph idx="1"/>
          </p:nvPr>
        </p:nvSpPr>
        <p:spPr>
          <a:xfrm>
            <a:off x="1061382" y="1965257"/>
            <a:ext cx="10196850" cy="3572975"/>
          </a:xfrm>
        </p:spPr>
        <p:txBody>
          <a:bodyPr>
            <a:noAutofit/>
          </a:bodyPr>
          <a:lstStyle/>
          <a:p>
            <a:pPr marL="0" indent="0">
              <a:lnSpc>
                <a:spcPct val="120000"/>
              </a:lnSpc>
              <a:buNone/>
            </a:pPr>
            <a:r>
              <a:rPr lang="en-US" sz="1800" dirty="0" smtClean="0">
                <a:solidFill>
                  <a:schemeClr val="tx1"/>
                </a:solidFill>
              </a:rPr>
              <a:t>Tax </a:t>
            </a:r>
            <a:r>
              <a:rPr lang="en-US" sz="1800" dirty="0">
                <a:solidFill>
                  <a:schemeClr val="tx1"/>
                </a:solidFill>
              </a:rPr>
              <a:t>payment relief and customs duties; </a:t>
            </a:r>
            <a:r>
              <a:rPr lang="en-US" sz="1800" dirty="0" smtClean="0">
                <a:solidFill>
                  <a:schemeClr val="tx1"/>
                </a:solidFill>
              </a:rPr>
              <a:t>Subsidized </a:t>
            </a:r>
            <a:r>
              <a:rPr lang="en-US" sz="1800" dirty="0">
                <a:solidFill>
                  <a:schemeClr val="tx1"/>
                </a:solidFill>
              </a:rPr>
              <a:t>loans - co-financing of interest rates on bank </a:t>
            </a:r>
            <a:r>
              <a:rPr lang="en-US" sz="1800" dirty="0" smtClean="0">
                <a:solidFill>
                  <a:schemeClr val="tx1"/>
                </a:solidFill>
              </a:rPr>
              <a:t>loans;  </a:t>
            </a:r>
          </a:p>
          <a:p>
            <a:pPr marL="0" indent="0">
              <a:lnSpc>
                <a:spcPct val="120000"/>
              </a:lnSpc>
              <a:buNone/>
            </a:pPr>
            <a:r>
              <a:rPr lang="en-US" sz="1800" dirty="0" smtClean="0">
                <a:solidFill>
                  <a:schemeClr val="tx1"/>
                </a:solidFill>
              </a:rPr>
              <a:t>Refinancing </a:t>
            </a:r>
            <a:r>
              <a:rPr lang="en-US" sz="1800" dirty="0">
                <a:solidFill>
                  <a:schemeClr val="tx1"/>
                </a:solidFill>
              </a:rPr>
              <a:t>and subsidized loans to cover running </a:t>
            </a:r>
            <a:r>
              <a:rPr lang="en-US" sz="1800" dirty="0" smtClean="0">
                <a:solidFill>
                  <a:schemeClr val="tx1"/>
                </a:solidFill>
              </a:rPr>
              <a:t>expenses; One-time grants and lump-sum allowances for employees and sole proprietors engaged in highly affected sectors of manufacturing</a:t>
            </a:r>
            <a:r>
              <a:rPr lang="en-US" sz="1800" dirty="0">
                <a:solidFill>
                  <a:schemeClr val="tx1"/>
                </a:solidFill>
              </a:rPr>
              <a:t>, accommodation and catering; transportation and storage; tourism services, other customer services; </a:t>
            </a:r>
            <a:endParaRPr lang="en-US" sz="1800" dirty="0" smtClean="0">
              <a:solidFill>
                <a:schemeClr val="tx1"/>
              </a:solidFill>
            </a:endParaRPr>
          </a:p>
          <a:p>
            <a:pPr marL="0" indent="0">
              <a:lnSpc>
                <a:spcPct val="120000"/>
              </a:lnSpc>
              <a:buNone/>
            </a:pPr>
            <a:r>
              <a:rPr lang="en-US" sz="1800" dirty="0" smtClean="0">
                <a:solidFill>
                  <a:schemeClr val="tx1"/>
                </a:solidFill>
              </a:rPr>
              <a:t>Subsidies </a:t>
            </a:r>
            <a:r>
              <a:rPr lang="en-US" sz="1800" dirty="0">
                <a:solidFill>
                  <a:schemeClr val="tx1"/>
                </a:solidFill>
              </a:rPr>
              <a:t>as family allowance for utility expenses for February, 2020; tuition fee for graduate, postgraduate (clinical residency) </a:t>
            </a:r>
            <a:r>
              <a:rPr lang="en-US" sz="1800" dirty="0" smtClean="0">
                <a:solidFill>
                  <a:schemeClr val="tx1"/>
                </a:solidFill>
              </a:rPr>
              <a:t>students </a:t>
            </a:r>
            <a:r>
              <a:rPr lang="en-US" sz="1800" dirty="0">
                <a:solidFill>
                  <a:schemeClr val="tx1"/>
                </a:solidFill>
              </a:rPr>
              <a:t>of the 2019-2020 academic year; allowance in amount of one month minimum wage in the specified </a:t>
            </a:r>
            <a:r>
              <a:rPr lang="en-US" sz="1800" dirty="0" smtClean="0">
                <a:solidFill>
                  <a:schemeClr val="tx1"/>
                </a:solidFill>
              </a:rPr>
              <a:t>MSME </a:t>
            </a:r>
            <a:r>
              <a:rPr lang="en-US" sz="1800" dirty="0">
                <a:solidFill>
                  <a:schemeClr val="tx1"/>
                </a:solidFill>
              </a:rPr>
              <a:t>business (hospitality, tourism, entertainment and </a:t>
            </a:r>
            <a:r>
              <a:rPr lang="en-US" sz="1800" dirty="0" smtClean="0">
                <a:solidFill>
                  <a:schemeClr val="tx1"/>
                </a:solidFill>
              </a:rPr>
              <a:t>leisure, </a:t>
            </a:r>
            <a:r>
              <a:rPr lang="en-US" sz="1800" dirty="0">
                <a:solidFill>
                  <a:schemeClr val="tx1"/>
                </a:solidFill>
              </a:rPr>
              <a:t>pre-school education, culture, music, sports, dance; rental cars etc.). </a:t>
            </a:r>
            <a:endParaRPr lang="en-US" sz="1800" dirty="0" smtClean="0">
              <a:solidFill>
                <a:schemeClr val="tx1"/>
              </a:solidFill>
            </a:endParaRPr>
          </a:p>
        </p:txBody>
      </p:sp>
      <p:sp>
        <p:nvSpPr>
          <p:cNvPr id="7" name="Title 1"/>
          <p:cNvSpPr txBox="1">
            <a:spLocks/>
          </p:cNvSpPr>
          <p:nvPr/>
        </p:nvSpPr>
        <p:spPr>
          <a:xfrm>
            <a:off x="-1589" y="5340003"/>
            <a:ext cx="11003886"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Government </a:t>
            </a:r>
            <a:r>
              <a:rPr lang="en-US" dirty="0"/>
              <a:t>Anti-Crisis </a:t>
            </a:r>
            <a:r>
              <a:rPr lang="en-US" dirty="0" smtClean="0"/>
              <a:t>Strategy</a:t>
            </a:r>
            <a:endParaRPr lang="en-US" dirty="0"/>
          </a:p>
        </p:txBody>
      </p:sp>
    </p:spTree>
    <p:extLst>
      <p:ext uri="{BB962C8B-B14F-4D97-AF65-F5344CB8AC3E}">
        <p14:creationId xmlns:p14="http://schemas.microsoft.com/office/powerpoint/2010/main" val="424971632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1270552"/>
            <a:ext cx="10574020" cy="4213385"/>
          </a:xfrm>
        </p:spPr>
        <p:txBody>
          <a:bodyPr>
            <a:noAutofit/>
          </a:bodyPr>
          <a:lstStyle/>
          <a:p>
            <a:pPr marL="0" indent="0">
              <a:spcBef>
                <a:spcPts val="0"/>
              </a:spcBef>
              <a:spcAft>
                <a:spcPts val="1200"/>
              </a:spcAft>
              <a:buNone/>
            </a:pPr>
            <a:r>
              <a:rPr lang="en-US" sz="2400" b="1" dirty="0">
                <a:solidFill>
                  <a:schemeClr val="tx2">
                    <a:lumMod val="20000"/>
                    <a:lumOff val="80000"/>
                  </a:schemeClr>
                </a:solidFill>
                <a:effectLst>
                  <a:outerShdw blurRad="38100" dist="38100" dir="2700000" algn="tl">
                    <a:srgbClr val="000000">
                      <a:alpha val="43137"/>
                    </a:srgbClr>
                  </a:outerShdw>
                </a:effectLst>
              </a:rPr>
              <a:t>UNDA - UNECE project “Global Initiative towards post-Covid-19 resurgence of the MSME sector</a:t>
            </a:r>
            <a:r>
              <a:rPr lang="en-US" sz="2400" b="1" dirty="0" smtClean="0">
                <a:solidFill>
                  <a:schemeClr val="tx2">
                    <a:lumMod val="20000"/>
                    <a:lumOff val="80000"/>
                  </a:schemeClr>
                </a:solidFill>
                <a:effectLst>
                  <a:outerShdw blurRad="38100" dist="38100" dir="2700000" algn="tl">
                    <a:srgbClr val="000000">
                      <a:alpha val="43137"/>
                    </a:srgbClr>
                  </a:outerShdw>
                </a:effectLst>
              </a:rPr>
              <a:t>.”</a:t>
            </a:r>
          </a:p>
          <a:p>
            <a:pPr marL="0" indent="0">
              <a:spcBef>
                <a:spcPts val="600"/>
              </a:spcBef>
              <a:spcAft>
                <a:spcPts val="1200"/>
              </a:spcAft>
              <a:buNone/>
            </a:pPr>
            <a:r>
              <a:rPr lang="en-US" sz="2400" b="1" dirty="0" smtClean="0">
                <a:solidFill>
                  <a:schemeClr val="tx2">
                    <a:lumMod val="20000"/>
                    <a:lumOff val="80000"/>
                  </a:schemeClr>
                </a:solidFill>
                <a:effectLst>
                  <a:outerShdw blurRad="38100" dist="38100" dir="2700000" algn="tl">
                    <a:srgbClr val="000000">
                      <a:alpha val="43137"/>
                    </a:srgbClr>
                  </a:outerShdw>
                </a:effectLst>
              </a:rPr>
              <a:t>UNECE </a:t>
            </a:r>
            <a:r>
              <a:rPr lang="en-US" sz="2400" b="1" dirty="0">
                <a:solidFill>
                  <a:schemeClr val="tx2">
                    <a:lumMod val="20000"/>
                    <a:lumOff val="80000"/>
                  </a:schemeClr>
                </a:solidFill>
                <a:effectLst>
                  <a:outerShdw blurRad="38100" dist="38100" dir="2700000" algn="tl">
                    <a:srgbClr val="000000">
                      <a:alpha val="43137"/>
                    </a:srgbClr>
                  </a:outerShdw>
                </a:effectLst>
              </a:rPr>
              <a:t>is developing Guidelines and Best Practices for MSMEs in delivering energy efficient products and in providing renewable energy equipment - “Clean Energy MSMEs” - after the COVID-19 crisis</a:t>
            </a:r>
            <a:r>
              <a:rPr lang="en-US" sz="2400" b="1" dirty="0" smtClean="0">
                <a:solidFill>
                  <a:schemeClr val="tx2">
                    <a:lumMod val="20000"/>
                    <a:lumOff val="80000"/>
                  </a:schemeClr>
                </a:solidFill>
                <a:effectLst>
                  <a:outerShdw blurRad="38100" dist="38100" dir="2700000" algn="tl">
                    <a:srgbClr val="000000">
                      <a:alpha val="43137"/>
                    </a:srgbClr>
                  </a:outerShdw>
                </a:effectLst>
              </a:rPr>
              <a:t>.</a:t>
            </a:r>
          </a:p>
          <a:p>
            <a:pPr marL="0" indent="0">
              <a:spcBef>
                <a:spcPts val="600"/>
              </a:spcBef>
              <a:spcAft>
                <a:spcPts val="1200"/>
              </a:spcAft>
              <a:buNone/>
            </a:pPr>
            <a:r>
              <a:rPr lang="en-US" sz="2400" b="1" dirty="0">
                <a:solidFill>
                  <a:schemeClr val="tx2">
                    <a:lumMod val="20000"/>
                    <a:lumOff val="80000"/>
                  </a:schemeClr>
                </a:solidFill>
                <a:effectLst>
                  <a:outerShdw blurRad="38100" dist="38100" dir="2700000" algn="tl">
                    <a:srgbClr val="000000">
                      <a:alpha val="43137"/>
                    </a:srgbClr>
                  </a:outerShdw>
                </a:effectLst>
              </a:rPr>
              <a:t>The overall goal: to strengthen the capacity and resilience of MSMEs to mitigate the economic and social impact of the global Covid-19 crisis</a:t>
            </a:r>
          </a:p>
          <a:p>
            <a:pPr marL="0" indent="0">
              <a:spcBef>
                <a:spcPts val="0"/>
              </a:spcBef>
              <a:buNone/>
            </a:pPr>
            <a:r>
              <a:rPr lang="en-US" sz="2400" b="1" dirty="0" smtClean="0">
                <a:solidFill>
                  <a:schemeClr val="tx2">
                    <a:lumMod val="20000"/>
                    <a:lumOff val="80000"/>
                  </a:schemeClr>
                </a:solidFill>
                <a:effectLst>
                  <a:outerShdw blurRad="38100" dist="38100" dir="2700000" algn="tl">
                    <a:srgbClr val="000000">
                      <a:alpha val="43137"/>
                    </a:srgbClr>
                  </a:outerShdw>
                </a:effectLst>
              </a:rPr>
              <a:t> </a:t>
            </a:r>
            <a:endParaRPr lang="en-US" sz="2400" b="1" dirty="0">
              <a:solidFill>
                <a:schemeClr val="tx2">
                  <a:lumMod val="20000"/>
                  <a:lumOff val="80000"/>
                </a:schemeClr>
              </a:solidFill>
              <a:effectLst>
                <a:outerShdw blurRad="38100" dist="38100" dir="2700000" algn="tl">
                  <a:srgbClr val="000000">
                    <a:alpha val="43137"/>
                  </a:srgbClr>
                </a:outerShdw>
              </a:effectLst>
            </a:endParaRPr>
          </a:p>
        </p:txBody>
      </p:sp>
      <p:pic>
        <p:nvPicPr>
          <p:cNvPr id="4" name="Picture 3" descr="Home"/>
          <p:cNvPicPr/>
          <p:nvPr/>
        </p:nvPicPr>
        <p:blipFill>
          <a:blip r:embed="rId2">
            <a:extLst>
              <a:ext uri="{28A0092B-C50C-407E-A947-70E740481C1C}">
                <a14:useLocalDpi xmlns:a14="http://schemas.microsoft.com/office/drawing/2010/main" val="0"/>
              </a:ext>
            </a:extLst>
          </a:blip>
          <a:srcRect/>
          <a:stretch>
            <a:fillRect/>
          </a:stretch>
        </p:blipFill>
        <p:spPr bwMode="auto">
          <a:xfrm>
            <a:off x="9218612" y="391635"/>
            <a:ext cx="2039620" cy="668020"/>
          </a:xfrm>
          <a:prstGeom prst="rect">
            <a:avLst/>
          </a:prstGeom>
          <a:noFill/>
          <a:ln>
            <a:noFill/>
          </a:ln>
        </p:spPr>
      </p:pic>
      <p:sp>
        <p:nvSpPr>
          <p:cNvPr id="6" name="Title 1"/>
          <p:cNvSpPr>
            <a:spLocks noGrp="1"/>
          </p:cNvSpPr>
          <p:nvPr>
            <p:ph type="title"/>
          </p:nvPr>
        </p:nvSpPr>
        <p:spPr>
          <a:xfrm>
            <a:off x="-1588" y="5351090"/>
            <a:ext cx="8534400" cy="1507067"/>
          </a:xfrm>
        </p:spPr>
        <p:txBody>
          <a:bodyPr/>
          <a:lstStyle/>
          <a:p>
            <a:r>
              <a:rPr lang="en-US" dirty="0"/>
              <a:t>Objectives of the Study</a:t>
            </a:r>
          </a:p>
        </p:txBody>
      </p:sp>
    </p:spTree>
    <p:extLst>
      <p:ext uri="{BB962C8B-B14F-4D97-AF65-F5344CB8AC3E}">
        <p14:creationId xmlns:p14="http://schemas.microsoft.com/office/powerpoint/2010/main" val="33335046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me"/>
          <p:cNvPicPr/>
          <p:nvPr/>
        </p:nvPicPr>
        <p:blipFill>
          <a:blip r:embed="rId2">
            <a:extLst>
              <a:ext uri="{28A0092B-C50C-407E-A947-70E740481C1C}">
                <a14:useLocalDpi xmlns:a14="http://schemas.microsoft.com/office/drawing/2010/main" val="0"/>
              </a:ext>
            </a:extLst>
          </a:blip>
          <a:srcRect/>
          <a:stretch>
            <a:fillRect/>
          </a:stretch>
        </p:blipFill>
        <p:spPr bwMode="auto">
          <a:xfrm>
            <a:off x="9218612" y="391635"/>
            <a:ext cx="2039620" cy="668020"/>
          </a:xfrm>
          <a:prstGeom prst="rect">
            <a:avLst/>
          </a:prstGeom>
          <a:noFill/>
          <a:ln>
            <a:noFill/>
          </a:ln>
        </p:spPr>
      </p:pic>
      <p:sp>
        <p:nvSpPr>
          <p:cNvPr id="9" name="Rectangle 8"/>
          <p:cNvSpPr/>
          <p:nvPr/>
        </p:nvSpPr>
        <p:spPr>
          <a:xfrm>
            <a:off x="684212" y="735109"/>
            <a:ext cx="11276730" cy="461665"/>
          </a:xfrm>
          <a:prstGeom prst="rect">
            <a:avLst/>
          </a:prstGeom>
        </p:spPr>
        <p:txBody>
          <a:bodyPr wrap="square">
            <a:spAutoFit/>
          </a:bodyPr>
          <a:lstStyle/>
          <a:p>
            <a:r>
              <a:rPr lang="en-US" sz="2400" b="1" dirty="0" smtClean="0">
                <a:solidFill>
                  <a:schemeClr val="tx2">
                    <a:lumMod val="20000"/>
                    <a:lumOff val="80000"/>
                  </a:schemeClr>
                </a:solidFill>
                <a:effectLst>
                  <a:outerShdw blurRad="38100" dist="38100" dir="2700000" algn="tl">
                    <a:srgbClr val="000000">
                      <a:alpha val="43137"/>
                    </a:srgbClr>
                  </a:outerShdw>
                </a:effectLst>
              </a:rPr>
              <a:t>Government </a:t>
            </a:r>
            <a:r>
              <a:rPr lang="en-US" sz="2400" b="1" dirty="0">
                <a:solidFill>
                  <a:schemeClr val="tx2">
                    <a:lumMod val="20000"/>
                    <a:lumOff val="80000"/>
                  </a:schemeClr>
                </a:solidFill>
                <a:effectLst>
                  <a:outerShdw blurRad="38100" dist="38100" dir="2700000" algn="tl">
                    <a:srgbClr val="000000">
                      <a:alpha val="43137"/>
                    </a:srgbClr>
                  </a:outerShdw>
                </a:effectLst>
              </a:rPr>
              <a:t>Support </a:t>
            </a:r>
            <a:r>
              <a:rPr lang="en-US" sz="2400" b="1" dirty="0" smtClean="0">
                <a:solidFill>
                  <a:schemeClr val="tx2">
                    <a:lumMod val="20000"/>
                    <a:lumOff val="80000"/>
                  </a:schemeClr>
                </a:solidFill>
                <a:effectLst>
                  <a:outerShdw blurRad="38100" dist="38100" dir="2700000" algn="tl">
                    <a:srgbClr val="000000">
                      <a:alpha val="43137"/>
                    </a:srgbClr>
                  </a:outerShdw>
                </a:effectLst>
              </a:rPr>
              <a:t>Strategy</a:t>
            </a:r>
            <a:endParaRPr lang="en-US" sz="2400" b="1" dirty="0">
              <a:solidFill>
                <a:schemeClr val="tx2">
                  <a:lumMod val="20000"/>
                  <a:lumOff val="80000"/>
                </a:schemeClr>
              </a:solidFill>
              <a:effectLst>
                <a:outerShdw blurRad="38100" dist="38100" dir="2700000" algn="tl">
                  <a:srgbClr val="000000">
                    <a:alpha val="43137"/>
                  </a:srgbClr>
                </a:outerShdw>
              </a:effectLst>
            </a:endParaRPr>
          </a:p>
        </p:txBody>
      </p:sp>
      <p:sp>
        <p:nvSpPr>
          <p:cNvPr id="2" name="Rectangle 1"/>
          <p:cNvSpPr/>
          <p:nvPr/>
        </p:nvSpPr>
        <p:spPr>
          <a:xfrm>
            <a:off x="1061382" y="1333773"/>
            <a:ext cx="9408345" cy="461665"/>
          </a:xfrm>
          <a:prstGeom prst="rect">
            <a:avLst/>
          </a:prstGeom>
        </p:spPr>
        <p:txBody>
          <a:bodyPr wrap="none">
            <a:spAutoFit/>
          </a:bodyPr>
          <a:lstStyle/>
          <a:p>
            <a:r>
              <a:rPr lang="en-US" sz="2400" dirty="0"/>
              <a:t>Comprehensive Measures Plan to Counter Coronavirus </a:t>
            </a:r>
            <a:r>
              <a:rPr lang="en-US" sz="2400" dirty="0" smtClean="0"/>
              <a:t>Effects</a:t>
            </a:r>
            <a:endParaRPr lang="en-US" sz="2400" dirty="0"/>
          </a:p>
        </p:txBody>
      </p:sp>
      <p:sp>
        <p:nvSpPr>
          <p:cNvPr id="10" name="Content Placeholder 2"/>
          <p:cNvSpPr>
            <a:spLocks noGrp="1"/>
          </p:cNvSpPr>
          <p:nvPr>
            <p:ph idx="1"/>
          </p:nvPr>
        </p:nvSpPr>
        <p:spPr>
          <a:xfrm>
            <a:off x="474562" y="2314937"/>
            <a:ext cx="11717438" cy="2730106"/>
          </a:xfrm>
        </p:spPr>
        <p:txBody>
          <a:bodyPr>
            <a:noAutofit/>
          </a:bodyPr>
          <a:lstStyle/>
          <a:p>
            <a:pPr marL="0" indent="0">
              <a:lnSpc>
                <a:spcPct val="120000"/>
              </a:lnSpc>
              <a:buNone/>
            </a:pPr>
            <a:r>
              <a:rPr lang="en-US" sz="1500" dirty="0">
                <a:solidFill>
                  <a:schemeClr val="tx1"/>
                </a:solidFill>
              </a:rPr>
              <a:t>The </a:t>
            </a:r>
            <a:r>
              <a:rPr lang="en-US" sz="1500" b="1" dirty="0">
                <a:solidFill>
                  <a:schemeClr val="tx1"/>
                </a:solidFill>
              </a:rPr>
              <a:t>entrepreneurship-focused programs </a:t>
            </a:r>
            <a:r>
              <a:rPr lang="en-US" sz="1500" dirty="0">
                <a:solidFill>
                  <a:schemeClr val="tx1"/>
                </a:solidFill>
              </a:rPr>
              <a:t>pursue providing access to financial resources, </a:t>
            </a:r>
            <a:r>
              <a:rPr lang="en-US" sz="1500" dirty="0" smtClean="0">
                <a:solidFill>
                  <a:schemeClr val="tx1"/>
                </a:solidFill>
              </a:rPr>
              <a:t>to </a:t>
            </a:r>
            <a:r>
              <a:rPr lang="en-US" sz="1500" dirty="0">
                <a:solidFill>
                  <a:schemeClr val="tx1"/>
                </a:solidFill>
              </a:rPr>
              <a:t>stimulate the businesses activities of </a:t>
            </a:r>
            <a:r>
              <a:rPr lang="en-US" sz="1500" dirty="0" smtClean="0">
                <a:solidFill>
                  <a:schemeClr val="tx1"/>
                </a:solidFill>
              </a:rPr>
              <a:t>MSMEs, </a:t>
            </a:r>
            <a:r>
              <a:rPr lang="en-US" sz="1500" dirty="0">
                <a:solidFill>
                  <a:schemeClr val="tx1"/>
                </a:solidFill>
              </a:rPr>
              <a:t>to ensure the advanced development of high-tech businesses, to promote the implementation of competitive programs and entrepreneurial ideas to create a business from scratch</a:t>
            </a:r>
            <a:r>
              <a:rPr lang="en-US" sz="1500" dirty="0" smtClean="0">
                <a:solidFill>
                  <a:schemeClr val="tx1"/>
                </a:solidFill>
              </a:rPr>
              <a:t>.</a:t>
            </a:r>
          </a:p>
          <a:p>
            <a:pPr marL="568325" lvl="2" indent="0">
              <a:lnSpc>
                <a:spcPct val="120000"/>
              </a:lnSpc>
              <a:buNone/>
            </a:pPr>
            <a:r>
              <a:rPr lang="en-US" sz="1500" dirty="0" smtClean="0">
                <a:solidFill>
                  <a:schemeClr val="tx1"/>
                </a:solidFill>
              </a:rPr>
              <a:t>Support </a:t>
            </a:r>
            <a:r>
              <a:rPr lang="en-US" sz="1500" dirty="0">
                <a:solidFill>
                  <a:schemeClr val="tx1"/>
                </a:solidFill>
              </a:rPr>
              <a:t>for </a:t>
            </a:r>
            <a:r>
              <a:rPr lang="en-US" sz="1500" b="1" dirty="0">
                <a:solidFill>
                  <a:schemeClr val="tx1"/>
                </a:solidFill>
              </a:rPr>
              <a:t>competitive business ideas</a:t>
            </a:r>
            <a:r>
              <a:rPr lang="en-US" sz="1500" dirty="0">
                <a:solidFill>
                  <a:schemeClr val="tx1"/>
                </a:solidFill>
              </a:rPr>
              <a:t>, </a:t>
            </a:r>
            <a:r>
              <a:rPr lang="en-US" sz="1500" dirty="0" smtClean="0">
                <a:solidFill>
                  <a:schemeClr val="tx1"/>
                </a:solidFill>
              </a:rPr>
              <a:t>(19</a:t>
            </a:r>
            <a:r>
              <a:rPr lang="en-US" sz="1500" baseline="30000" dirty="0" smtClean="0">
                <a:solidFill>
                  <a:schemeClr val="tx1"/>
                </a:solidFill>
              </a:rPr>
              <a:t>th</a:t>
            </a:r>
            <a:r>
              <a:rPr lang="en-US" sz="1500" dirty="0" smtClean="0">
                <a:solidFill>
                  <a:schemeClr val="tx1"/>
                </a:solidFill>
              </a:rPr>
              <a:t> measure) the entrepreneurial </a:t>
            </a:r>
            <a:r>
              <a:rPr lang="en-US" sz="1500" dirty="0">
                <a:solidFill>
                  <a:schemeClr val="tx1"/>
                </a:solidFill>
              </a:rPr>
              <a:t>ideas </a:t>
            </a:r>
            <a:r>
              <a:rPr lang="en-US" sz="1500" dirty="0" smtClean="0">
                <a:solidFill>
                  <a:schemeClr val="tx1"/>
                </a:solidFill>
              </a:rPr>
              <a:t>to </a:t>
            </a:r>
            <a:r>
              <a:rPr lang="en-US" sz="1500" dirty="0">
                <a:solidFill>
                  <a:schemeClr val="tx1"/>
                </a:solidFill>
              </a:rPr>
              <a:t>start a business from </a:t>
            </a:r>
            <a:r>
              <a:rPr lang="en-US" sz="1500" dirty="0" smtClean="0">
                <a:solidFill>
                  <a:schemeClr val="tx1"/>
                </a:solidFill>
              </a:rPr>
              <a:t>scratch; Promotion </a:t>
            </a:r>
            <a:r>
              <a:rPr lang="en-US" sz="1500" dirty="0">
                <a:solidFill>
                  <a:schemeClr val="tx1"/>
                </a:solidFill>
              </a:rPr>
              <a:t>of </a:t>
            </a:r>
            <a:r>
              <a:rPr lang="en-US" sz="1500" b="1" dirty="0">
                <a:solidFill>
                  <a:schemeClr val="tx1"/>
                </a:solidFill>
              </a:rPr>
              <a:t>innovative business </a:t>
            </a:r>
            <a:r>
              <a:rPr lang="en-US" sz="1500" dirty="0" smtClean="0">
                <a:solidFill>
                  <a:schemeClr val="tx1"/>
                </a:solidFill>
              </a:rPr>
              <a:t>in </a:t>
            </a:r>
            <a:r>
              <a:rPr lang="en-US" sz="1500" dirty="0">
                <a:solidFill>
                  <a:schemeClr val="tx1"/>
                </a:solidFill>
              </a:rPr>
              <a:t>the form of interest-free loans (75 %) with a maturity of 8 years and 25 % as grants. </a:t>
            </a:r>
          </a:p>
          <a:p>
            <a:pPr marL="0" indent="0">
              <a:lnSpc>
                <a:spcPct val="120000"/>
              </a:lnSpc>
              <a:buNone/>
            </a:pPr>
            <a:r>
              <a:rPr lang="en-US" sz="1500" dirty="0">
                <a:solidFill>
                  <a:schemeClr val="tx1"/>
                </a:solidFill>
              </a:rPr>
              <a:t>The </a:t>
            </a:r>
            <a:r>
              <a:rPr lang="en-US" sz="1500" dirty="0" smtClean="0">
                <a:solidFill>
                  <a:schemeClr val="tx1"/>
                </a:solidFill>
              </a:rPr>
              <a:t>measures 5</a:t>
            </a:r>
            <a:r>
              <a:rPr lang="en-US" sz="1500" dirty="0">
                <a:solidFill>
                  <a:schemeClr val="tx1"/>
                </a:solidFill>
              </a:rPr>
              <a:t>, 18, 21 </a:t>
            </a:r>
            <a:r>
              <a:rPr lang="en-US" sz="1500" dirty="0" smtClean="0">
                <a:solidFill>
                  <a:schemeClr val="tx1"/>
                </a:solidFill>
              </a:rPr>
              <a:t>specifically </a:t>
            </a:r>
            <a:r>
              <a:rPr lang="en-US" sz="1500" dirty="0">
                <a:solidFill>
                  <a:schemeClr val="tx1"/>
                </a:solidFill>
              </a:rPr>
              <a:t>target </a:t>
            </a:r>
            <a:r>
              <a:rPr lang="en-US" sz="1500" b="1" dirty="0">
                <a:solidFill>
                  <a:schemeClr val="tx1"/>
                </a:solidFill>
              </a:rPr>
              <a:t>effective job support</a:t>
            </a:r>
            <a:r>
              <a:rPr lang="en-US" sz="1500" dirty="0">
                <a:solidFill>
                  <a:schemeClr val="tx1"/>
                </a:solidFill>
              </a:rPr>
              <a:t> </a:t>
            </a:r>
            <a:r>
              <a:rPr lang="en-US" sz="1500" dirty="0" smtClean="0">
                <a:solidFill>
                  <a:schemeClr val="tx1"/>
                </a:solidFill>
              </a:rPr>
              <a:t>for resident </a:t>
            </a:r>
            <a:r>
              <a:rPr lang="en-US" sz="1500" dirty="0">
                <a:solidFill>
                  <a:schemeClr val="tx1"/>
                </a:solidFill>
              </a:rPr>
              <a:t>industrial companies. </a:t>
            </a:r>
            <a:r>
              <a:rPr lang="en-US" sz="1500" dirty="0" smtClean="0">
                <a:solidFill>
                  <a:schemeClr val="tx1"/>
                </a:solidFill>
              </a:rPr>
              <a:t>The salaries and taxes payment (1</a:t>
            </a:r>
            <a:r>
              <a:rPr lang="en-US" sz="1500" baseline="30000" dirty="0" smtClean="0">
                <a:solidFill>
                  <a:schemeClr val="tx1"/>
                </a:solidFill>
              </a:rPr>
              <a:t>st</a:t>
            </a:r>
            <a:r>
              <a:rPr lang="en-US" sz="1500" dirty="0" smtClean="0">
                <a:solidFill>
                  <a:schemeClr val="tx1"/>
                </a:solidFill>
              </a:rPr>
              <a:t> measure); </a:t>
            </a:r>
          </a:p>
          <a:p>
            <a:pPr marL="568325" lvl="2" indent="0">
              <a:lnSpc>
                <a:spcPct val="120000"/>
              </a:lnSpc>
              <a:buNone/>
            </a:pPr>
            <a:r>
              <a:rPr lang="en-US" sz="1500" dirty="0">
                <a:solidFill>
                  <a:schemeClr val="tx1"/>
                </a:solidFill>
              </a:rPr>
              <a:t>L</a:t>
            </a:r>
            <a:r>
              <a:rPr lang="en-US" sz="1500" dirty="0" smtClean="0">
                <a:solidFill>
                  <a:schemeClr val="tx1"/>
                </a:solidFill>
              </a:rPr>
              <a:t>oans </a:t>
            </a:r>
            <a:r>
              <a:rPr lang="en-US" sz="1500" dirty="0">
                <a:solidFill>
                  <a:schemeClr val="tx1"/>
                </a:solidFill>
              </a:rPr>
              <a:t>for purchase or </a:t>
            </a:r>
            <a:r>
              <a:rPr lang="en-US" sz="1500" dirty="0" smtClean="0">
                <a:solidFill>
                  <a:schemeClr val="tx1"/>
                </a:solidFill>
              </a:rPr>
              <a:t>import </a:t>
            </a:r>
            <a:r>
              <a:rPr lang="en-US" sz="1500" b="1" dirty="0" smtClean="0">
                <a:solidFill>
                  <a:schemeClr val="tx1"/>
                </a:solidFill>
              </a:rPr>
              <a:t>raw materials; devices </a:t>
            </a:r>
            <a:r>
              <a:rPr lang="en-US" sz="1500" b="1" dirty="0">
                <a:solidFill>
                  <a:schemeClr val="tx1"/>
                </a:solidFill>
              </a:rPr>
              <a:t>and equipment</a:t>
            </a:r>
            <a:r>
              <a:rPr lang="en-US" sz="1500" dirty="0">
                <a:solidFill>
                  <a:schemeClr val="tx1"/>
                </a:solidFill>
              </a:rPr>
              <a:t>; </a:t>
            </a:r>
            <a:endParaRPr lang="en-US" sz="1500" dirty="0" smtClean="0">
              <a:solidFill>
                <a:schemeClr val="tx1"/>
              </a:solidFill>
            </a:endParaRPr>
          </a:p>
          <a:p>
            <a:pPr marL="0" lvl="2" indent="0">
              <a:lnSpc>
                <a:spcPct val="120000"/>
              </a:lnSpc>
              <a:buNone/>
            </a:pPr>
            <a:r>
              <a:rPr lang="en-US" sz="1500" dirty="0" smtClean="0">
                <a:solidFill>
                  <a:schemeClr val="tx1"/>
                </a:solidFill>
              </a:rPr>
              <a:t>The 3</a:t>
            </a:r>
            <a:r>
              <a:rPr lang="en-US" sz="1500" baseline="30000" dirty="0" smtClean="0">
                <a:solidFill>
                  <a:schemeClr val="tx1"/>
                </a:solidFill>
              </a:rPr>
              <a:t>rd</a:t>
            </a:r>
            <a:r>
              <a:rPr lang="en-US" sz="1500" dirty="0" smtClean="0">
                <a:solidFill>
                  <a:schemeClr val="tx1"/>
                </a:solidFill>
              </a:rPr>
              <a:t> measure is to pay salaries </a:t>
            </a:r>
            <a:r>
              <a:rPr lang="en-US" sz="1500" dirty="0">
                <a:solidFill>
                  <a:schemeClr val="tx1"/>
                </a:solidFill>
              </a:rPr>
              <a:t>of the staff; state or community taxes, duties; purchase and import of raw materials; </a:t>
            </a:r>
            <a:r>
              <a:rPr lang="en-US" sz="1500" b="1" dirty="0">
                <a:solidFill>
                  <a:schemeClr val="tx1"/>
                </a:solidFill>
              </a:rPr>
              <a:t>utility payments </a:t>
            </a:r>
            <a:r>
              <a:rPr lang="en-US" sz="1500" dirty="0">
                <a:solidFill>
                  <a:schemeClr val="tx1"/>
                </a:solidFill>
              </a:rPr>
              <a:t>(electricity, water, heating, communication) for a maximum of three months; rents) to support MSMEs. </a:t>
            </a:r>
          </a:p>
        </p:txBody>
      </p:sp>
      <p:sp>
        <p:nvSpPr>
          <p:cNvPr id="7" name="Title 1"/>
          <p:cNvSpPr txBox="1">
            <a:spLocks/>
          </p:cNvSpPr>
          <p:nvPr/>
        </p:nvSpPr>
        <p:spPr>
          <a:xfrm>
            <a:off x="-1589" y="5340003"/>
            <a:ext cx="11003886"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Government </a:t>
            </a:r>
            <a:r>
              <a:rPr lang="en-US" dirty="0"/>
              <a:t>Anti-Crisis </a:t>
            </a:r>
            <a:r>
              <a:rPr lang="en-US" dirty="0" smtClean="0"/>
              <a:t>Strategy</a:t>
            </a:r>
            <a:endParaRPr lang="en-US" dirty="0"/>
          </a:p>
        </p:txBody>
      </p:sp>
    </p:spTree>
    <p:extLst>
      <p:ext uri="{BB962C8B-B14F-4D97-AF65-F5344CB8AC3E}">
        <p14:creationId xmlns:p14="http://schemas.microsoft.com/office/powerpoint/2010/main" val="25752303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me"/>
          <p:cNvPicPr/>
          <p:nvPr/>
        </p:nvPicPr>
        <p:blipFill>
          <a:blip r:embed="rId2">
            <a:extLst>
              <a:ext uri="{28A0092B-C50C-407E-A947-70E740481C1C}">
                <a14:useLocalDpi xmlns:a14="http://schemas.microsoft.com/office/drawing/2010/main" val="0"/>
              </a:ext>
            </a:extLst>
          </a:blip>
          <a:srcRect/>
          <a:stretch>
            <a:fillRect/>
          </a:stretch>
        </p:blipFill>
        <p:spPr bwMode="auto">
          <a:xfrm>
            <a:off x="9218612" y="391635"/>
            <a:ext cx="2039620" cy="668020"/>
          </a:xfrm>
          <a:prstGeom prst="rect">
            <a:avLst/>
          </a:prstGeom>
          <a:noFill/>
          <a:ln>
            <a:noFill/>
          </a:ln>
        </p:spPr>
      </p:pic>
      <p:sp>
        <p:nvSpPr>
          <p:cNvPr id="9" name="Rectangle 8"/>
          <p:cNvSpPr/>
          <p:nvPr/>
        </p:nvSpPr>
        <p:spPr>
          <a:xfrm>
            <a:off x="684212" y="735109"/>
            <a:ext cx="11276730" cy="461665"/>
          </a:xfrm>
          <a:prstGeom prst="rect">
            <a:avLst/>
          </a:prstGeom>
        </p:spPr>
        <p:txBody>
          <a:bodyPr wrap="square">
            <a:spAutoFit/>
          </a:bodyPr>
          <a:lstStyle/>
          <a:p>
            <a:r>
              <a:rPr lang="en-US" sz="2400" b="1" dirty="0" smtClean="0">
                <a:solidFill>
                  <a:schemeClr val="tx2">
                    <a:lumMod val="20000"/>
                    <a:lumOff val="80000"/>
                  </a:schemeClr>
                </a:solidFill>
                <a:effectLst>
                  <a:outerShdw blurRad="38100" dist="38100" dir="2700000" algn="tl">
                    <a:srgbClr val="000000">
                      <a:alpha val="43137"/>
                    </a:srgbClr>
                  </a:outerShdw>
                </a:effectLst>
              </a:rPr>
              <a:t>Monetary </a:t>
            </a:r>
            <a:r>
              <a:rPr lang="en-US" sz="2400" b="1" dirty="0">
                <a:solidFill>
                  <a:schemeClr val="tx2">
                    <a:lumMod val="20000"/>
                    <a:lumOff val="80000"/>
                  </a:schemeClr>
                </a:solidFill>
                <a:effectLst>
                  <a:outerShdw blurRad="38100" dist="38100" dir="2700000" algn="tl">
                    <a:srgbClr val="000000">
                      <a:alpha val="43137"/>
                    </a:srgbClr>
                  </a:outerShdw>
                </a:effectLst>
              </a:rPr>
              <a:t>and fiscal policies in response to COVID-19</a:t>
            </a:r>
          </a:p>
        </p:txBody>
      </p:sp>
      <p:sp>
        <p:nvSpPr>
          <p:cNvPr id="2" name="Rectangle 1"/>
          <p:cNvSpPr/>
          <p:nvPr/>
        </p:nvSpPr>
        <p:spPr>
          <a:xfrm>
            <a:off x="1061382" y="1333773"/>
            <a:ext cx="3921266" cy="461665"/>
          </a:xfrm>
          <a:prstGeom prst="rect">
            <a:avLst/>
          </a:prstGeom>
        </p:spPr>
        <p:txBody>
          <a:bodyPr wrap="none">
            <a:spAutoFit/>
          </a:bodyPr>
          <a:lstStyle/>
          <a:p>
            <a:r>
              <a:rPr lang="en-US" sz="2400" dirty="0"/>
              <a:t>Tax Relief </a:t>
            </a:r>
            <a:r>
              <a:rPr lang="en-US" sz="2400" dirty="0" smtClean="0"/>
              <a:t>- June</a:t>
            </a:r>
            <a:r>
              <a:rPr lang="en-US" sz="2400" dirty="0"/>
              <a:t> </a:t>
            </a:r>
            <a:r>
              <a:rPr lang="en-US" sz="2400" dirty="0" smtClean="0"/>
              <a:t>16, </a:t>
            </a:r>
            <a:r>
              <a:rPr lang="en-US" sz="2400" dirty="0"/>
              <a:t>2020 </a:t>
            </a:r>
          </a:p>
        </p:txBody>
      </p:sp>
      <p:sp>
        <p:nvSpPr>
          <p:cNvPr id="10" name="Content Placeholder 2"/>
          <p:cNvSpPr>
            <a:spLocks noGrp="1"/>
          </p:cNvSpPr>
          <p:nvPr>
            <p:ph idx="1"/>
          </p:nvPr>
        </p:nvSpPr>
        <p:spPr>
          <a:xfrm>
            <a:off x="1061382" y="1795438"/>
            <a:ext cx="9830395" cy="3550319"/>
          </a:xfrm>
        </p:spPr>
        <p:txBody>
          <a:bodyPr>
            <a:normAutofit fontScale="92500"/>
          </a:bodyPr>
          <a:lstStyle/>
          <a:p>
            <a:pPr marL="0" indent="0">
              <a:buNone/>
            </a:pPr>
            <a:r>
              <a:rPr lang="en-US" sz="2100" b="1" dirty="0" smtClean="0">
                <a:solidFill>
                  <a:schemeClr val="tx1"/>
                </a:solidFill>
              </a:rPr>
              <a:t>Corporate </a:t>
            </a:r>
            <a:r>
              <a:rPr lang="en-US" sz="2100" b="1" dirty="0">
                <a:solidFill>
                  <a:schemeClr val="tx1"/>
                </a:solidFill>
              </a:rPr>
              <a:t>advance tax payment relief </a:t>
            </a:r>
            <a:r>
              <a:rPr lang="en-US" sz="2100" dirty="0">
                <a:solidFill>
                  <a:schemeClr val="tx1"/>
                </a:solidFill>
              </a:rPr>
              <a:t>provides for an exemption from advance payments for the second quarter of 2020. Further, from the third quarter of 2020 the advance payment </a:t>
            </a:r>
            <a:r>
              <a:rPr lang="en-US" sz="1900" dirty="0">
                <a:solidFill>
                  <a:schemeClr val="tx1"/>
                </a:solidFill>
              </a:rPr>
              <a:t>amount</a:t>
            </a:r>
            <a:r>
              <a:rPr lang="en-US" sz="2100" dirty="0">
                <a:solidFill>
                  <a:schemeClr val="tx1"/>
                </a:solidFill>
              </a:rPr>
              <a:t> applies automatically, either 20 % of the corporate tax for the previous year or 2% of revenue from the results of the previous </a:t>
            </a:r>
            <a:r>
              <a:rPr lang="en-US" sz="2100" dirty="0" smtClean="0">
                <a:solidFill>
                  <a:schemeClr val="tx1"/>
                </a:solidFill>
              </a:rPr>
              <a:t>quarter</a:t>
            </a:r>
            <a:endParaRPr lang="en-US" sz="2100" dirty="0">
              <a:solidFill>
                <a:schemeClr val="tx1"/>
              </a:solidFill>
            </a:endParaRPr>
          </a:p>
          <a:p>
            <a:pPr marL="0" indent="0">
              <a:buNone/>
            </a:pPr>
            <a:r>
              <a:rPr lang="en-US" dirty="0">
                <a:solidFill>
                  <a:schemeClr val="tx1"/>
                </a:solidFill>
              </a:rPr>
              <a:t>The </a:t>
            </a:r>
            <a:r>
              <a:rPr lang="en-US" b="1" dirty="0">
                <a:solidFill>
                  <a:schemeClr val="tx1"/>
                </a:solidFill>
              </a:rPr>
              <a:t>tax penalty for late payment </a:t>
            </a:r>
            <a:r>
              <a:rPr lang="en-US" dirty="0">
                <a:solidFill>
                  <a:schemeClr val="tx1"/>
                </a:solidFill>
              </a:rPr>
              <a:t>for each day of delay has been </a:t>
            </a:r>
            <a:r>
              <a:rPr lang="en-US" b="1" dirty="0">
                <a:solidFill>
                  <a:schemeClr val="tx1"/>
                </a:solidFill>
              </a:rPr>
              <a:t>reduced to </a:t>
            </a:r>
            <a:r>
              <a:rPr lang="en-US" b="1" dirty="0" smtClean="0">
                <a:solidFill>
                  <a:schemeClr val="tx1"/>
                </a:solidFill>
              </a:rPr>
              <a:t>0.04 % </a:t>
            </a:r>
            <a:r>
              <a:rPr lang="en-US" b="1" dirty="0">
                <a:solidFill>
                  <a:schemeClr val="tx1"/>
                </a:solidFill>
              </a:rPr>
              <a:t>instead </a:t>
            </a:r>
            <a:r>
              <a:rPr lang="en-US" b="1" dirty="0" smtClean="0">
                <a:solidFill>
                  <a:schemeClr val="tx1"/>
                </a:solidFill>
              </a:rPr>
              <a:t>0.075 %</a:t>
            </a:r>
            <a:r>
              <a:rPr lang="en-US" dirty="0" smtClean="0">
                <a:solidFill>
                  <a:schemeClr val="tx1"/>
                </a:solidFill>
              </a:rPr>
              <a:t>, </a:t>
            </a:r>
            <a:r>
              <a:rPr lang="en-US" dirty="0">
                <a:solidFill>
                  <a:schemeClr val="tx1"/>
                </a:solidFill>
              </a:rPr>
              <a:t>and is also effective </a:t>
            </a:r>
            <a:r>
              <a:rPr lang="en-US" dirty="0" smtClean="0">
                <a:solidFill>
                  <a:schemeClr val="tx1"/>
                </a:solidFill>
              </a:rPr>
              <a:t>retroactively</a:t>
            </a:r>
          </a:p>
          <a:p>
            <a:pPr marL="0" indent="0">
              <a:buNone/>
            </a:pPr>
            <a:r>
              <a:rPr lang="en-US" dirty="0">
                <a:solidFill>
                  <a:schemeClr val="tx1"/>
                </a:solidFill>
              </a:rPr>
              <a:t>The taxpayer's </a:t>
            </a:r>
            <a:r>
              <a:rPr lang="en-US" dirty="0" smtClean="0">
                <a:solidFill>
                  <a:schemeClr val="tx1"/>
                </a:solidFill>
              </a:rPr>
              <a:t>property liabilities amount </a:t>
            </a:r>
            <a:r>
              <a:rPr lang="en-US" dirty="0">
                <a:solidFill>
                  <a:schemeClr val="tx1"/>
                </a:solidFill>
              </a:rPr>
              <a:t>of unfulfilled tax </a:t>
            </a:r>
            <a:r>
              <a:rPr lang="en-US" dirty="0" smtClean="0">
                <a:solidFill>
                  <a:schemeClr val="tx1"/>
                </a:solidFill>
              </a:rPr>
              <a:t>has </a:t>
            </a:r>
            <a:r>
              <a:rPr lang="en-US" dirty="0">
                <a:solidFill>
                  <a:schemeClr val="tx1"/>
                </a:solidFill>
              </a:rPr>
              <a:t>been </a:t>
            </a:r>
            <a:r>
              <a:rPr lang="en-US" b="1" dirty="0">
                <a:solidFill>
                  <a:schemeClr val="tx1"/>
                </a:solidFill>
              </a:rPr>
              <a:t>set at AMD 1.5 million instead of AMD 500,000</a:t>
            </a:r>
            <a:endParaRPr lang="en-US" b="1" dirty="0" smtClean="0">
              <a:solidFill>
                <a:schemeClr val="tx1"/>
              </a:solidFill>
            </a:endParaRPr>
          </a:p>
          <a:p>
            <a:pPr marL="0" indent="0">
              <a:buNone/>
            </a:pPr>
            <a:r>
              <a:rPr lang="en-US" dirty="0">
                <a:solidFill>
                  <a:schemeClr val="tx1"/>
                </a:solidFill>
              </a:rPr>
              <a:t>The </a:t>
            </a:r>
            <a:r>
              <a:rPr lang="en-US" b="1" dirty="0">
                <a:solidFill>
                  <a:schemeClr val="tx1"/>
                </a:solidFill>
              </a:rPr>
              <a:t>minimum period of amortization of fixed assets </a:t>
            </a:r>
            <a:r>
              <a:rPr lang="en-US" dirty="0">
                <a:solidFill>
                  <a:schemeClr val="tx1"/>
                </a:solidFill>
              </a:rPr>
              <a:t>from 1 July to 31 December 2020 has been </a:t>
            </a:r>
            <a:r>
              <a:rPr lang="en-US" b="1" dirty="0">
                <a:solidFill>
                  <a:schemeClr val="tx1"/>
                </a:solidFill>
              </a:rPr>
              <a:t>set at the discretion of the taxpayer</a:t>
            </a:r>
            <a:r>
              <a:rPr lang="en-US" dirty="0">
                <a:solidFill>
                  <a:schemeClr val="tx1"/>
                </a:solidFill>
              </a:rPr>
              <a:t>, but not less than one </a:t>
            </a:r>
            <a:r>
              <a:rPr lang="en-US" dirty="0" smtClean="0">
                <a:solidFill>
                  <a:schemeClr val="tx1"/>
                </a:solidFill>
              </a:rPr>
              <a:t>year</a:t>
            </a:r>
            <a:endParaRPr lang="en-US" dirty="0">
              <a:solidFill>
                <a:schemeClr val="tx1"/>
              </a:solidFill>
            </a:endParaRPr>
          </a:p>
        </p:txBody>
      </p:sp>
      <p:sp>
        <p:nvSpPr>
          <p:cNvPr id="7" name="Title 1"/>
          <p:cNvSpPr txBox="1">
            <a:spLocks/>
          </p:cNvSpPr>
          <p:nvPr/>
        </p:nvSpPr>
        <p:spPr>
          <a:xfrm>
            <a:off x="-1589" y="5340003"/>
            <a:ext cx="11003886"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Government </a:t>
            </a:r>
            <a:r>
              <a:rPr lang="en-US" dirty="0"/>
              <a:t>Anti-Crisis </a:t>
            </a:r>
            <a:r>
              <a:rPr lang="en-US" dirty="0" smtClean="0"/>
              <a:t>Strategy</a:t>
            </a:r>
            <a:endParaRPr lang="en-US" dirty="0"/>
          </a:p>
        </p:txBody>
      </p:sp>
    </p:spTree>
    <p:extLst>
      <p:ext uri="{BB962C8B-B14F-4D97-AF65-F5344CB8AC3E}">
        <p14:creationId xmlns:p14="http://schemas.microsoft.com/office/powerpoint/2010/main" val="5822505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me"/>
          <p:cNvPicPr/>
          <p:nvPr/>
        </p:nvPicPr>
        <p:blipFill>
          <a:blip r:embed="rId2">
            <a:extLst>
              <a:ext uri="{28A0092B-C50C-407E-A947-70E740481C1C}">
                <a14:useLocalDpi xmlns:a14="http://schemas.microsoft.com/office/drawing/2010/main" val="0"/>
              </a:ext>
            </a:extLst>
          </a:blip>
          <a:srcRect/>
          <a:stretch>
            <a:fillRect/>
          </a:stretch>
        </p:blipFill>
        <p:spPr bwMode="auto">
          <a:xfrm>
            <a:off x="9218612" y="391635"/>
            <a:ext cx="2039620" cy="668020"/>
          </a:xfrm>
          <a:prstGeom prst="rect">
            <a:avLst/>
          </a:prstGeom>
          <a:noFill/>
          <a:ln>
            <a:noFill/>
          </a:ln>
        </p:spPr>
      </p:pic>
      <p:sp>
        <p:nvSpPr>
          <p:cNvPr id="9" name="Rectangle 8"/>
          <p:cNvSpPr/>
          <p:nvPr/>
        </p:nvSpPr>
        <p:spPr>
          <a:xfrm>
            <a:off x="684212" y="735109"/>
            <a:ext cx="11276730" cy="461665"/>
          </a:xfrm>
          <a:prstGeom prst="rect">
            <a:avLst/>
          </a:prstGeom>
        </p:spPr>
        <p:txBody>
          <a:bodyPr wrap="square">
            <a:spAutoFit/>
          </a:bodyPr>
          <a:lstStyle/>
          <a:p>
            <a:r>
              <a:rPr lang="en-US" sz="2400" b="1" dirty="0" smtClean="0">
                <a:solidFill>
                  <a:schemeClr val="tx2">
                    <a:lumMod val="20000"/>
                    <a:lumOff val="80000"/>
                  </a:schemeClr>
                </a:solidFill>
                <a:effectLst>
                  <a:outerShdw blurRad="38100" dist="38100" dir="2700000" algn="tl">
                    <a:srgbClr val="000000">
                      <a:alpha val="43137"/>
                    </a:srgbClr>
                  </a:outerShdw>
                </a:effectLst>
              </a:rPr>
              <a:t>Monetary </a:t>
            </a:r>
            <a:r>
              <a:rPr lang="en-US" sz="2400" b="1" dirty="0">
                <a:solidFill>
                  <a:schemeClr val="tx2">
                    <a:lumMod val="20000"/>
                    <a:lumOff val="80000"/>
                  </a:schemeClr>
                </a:solidFill>
                <a:effectLst>
                  <a:outerShdw blurRad="38100" dist="38100" dir="2700000" algn="tl">
                    <a:srgbClr val="000000">
                      <a:alpha val="43137"/>
                    </a:srgbClr>
                  </a:outerShdw>
                </a:effectLst>
              </a:rPr>
              <a:t>and fiscal policies in response to COVID-19</a:t>
            </a:r>
          </a:p>
        </p:txBody>
      </p:sp>
      <p:sp>
        <p:nvSpPr>
          <p:cNvPr id="2" name="Rectangle 1"/>
          <p:cNvSpPr/>
          <p:nvPr/>
        </p:nvSpPr>
        <p:spPr>
          <a:xfrm>
            <a:off x="1061382" y="1333773"/>
            <a:ext cx="3357009" cy="461665"/>
          </a:xfrm>
          <a:prstGeom prst="rect">
            <a:avLst/>
          </a:prstGeom>
        </p:spPr>
        <p:txBody>
          <a:bodyPr wrap="none">
            <a:spAutoFit/>
          </a:bodyPr>
          <a:lstStyle/>
          <a:p>
            <a:r>
              <a:rPr lang="en-US" sz="2400" dirty="0"/>
              <a:t>Central Bank </a:t>
            </a:r>
            <a:r>
              <a:rPr lang="en-US" sz="2400" dirty="0" smtClean="0"/>
              <a:t>actions </a:t>
            </a:r>
            <a:endParaRPr lang="en-US" sz="2400" dirty="0"/>
          </a:p>
        </p:txBody>
      </p:sp>
      <p:sp>
        <p:nvSpPr>
          <p:cNvPr id="10" name="Content Placeholder 2"/>
          <p:cNvSpPr>
            <a:spLocks noGrp="1"/>
          </p:cNvSpPr>
          <p:nvPr>
            <p:ph idx="1"/>
          </p:nvPr>
        </p:nvSpPr>
        <p:spPr>
          <a:xfrm>
            <a:off x="1061382" y="1795438"/>
            <a:ext cx="9830395" cy="3550319"/>
          </a:xfrm>
        </p:spPr>
        <p:txBody>
          <a:bodyPr>
            <a:normAutofit/>
          </a:bodyPr>
          <a:lstStyle/>
          <a:p>
            <a:pPr marL="0" indent="0">
              <a:buNone/>
            </a:pPr>
            <a:r>
              <a:rPr lang="en-US" sz="2100" dirty="0" smtClean="0">
                <a:solidFill>
                  <a:schemeClr val="tx1"/>
                </a:solidFill>
              </a:rPr>
              <a:t>The </a:t>
            </a:r>
            <a:r>
              <a:rPr lang="en-US" sz="2100" dirty="0">
                <a:solidFill>
                  <a:schemeClr val="tx1"/>
                </a:solidFill>
              </a:rPr>
              <a:t>refinancing rate </a:t>
            </a:r>
            <a:r>
              <a:rPr lang="en-US" sz="2100" b="1" dirty="0" smtClean="0">
                <a:solidFill>
                  <a:schemeClr val="tx1"/>
                </a:solidFill>
              </a:rPr>
              <a:t>reduced to </a:t>
            </a:r>
            <a:r>
              <a:rPr lang="en-US" sz="2100" b="1" dirty="0">
                <a:solidFill>
                  <a:schemeClr val="tx1"/>
                </a:solidFill>
              </a:rPr>
              <a:t>4.25 </a:t>
            </a:r>
            <a:r>
              <a:rPr lang="en-US" sz="2100" b="1" dirty="0" smtClean="0">
                <a:solidFill>
                  <a:schemeClr val="tx1"/>
                </a:solidFill>
              </a:rPr>
              <a:t>%</a:t>
            </a:r>
          </a:p>
          <a:p>
            <a:pPr marL="0" indent="0">
              <a:buNone/>
            </a:pPr>
            <a:r>
              <a:rPr lang="en-US" sz="2100" dirty="0">
                <a:solidFill>
                  <a:schemeClr val="tx1"/>
                </a:solidFill>
              </a:rPr>
              <a:t>T</a:t>
            </a:r>
            <a:r>
              <a:rPr lang="en-US" sz="2100" dirty="0" smtClean="0">
                <a:solidFill>
                  <a:schemeClr val="tx1"/>
                </a:solidFill>
              </a:rPr>
              <a:t>he </a:t>
            </a:r>
            <a:r>
              <a:rPr lang="en-US" sz="2100" b="1" dirty="0">
                <a:solidFill>
                  <a:schemeClr val="tx1"/>
                </a:solidFill>
              </a:rPr>
              <a:t>deadlines for submitting reports </a:t>
            </a:r>
            <a:r>
              <a:rPr lang="en-US" sz="2100" dirty="0">
                <a:solidFill>
                  <a:schemeClr val="tx1"/>
                </a:solidFill>
              </a:rPr>
              <a:t>of financial institutions to the Central </a:t>
            </a:r>
            <a:r>
              <a:rPr lang="en-US" sz="2100" dirty="0" smtClean="0">
                <a:solidFill>
                  <a:schemeClr val="tx1"/>
                </a:solidFill>
              </a:rPr>
              <a:t>Bank </a:t>
            </a:r>
            <a:r>
              <a:rPr lang="en-US" b="1" dirty="0" smtClean="0">
                <a:solidFill>
                  <a:schemeClr val="tx1"/>
                </a:solidFill>
              </a:rPr>
              <a:t>extended </a:t>
            </a:r>
          </a:p>
          <a:p>
            <a:pPr marL="0" indent="0">
              <a:buNone/>
            </a:pPr>
            <a:r>
              <a:rPr lang="en-US" b="1" dirty="0" smtClean="0">
                <a:solidFill>
                  <a:schemeClr val="tx1"/>
                </a:solidFill>
              </a:rPr>
              <a:t>Contractual </a:t>
            </a:r>
            <a:r>
              <a:rPr lang="en-US" b="1" dirty="0">
                <a:solidFill>
                  <a:schemeClr val="tx1"/>
                </a:solidFill>
              </a:rPr>
              <a:t>terms </a:t>
            </a:r>
            <a:r>
              <a:rPr lang="en-US" dirty="0">
                <a:solidFill>
                  <a:schemeClr val="tx1"/>
                </a:solidFill>
              </a:rPr>
              <a:t>for borrowers particularly affected by </a:t>
            </a:r>
            <a:r>
              <a:rPr lang="en-US" dirty="0" smtClean="0">
                <a:solidFill>
                  <a:schemeClr val="tx1"/>
                </a:solidFill>
              </a:rPr>
              <a:t>COVID-19 </a:t>
            </a:r>
            <a:r>
              <a:rPr lang="en-US" b="1" dirty="0" smtClean="0">
                <a:solidFill>
                  <a:schemeClr val="tx1"/>
                </a:solidFill>
              </a:rPr>
              <a:t>renegotiated </a:t>
            </a:r>
          </a:p>
          <a:p>
            <a:pPr marL="0" indent="0">
              <a:buNone/>
            </a:pPr>
            <a:r>
              <a:rPr lang="en-US" dirty="0">
                <a:solidFill>
                  <a:schemeClr val="tx1"/>
                </a:solidFill>
              </a:rPr>
              <a:t>Banks have been instructed </a:t>
            </a:r>
            <a:r>
              <a:rPr lang="en-US" b="1" dirty="0">
                <a:solidFill>
                  <a:schemeClr val="tx1"/>
                </a:solidFill>
              </a:rPr>
              <a:t>not to </a:t>
            </a:r>
            <a:r>
              <a:rPr lang="en-US" b="1" dirty="0" smtClean="0">
                <a:solidFill>
                  <a:schemeClr val="tx1"/>
                </a:solidFill>
              </a:rPr>
              <a:t>confiscate</a:t>
            </a:r>
            <a:r>
              <a:rPr lang="en-US" dirty="0" smtClean="0">
                <a:solidFill>
                  <a:schemeClr val="tx1"/>
                </a:solidFill>
              </a:rPr>
              <a:t> </a:t>
            </a:r>
            <a:r>
              <a:rPr lang="en-US" dirty="0">
                <a:solidFill>
                  <a:schemeClr val="tx1"/>
                </a:solidFill>
              </a:rPr>
              <a:t>from those borrowers through whose accounts assistance was provided to individuals within the framework of </a:t>
            </a:r>
            <a:r>
              <a:rPr lang="en-US" dirty="0" smtClean="0">
                <a:solidFill>
                  <a:schemeClr val="tx1"/>
                </a:solidFill>
              </a:rPr>
              <a:t>the Government support measures and other </a:t>
            </a:r>
            <a:r>
              <a:rPr lang="en-US" dirty="0">
                <a:solidFill>
                  <a:schemeClr val="tx1"/>
                </a:solidFill>
              </a:rPr>
              <a:t>social assistance; take steps to </a:t>
            </a:r>
            <a:r>
              <a:rPr lang="en-US" b="1" dirty="0">
                <a:solidFill>
                  <a:schemeClr val="tx1"/>
                </a:solidFill>
              </a:rPr>
              <a:t>avoid commissions from social assistance</a:t>
            </a:r>
          </a:p>
        </p:txBody>
      </p:sp>
      <p:sp>
        <p:nvSpPr>
          <p:cNvPr id="7" name="Title 1"/>
          <p:cNvSpPr txBox="1">
            <a:spLocks/>
          </p:cNvSpPr>
          <p:nvPr/>
        </p:nvSpPr>
        <p:spPr>
          <a:xfrm>
            <a:off x="-1589" y="5340003"/>
            <a:ext cx="11003886"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Government </a:t>
            </a:r>
            <a:r>
              <a:rPr lang="en-US" dirty="0"/>
              <a:t>Anti-Crisis </a:t>
            </a:r>
            <a:r>
              <a:rPr lang="en-US" dirty="0" smtClean="0"/>
              <a:t>Strategy</a:t>
            </a:r>
            <a:endParaRPr lang="en-US" dirty="0"/>
          </a:p>
        </p:txBody>
      </p:sp>
    </p:spTree>
    <p:extLst>
      <p:ext uri="{BB962C8B-B14F-4D97-AF65-F5344CB8AC3E}">
        <p14:creationId xmlns:p14="http://schemas.microsoft.com/office/powerpoint/2010/main" val="32866115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me"/>
          <p:cNvPicPr/>
          <p:nvPr/>
        </p:nvPicPr>
        <p:blipFill>
          <a:blip r:embed="rId2">
            <a:extLst>
              <a:ext uri="{28A0092B-C50C-407E-A947-70E740481C1C}">
                <a14:useLocalDpi xmlns:a14="http://schemas.microsoft.com/office/drawing/2010/main" val="0"/>
              </a:ext>
            </a:extLst>
          </a:blip>
          <a:srcRect/>
          <a:stretch>
            <a:fillRect/>
          </a:stretch>
        </p:blipFill>
        <p:spPr bwMode="auto">
          <a:xfrm>
            <a:off x="9218612" y="391635"/>
            <a:ext cx="2039620" cy="668020"/>
          </a:xfrm>
          <a:prstGeom prst="rect">
            <a:avLst/>
          </a:prstGeom>
          <a:noFill/>
          <a:ln>
            <a:noFill/>
          </a:ln>
        </p:spPr>
      </p:pic>
      <p:sp>
        <p:nvSpPr>
          <p:cNvPr id="9" name="Rectangle 8"/>
          <p:cNvSpPr/>
          <p:nvPr/>
        </p:nvSpPr>
        <p:spPr>
          <a:xfrm>
            <a:off x="684212" y="735109"/>
            <a:ext cx="11276730" cy="461665"/>
          </a:xfrm>
          <a:prstGeom prst="rect">
            <a:avLst/>
          </a:prstGeom>
        </p:spPr>
        <p:txBody>
          <a:bodyPr wrap="square">
            <a:spAutoFit/>
          </a:bodyPr>
          <a:lstStyle/>
          <a:p>
            <a:r>
              <a:rPr lang="en-US" sz="2400" b="1" dirty="0">
                <a:solidFill>
                  <a:schemeClr val="tx2">
                    <a:lumMod val="20000"/>
                    <a:lumOff val="80000"/>
                  </a:schemeClr>
                </a:solidFill>
                <a:effectLst>
                  <a:outerShdw blurRad="38100" dist="38100" dir="2700000" algn="tl">
                    <a:srgbClr val="000000">
                      <a:alpha val="43137"/>
                    </a:srgbClr>
                  </a:outerShdw>
                </a:effectLst>
              </a:rPr>
              <a:t>Government Support Measures</a:t>
            </a:r>
          </a:p>
        </p:txBody>
      </p:sp>
      <p:sp>
        <p:nvSpPr>
          <p:cNvPr id="10" name="Content Placeholder 2"/>
          <p:cNvSpPr>
            <a:spLocks noGrp="1"/>
          </p:cNvSpPr>
          <p:nvPr>
            <p:ph idx="1"/>
          </p:nvPr>
        </p:nvSpPr>
        <p:spPr>
          <a:xfrm>
            <a:off x="1061382" y="1926068"/>
            <a:ext cx="9843685" cy="3550319"/>
          </a:xfrm>
        </p:spPr>
        <p:txBody>
          <a:bodyPr>
            <a:normAutofit fontScale="92500" lnSpcReduction="10000"/>
          </a:bodyPr>
          <a:lstStyle/>
          <a:p>
            <a:pPr marL="0" indent="0">
              <a:buNone/>
            </a:pPr>
            <a:r>
              <a:rPr lang="en-US" sz="2100" b="1" dirty="0" smtClean="0">
                <a:solidFill>
                  <a:schemeClr val="tx1"/>
                </a:solidFill>
              </a:rPr>
              <a:t>Subsidized </a:t>
            </a:r>
            <a:r>
              <a:rPr lang="en-US" sz="2100" b="1" dirty="0">
                <a:solidFill>
                  <a:schemeClr val="tx1"/>
                </a:solidFill>
              </a:rPr>
              <a:t>loans </a:t>
            </a:r>
            <a:r>
              <a:rPr lang="en-US" sz="2100" b="1" dirty="0" smtClean="0">
                <a:solidFill>
                  <a:schemeClr val="tx1"/>
                </a:solidFill>
              </a:rPr>
              <a:t>- </a:t>
            </a:r>
            <a:r>
              <a:rPr lang="en-US" sz="2100" dirty="0" smtClean="0">
                <a:solidFill>
                  <a:schemeClr val="tx1"/>
                </a:solidFill>
              </a:rPr>
              <a:t>co-financing </a:t>
            </a:r>
            <a:r>
              <a:rPr lang="en-US" sz="2100" dirty="0">
                <a:solidFill>
                  <a:schemeClr val="tx1"/>
                </a:solidFill>
              </a:rPr>
              <a:t>of interest rates on bank </a:t>
            </a:r>
            <a:r>
              <a:rPr lang="en-US" sz="2100" dirty="0" smtClean="0">
                <a:solidFill>
                  <a:schemeClr val="tx1"/>
                </a:solidFill>
              </a:rPr>
              <a:t>loans </a:t>
            </a:r>
            <a:r>
              <a:rPr lang="en-US" sz="2100" dirty="0">
                <a:solidFill>
                  <a:schemeClr val="tx1"/>
                </a:solidFill>
              </a:rPr>
              <a:t>taken out by the enterprises; refinancing and subsidized loans to cover running </a:t>
            </a:r>
            <a:r>
              <a:rPr lang="en-US" sz="2100" dirty="0" smtClean="0">
                <a:solidFill>
                  <a:schemeClr val="tx1"/>
                </a:solidFill>
              </a:rPr>
              <a:t>expenses</a:t>
            </a:r>
          </a:p>
          <a:p>
            <a:pPr marL="0" indent="0">
              <a:buNone/>
            </a:pPr>
            <a:r>
              <a:rPr lang="en-US" sz="2100" b="1" dirty="0">
                <a:solidFill>
                  <a:schemeClr val="tx1"/>
                </a:solidFill>
              </a:rPr>
              <a:t>Subsidized loans for </a:t>
            </a:r>
            <a:r>
              <a:rPr lang="en-US" sz="2100" b="1" dirty="0" smtClean="0">
                <a:solidFill>
                  <a:schemeClr val="tx1"/>
                </a:solidFill>
              </a:rPr>
              <a:t>MSMEs </a:t>
            </a:r>
            <a:r>
              <a:rPr lang="en-US" sz="2100" dirty="0" smtClean="0">
                <a:solidFill>
                  <a:schemeClr val="tx1"/>
                </a:solidFill>
              </a:rPr>
              <a:t>employing </a:t>
            </a:r>
            <a:r>
              <a:rPr lang="en-US" sz="2100" dirty="0">
                <a:solidFill>
                  <a:schemeClr val="tx1"/>
                </a:solidFill>
              </a:rPr>
              <a:t>2-50 </a:t>
            </a:r>
            <a:r>
              <a:rPr lang="en-US" sz="2100" dirty="0" smtClean="0">
                <a:solidFill>
                  <a:schemeClr val="tx1"/>
                </a:solidFill>
              </a:rPr>
              <a:t>persons - one-time grant to the beneficiaries</a:t>
            </a:r>
          </a:p>
          <a:p>
            <a:pPr marL="0" indent="0">
              <a:buNone/>
            </a:pPr>
            <a:r>
              <a:rPr lang="en-US" sz="2100" b="1" dirty="0">
                <a:solidFill>
                  <a:schemeClr val="tx1"/>
                </a:solidFill>
              </a:rPr>
              <a:t>Support  for  high-tech  companies </a:t>
            </a:r>
            <a:r>
              <a:rPr lang="en-US" sz="2100" b="1" dirty="0" smtClean="0">
                <a:solidFill>
                  <a:schemeClr val="tx1"/>
                </a:solidFill>
              </a:rPr>
              <a:t>(17</a:t>
            </a:r>
            <a:r>
              <a:rPr lang="en-US" sz="2100" b="1" baseline="30000" dirty="0" smtClean="0">
                <a:solidFill>
                  <a:schemeClr val="tx1"/>
                </a:solidFill>
              </a:rPr>
              <a:t>th</a:t>
            </a:r>
            <a:r>
              <a:rPr lang="en-US" sz="2100" b="1" dirty="0" smtClean="0">
                <a:solidFill>
                  <a:schemeClr val="tx1"/>
                </a:solidFill>
              </a:rPr>
              <a:t> measure)- </a:t>
            </a:r>
            <a:r>
              <a:rPr lang="en-US" sz="2100" dirty="0">
                <a:solidFill>
                  <a:schemeClr val="tx1"/>
                </a:solidFill>
              </a:rPr>
              <a:t>Competitive one-time grant awarded through a tender procedure</a:t>
            </a:r>
            <a:endParaRPr lang="en-US" sz="2100" dirty="0" smtClean="0">
              <a:solidFill>
                <a:schemeClr val="tx1"/>
              </a:solidFill>
            </a:endParaRPr>
          </a:p>
          <a:p>
            <a:pPr marL="0" indent="0">
              <a:buNone/>
            </a:pPr>
            <a:r>
              <a:rPr lang="en-US" sz="2100" b="1" dirty="0" smtClean="0">
                <a:solidFill>
                  <a:schemeClr val="tx1"/>
                </a:solidFill>
              </a:rPr>
              <a:t>Support for employees and sole proprietors</a:t>
            </a:r>
            <a:r>
              <a:rPr lang="en-US" sz="2100" dirty="0" smtClean="0">
                <a:solidFill>
                  <a:schemeClr val="tx1"/>
                </a:solidFill>
              </a:rPr>
              <a:t> - Lump-sum allowances for employees and sole proprietors in highly affected sectors (except retail for food, tobacco, drugs, or alcohol)</a:t>
            </a:r>
          </a:p>
          <a:p>
            <a:pPr marL="0" indent="0">
              <a:buNone/>
            </a:pPr>
            <a:r>
              <a:rPr lang="en-US" sz="2100" b="1" dirty="0" smtClean="0">
                <a:solidFill>
                  <a:schemeClr val="tx1"/>
                </a:solidFill>
              </a:rPr>
              <a:t>One-time Grants </a:t>
            </a:r>
            <a:r>
              <a:rPr lang="en-US" sz="2100" dirty="0" smtClean="0">
                <a:solidFill>
                  <a:schemeClr val="tx1"/>
                </a:solidFill>
              </a:rPr>
              <a:t>for MSMEs with 2-100 </a:t>
            </a:r>
            <a:r>
              <a:rPr lang="en-US" sz="2100" dirty="0">
                <a:solidFill>
                  <a:schemeClr val="tx1"/>
                </a:solidFill>
              </a:rPr>
              <a:t>employees </a:t>
            </a:r>
            <a:r>
              <a:rPr lang="en-US" sz="2100" dirty="0" smtClean="0">
                <a:solidFill>
                  <a:schemeClr val="tx1"/>
                </a:solidFill>
              </a:rPr>
              <a:t>– </a:t>
            </a:r>
            <a:r>
              <a:rPr lang="en-US" sz="2100" dirty="0">
                <a:solidFill>
                  <a:schemeClr val="tx1"/>
                </a:solidFill>
              </a:rPr>
              <a:t>which </a:t>
            </a:r>
            <a:r>
              <a:rPr lang="en-US" sz="2100" dirty="0" smtClean="0">
                <a:solidFill>
                  <a:schemeClr val="tx1"/>
                </a:solidFill>
              </a:rPr>
              <a:t>retain the income fund during February 1 to </a:t>
            </a:r>
            <a:r>
              <a:rPr lang="en-US" sz="2100" dirty="0">
                <a:solidFill>
                  <a:schemeClr val="tx1"/>
                </a:solidFill>
              </a:rPr>
              <a:t>April 30, </a:t>
            </a:r>
            <a:r>
              <a:rPr lang="en-US" sz="2100" dirty="0" smtClean="0">
                <a:solidFill>
                  <a:schemeClr val="tx1"/>
                </a:solidFill>
              </a:rPr>
              <a:t>2020</a:t>
            </a:r>
            <a:r>
              <a:rPr lang="en-US" sz="2100" dirty="0">
                <a:solidFill>
                  <a:schemeClr val="tx1"/>
                </a:solidFill>
              </a:rPr>
              <a:t>. Some </a:t>
            </a:r>
            <a:r>
              <a:rPr lang="en-US" sz="2100" dirty="0" err="1">
                <a:solidFill>
                  <a:schemeClr val="tx1"/>
                </a:solidFill>
              </a:rPr>
              <a:t>sectoral</a:t>
            </a:r>
            <a:r>
              <a:rPr lang="en-US" sz="2100" dirty="0">
                <a:solidFill>
                  <a:schemeClr val="tx1"/>
                </a:solidFill>
              </a:rPr>
              <a:t> limitations </a:t>
            </a:r>
            <a:r>
              <a:rPr lang="en-US" sz="2100" dirty="0" smtClean="0">
                <a:solidFill>
                  <a:schemeClr val="tx1"/>
                </a:solidFill>
              </a:rPr>
              <a:t>apply</a:t>
            </a:r>
          </a:p>
        </p:txBody>
      </p:sp>
      <p:sp>
        <p:nvSpPr>
          <p:cNvPr id="7" name="Rectangle 6"/>
          <p:cNvSpPr/>
          <p:nvPr/>
        </p:nvSpPr>
        <p:spPr>
          <a:xfrm>
            <a:off x="1061382" y="1333773"/>
            <a:ext cx="2831224" cy="461665"/>
          </a:xfrm>
          <a:prstGeom prst="rect">
            <a:avLst/>
          </a:prstGeom>
        </p:spPr>
        <p:txBody>
          <a:bodyPr wrap="none">
            <a:spAutoFit/>
          </a:bodyPr>
          <a:lstStyle/>
          <a:p>
            <a:r>
              <a:rPr lang="en-US" sz="2400" dirty="0"/>
              <a:t>Enterprise support</a:t>
            </a:r>
          </a:p>
        </p:txBody>
      </p:sp>
      <p:sp>
        <p:nvSpPr>
          <p:cNvPr id="11" name="Title 1"/>
          <p:cNvSpPr txBox="1">
            <a:spLocks/>
          </p:cNvSpPr>
          <p:nvPr/>
        </p:nvSpPr>
        <p:spPr>
          <a:xfrm>
            <a:off x="-1589" y="5340003"/>
            <a:ext cx="11003886"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Government </a:t>
            </a:r>
            <a:r>
              <a:rPr lang="en-US" dirty="0"/>
              <a:t>Anti-Crisis </a:t>
            </a:r>
            <a:r>
              <a:rPr lang="en-US" dirty="0" smtClean="0"/>
              <a:t>Strategy</a:t>
            </a:r>
            <a:endParaRPr lang="en-US" dirty="0"/>
          </a:p>
        </p:txBody>
      </p:sp>
    </p:spTree>
    <p:extLst>
      <p:ext uri="{BB962C8B-B14F-4D97-AF65-F5344CB8AC3E}">
        <p14:creationId xmlns:p14="http://schemas.microsoft.com/office/powerpoint/2010/main" val="34114153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me"/>
          <p:cNvPicPr/>
          <p:nvPr/>
        </p:nvPicPr>
        <p:blipFill>
          <a:blip r:embed="rId2">
            <a:extLst>
              <a:ext uri="{28A0092B-C50C-407E-A947-70E740481C1C}">
                <a14:useLocalDpi xmlns:a14="http://schemas.microsoft.com/office/drawing/2010/main" val="0"/>
              </a:ext>
            </a:extLst>
          </a:blip>
          <a:srcRect/>
          <a:stretch>
            <a:fillRect/>
          </a:stretch>
        </p:blipFill>
        <p:spPr bwMode="auto">
          <a:xfrm>
            <a:off x="9218612" y="391635"/>
            <a:ext cx="2039620" cy="668020"/>
          </a:xfrm>
          <a:prstGeom prst="rect">
            <a:avLst/>
          </a:prstGeom>
          <a:noFill/>
          <a:ln>
            <a:noFill/>
          </a:ln>
        </p:spPr>
      </p:pic>
      <p:sp>
        <p:nvSpPr>
          <p:cNvPr id="9" name="Rectangle 8"/>
          <p:cNvSpPr/>
          <p:nvPr/>
        </p:nvSpPr>
        <p:spPr>
          <a:xfrm>
            <a:off x="684212" y="735109"/>
            <a:ext cx="11276730" cy="461665"/>
          </a:xfrm>
          <a:prstGeom prst="rect">
            <a:avLst/>
          </a:prstGeom>
        </p:spPr>
        <p:txBody>
          <a:bodyPr wrap="square">
            <a:spAutoFit/>
          </a:bodyPr>
          <a:lstStyle/>
          <a:p>
            <a:r>
              <a:rPr lang="en-US" sz="2400" b="1" dirty="0">
                <a:solidFill>
                  <a:schemeClr val="tx2">
                    <a:lumMod val="20000"/>
                    <a:lumOff val="80000"/>
                  </a:schemeClr>
                </a:solidFill>
                <a:effectLst>
                  <a:outerShdw blurRad="38100" dist="38100" dir="2700000" algn="tl">
                    <a:srgbClr val="000000">
                      <a:alpha val="43137"/>
                    </a:srgbClr>
                  </a:outerShdw>
                </a:effectLst>
              </a:rPr>
              <a:t>Government Support Measures</a:t>
            </a:r>
          </a:p>
        </p:txBody>
      </p:sp>
      <p:sp>
        <p:nvSpPr>
          <p:cNvPr id="10" name="Content Placeholder 2"/>
          <p:cNvSpPr>
            <a:spLocks noGrp="1"/>
          </p:cNvSpPr>
          <p:nvPr>
            <p:ph idx="1"/>
          </p:nvPr>
        </p:nvSpPr>
        <p:spPr>
          <a:xfrm>
            <a:off x="1061382" y="1795438"/>
            <a:ext cx="9843685" cy="3587723"/>
          </a:xfrm>
        </p:spPr>
        <p:txBody>
          <a:bodyPr>
            <a:normAutofit/>
          </a:bodyPr>
          <a:lstStyle/>
          <a:p>
            <a:pPr marL="0" indent="0">
              <a:buNone/>
            </a:pPr>
            <a:r>
              <a:rPr lang="en-US" sz="2100" dirty="0">
                <a:solidFill>
                  <a:schemeClr val="tx1"/>
                </a:solidFill>
              </a:rPr>
              <a:t>Armenian National Interests Fund </a:t>
            </a:r>
            <a:r>
              <a:rPr lang="en-US" sz="2100" dirty="0" smtClean="0">
                <a:solidFill>
                  <a:schemeClr val="tx1"/>
                </a:solidFill>
              </a:rPr>
              <a:t>(</a:t>
            </a:r>
            <a:r>
              <a:rPr lang="hy-AM" sz="2100" dirty="0" smtClean="0">
                <a:solidFill>
                  <a:schemeClr val="tx1"/>
                </a:solidFill>
              </a:rPr>
              <a:t>Հայաստանի </a:t>
            </a:r>
            <a:r>
              <a:rPr lang="hy-AM" sz="2100" dirty="0">
                <a:solidFill>
                  <a:schemeClr val="tx1"/>
                </a:solidFill>
              </a:rPr>
              <a:t>Պետական Հետաքրքրությունների </a:t>
            </a:r>
            <a:r>
              <a:rPr lang="hy-AM" sz="2100" dirty="0" smtClean="0">
                <a:solidFill>
                  <a:schemeClr val="tx1"/>
                </a:solidFill>
              </a:rPr>
              <a:t>Ֆոնդ</a:t>
            </a:r>
            <a:r>
              <a:rPr lang="en-US" sz="2100" dirty="0" smtClean="0">
                <a:solidFill>
                  <a:schemeClr val="tx1"/>
                </a:solidFill>
              </a:rPr>
              <a:t>) </a:t>
            </a:r>
            <a:r>
              <a:rPr lang="en-US" sz="2100" dirty="0">
                <a:solidFill>
                  <a:schemeClr val="tx1"/>
                </a:solidFill>
              </a:rPr>
              <a:t>is a state-owned </a:t>
            </a:r>
            <a:r>
              <a:rPr lang="en-US" sz="2100" dirty="0" smtClean="0">
                <a:solidFill>
                  <a:schemeClr val="tx1"/>
                </a:solidFill>
              </a:rPr>
              <a:t>enterprise </a:t>
            </a:r>
            <a:r>
              <a:rPr lang="en-US" sz="2100" dirty="0">
                <a:solidFill>
                  <a:schemeClr val="tx1"/>
                </a:solidFill>
              </a:rPr>
              <a:t>aimed </a:t>
            </a:r>
            <a:r>
              <a:rPr lang="en-US" sz="2100" dirty="0" smtClean="0">
                <a:solidFill>
                  <a:schemeClr val="tx1"/>
                </a:solidFill>
              </a:rPr>
              <a:t>at supporting investments and partnering investment projects in </a:t>
            </a:r>
            <a:r>
              <a:rPr lang="en-US" sz="2100" dirty="0" smtClean="0">
                <a:solidFill>
                  <a:schemeClr val="tx1"/>
                </a:solidFill>
              </a:rPr>
              <a:t>industry</a:t>
            </a:r>
            <a:r>
              <a:rPr lang="en-US" sz="2100" dirty="0">
                <a:solidFill>
                  <a:schemeClr val="tx1"/>
                </a:solidFill>
              </a:rPr>
              <a:t>, energy, agriculture, tourism, healthcare, high </a:t>
            </a:r>
            <a:r>
              <a:rPr lang="en-US" sz="2100" dirty="0" smtClean="0">
                <a:solidFill>
                  <a:schemeClr val="tx1"/>
                </a:solidFill>
              </a:rPr>
              <a:t>tech </a:t>
            </a:r>
            <a:endParaRPr lang="en-US" sz="2100" dirty="0" smtClean="0">
              <a:solidFill>
                <a:schemeClr val="tx1"/>
              </a:solidFill>
            </a:endParaRPr>
          </a:p>
          <a:p>
            <a:pPr marL="0" indent="0">
              <a:buNone/>
            </a:pPr>
            <a:r>
              <a:rPr lang="en-US" sz="2100" dirty="0">
                <a:solidFill>
                  <a:schemeClr val="tx1"/>
                </a:solidFill>
              </a:rPr>
              <a:t>ANIF </a:t>
            </a:r>
            <a:r>
              <a:rPr lang="en-US" sz="2100" dirty="0" smtClean="0">
                <a:solidFill>
                  <a:schemeClr val="tx1"/>
                </a:solidFill>
              </a:rPr>
              <a:t>invested about 4 </a:t>
            </a:r>
            <a:r>
              <a:rPr lang="en-US" sz="2100" dirty="0">
                <a:solidFill>
                  <a:schemeClr val="tx1"/>
                </a:solidFill>
              </a:rPr>
              <a:t>million </a:t>
            </a:r>
            <a:r>
              <a:rPr lang="en-US" sz="2100" dirty="0" smtClean="0">
                <a:solidFill>
                  <a:schemeClr val="tx1"/>
                </a:solidFill>
              </a:rPr>
              <a:t>USD </a:t>
            </a:r>
            <a:r>
              <a:rPr lang="en-US" sz="2100" dirty="0">
                <a:solidFill>
                  <a:schemeClr val="tx1"/>
                </a:solidFill>
              </a:rPr>
              <a:t>in the </a:t>
            </a:r>
            <a:r>
              <a:rPr lang="en-US" sz="2100" b="1" dirty="0">
                <a:solidFill>
                  <a:schemeClr val="tx1"/>
                </a:solidFill>
              </a:rPr>
              <a:t>EU-Armenia SME Fund </a:t>
            </a:r>
            <a:r>
              <a:rPr lang="en-US" sz="2100" dirty="0">
                <a:solidFill>
                  <a:schemeClr val="tx1"/>
                </a:solidFill>
              </a:rPr>
              <a:t>to provide equity </a:t>
            </a:r>
            <a:r>
              <a:rPr lang="en-US" sz="2100" dirty="0" smtClean="0">
                <a:solidFill>
                  <a:schemeClr val="tx1"/>
                </a:solidFill>
              </a:rPr>
              <a:t>finance to MSMEs to </a:t>
            </a:r>
            <a:r>
              <a:rPr lang="en-US" sz="2100" dirty="0">
                <a:solidFill>
                  <a:schemeClr val="tx1"/>
                </a:solidFill>
              </a:rPr>
              <a:t>support business </a:t>
            </a:r>
            <a:r>
              <a:rPr lang="en-US" sz="2100" dirty="0" smtClean="0">
                <a:solidFill>
                  <a:schemeClr val="tx1"/>
                </a:solidFill>
              </a:rPr>
              <a:t>expansion</a:t>
            </a:r>
          </a:p>
          <a:p>
            <a:pPr marL="0" indent="0">
              <a:buNone/>
            </a:pPr>
            <a:r>
              <a:rPr lang="en-US" sz="2100" dirty="0" smtClean="0">
                <a:solidFill>
                  <a:schemeClr val="tx1"/>
                </a:solidFill>
              </a:rPr>
              <a:t>Dutch </a:t>
            </a:r>
            <a:r>
              <a:rPr lang="en-US" sz="2100" dirty="0">
                <a:solidFill>
                  <a:schemeClr val="tx1"/>
                </a:solidFill>
              </a:rPr>
              <a:t>entrepreneurial development bank </a:t>
            </a:r>
            <a:r>
              <a:rPr lang="en-US" sz="2100" b="1" dirty="0">
                <a:solidFill>
                  <a:schemeClr val="tx1"/>
                </a:solidFill>
              </a:rPr>
              <a:t>FMO</a:t>
            </a:r>
            <a:r>
              <a:rPr lang="en-US" sz="2100" dirty="0">
                <a:solidFill>
                  <a:schemeClr val="tx1"/>
                </a:solidFill>
              </a:rPr>
              <a:t> </a:t>
            </a:r>
            <a:r>
              <a:rPr lang="en-US" sz="2100" dirty="0" smtClean="0">
                <a:solidFill>
                  <a:schemeClr val="tx1"/>
                </a:solidFill>
              </a:rPr>
              <a:t>investment </a:t>
            </a:r>
            <a:r>
              <a:rPr lang="en-US" sz="2100" dirty="0">
                <a:solidFill>
                  <a:schemeClr val="tx1"/>
                </a:solidFill>
              </a:rPr>
              <a:t>of about </a:t>
            </a:r>
            <a:r>
              <a:rPr lang="en-US" sz="2100" dirty="0" smtClean="0">
                <a:solidFill>
                  <a:schemeClr val="tx1"/>
                </a:solidFill>
              </a:rPr>
              <a:t>7 USD</a:t>
            </a:r>
          </a:p>
          <a:p>
            <a:pPr marL="0" indent="0">
              <a:buNone/>
            </a:pPr>
            <a:r>
              <a:rPr lang="en-US" sz="2100" dirty="0">
                <a:solidFill>
                  <a:schemeClr val="tx1"/>
                </a:solidFill>
              </a:rPr>
              <a:t>The committed capital of the Fund reached the target of USD 50 </a:t>
            </a:r>
            <a:r>
              <a:rPr lang="en-US" sz="2100" dirty="0" smtClean="0">
                <a:solidFill>
                  <a:schemeClr val="tx1"/>
                </a:solidFill>
              </a:rPr>
              <a:t>million</a:t>
            </a:r>
          </a:p>
        </p:txBody>
      </p:sp>
      <p:sp>
        <p:nvSpPr>
          <p:cNvPr id="7" name="Rectangle 6"/>
          <p:cNvSpPr/>
          <p:nvPr/>
        </p:nvSpPr>
        <p:spPr>
          <a:xfrm>
            <a:off x="1061382" y="1333773"/>
            <a:ext cx="2920992" cy="461665"/>
          </a:xfrm>
          <a:prstGeom prst="rect">
            <a:avLst/>
          </a:prstGeom>
        </p:spPr>
        <p:txBody>
          <a:bodyPr wrap="none">
            <a:spAutoFit/>
          </a:bodyPr>
          <a:lstStyle/>
          <a:p>
            <a:r>
              <a:rPr lang="en-US" sz="2400" dirty="0" smtClean="0"/>
              <a:t>Access </a:t>
            </a:r>
            <a:r>
              <a:rPr lang="en-US" sz="2400" dirty="0"/>
              <a:t>to Finance</a:t>
            </a:r>
          </a:p>
        </p:txBody>
      </p:sp>
      <p:sp>
        <p:nvSpPr>
          <p:cNvPr id="11" name="Title 1"/>
          <p:cNvSpPr txBox="1">
            <a:spLocks/>
          </p:cNvSpPr>
          <p:nvPr/>
        </p:nvSpPr>
        <p:spPr>
          <a:xfrm>
            <a:off x="-1589" y="5340003"/>
            <a:ext cx="11003886"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Government </a:t>
            </a:r>
            <a:r>
              <a:rPr lang="en-US" dirty="0"/>
              <a:t>Anti-Crisis </a:t>
            </a:r>
            <a:r>
              <a:rPr lang="en-US" dirty="0" smtClean="0"/>
              <a:t>Strategy</a:t>
            </a:r>
            <a:endParaRPr lang="en-US" dirty="0"/>
          </a:p>
        </p:txBody>
      </p:sp>
    </p:spTree>
    <p:extLst>
      <p:ext uri="{BB962C8B-B14F-4D97-AF65-F5344CB8AC3E}">
        <p14:creationId xmlns:p14="http://schemas.microsoft.com/office/powerpoint/2010/main" val="8659495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me"/>
          <p:cNvPicPr/>
          <p:nvPr/>
        </p:nvPicPr>
        <p:blipFill>
          <a:blip r:embed="rId2">
            <a:extLst>
              <a:ext uri="{28A0092B-C50C-407E-A947-70E740481C1C}">
                <a14:useLocalDpi xmlns:a14="http://schemas.microsoft.com/office/drawing/2010/main" val="0"/>
              </a:ext>
            </a:extLst>
          </a:blip>
          <a:srcRect/>
          <a:stretch>
            <a:fillRect/>
          </a:stretch>
        </p:blipFill>
        <p:spPr bwMode="auto">
          <a:xfrm>
            <a:off x="9218612" y="391635"/>
            <a:ext cx="2039620" cy="668020"/>
          </a:xfrm>
          <a:prstGeom prst="rect">
            <a:avLst/>
          </a:prstGeom>
          <a:noFill/>
          <a:ln>
            <a:noFill/>
          </a:ln>
        </p:spPr>
      </p:pic>
      <p:sp>
        <p:nvSpPr>
          <p:cNvPr id="9" name="Rectangle 8"/>
          <p:cNvSpPr/>
          <p:nvPr/>
        </p:nvSpPr>
        <p:spPr>
          <a:xfrm>
            <a:off x="684212" y="735109"/>
            <a:ext cx="11276730" cy="461665"/>
          </a:xfrm>
          <a:prstGeom prst="rect">
            <a:avLst/>
          </a:prstGeom>
        </p:spPr>
        <p:txBody>
          <a:bodyPr wrap="square">
            <a:spAutoFit/>
          </a:bodyPr>
          <a:lstStyle/>
          <a:p>
            <a:r>
              <a:rPr lang="en-US" sz="2400" b="1" dirty="0">
                <a:solidFill>
                  <a:schemeClr val="tx2">
                    <a:lumMod val="20000"/>
                    <a:lumOff val="80000"/>
                  </a:schemeClr>
                </a:solidFill>
                <a:effectLst>
                  <a:outerShdw blurRad="38100" dist="38100" dir="2700000" algn="tl">
                    <a:srgbClr val="000000">
                      <a:alpha val="43137"/>
                    </a:srgbClr>
                  </a:outerShdw>
                </a:effectLst>
              </a:rPr>
              <a:t>Government Support Measures</a:t>
            </a:r>
          </a:p>
        </p:txBody>
      </p:sp>
      <p:sp>
        <p:nvSpPr>
          <p:cNvPr id="10" name="Content Placeholder 2"/>
          <p:cNvSpPr>
            <a:spLocks noGrp="1"/>
          </p:cNvSpPr>
          <p:nvPr>
            <p:ph idx="1"/>
          </p:nvPr>
        </p:nvSpPr>
        <p:spPr>
          <a:xfrm>
            <a:off x="1061382" y="1795438"/>
            <a:ext cx="9843685" cy="3587723"/>
          </a:xfrm>
        </p:spPr>
        <p:txBody>
          <a:bodyPr>
            <a:normAutofit/>
          </a:bodyPr>
          <a:lstStyle/>
          <a:p>
            <a:pPr marL="0" indent="0">
              <a:buNone/>
            </a:pPr>
            <a:r>
              <a:rPr lang="en-US" sz="2400" b="1" dirty="0" smtClean="0">
                <a:solidFill>
                  <a:schemeClr val="tx1"/>
                </a:solidFill>
              </a:rPr>
              <a:t>EBRD</a:t>
            </a:r>
            <a:r>
              <a:rPr lang="en-US" sz="2400" b="1" dirty="0">
                <a:solidFill>
                  <a:schemeClr val="tx1"/>
                </a:solidFill>
              </a:rPr>
              <a:t>, IFC, ADB, </a:t>
            </a:r>
            <a:r>
              <a:rPr lang="en-US" sz="2400" b="1" dirty="0" err="1" smtClean="0">
                <a:solidFill>
                  <a:schemeClr val="tx1"/>
                </a:solidFill>
              </a:rPr>
              <a:t>KfW</a:t>
            </a:r>
            <a:r>
              <a:rPr lang="en-US" sz="2400" b="1" dirty="0" smtClean="0">
                <a:solidFill>
                  <a:schemeClr val="tx1"/>
                </a:solidFill>
              </a:rPr>
              <a:t>, </a:t>
            </a:r>
            <a:r>
              <a:rPr lang="en-US" sz="2400" b="1" dirty="0">
                <a:solidFill>
                  <a:schemeClr val="tx1"/>
                </a:solidFill>
              </a:rPr>
              <a:t>USAID, EU (EAP), UNDP, Green Economy Financing Facility (GEFF), Green Climate Fund (GCF), Climate Investment Funds (CIF</a:t>
            </a:r>
            <a:r>
              <a:rPr lang="en-US" sz="2400" b="1" dirty="0" smtClean="0">
                <a:solidFill>
                  <a:schemeClr val="tx1"/>
                </a:solidFill>
              </a:rPr>
              <a:t>)</a:t>
            </a:r>
            <a:r>
              <a:rPr lang="en-US" sz="2400" dirty="0">
                <a:solidFill>
                  <a:schemeClr val="tx1"/>
                </a:solidFill>
              </a:rPr>
              <a:t> </a:t>
            </a:r>
            <a:r>
              <a:rPr lang="en-US" sz="2400" dirty="0" smtClean="0">
                <a:solidFill>
                  <a:schemeClr val="tx1"/>
                </a:solidFill>
              </a:rPr>
              <a:t>are key </a:t>
            </a:r>
            <a:r>
              <a:rPr lang="en-US" sz="2400" dirty="0">
                <a:solidFill>
                  <a:schemeClr val="tx1"/>
                </a:solidFill>
              </a:rPr>
              <a:t>international </a:t>
            </a:r>
            <a:r>
              <a:rPr lang="en-US" sz="2400" dirty="0" smtClean="0">
                <a:solidFill>
                  <a:schemeClr val="tx1"/>
                </a:solidFill>
              </a:rPr>
              <a:t>partners in </a:t>
            </a:r>
            <a:r>
              <a:rPr lang="en-US" sz="2400" dirty="0">
                <a:solidFill>
                  <a:schemeClr val="tx1"/>
                </a:solidFill>
              </a:rPr>
              <a:t>funding under various climate </a:t>
            </a:r>
            <a:r>
              <a:rPr lang="en-US" sz="2400" dirty="0" smtClean="0">
                <a:solidFill>
                  <a:schemeClr val="tx1"/>
                </a:solidFill>
              </a:rPr>
              <a:t>change, </a:t>
            </a:r>
            <a:r>
              <a:rPr lang="en-US" sz="2400" dirty="0">
                <a:solidFill>
                  <a:schemeClr val="tx1"/>
                </a:solidFill>
              </a:rPr>
              <a:t>technical assistance, other regional and bilateral development </a:t>
            </a:r>
            <a:r>
              <a:rPr lang="en-US" sz="2400" dirty="0" smtClean="0">
                <a:solidFill>
                  <a:schemeClr val="tx1"/>
                </a:solidFill>
              </a:rPr>
              <a:t>programs</a:t>
            </a:r>
          </a:p>
        </p:txBody>
      </p:sp>
      <p:sp>
        <p:nvSpPr>
          <p:cNvPr id="7" name="Rectangle 6"/>
          <p:cNvSpPr/>
          <p:nvPr/>
        </p:nvSpPr>
        <p:spPr>
          <a:xfrm>
            <a:off x="1061382" y="1333773"/>
            <a:ext cx="2920992" cy="461665"/>
          </a:xfrm>
          <a:prstGeom prst="rect">
            <a:avLst/>
          </a:prstGeom>
        </p:spPr>
        <p:txBody>
          <a:bodyPr wrap="none">
            <a:spAutoFit/>
          </a:bodyPr>
          <a:lstStyle/>
          <a:p>
            <a:r>
              <a:rPr lang="en-US" sz="2400" dirty="0" smtClean="0"/>
              <a:t>Access </a:t>
            </a:r>
            <a:r>
              <a:rPr lang="en-US" sz="2400" dirty="0"/>
              <a:t>to Finance</a:t>
            </a:r>
          </a:p>
        </p:txBody>
      </p:sp>
      <p:sp>
        <p:nvSpPr>
          <p:cNvPr id="11" name="Title 1"/>
          <p:cNvSpPr txBox="1">
            <a:spLocks/>
          </p:cNvSpPr>
          <p:nvPr/>
        </p:nvSpPr>
        <p:spPr>
          <a:xfrm>
            <a:off x="-1589" y="5340003"/>
            <a:ext cx="11003886"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Government </a:t>
            </a:r>
            <a:r>
              <a:rPr lang="en-US" dirty="0"/>
              <a:t>Anti-Crisis </a:t>
            </a:r>
            <a:r>
              <a:rPr lang="en-US" dirty="0" smtClean="0"/>
              <a:t>Strategy</a:t>
            </a:r>
            <a:endParaRPr lang="en-US" dirty="0"/>
          </a:p>
        </p:txBody>
      </p:sp>
    </p:spTree>
    <p:extLst>
      <p:ext uri="{BB962C8B-B14F-4D97-AF65-F5344CB8AC3E}">
        <p14:creationId xmlns:p14="http://schemas.microsoft.com/office/powerpoint/2010/main" val="3737871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me"/>
          <p:cNvPicPr/>
          <p:nvPr/>
        </p:nvPicPr>
        <p:blipFill>
          <a:blip r:embed="rId2">
            <a:extLst>
              <a:ext uri="{28A0092B-C50C-407E-A947-70E740481C1C}">
                <a14:useLocalDpi xmlns:a14="http://schemas.microsoft.com/office/drawing/2010/main" val="0"/>
              </a:ext>
            </a:extLst>
          </a:blip>
          <a:srcRect/>
          <a:stretch>
            <a:fillRect/>
          </a:stretch>
        </p:blipFill>
        <p:spPr bwMode="auto">
          <a:xfrm>
            <a:off x="9218612" y="391635"/>
            <a:ext cx="2039620" cy="668020"/>
          </a:xfrm>
          <a:prstGeom prst="rect">
            <a:avLst/>
          </a:prstGeom>
          <a:noFill/>
          <a:ln>
            <a:noFill/>
          </a:ln>
        </p:spPr>
      </p:pic>
      <p:sp>
        <p:nvSpPr>
          <p:cNvPr id="9" name="Rectangle 8"/>
          <p:cNvSpPr/>
          <p:nvPr/>
        </p:nvSpPr>
        <p:spPr>
          <a:xfrm>
            <a:off x="684212" y="735109"/>
            <a:ext cx="11276730" cy="461665"/>
          </a:xfrm>
          <a:prstGeom prst="rect">
            <a:avLst/>
          </a:prstGeom>
        </p:spPr>
        <p:txBody>
          <a:bodyPr wrap="square">
            <a:spAutoFit/>
          </a:bodyPr>
          <a:lstStyle/>
          <a:p>
            <a:r>
              <a:rPr lang="en-US" sz="2400" b="1" dirty="0">
                <a:solidFill>
                  <a:schemeClr val="tx2">
                    <a:lumMod val="20000"/>
                    <a:lumOff val="80000"/>
                  </a:schemeClr>
                </a:solidFill>
                <a:effectLst>
                  <a:outerShdw blurRad="38100" dist="38100" dir="2700000" algn="tl">
                    <a:srgbClr val="000000">
                      <a:alpha val="43137"/>
                    </a:srgbClr>
                  </a:outerShdw>
                </a:effectLst>
              </a:rPr>
              <a:t>Government Support Measures</a:t>
            </a:r>
          </a:p>
        </p:txBody>
      </p:sp>
      <p:sp>
        <p:nvSpPr>
          <p:cNvPr id="10" name="Content Placeholder 2"/>
          <p:cNvSpPr>
            <a:spLocks noGrp="1"/>
          </p:cNvSpPr>
          <p:nvPr>
            <p:ph idx="1"/>
          </p:nvPr>
        </p:nvSpPr>
        <p:spPr>
          <a:xfrm>
            <a:off x="1061382" y="1795438"/>
            <a:ext cx="9843685" cy="3587723"/>
          </a:xfrm>
        </p:spPr>
        <p:txBody>
          <a:bodyPr>
            <a:noAutofit/>
          </a:bodyPr>
          <a:lstStyle/>
          <a:p>
            <a:pPr marL="0" indent="0">
              <a:buNone/>
            </a:pPr>
            <a:r>
              <a:rPr lang="en-US" dirty="0">
                <a:solidFill>
                  <a:schemeClr val="tx1"/>
                </a:solidFill>
              </a:rPr>
              <a:t>On February 20, 2020 Armenia’s government endorsed financial agreements with the EU totaling €65 million to create tools for the implementation of the Comprehensive and Enhanced Partnership Agreement and the “Financing Agreement between the Government of the Republic of Armenia and the European Commission for Energy Efficiency and the Environment” to support energy efficiency and environmental initiatives in Armenia. </a:t>
            </a:r>
            <a:endParaRPr lang="en-US" dirty="0" smtClean="0">
              <a:solidFill>
                <a:schemeClr val="tx1"/>
              </a:solidFill>
            </a:endParaRPr>
          </a:p>
          <a:p>
            <a:pPr marL="0" indent="0">
              <a:buNone/>
            </a:pPr>
            <a:r>
              <a:rPr lang="en-US" dirty="0" smtClean="0">
                <a:solidFill>
                  <a:schemeClr val="tx1"/>
                </a:solidFill>
              </a:rPr>
              <a:t>The measures </a:t>
            </a:r>
            <a:r>
              <a:rPr lang="en-US" dirty="0">
                <a:solidFill>
                  <a:schemeClr val="tx1"/>
                </a:solidFill>
              </a:rPr>
              <a:t>are envisaged to increase energy efficiency in existing buildings (e.g. multi-residential and low-income households</a:t>
            </a:r>
            <a:r>
              <a:rPr lang="en-US" dirty="0" smtClean="0">
                <a:solidFill>
                  <a:schemeClr val="tx1"/>
                </a:solidFill>
              </a:rPr>
              <a:t>), provide technical </a:t>
            </a:r>
            <a:r>
              <a:rPr lang="en-US" dirty="0">
                <a:solidFill>
                  <a:schemeClr val="tx1"/>
                </a:solidFill>
              </a:rPr>
              <a:t>support for achieving the required energy efficiency standards</a:t>
            </a:r>
            <a:r>
              <a:rPr lang="en-US" dirty="0" smtClean="0">
                <a:solidFill>
                  <a:schemeClr val="tx1"/>
                </a:solidFill>
              </a:rPr>
              <a:t>.</a:t>
            </a:r>
          </a:p>
        </p:txBody>
      </p:sp>
      <p:sp>
        <p:nvSpPr>
          <p:cNvPr id="7" name="Rectangle 6"/>
          <p:cNvSpPr/>
          <p:nvPr/>
        </p:nvSpPr>
        <p:spPr>
          <a:xfrm>
            <a:off x="1061382" y="1333773"/>
            <a:ext cx="2920992" cy="461665"/>
          </a:xfrm>
          <a:prstGeom prst="rect">
            <a:avLst/>
          </a:prstGeom>
        </p:spPr>
        <p:txBody>
          <a:bodyPr wrap="none">
            <a:spAutoFit/>
          </a:bodyPr>
          <a:lstStyle/>
          <a:p>
            <a:r>
              <a:rPr lang="en-US" sz="2400" dirty="0" smtClean="0"/>
              <a:t>Access </a:t>
            </a:r>
            <a:r>
              <a:rPr lang="en-US" sz="2400" dirty="0"/>
              <a:t>to Finance</a:t>
            </a:r>
          </a:p>
        </p:txBody>
      </p:sp>
      <p:sp>
        <p:nvSpPr>
          <p:cNvPr id="11" name="Title 1"/>
          <p:cNvSpPr txBox="1">
            <a:spLocks/>
          </p:cNvSpPr>
          <p:nvPr/>
        </p:nvSpPr>
        <p:spPr>
          <a:xfrm>
            <a:off x="-1589" y="5340003"/>
            <a:ext cx="11003886"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Government </a:t>
            </a:r>
            <a:r>
              <a:rPr lang="en-US" dirty="0"/>
              <a:t>Anti-Crisis </a:t>
            </a:r>
            <a:r>
              <a:rPr lang="en-US" dirty="0" smtClean="0"/>
              <a:t>Strategy</a:t>
            </a:r>
            <a:endParaRPr lang="en-US" dirty="0"/>
          </a:p>
        </p:txBody>
      </p:sp>
    </p:spTree>
    <p:extLst>
      <p:ext uri="{BB962C8B-B14F-4D97-AF65-F5344CB8AC3E}">
        <p14:creationId xmlns:p14="http://schemas.microsoft.com/office/powerpoint/2010/main" val="25222528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me"/>
          <p:cNvPicPr/>
          <p:nvPr/>
        </p:nvPicPr>
        <p:blipFill>
          <a:blip r:embed="rId2">
            <a:extLst>
              <a:ext uri="{28A0092B-C50C-407E-A947-70E740481C1C}">
                <a14:useLocalDpi xmlns:a14="http://schemas.microsoft.com/office/drawing/2010/main" val="0"/>
              </a:ext>
            </a:extLst>
          </a:blip>
          <a:srcRect/>
          <a:stretch>
            <a:fillRect/>
          </a:stretch>
        </p:blipFill>
        <p:spPr bwMode="auto">
          <a:xfrm>
            <a:off x="9218612" y="391635"/>
            <a:ext cx="2039620" cy="668020"/>
          </a:xfrm>
          <a:prstGeom prst="rect">
            <a:avLst/>
          </a:prstGeom>
          <a:noFill/>
          <a:ln>
            <a:noFill/>
          </a:ln>
        </p:spPr>
      </p:pic>
      <p:sp>
        <p:nvSpPr>
          <p:cNvPr id="9" name="Rectangle 8"/>
          <p:cNvSpPr/>
          <p:nvPr/>
        </p:nvSpPr>
        <p:spPr>
          <a:xfrm>
            <a:off x="684212" y="735109"/>
            <a:ext cx="11276730" cy="461665"/>
          </a:xfrm>
          <a:prstGeom prst="rect">
            <a:avLst/>
          </a:prstGeom>
        </p:spPr>
        <p:txBody>
          <a:bodyPr wrap="square">
            <a:spAutoFit/>
          </a:bodyPr>
          <a:lstStyle/>
          <a:p>
            <a:r>
              <a:rPr lang="en-US" sz="2400" b="1" dirty="0">
                <a:solidFill>
                  <a:schemeClr val="tx2">
                    <a:lumMod val="20000"/>
                    <a:lumOff val="80000"/>
                  </a:schemeClr>
                </a:solidFill>
                <a:effectLst>
                  <a:outerShdw blurRad="38100" dist="38100" dir="2700000" algn="tl">
                    <a:srgbClr val="000000">
                      <a:alpha val="43137"/>
                    </a:srgbClr>
                  </a:outerShdw>
                </a:effectLst>
              </a:rPr>
              <a:t>Government Support Measures</a:t>
            </a:r>
          </a:p>
        </p:txBody>
      </p:sp>
      <p:sp>
        <p:nvSpPr>
          <p:cNvPr id="10" name="Content Placeholder 2"/>
          <p:cNvSpPr>
            <a:spLocks noGrp="1"/>
          </p:cNvSpPr>
          <p:nvPr>
            <p:ph idx="1"/>
          </p:nvPr>
        </p:nvSpPr>
        <p:spPr>
          <a:xfrm>
            <a:off x="1061382" y="1795438"/>
            <a:ext cx="9843685" cy="3587723"/>
          </a:xfrm>
        </p:spPr>
        <p:txBody>
          <a:bodyPr>
            <a:normAutofit lnSpcReduction="10000"/>
          </a:bodyPr>
          <a:lstStyle/>
          <a:p>
            <a:pPr marL="0" indent="0">
              <a:buNone/>
            </a:pPr>
            <a:r>
              <a:rPr lang="en-US" b="1" dirty="0" smtClean="0">
                <a:solidFill>
                  <a:schemeClr val="tx1"/>
                </a:solidFill>
              </a:rPr>
              <a:t>EBRD </a:t>
            </a:r>
            <a:r>
              <a:rPr lang="en-US" b="1" dirty="0">
                <a:solidFill>
                  <a:schemeClr val="tx1"/>
                </a:solidFill>
              </a:rPr>
              <a:t>- </a:t>
            </a:r>
            <a:r>
              <a:rPr lang="en-US" dirty="0">
                <a:solidFill>
                  <a:schemeClr val="tx1"/>
                </a:solidFill>
              </a:rPr>
              <a:t>the leading institutional investor in </a:t>
            </a:r>
            <a:r>
              <a:rPr lang="en-US" dirty="0" smtClean="0">
                <a:solidFill>
                  <a:schemeClr val="tx1"/>
                </a:solidFill>
              </a:rPr>
              <a:t>Armenia </a:t>
            </a:r>
          </a:p>
          <a:p>
            <a:pPr marL="0" indent="0">
              <a:buNone/>
            </a:pPr>
            <a:r>
              <a:rPr lang="en-US" dirty="0" smtClean="0">
                <a:solidFill>
                  <a:schemeClr val="tx1"/>
                </a:solidFill>
              </a:rPr>
              <a:t>Invested </a:t>
            </a:r>
            <a:r>
              <a:rPr lang="en-US" dirty="0">
                <a:solidFill>
                  <a:schemeClr val="tx1"/>
                </a:solidFill>
              </a:rPr>
              <a:t>more than €1.51 billion in 189 projects in the country’s financial, corporate, infrastructure and energy sectors, with 88 </a:t>
            </a:r>
            <a:r>
              <a:rPr lang="en-US" dirty="0" smtClean="0">
                <a:solidFill>
                  <a:schemeClr val="tx1"/>
                </a:solidFill>
              </a:rPr>
              <a:t>% </a:t>
            </a:r>
            <a:r>
              <a:rPr lang="en-US" dirty="0">
                <a:solidFill>
                  <a:schemeClr val="tx1"/>
                </a:solidFill>
              </a:rPr>
              <a:t>of those investments in the private </a:t>
            </a:r>
            <a:r>
              <a:rPr lang="en-US" dirty="0" smtClean="0">
                <a:solidFill>
                  <a:schemeClr val="tx1"/>
                </a:solidFill>
              </a:rPr>
              <a:t>sector </a:t>
            </a:r>
          </a:p>
          <a:p>
            <a:pPr marL="0" indent="0">
              <a:buNone/>
            </a:pPr>
            <a:r>
              <a:rPr lang="en-US" dirty="0" smtClean="0">
                <a:solidFill>
                  <a:schemeClr val="tx1"/>
                </a:solidFill>
              </a:rPr>
              <a:t>Key </a:t>
            </a:r>
            <a:r>
              <a:rPr lang="en-US" dirty="0">
                <a:solidFill>
                  <a:schemeClr val="tx1"/>
                </a:solidFill>
              </a:rPr>
              <a:t>strategic priorities in Armenia </a:t>
            </a:r>
            <a:r>
              <a:rPr lang="en-US" dirty="0" smtClean="0">
                <a:solidFill>
                  <a:schemeClr val="tx1"/>
                </a:solidFill>
              </a:rPr>
              <a:t>include strengthening </a:t>
            </a:r>
            <a:r>
              <a:rPr lang="en-US" dirty="0">
                <a:solidFill>
                  <a:schemeClr val="tx1"/>
                </a:solidFill>
              </a:rPr>
              <a:t>the capacity of MSMEs through </a:t>
            </a:r>
            <a:r>
              <a:rPr lang="en-US" dirty="0" smtClean="0">
                <a:solidFill>
                  <a:schemeClr val="tx1"/>
                </a:solidFill>
              </a:rPr>
              <a:t>direct </a:t>
            </a:r>
            <a:r>
              <a:rPr lang="en-US" dirty="0">
                <a:solidFill>
                  <a:schemeClr val="tx1"/>
                </a:solidFill>
              </a:rPr>
              <a:t>and indirect </a:t>
            </a:r>
            <a:r>
              <a:rPr lang="en-US" dirty="0" smtClean="0">
                <a:solidFill>
                  <a:schemeClr val="tx1"/>
                </a:solidFill>
              </a:rPr>
              <a:t>financing; full </a:t>
            </a:r>
            <a:r>
              <a:rPr lang="en-US" dirty="0">
                <a:solidFill>
                  <a:schemeClr val="tx1"/>
                </a:solidFill>
              </a:rPr>
              <a:t>range of advisory services for </a:t>
            </a:r>
            <a:r>
              <a:rPr lang="en-US" dirty="0" smtClean="0">
                <a:solidFill>
                  <a:schemeClr val="tx1"/>
                </a:solidFill>
              </a:rPr>
              <a:t>MSMEs </a:t>
            </a:r>
          </a:p>
          <a:p>
            <a:pPr marL="0" indent="0">
              <a:buNone/>
            </a:pPr>
            <a:r>
              <a:rPr lang="en-US" dirty="0" smtClean="0">
                <a:solidFill>
                  <a:schemeClr val="tx1"/>
                </a:solidFill>
              </a:rPr>
              <a:t>Support </a:t>
            </a:r>
            <a:r>
              <a:rPr lang="en-US" dirty="0">
                <a:solidFill>
                  <a:schemeClr val="tx1"/>
                </a:solidFill>
              </a:rPr>
              <a:t>for the implementation of innovative climate technologies. regional development and </a:t>
            </a:r>
            <a:r>
              <a:rPr lang="en-US" dirty="0" smtClean="0">
                <a:solidFill>
                  <a:schemeClr val="tx1"/>
                </a:solidFill>
              </a:rPr>
              <a:t>inclusivity (</a:t>
            </a:r>
            <a:r>
              <a:rPr lang="en-US" dirty="0">
                <a:solidFill>
                  <a:schemeClr val="tx1"/>
                </a:solidFill>
              </a:rPr>
              <a:t>e.g. Women in Business), targeted lending framework </a:t>
            </a:r>
            <a:r>
              <a:rPr lang="en-US" dirty="0" smtClean="0">
                <a:solidFill>
                  <a:schemeClr val="tx1"/>
                </a:solidFill>
              </a:rPr>
              <a:t>to </a:t>
            </a:r>
            <a:r>
              <a:rPr lang="en-US" dirty="0">
                <a:solidFill>
                  <a:schemeClr val="tx1"/>
                </a:solidFill>
              </a:rPr>
              <a:t>invest </a:t>
            </a:r>
            <a:r>
              <a:rPr lang="en-US" dirty="0" smtClean="0">
                <a:solidFill>
                  <a:schemeClr val="tx1"/>
                </a:solidFill>
              </a:rPr>
              <a:t>in </a:t>
            </a:r>
            <a:r>
              <a:rPr lang="en-US" dirty="0">
                <a:solidFill>
                  <a:schemeClr val="tx1"/>
                </a:solidFill>
              </a:rPr>
              <a:t>energy </a:t>
            </a:r>
            <a:r>
              <a:rPr lang="en-US" dirty="0" smtClean="0">
                <a:solidFill>
                  <a:schemeClr val="tx1"/>
                </a:solidFill>
              </a:rPr>
              <a:t>efficiency, green technologies in private </a:t>
            </a:r>
            <a:r>
              <a:rPr lang="en-US" dirty="0">
                <a:solidFill>
                  <a:schemeClr val="tx1"/>
                </a:solidFill>
              </a:rPr>
              <a:t>sector in upgrading technologies to EU </a:t>
            </a:r>
            <a:r>
              <a:rPr lang="en-US" dirty="0" smtClean="0">
                <a:solidFill>
                  <a:schemeClr val="tx1"/>
                </a:solidFill>
              </a:rPr>
              <a:t>standards</a:t>
            </a:r>
          </a:p>
        </p:txBody>
      </p:sp>
      <p:sp>
        <p:nvSpPr>
          <p:cNvPr id="7" name="Rectangle 6"/>
          <p:cNvSpPr/>
          <p:nvPr/>
        </p:nvSpPr>
        <p:spPr>
          <a:xfrm>
            <a:off x="1061382" y="1333773"/>
            <a:ext cx="2920992" cy="461665"/>
          </a:xfrm>
          <a:prstGeom prst="rect">
            <a:avLst/>
          </a:prstGeom>
        </p:spPr>
        <p:txBody>
          <a:bodyPr wrap="none">
            <a:spAutoFit/>
          </a:bodyPr>
          <a:lstStyle/>
          <a:p>
            <a:r>
              <a:rPr lang="en-US" sz="2400" dirty="0" smtClean="0"/>
              <a:t>Access </a:t>
            </a:r>
            <a:r>
              <a:rPr lang="en-US" sz="2400" dirty="0"/>
              <a:t>to Finance</a:t>
            </a:r>
          </a:p>
        </p:txBody>
      </p:sp>
      <p:sp>
        <p:nvSpPr>
          <p:cNvPr id="11" name="Title 1"/>
          <p:cNvSpPr txBox="1">
            <a:spLocks/>
          </p:cNvSpPr>
          <p:nvPr/>
        </p:nvSpPr>
        <p:spPr>
          <a:xfrm>
            <a:off x="-1589" y="5340003"/>
            <a:ext cx="11003886"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Government </a:t>
            </a:r>
            <a:r>
              <a:rPr lang="en-US" dirty="0"/>
              <a:t>Anti-Crisis </a:t>
            </a:r>
            <a:r>
              <a:rPr lang="en-US" dirty="0" smtClean="0"/>
              <a:t>Strategy</a:t>
            </a:r>
            <a:endParaRPr lang="en-US" dirty="0"/>
          </a:p>
        </p:txBody>
      </p:sp>
    </p:spTree>
    <p:extLst>
      <p:ext uri="{BB962C8B-B14F-4D97-AF65-F5344CB8AC3E}">
        <p14:creationId xmlns:p14="http://schemas.microsoft.com/office/powerpoint/2010/main" val="80871608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me"/>
          <p:cNvPicPr/>
          <p:nvPr/>
        </p:nvPicPr>
        <p:blipFill>
          <a:blip r:embed="rId2">
            <a:extLst>
              <a:ext uri="{28A0092B-C50C-407E-A947-70E740481C1C}">
                <a14:useLocalDpi xmlns:a14="http://schemas.microsoft.com/office/drawing/2010/main" val="0"/>
              </a:ext>
            </a:extLst>
          </a:blip>
          <a:srcRect/>
          <a:stretch>
            <a:fillRect/>
          </a:stretch>
        </p:blipFill>
        <p:spPr bwMode="auto">
          <a:xfrm>
            <a:off x="9218612" y="391635"/>
            <a:ext cx="2039620" cy="668020"/>
          </a:xfrm>
          <a:prstGeom prst="rect">
            <a:avLst/>
          </a:prstGeom>
          <a:noFill/>
          <a:ln>
            <a:noFill/>
          </a:ln>
        </p:spPr>
      </p:pic>
      <p:sp>
        <p:nvSpPr>
          <p:cNvPr id="9" name="Rectangle 8"/>
          <p:cNvSpPr/>
          <p:nvPr/>
        </p:nvSpPr>
        <p:spPr>
          <a:xfrm>
            <a:off x="684212" y="735109"/>
            <a:ext cx="11276730" cy="461665"/>
          </a:xfrm>
          <a:prstGeom prst="rect">
            <a:avLst/>
          </a:prstGeom>
        </p:spPr>
        <p:txBody>
          <a:bodyPr wrap="square">
            <a:spAutoFit/>
          </a:bodyPr>
          <a:lstStyle/>
          <a:p>
            <a:r>
              <a:rPr lang="en-US" sz="2400" b="1" dirty="0">
                <a:solidFill>
                  <a:schemeClr val="tx2">
                    <a:lumMod val="20000"/>
                    <a:lumOff val="80000"/>
                  </a:schemeClr>
                </a:solidFill>
                <a:effectLst>
                  <a:outerShdw blurRad="38100" dist="38100" dir="2700000" algn="tl">
                    <a:srgbClr val="000000">
                      <a:alpha val="43137"/>
                    </a:srgbClr>
                  </a:outerShdw>
                </a:effectLst>
              </a:rPr>
              <a:t>Government Support Measures</a:t>
            </a:r>
          </a:p>
        </p:txBody>
      </p:sp>
      <p:sp>
        <p:nvSpPr>
          <p:cNvPr id="10" name="Content Placeholder 2"/>
          <p:cNvSpPr>
            <a:spLocks noGrp="1"/>
          </p:cNvSpPr>
          <p:nvPr>
            <p:ph idx="1"/>
          </p:nvPr>
        </p:nvSpPr>
        <p:spPr>
          <a:xfrm>
            <a:off x="1061382" y="1795438"/>
            <a:ext cx="9843685" cy="3587723"/>
          </a:xfrm>
        </p:spPr>
        <p:txBody>
          <a:bodyPr>
            <a:normAutofit lnSpcReduction="10000"/>
          </a:bodyPr>
          <a:lstStyle/>
          <a:p>
            <a:pPr marL="0" indent="0" algn="just">
              <a:buNone/>
            </a:pPr>
            <a:r>
              <a:rPr lang="en-US" b="1" dirty="0" err="1" smtClean="0">
                <a:solidFill>
                  <a:schemeClr val="tx1"/>
                </a:solidFill>
              </a:rPr>
              <a:t>Ameriabank</a:t>
            </a:r>
            <a:r>
              <a:rPr lang="en-US" b="1" dirty="0" smtClean="0">
                <a:solidFill>
                  <a:schemeClr val="tx1"/>
                </a:solidFill>
              </a:rPr>
              <a:t> - </a:t>
            </a:r>
            <a:r>
              <a:rPr lang="en-US" dirty="0">
                <a:solidFill>
                  <a:schemeClr val="tx1"/>
                </a:solidFill>
              </a:rPr>
              <a:t>On 20 January 2022 </a:t>
            </a:r>
            <a:r>
              <a:rPr lang="en-US" dirty="0" smtClean="0">
                <a:solidFill>
                  <a:schemeClr val="tx1"/>
                </a:solidFill>
              </a:rPr>
              <a:t>signed loan agreement with the </a:t>
            </a:r>
            <a:r>
              <a:rPr lang="en-US" b="1" dirty="0" smtClean="0">
                <a:solidFill>
                  <a:schemeClr val="tx1"/>
                </a:solidFill>
              </a:rPr>
              <a:t>EBRD</a:t>
            </a:r>
            <a:r>
              <a:rPr lang="en-US" dirty="0" smtClean="0">
                <a:solidFill>
                  <a:schemeClr val="tx1"/>
                </a:solidFill>
              </a:rPr>
              <a:t> in </a:t>
            </a:r>
            <a:r>
              <a:rPr lang="en-US" dirty="0">
                <a:solidFill>
                  <a:schemeClr val="tx1"/>
                </a:solidFill>
              </a:rPr>
              <a:t>total US$ 25 million from which up to USD 4 million under the </a:t>
            </a:r>
            <a:r>
              <a:rPr lang="en-US" b="1" dirty="0">
                <a:solidFill>
                  <a:schemeClr val="tx1"/>
                </a:solidFill>
              </a:rPr>
              <a:t>GCF GEFF </a:t>
            </a:r>
            <a:r>
              <a:rPr lang="en-US" dirty="0">
                <a:solidFill>
                  <a:schemeClr val="tx1"/>
                </a:solidFill>
              </a:rPr>
              <a:t>Regional Framework in Armenia </a:t>
            </a:r>
            <a:r>
              <a:rPr lang="en-US" dirty="0" smtClean="0">
                <a:solidFill>
                  <a:schemeClr val="tx1"/>
                </a:solidFill>
              </a:rPr>
              <a:t>with </a:t>
            </a:r>
            <a:r>
              <a:rPr lang="en-US" dirty="0">
                <a:solidFill>
                  <a:schemeClr val="tx1"/>
                </a:solidFill>
              </a:rPr>
              <a:t>75% </a:t>
            </a:r>
            <a:r>
              <a:rPr lang="en-US" dirty="0" smtClean="0">
                <a:solidFill>
                  <a:schemeClr val="tx1"/>
                </a:solidFill>
              </a:rPr>
              <a:t>out </a:t>
            </a:r>
            <a:r>
              <a:rPr lang="en-US" dirty="0">
                <a:solidFill>
                  <a:schemeClr val="tx1"/>
                </a:solidFill>
              </a:rPr>
              <a:t>of EBRD resources and 25% - </a:t>
            </a:r>
            <a:r>
              <a:rPr lang="en-US" dirty="0" smtClean="0">
                <a:solidFill>
                  <a:schemeClr val="tx1"/>
                </a:solidFill>
              </a:rPr>
              <a:t>Green </a:t>
            </a:r>
            <a:r>
              <a:rPr lang="en-US" dirty="0">
                <a:solidFill>
                  <a:schemeClr val="tx1"/>
                </a:solidFill>
              </a:rPr>
              <a:t>Climate </a:t>
            </a:r>
            <a:r>
              <a:rPr lang="en-US" dirty="0" smtClean="0">
                <a:solidFill>
                  <a:schemeClr val="tx1"/>
                </a:solidFill>
              </a:rPr>
              <a:t>Fund; </a:t>
            </a:r>
            <a:r>
              <a:rPr lang="en-US" dirty="0">
                <a:solidFill>
                  <a:schemeClr val="tx1"/>
                </a:solidFill>
              </a:rPr>
              <a:t>up to US$ 10 million for on-lending </a:t>
            </a:r>
            <a:r>
              <a:rPr lang="en-US" dirty="0" smtClean="0">
                <a:solidFill>
                  <a:schemeClr val="tx1"/>
                </a:solidFill>
              </a:rPr>
              <a:t>under </a:t>
            </a:r>
            <a:r>
              <a:rPr lang="en-US" dirty="0">
                <a:solidFill>
                  <a:schemeClr val="tx1"/>
                </a:solidFill>
              </a:rPr>
              <a:t>the </a:t>
            </a:r>
            <a:r>
              <a:rPr lang="en-US" i="1" dirty="0">
                <a:solidFill>
                  <a:schemeClr val="tx1"/>
                </a:solidFill>
              </a:rPr>
              <a:t>“Women in Business (</a:t>
            </a:r>
            <a:r>
              <a:rPr lang="en-US" b="1" i="1" dirty="0" err="1">
                <a:solidFill>
                  <a:schemeClr val="tx1"/>
                </a:solidFill>
              </a:rPr>
              <a:t>WiB</a:t>
            </a:r>
            <a:r>
              <a:rPr lang="en-US" i="1" dirty="0">
                <a:solidFill>
                  <a:schemeClr val="tx1"/>
                </a:solidFill>
              </a:rPr>
              <a:t>) Programme in the Eastern Partnership countries”</a:t>
            </a:r>
            <a:r>
              <a:rPr lang="en-US" dirty="0">
                <a:solidFill>
                  <a:schemeClr val="tx1"/>
                </a:solidFill>
              </a:rPr>
              <a:t>; </a:t>
            </a:r>
            <a:r>
              <a:rPr lang="en-US" dirty="0" smtClean="0">
                <a:solidFill>
                  <a:schemeClr val="tx1"/>
                </a:solidFill>
              </a:rPr>
              <a:t>a </a:t>
            </a:r>
            <a:r>
              <a:rPr lang="en-US" dirty="0">
                <a:solidFill>
                  <a:schemeClr val="tx1"/>
                </a:solidFill>
              </a:rPr>
              <a:t>senior loan of up to USD 5 million under the SME Competitiveness Programme in Eastern Partnership (</a:t>
            </a:r>
            <a:r>
              <a:rPr lang="en-US" b="1" i="1" dirty="0">
                <a:solidFill>
                  <a:schemeClr val="tx1"/>
                </a:solidFill>
              </a:rPr>
              <a:t>'</a:t>
            </a:r>
            <a:r>
              <a:rPr lang="en-US" b="1" i="1" dirty="0" err="1">
                <a:solidFill>
                  <a:schemeClr val="tx1"/>
                </a:solidFill>
              </a:rPr>
              <a:t>EaP</a:t>
            </a:r>
            <a:r>
              <a:rPr lang="en-US" b="1" i="1" dirty="0">
                <a:solidFill>
                  <a:schemeClr val="tx1"/>
                </a:solidFill>
              </a:rPr>
              <a:t> SMEC</a:t>
            </a:r>
            <a:r>
              <a:rPr lang="en-US" dirty="0">
                <a:solidFill>
                  <a:schemeClr val="tx1"/>
                </a:solidFill>
              </a:rPr>
              <a:t>'). </a:t>
            </a:r>
            <a:endParaRPr lang="en-US" dirty="0" smtClean="0">
              <a:solidFill>
                <a:schemeClr val="tx1"/>
              </a:solidFill>
            </a:endParaRPr>
          </a:p>
          <a:p>
            <a:pPr marL="0" indent="0" algn="just">
              <a:buNone/>
            </a:pPr>
            <a:r>
              <a:rPr lang="en-US" dirty="0" smtClean="0">
                <a:solidFill>
                  <a:schemeClr val="tx1"/>
                </a:solidFill>
              </a:rPr>
              <a:t>Under </a:t>
            </a:r>
            <a:r>
              <a:rPr lang="en-US" dirty="0">
                <a:solidFill>
                  <a:schemeClr val="tx1"/>
                </a:solidFill>
              </a:rPr>
              <a:t>the </a:t>
            </a:r>
            <a:r>
              <a:rPr lang="en-US" b="1" dirty="0">
                <a:solidFill>
                  <a:schemeClr val="tx1"/>
                </a:solidFill>
              </a:rPr>
              <a:t>EU4Business</a:t>
            </a:r>
            <a:r>
              <a:rPr lang="en-US" dirty="0">
                <a:solidFill>
                  <a:schemeClr val="tx1"/>
                </a:solidFill>
              </a:rPr>
              <a:t> initiative, </a:t>
            </a:r>
            <a:r>
              <a:rPr lang="en-US" dirty="0" err="1">
                <a:solidFill>
                  <a:schemeClr val="tx1"/>
                </a:solidFill>
              </a:rPr>
              <a:t>Ameriabank</a:t>
            </a:r>
            <a:r>
              <a:rPr lang="en-US" dirty="0">
                <a:solidFill>
                  <a:schemeClr val="tx1"/>
                </a:solidFill>
              </a:rPr>
              <a:t> </a:t>
            </a:r>
            <a:r>
              <a:rPr lang="en-US" dirty="0" smtClean="0">
                <a:solidFill>
                  <a:schemeClr val="tx1"/>
                </a:solidFill>
              </a:rPr>
              <a:t>received </a:t>
            </a:r>
            <a:r>
              <a:rPr lang="en-US" dirty="0">
                <a:solidFill>
                  <a:schemeClr val="tx1"/>
                </a:solidFill>
              </a:rPr>
              <a:t>US$ 5 million </a:t>
            </a:r>
            <a:r>
              <a:rPr lang="en-US" dirty="0" smtClean="0">
                <a:solidFill>
                  <a:schemeClr val="tx1"/>
                </a:solidFill>
              </a:rPr>
              <a:t>credit </a:t>
            </a:r>
            <a:r>
              <a:rPr lang="en-US" dirty="0">
                <a:solidFill>
                  <a:schemeClr val="tx1"/>
                </a:solidFill>
              </a:rPr>
              <a:t>line to finance </a:t>
            </a:r>
            <a:r>
              <a:rPr lang="en-US" dirty="0" smtClean="0">
                <a:solidFill>
                  <a:schemeClr val="tx1"/>
                </a:solidFill>
              </a:rPr>
              <a:t>at </a:t>
            </a:r>
            <a:r>
              <a:rPr lang="en-US" dirty="0">
                <a:solidFill>
                  <a:schemeClr val="tx1"/>
                </a:solidFill>
              </a:rPr>
              <a:t>least 70% of individual loans to </a:t>
            </a:r>
            <a:r>
              <a:rPr lang="en-US" dirty="0" smtClean="0">
                <a:solidFill>
                  <a:schemeClr val="tx1"/>
                </a:solidFill>
              </a:rPr>
              <a:t>investment </a:t>
            </a:r>
            <a:r>
              <a:rPr lang="en-US" dirty="0">
                <a:solidFill>
                  <a:schemeClr val="tx1"/>
                </a:solidFill>
              </a:rPr>
              <a:t>in green technologies in line with the EBRD's Green Economy Transition (</a:t>
            </a:r>
            <a:r>
              <a:rPr lang="en-US" b="1" dirty="0">
                <a:solidFill>
                  <a:schemeClr val="tx1"/>
                </a:solidFill>
              </a:rPr>
              <a:t>GET</a:t>
            </a:r>
            <a:r>
              <a:rPr lang="en-US" dirty="0">
                <a:solidFill>
                  <a:schemeClr val="tx1"/>
                </a:solidFill>
              </a:rPr>
              <a:t>) approach. </a:t>
            </a:r>
            <a:r>
              <a:rPr lang="en-US" dirty="0" smtClean="0">
                <a:solidFill>
                  <a:schemeClr val="tx1"/>
                </a:solidFill>
              </a:rPr>
              <a:t>Borrowers </a:t>
            </a:r>
            <a:r>
              <a:rPr lang="en-US" dirty="0">
                <a:solidFill>
                  <a:schemeClr val="tx1"/>
                </a:solidFill>
              </a:rPr>
              <a:t>are eligible to receive </a:t>
            </a:r>
            <a:r>
              <a:rPr lang="en-US" b="1" dirty="0">
                <a:solidFill>
                  <a:schemeClr val="tx1"/>
                </a:solidFill>
              </a:rPr>
              <a:t>technical advice and incentive grants </a:t>
            </a:r>
            <a:r>
              <a:rPr lang="en-US" dirty="0">
                <a:solidFill>
                  <a:schemeClr val="tx1"/>
                </a:solidFill>
              </a:rPr>
              <a:t>in the amount of EUR 523,000 </a:t>
            </a:r>
            <a:endParaRPr lang="en-US" dirty="0" smtClean="0">
              <a:solidFill>
                <a:schemeClr val="tx1"/>
              </a:solidFill>
            </a:endParaRPr>
          </a:p>
        </p:txBody>
      </p:sp>
      <p:sp>
        <p:nvSpPr>
          <p:cNvPr id="7" name="Rectangle 6"/>
          <p:cNvSpPr/>
          <p:nvPr/>
        </p:nvSpPr>
        <p:spPr>
          <a:xfrm>
            <a:off x="1061382" y="1333773"/>
            <a:ext cx="2920992" cy="461665"/>
          </a:xfrm>
          <a:prstGeom prst="rect">
            <a:avLst/>
          </a:prstGeom>
        </p:spPr>
        <p:txBody>
          <a:bodyPr wrap="none">
            <a:spAutoFit/>
          </a:bodyPr>
          <a:lstStyle/>
          <a:p>
            <a:r>
              <a:rPr lang="en-US" sz="2400" dirty="0" smtClean="0"/>
              <a:t>Access </a:t>
            </a:r>
            <a:r>
              <a:rPr lang="en-US" sz="2400" dirty="0"/>
              <a:t>to Finance</a:t>
            </a:r>
          </a:p>
        </p:txBody>
      </p:sp>
      <p:sp>
        <p:nvSpPr>
          <p:cNvPr id="11" name="Title 1"/>
          <p:cNvSpPr txBox="1">
            <a:spLocks/>
          </p:cNvSpPr>
          <p:nvPr/>
        </p:nvSpPr>
        <p:spPr>
          <a:xfrm>
            <a:off x="-1589" y="5340003"/>
            <a:ext cx="11003886"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Government </a:t>
            </a:r>
            <a:r>
              <a:rPr lang="en-US" dirty="0"/>
              <a:t>Anti-Crisis </a:t>
            </a:r>
            <a:r>
              <a:rPr lang="en-US" dirty="0" smtClean="0"/>
              <a:t>Strategy</a:t>
            </a:r>
            <a:endParaRPr lang="en-US" dirty="0"/>
          </a:p>
        </p:txBody>
      </p:sp>
    </p:spTree>
    <p:extLst>
      <p:ext uri="{BB962C8B-B14F-4D97-AF65-F5344CB8AC3E}">
        <p14:creationId xmlns:p14="http://schemas.microsoft.com/office/powerpoint/2010/main" val="327269870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me"/>
          <p:cNvPicPr/>
          <p:nvPr/>
        </p:nvPicPr>
        <p:blipFill>
          <a:blip r:embed="rId2">
            <a:extLst>
              <a:ext uri="{28A0092B-C50C-407E-A947-70E740481C1C}">
                <a14:useLocalDpi xmlns:a14="http://schemas.microsoft.com/office/drawing/2010/main" val="0"/>
              </a:ext>
            </a:extLst>
          </a:blip>
          <a:srcRect/>
          <a:stretch>
            <a:fillRect/>
          </a:stretch>
        </p:blipFill>
        <p:spPr bwMode="auto">
          <a:xfrm>
            <a:off x="9218612" y="391635"/>
            <a:ext cx="2039620" cy="668020"/>
          </a:xfrm>
          <a:prstGeom prst="rect">
            <a:avLst/>
          </a:prstGeom>
          <a:noFill/>
          <a:ln>
            <a:noFill/>
          </a:ln>
        </p:spPr>
      </p:pic>
      <p:sp>
        <p:nvSpPr>
          <p:cNvPr id="9" name="Rectangle 8"/>
          <p:cNvSpPr/>
          <p:nvPr/>
        </p:nvSpPr>
        <p:spPr>
          <a:xfrm>
            <a:off x="684212" y="735109"/>
            <a:ext cx="11276730" cy="461665"/>
          </a:xfrm>
          <a:prstGeom prst="rect">
            <a:avLst/>
          </a:prstGeom>
        </p:spPr>
        <p:txBody>
          <a:bodyPr wrap="square">
            <a:spAutoFit/>
          </a:bodyPr>
          <a:lstStyle/>
          <a:p>
            <a:r>
              <a:rPr lang="en-US" sz="2400" b="1" dirty="0">
                <a:solidFill>
                  <a:schemeClr val="tx2">
                    <a:lumMod val="20000"/>
                    <a:lumOff val="80000"/>
                  </a:schemeClr>
                </a:solidFill>
                <a:effectLst>
                  <a:outerShdw blurRad="38100" dist="38100" dir="2700000" algn="tl">
                    <a:srgbClr val="000000">
                      <a:alpha val="43137"/>
                    </a:srgbClr>
                  </a:outerShdw>
                </a:effectLst>
              </a:rPr>
              <a:t>Government Support Measures</a:t>
            </a:r>
          </a:p>
        </p:txBody>
      </p:sp>
      <p:sp>
        <p:nvSpPr>
          <p:cNvPr id="10" name="Content Placeholder 2"/>
          <p:cNvSpPr>
            <a:spLocks noGrp="1"/>
          </p:cNvSpPr>
          <p:nvPr>
            <p:ph idx="1"/>
          </p:nvPr>
        </p:nvSpPr>
        <p:spPr>
          <a:xfrm>
            <a:off x="1061382" y="1795438"/>
            <a:ext cx="9843685" cy="3587723"/>
          </a:xfrm>
        </p:spPr>
        <p:txBody>
          <a:bodyPr>
            <a:normAutofit/>
          </a:bodyPr>
          <a:lstStyle/>
          <a:p>
            <a:pPr marL="0" indent="0">
              <a:buNone/>
            </a:pPr>
            <a:r>
              <a:rPr lang="en-US" dirty="0">
                <a:solidFill>
                  <a:schemeClr val="tx1"/>
                </a:solidFill>
              </a:rPr>
              <a:t>EBRD </a:t>
            </a:r>
            <a:endParaRPr lang="en-US" dirty="0" smtClean="0">
              <a:solidFill>
                <a:schemeClr val="tx1"/>
              </a:solidFill>
            </a:endParaRPr>
          </a:p>
          <a:p>
            <a:pPr marL="0" indent="0">
              <a:buNone/>
            </a:pPr>
            <a:r>
              <a:rPr lang="en-US" dirty="0">
                <a:solidFill>
                  <a:schemeClr val="tx1"/>
                </a:solidFill>
              </a:rPr>
              <a:t>June, 2020 </a:t>
            </a:r>
            <a:r>
              <a:rPr lang="en-US" dirty="0" smtClean="0">
                <a:solidFill>
                  <a:schemeClr val="tx1"/>
                </a:solidFill>
              </a:rPr>
              <a:t>A </a:t>
            </a:r>
            <a:r>
              <a:rPr lang="en-US" dirty="0">
                <a:solidFill>
                  <a:schemeClr val="tx1"/>
                </a:solidFill>
              </a:rPr>
              <a:t>20 million USD </a:t>
            </a:r>
            <a:r>
              <a:rPr lang="en-US" dirty="0" smtClean="0">
                <a:solidFill>
                  <a:schemeClr val="tx1"/>
                </a:solidFill>
              </a:rPr>
              <a:t>loan </a:t>
            </a:r>
            <a:r>
              <a:rPr lang="en-US" dirty="0">
                <a:solidFill>
                  <a:schemeClr val="tx1"/>
                </a:solidFill>
              </a:rPr>
              <a:t>agreement </a:t>
            </a:r>
            <a:r>
              <a:rPr lang="en-US" dirty="0" smtClean="0">
                <a:solidFill>
                  <a:schemeClr val="tx1"/>
                </a:solidFill>
              </a:rPr>
              <a:t>to </a:t>
            </a:r>
            <a:r>
              <a:rPr lang="en-US" b="1" dirty="0">
                <a:solidFill>
                  <a:schemeClr val="tx1"/>
                </a:solidFill>
              </a:rPr>
              <a:t>ACBA-CREDIT AGRICOLE BANK</a:t>
            </a:r>
            <a:r>
              <a:rPr lang="en-US" dirty="0">
                <a:solidFill>
                  <a:schemeClr val="tx1"/>
                </a:solidFill>
              </a:rPr>
              <a:t>  to finance MSMEs affected by the coronavirus in Armenia. </a:t>
            </a:r>
            <a:endParaRPr lang="en-US" dirty="0" smtClean="0">
              <a:solidFill>
                <a:schemeClr val="tx1"/>
              </a:solidFill>
            </a:endParaRPr>
          </a:p>
          <a:p>
            <a:pPr marL="0" indent="0">
              <a:buNone/>
            </a:pPr>
            <a:r>
              <a:rPr lang="en-US" dirty="0" smtClean="0">
                <a:solidFill>
                  <a:schemeClr val="tx1"/>
                </a:solidFill>
              </a:rPr>
              <a:t>The </a:t>
            </a:r>
            <a:r>
              <a:rPr lang="en-US" dirty="0">
                <a:solidFill>
                  <a:schemeClr val="tx1"/>
                </a:solidFill>
              </a:rPr>
              <a:t>financial resources of the MSMEs affected by the </a:t>
            </a:r>
            <a:r>
              <a:rPr lang="en-US" dirty="0" smtClean="0">
                <a:solidFill>
                  <a:schemeClr val="tx1"/>
                </a:solidFill>
              </a:rPr>
              <a:t>Covid-19 pandemic </a:t>
            </a:r>
            <a:r>
              <a:rPr lang="en-US" dirty="0">
                <a:solidFill>
                  <a:schemeClr val="tx1"/>
                </a:solidFill>
              </a:rPr>
              <a:t>will be provided both in AMD and </a:t>
            </a:r>
            <a:r>
              <a:rPr lang="en-US" dirty="0" smtClean="0">
                <a:solidFill>
                  <a:schemeClr val="tx1"/>
                </a:solidFill>
              </a:rPr>
              <a:t>USD</a:t>
            </a:r>
          </a:p>
        </p:txBody>
      </p:sp>
      <p:sp>
        <p:nvSpPr>
          <p:cNvPr id="7" name="Rectangle 6"/>
          <p:cNvSpPr/>
          <p:nvPr/>
        </p:nvSpPr>
        <p:spPr>
          <a:xfrm>
            <a:off x="1061382" y="1333773"/>
            <a:ext cx="2920992" cy="461665"/>
          </a:xfrm>
          <a:prstGeom prst="rect">
            <a:avLst/>
          </a:prstGeom>
        </p:spPr>
        <p:txBody>
          <a:bodyPr wrap="none">
            <a:spAutoFit/>
          </a:bodyPr>
          <a:lstStyle/>
          <a:p>
            <a:r>
              <a:rPr lang="en-US" sz="2400" dirty="0" smtClean="0"/>
              <a:t>Access </a:t>
            </a:r>
            <a:r>
              <a:rPr lang="en-US" sz="2400" dirty="0"/>
              <a:t>to Finance</a:t>
            </a:r>
          </a:p>
        </p:txBody>
      </p:sp>
      <p:sp>
        <p:nvSpPr>
          <p:cNvPr id="11" name="Title 1"/>
          <p:cNvSpPr txBox="1">
            <a:spLocks/>
          </p:cNvSpPr>
          <p:nvPr/>
        </p:nvSpPr>
        <p:spPr>
          <a:xfrm>
            <a:off x="-1589" y="5340003"/>
            <a:ext cx="11003886"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Government </a:t>
            </a:r>
            <a:r>
              <a:rPr lang="en-US" dirty="0"/>
              <a:t>Anti-Crisis </a:t>
            </a:r>
            <a:r>
              <a:rPr lang="en-US" dirty="0" smtClean="0"/>
              <a:t>Strategy</a:t>
            </a:r>
            <a:endParaRPr lang="en-US" dirty="0"/>
          </a:p>
        </p:txBody>
      </p:sp>
    </p:spTree>
    <p:extLst>
      <p:ext uri="{BB962C8B-B14F-4D97-AF65-F5344CB8AC3E}">
        <p14:creationId xmlns:p14="http://schemas.microsoft.com/office/powerpoint/2010/main" val="35944291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82332" y="1465728"/>
            <a:ext cx="10162540" cy="4228624"/>
          </a:xfrm>
        </p:spPr>
        <p:txBody>
          <a:bodyPr>
            <a:noAutofit/>
          </a:bodyPr>
          <a:lstStyle/>
          <a:p>
            <a:pPr marL="0" indent="0">
              <a:buNone/>
            </a:pPr>
            <a:endParaRPr lang="en-US" sz="2400" b="1" dirty="0">
              <a:solidFill>
                <a:schemeClr val="tx2">
                  <a:lumMod val="20000"/>
                  <a:lumOff val="80000"/>
                </a:schemeClr>
              </a:solidFill>
              <a:effectLst>
                <a:outerShdw blurRad="38100" dist="38100" dir="2700000" algn="tl">
                  <a:srgbClr val="000000">
                    <a:alpha val="43137"/>
                  </a:srgbClr>
                </a:outerShdw>
              </a:effectLst>
            </a:endParaRPr>
          </a:p>
          <a:p>
            <a:pPr marL="0" indent="0">
              <a:buNone/>
            </a:pPr>
            <a:endParaRPr lang="en-US" sz="2400" b="1" dirty="0">
              <a:solidFill>
                <a:schemeClr val="tx2">
                  <a:lumMod val="20000"/>
                  <a:lumOff val="80000"/>
                </a:schemeClr>
              </a:solidFill>
              <a:effectLst>
                <a:outerShdw blurRad="38100" dist="38100" dir="2700000" algn="tl">
                  <a:srgbClr val="000000">
                    <a:alpha val="43137"/>
                  </a:srgbClr>
                </a:outerShdw>
              </a:effectLst>
            </a:endParaRPr>
          </a:p>
          <a:p>
            <a:pPr>
              <a:buFont typeface="Wingdings" panose="05000000000000000000" pitchFamily="2" charset="2"/>
              <a:buChar char="v"/>
            </a:pPr>
            <a:r>
              <a:rPr lang="en-US" sz="2400" b="1" dirty="0" smtClean="0">
                <a:solidFill>
                  <a:schemeClr val="tx2">
                    <a:lumMod val="20000"/>
                    <a:lumOff val="80000"/>
                  </a:schemeClr>
                </a:solidFill>
                <a:effectLst>
                  <a:outerShdw blurRad="38100" dist="38100" dir="2700000" algn="tl">
                    <a:srgbClr val="000000">
                      <a:alpha val="43137"/>
                    </a:srgbClr>
                  </a:outerShdw>
                </a:effectLst>
              </a:rPr>
              <a:t>Analysis </a:t>
            </a:r>
            <a:r>
              <a:rPr lang="en-US" sz="2400" b="1" dirty="0">
                <a:solidFill>
                  <a:schemeClr val="tx2">
                    <a:lumMod val="20000"/>
                    <a:lumOff val="80000"/>
                  </a:schemeClr>
                </a:solidFill>
                <a:effectLst>
                  <a:outerShdw blurRad="38100" dist="38100" dir="2700000" algn="tl">
                    <a:srgbClr val="000000">
                      <a:alpha val="43137"/>
                    </a:srgbClr>
                  </a:outerShdw>
                </a:effectLst>
              </a:rPr>
              <a:t>of the business environment and challenges for MSME </a:t>
            </a:r>
            <a:r>
              <a:rPr lang="en-US" sz="2400" b="1" dirty="0" smtClean="0">
                <a:solidFill>
                  <a:schemeClr val="tx2">
                    <a:lumMod val="20000"/>
                    <a:lumOff val="80000"/>
                  </a:schemeClr>
                </a:solidFill>
                <a:effectLst>
                  <a:outerShdw blurRad="38100" dist="38100" dir="2700000" algn="tl">
                    <a:srgbClr val="000000">
                      <a:alpha val="43137"/>
                    </a:srgbClr>
                  </a:outerShdw>
                </a:effectLst>
              </a:rPr>
              <a:t>during </a:t>
            </a:r>
            <a:r>
              <a:rPr lang="en-US" sz="2400" b="1" dirty="0">
                <a:solidFill>
                  <a:schemeClr val="tx2">
                    <a:lumMod val="20000"/>
                    <a:lumOff val="80000"/>
                  </a:schemeClr>
                </a:solidFill>
                <a:effectLst>
                  <a:outerShdw blurRad="38100" dist="38100" dir="2700000" algn="tl">
                    <a:srgbClr val="000000">
                      <a:alpha val="43137"/>
                    </a:srgbClr>
                  </a:outerShdw>
                </a:effectLst>
              </a:rPr>
              <a:t>the Covid-19 </a:t>
            </a:r>
            <a:r>
              <a:rPr lang="en-US" sz="2400" b="1" dirty="0" smtClean="0">
                <a:solidFill>
                  <a:schemeClr val="tx2">
                    <a:lumMod val="20000"/>
                    <a:lumOff val="80000"/>
                  </a:schemeClr>
                </a:solidFill>
                <a:effectLst>
                  <a:outerShdw blurRad="38100" dist="38100" dir="2700000" algn="tl">
                    <a:srgbClr val="000000">
                      <a:alpha val="43137"/>
                    </a:srgbClr>
                  </a:outerShdw>
                </a:effectLst>
              </a:rPr>
              <a:t>outbreak</a:t>
            </a:r>
            <a:endParaRPr lang="en-US" sz="2400" b="1" dirty="0">
              <a:solidFill>
                <a:schemeClr val="tx2">
                  <a:lumMod val="20000"/>
                  <a:lumOff val="80000"/>
                </a:schemeClr>
              </a:solidFill>
              <a:effectLst>
                <a:outerShdw blurRad="38100" dist="38100" dir="2700000" algn="tl">
                  <a:srgbClr val="000000">
                    <a:alpha val="43137"/>
                  </a:srgbClr>
                </a:outerShdw>
              </a:effectLst>
            </a:endParaRPr>
          </a:p>
          <a:p>
            <a:pPr>
              <a:buFont typeface="Wingdings" panose="05000000000000000000" pitchFamily="2" charset="2"/>
              <a:buChar char="v"/>
            </a:pPr>
            <a:r>
              <a:rPr lang="en-US" sz="2400" b="1" dirty="0">
                <a:solidFill>
                  <a:schemeClr val="tx2">
                    <a:lumMod val="20000"/>
                    <a:lumOff val="80000"/>
                  </a:schemeClr>
                </a:solidFill>
                <a:effectLst>
                  <a:outerShdw blurRad="38100" dist="38100" dir="2700000" algn="tl">
                    <a:srgbClr val="000000">
                      <a:alpha val="43137"/>
                    </a:srgbClr>
                  </a:outerShdw>
                </a:effectLst>
              </a:rPr>
              <a:t>Measures to restore business confidence of </a:t>
            </a:r>
            <a:r>
              <a:rPr lang="en-US" sz="2400" b="1" dirty="0" smtClean="0">
                <a:solidFill>
                  <a:schemeClr val="tx2">
                    <a:lumMod val="20000"/>
                    <a:lumOff val="80000"/>
                  </a:schemeClr>
                </a:solidFill>
                <a:effectLst>
                  <a:outerShdw blurRad="38100" dist="38100" dir="2700000" algn="tl">
                    <a:srgbClr val="000000">
                      <a:alpha val="43137"/>
                    </a:srgbClr>
                  </a:outerShdw>
                </a:effectLst>
              </a:rPr>
              <a:t>MSMEs</a:t>
            </a:r>
            <a:endParaRPr lang="en-US" sz="2400" b="1" dirty="0">
              <a:solidFill>
                <a:schemeClr val="tx2">
                  <a:lumMod val="20000"/>
                  <a:lumOff val="80000"/>
                </a:schemeClr>
              </a:solidFill>
              <a:effectLst>
                <a:outerShdw blurRad="38100" dist="38100" dir="2700000" algn="tl">
                  <a:srgbClr val="000000">
                    <a:alpha val="43137"/>
                  </a:srgbClr>
                </a:outerShdw>
              </a:effectLst>
            </a:endParaRPr>
          </a:p>
          <a:p>
            <a:pPr>
              <a:buFont typeface="Wingdings" panose="05000000000000000000" pitchFamily="2" charset="2"/>
              <a:buChar char="v"/>
            </a:pPr>
            <a:r>
              <a:rPr lang="en-US" sz="2400" b="1" dirty="0">
                <a:solidFill>
                  <a:schemeClr val="tx2">
                    <a:lumMod val="20000"/>
                    <a:lumOff val="80000"/>
                  </a:schemeClr>
                </a:solidFill>
                <a:effectLst>
                  <a:outerShdw blurRad="38100" dist="38100" dir="2700000" algn="tl">
                    <a:srgbClr val="000000">
                      <a:alpha val="43137"/>
                    </a:srgbClr>
                  </a:outerShdw>
                </a:effectLst>
              </a:rPr>
              <a:t>Best practices </a:t>
            </a:r>
            <a:r>
              <a:rPr lang="en-US" sz="2400" b="1" dirty="0" smtClean="0">
                <a:solidFill>
                  <a:schemeClr val="tx2">
                    <a:lumMod val="20000"/>
                    <a:lumOff val="80000"/>
                  </a:schemeClr>
                </a:solidFill>
                <a:effectLst>
                  <a:outerShdw blurRad="38100" dist="38100" dir="2700000" algn="tl">
                    <a:srgbClr val="000000">
                      <a:alpha val="43137"/>
                    </a:srgbClr>
                  </a:outerShdw>
                </a:effectLst>
              </a:rPr>
              <a:t>and recommendations for </a:t>
            </a:r>
            <a:r>
              <a:rPr lang="en-US" sz="2400" b="1" dirty="0">
                <a:solidFill>
                  <a:schemeClr val="tx2">
                    <a:lumMod val="20000"/>
                    <a:lumOff val="80000"/>
                  </a:schemeClr>
                </a:solidFill>
                <a:effectLst>
                  <a:outerShdw blurRad="38100" dist="38100" dir="2700000" algn="tl">
                    <a:srgbClr val="000000">
                      <a:alpha val="43137"/>
                    </a:srgbClr>
                  </a:outerShdw>
                </a:effectLst>
              </a:rPr>
              <a:t>MSMEs in delivering energy efficient products and in providing renewable energy equipment</a:t>
            </a:r>
          </a:p>
          <a:p>
            <a:pPr>
              <a:buFont typeface="Wingdings" panose="05000000000000000000" pitchFamily="2" charset="2"/>
              <a:buChar char="v"/>
            </a:pPr>
            <a:r>
              <a:rPr lang="en-US" sz="2400" b="1" dirty="0">
                <a:solidFill>
                  <a:schemeClr val="tx2">
                    <a:lumMod val="20000"/>
                    <a:lumOff val="80000"/>
                  </a:schemeClr>
                </a:solidFill>
                <a:effectLst>
                  <a:outerShdw blurRad="38100" dist="38100" dir="2700000" algn="tl">
                    <a:srgbClr val="000000">
                      <a:alpha val="43137"/>
                    </a:srgbClr>
                  </a:outerShdw>
                </a:effectLst>
              </a:rPr>
              <a:t>Recommendations to the Government of Armenia on creating an enabling environment for MSMEs to promote an economic recovery consistent with sustainable development </a:t>
            </a:r>
            <a:r>
              <a:rPr lang="en-US" sz="2400" b="1" dirty="0" smtClean="0">
                <a:solidFill>
                  <a:schemeClr val="tx2">
                    <a:lumMod val="20000"/>
                    <a:lumOff val="80000"/>
                  </a:schemeClr>
                </a:solidFill>
                <a:effectLst>
                  <a:outerShdw blurRad="38100" dist="38100" dir="2700000" algn="tl">
                    <a:srgbClr val="000000">
                      <a:alpha val="43137"/>
                    </a:srgbClr>
                  </a:outerShdw>
                </a:effectLst>
              </a:rPr>
              <a:t>goals</a:t>
            </a:r>
            <a:endParaRPr lang="en-US" sz="2400" b="1" dirty="0">
              <a:solidFill>
                <a:schemeClr val="tx2">
                  <a:lumMod val="20000"/>
                  <a:lumOff val="80000"/>
                </a:schemeClr>
              </a:solidFill>
              <a:effectLst>
                <a:outerShdw blurRad="38100" dist="38100" dir="2700000" algn="tl">
                  <a:srgbClr val="000000">
                    <a:alpha val="43137"/>
                  </a:srgbClr>
                </a:outerShdw>
              </a:effectLst>
            </a:endParaRPr>
          </a:p>
          <a:p>
            <a:pPr marL="0" indent="0">
              <a:buNone/>
            </a:pPr>
            <a:endParaRPr lang="en-US" sz="2400" b="1" dirty="0" smtClean="0">
              <a:solidFill>
                <a:schemeClr val="tx2">
                  <a:lumMod val="20000"/>
                  <a:lumOff val="80000"/>
                </a:schemeClr>
              </a:solidFill>
              <a:effectLst>
                <a:outerShdw blurRad="38100" dist="38100" dir="2700000" algn="tl">
                  <a:srgbClr val="000000">
                    <a:alpha val="43137"/>
                  </a:srgbClr>
                </a:outerShdw>
              </a:effectLst>
            </a:endParaRPr>
          </a:p>
          <a:p>
            <a:pPr marL="0" indent="0">
              <a:buNone/>
            </a:pPr>
            <a:endParaRPr lang="en-US" sz="2400" b="1" dirty="0">
              <a:solidFill>
                <a:schemeClr val="tx2">
                  <a:lumMod val="20000"/>
                  <a:lumOff val="80000"/>
                </a:schemeClr>
              </a:solidFill>
              <a:effectLst>
                <a:outerShdw blurRad="38100" dist="38100" dir="2700000" algn="tl">
                  <a:srgbClr val="000000">
                    <a:alpha val="43137"/>
                  </a:srgbClr>
                </a:outerShdw>
              </a:effectLst>
            </a:endParaRPr>
          </a:p>
          <a:p>
            <a:pPr marL="0" indent="0">
              <a:buNone/>
            </a:pPr>
            <a:endParaRPr lang="en-US" sz="2400" b="1" dirty="0">
              <a:solidFill>
                <a:schemeClr val="tx2">
                  <a:lumMod val="20000"/>
                  <a:lumOff val="80000"/>
                </a:schemeClr>
              </a:solidFill>
              <a:effectLst>
                <a:outerShdw blurRad="38100" dist="38100" dir="2700000" algn="tl">
                  <a:srgbClr val="000000">
                    <a:alpha val="43137"/>
                  </a:srgbClr>
                </a:outerShdw>
              </a:effectLst>
            </a:endParaRPr>
          </a:p>
        </p:txBody>
      </p:sp>
      <p:sp>
        <p:nvSpPr>
          <p:cNvPr id="4" name="Title 1"/>
          <p:cNvSpPr>
            <a:spLocks noGrp="1"/>
          </p:cNvSpPr>
          <p:nvPr>
            <p:ph type="title"/>
          </p:nvPr>
        </p:nvSpPr>
        <p:spPr>
          <a:xfrm>
            <a:off x="-1588" y="5351090"/>
            <a:ext cx="8534400" cy="1507067"/>
          </a:xfrm>
        </p:spPr>
        <p:txBody>
          <a:bodyPr/>
          <a:lstStyle/>
          <a:p>
            <a:r>
              <a:rPr lang="en-US" dirty="0"/>
              <a:t>Objectives of the Study</a:t>
            </a:r>
          </a:p>
        </p:txBody>
      </p:sp>
      <p:pic>
        <p:nvPicPr>
          <p:cNvPr id="5" name="Picture 4" descr="Home"/>
          <p:cNvPicPr/>
          <p:nvPr/>
        </p:nvPicPr>
        <p:blipFill>
          <a:blip r:embed="rId2">
            <a:extLst>
              <a:ext uri="{28A0092B-C50C-407E-A947-70E740481C1C}">
                <a14:useLocalDpi xmlns:a14="http://schemas.microsoft.com/office/drawing/2010/main" val="0"/>
              </a:ext>
            </a:extLst>
          </a:blip>
          <a:srcRect/>
          <a:stretch>
            <a:fillRect/>
          </a:stretch>
        </p:blipFill>
        <p:spPr bwMode="auto">
          <a:xfrm>
            <a:off x="9218612" y="391635"/>
            <a:ext cx="2039620" cy="668020"/>
          </a:xfrm>
          <a:prstGeom prst="rect">
            <a:avLst/>
          </a:prstGeom>
          <a:noFill/>
          <a:ln>
            <a:noFill/>
          </a:ln>
        </p:spPr>
      </p:pic>
    </p:spTree>
    <p:extLst>
      <p:ext uri="{BB962C8B-B14F-4D97-AF65-F5344CB8AC3E}">
        <p14:creationId xmlns:p14="http://schemas.microsoft.com/office/powerpoint/2010/main" val="167998999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me"/>
          <p:cNvPicPr/>
          <p:nvPr/>
        </p:nvPicPr>
        <p:blipFill>
          <a:blip r:embed="rId2">
            <a:extLst>
              <a:ext uri="{28A0092B-C50C-407E-A947-70E740481C1C}">
                <a14:useLocalDpi xmlns:a14="http://schemas.microsoft.com/office/drawing/2010/main" val="0"/>
              </a:ext>
            </a:extLst>
          </a:blip>
          <a:srcRect/>
          <a:stretch>
            <a:fillRect/>
          </a:stretch>
        </p:blipFill>
        <p:spPr bwMode="auto">
          <a:xfrm>
            <a:off x="9218612" y="391635"/>
            <a:ext cx="2039620" cy="668020"/>
          </a:xfrm>
          <a:prstGeom prst="rect">
            <a:avLst/>
          </a:prstGeom>
          <a:noFill/>
          <a:ln>
            <a:noFill/>
          </a:ln>
        </p:spPr>
      </p:pic>
      <p:sp>
        <p:nvSpPr>
          <p:cNvPr id="9" name="Rectangle 8"/>
          <p:cNvSpPr/>
          <p:nvPr/>
        </p:nvSpPr>
        <p:spPr>
          <a:xfrm>
            <a:off x="684212" y="735109"/>
            <a:ext cx="11276730" cy="461665"/>
          </a:xfrm>
          <a:prstGeom prst="rect">
            <a:avLst/>
          </a:prstGeom>
        </p:spPr>
        <p:txBody>
          <a:bodyPr wrap="square">
            <a:spAutoFit/>
          </a:bodyPr>
          <a:lstStyle/>
          <a:p>
            <a:r>
              <a:rPr lang="en-US" sz="2400" b="1" dirty="0">
                <a:solidFill>
                  <a:schemeClr val="tx2">
                    <a:lumMod val="20000"/>
                    <a:lumOff val="80000"/>
                  </a:schemeClr>
                </a:solidFill>
                <a:effectLst>
                  <a:outerShdw blurRad="38100" dist="38100" dir="2700000" algn="tl">
                    <a:srgbClr val="000000">
                      <a:alpha val="43137"/>
                    </a:srgbClr>
                  </a:outerShdw>
                </a:effectLst>
              </a:rPr>
              <a:t>Government Support Measures</a:t>
            </a:r>
          </a:p>
        </p:txBody>
      </p:sp>
      <p:sp>
        <p:nvSpPr>
          <p:cNvPr id="10" name="Content Placeholder 2"/>
          <p:cNvSpPr>
            <a:spLocks noGrp="1"/>
          </p:cNvSpPr>
          <p:nvPr>
            <p:ph idx="1"/>
          </p:nvPr>
        </p:nvSpPr>
        <p:spPr>
          <a:xfrm>
            <a:off x="1061382" y="1795438"/>
            <a:ext cx="9843685" cy="3587723"/>
          </a:xfrm>
        </p:spPr>
        <p:txBody>
          <a:bodyPr>
            <a:normAutofit lnSpcReduction="10000"/>
          </a:bodyPr>
          <a:lstStyle/>
          <a:p>
            <a:pPr marL="0" indent="0">
              <a:buNone/>
            </a:pPr>
            <a:r>
              <a:rPr lang="en-US" b="1" dirty="0" smtClean="0">
                <a:solidFill>
                  <a:schemeClr val="tx1"/>
                </a:solidFill>
              </a:rPr>
              <a:t>EBRD </a:t>
            </a:r>
            <a:r>
              <a:rPr lang="en-US" b="1" dirty="0">
                <a:solidFill>
                  <a:schemeClr val="tx1"/>
                </a:solidFill>
              </a:rPr>
              <a:t>- </a:t>
            </a:r>
            <a:r>
              <a:rPr lang="en-US" b="1" dirty="0" err="1">
                <a:solidFill>
                  <a:schemeClr val="tx1"/>
                </a:solidFill>
              </a:rPr>
              <a:t>EaP</a:t>
            </a:r>
            <a:r>
              <a:rPr lang="en-US" b="1" dirty="0">
                <a:solidFill>
                  <a:schemeClr val="tx1"/>
                </a:solidFill>
              </a:rPr>
              <a:t> SMEC – SME Competitiveness Programme in Eastern Partnership </a:t>
            </a:r>
            <a:r>
              <a:rPr lang="en-US" b="1" dirty="0" smtClean="0">
                <a:solidFill>
                  <a:schemeClr val="tx1"/>
                </a:solidFill>
              </a:rPr>
              <a:t>countries</a:t>
            </a:r>
            <a:r>
              <a:rPr lang="en-US" dirty="0" smtClean="0">
                <a:solidFill>
                  <a:schemeClr val="tx1"/>
                </a:solidFill>
              </a:rPr>
              <a:t> </a:t>
            </a:r>
          </a:p>
          <a:p>
            <a:pPr marL="0" indent="0">
              <a:buNone/>
            </a:pPr>
            <a:r>
              <a:rPr lang="en-US" dirty="0" smtClean="0">
                <a:solidFill>
                  <a:schemeClr val="tx1"/>
                </a:solidFill>
              </a:rPr>
              <a:t>Established </a:t>
            </a:r>
            <a:r>
              <a:rPr lang="en-US" dirty="0">
                <a:solidFill>
                  <a:schemeClr val="tx1"/>
                </a:solidFill>
              </a:rPr>
              <a:t>by the EBRD in cooperation with the EU to help finance investments in </a:t>
            </a:r>
            <a:r>
              <a:rPr lang="en-US" dirty="0" smtClean="0">
                <a:solidFill>
                  <a:schemeClr val="tx1"/>
                </a:solidFill>
              </a:rPr>
              <a:t>MSMEs </a:t>
            </a:r>
            <a:r>
              <a:rPr lang="en-US" dirty="0">
                <a:solidFill>
                  <a:schemeClr val="tx1"/>
                </a:solidFill>
              </a:rPr>
              <a:t>to support sustainable investments in technologies, meeting best standards in the field of product quality, occupational health and safety, environmental protection, and promoting the use of green technologies, </a:t>
            </a:r>
            <a:r>
              <a:rPr lang="en-US" dirty="0" smtClean="0">
                <a:solidFill>
                  <a:schemeClr val="tx1"/>
                </a:solidFill>
              </a:rPr>
              <a:t>enhancing </a:t>
            </a:r>
            <a:r>
              <a:rPr lang="en-US" dirty="0">
                <a:solidFill>
                  <a:schemeClr val="tx1"/>
                </a:solidFill>
              </a:rPr>
              <a:t>MSMEs' </a:t>
            </a:r>
            <a:r>
              <a:rPr lang="en-US" dirty="0" smtClean="0">
                <a:solidFill>
                  <a:schemeClr val="tx1"/>
                </a:solidFill>
              </a:rPr>
              <a:t>competitiveness</a:t>
            </a:r>
          </a:p>
          <a:p>
            <a:pPr marL="0" indent="0">
              <a:buNone/>
            </a:pPr>
            <a:r>
              <a:rPr lang="en-US" dirty="0" smtClean="0">
                <a:solidFill>
                  <a:schemeClr val="tx1"/>
                </a:solidFill>
              </a:rPr>
              <a:t>At </a:t>
            </a:r>
            <a:r>
              <a:rPr lang="en-US" dirty="0">
                <a:solidFill>
                  <a:schemeClr val="tx1"/>
                </a:solidFill>
              </a:rPr>
              <a:t>least 70 </a:t>
            </a:r>
            <a:r>
              <a:rPr lang="en-US" dirty="0" smtClean="0">
                <a:solidFill>
                  <a:schemeClr val="tx1"/>
                </a:solidFill>
              </a:rPr>
              <a:t>% of </a:t>
            </a:r>
            <a:r>
              <a:rPr lang="en-US" dirty="0">
                <a:solidFill>
                  <a:schemeClr val="tx1"/>
                </a:solidFill>
              </a:rPr>
              <a:t>all financed sub-loans are expected to be compliant with EBRD Green Economy Transition (GET) approach. </a:t>
            </a:r>
            <a:r>
              <a:rPr lang="en-US" dirty="0" smtClean="0">
                <a:solidFill>
                  <a:schemeClr val="tx1"/>
                </a:solidFill>
              </a:rPr>
              <a:t>Eligible </a:t>
            </a:r>
            <a:r>
              <a:rPr lang="en-US" dirty="0">
                <a:solidFill>
                  <a:schemeClr val="tx1"/>
                </a:solidFill>
              </a:rPr>
              <a:t>sub-borrowers will receive technical assistance and grant support in the form of investment incentives upon the completion of their investment </a:t>
            </a:r>
            <a:r>
              <a:rPr lang="en-US" dirty="0" smtClean="0">
                <a:solidFill>
                  <a:schemeClr val="tx1"/>
                </a:solidFill>
              </a:rPr>
              <a:t>projects</a:t>
            </a:r>
          </a:p>
        </p:txBody>
      </p:sp>
      <p:sp>
        <p:nvSpPr>
          <p:cNvPr id="7" name="Rectangle 6"/>
          <p:cNvSpPr/>
          <p:nvPr/>
        </p:nvSpPr>
        <p:spPr>
          <a:xfrm>
            <a:off x="1061382" y="1333773"/>
            <a:ext cx="2920992" cy="461665"/>
          </a:xfrm>
          <a:prstGeom prst="rect">
            <a:avLst/>
          </a:prstGeom>
        </p:spPr>
        <p:txBody>
          <a:bodyPr wrap="none">
            <a:spAutoFit/>
          </a:bodyPr>
          <a:lstStyle/>
          <a:p>
            <a:r>
              <a:rPr lang="en-US" sz="2400" dirty="0" smtClean="0">
                <a:solidFill>
                  <a:srgbClr val="FF0000"/>
                </a:solidFill>
              </a:rPr>
              <a:t>Access </a:t>
            </a:r>
            <a:r>
              <a:rPr lang="en-US" sz="2400" dirty="0">
                <a:solidFill>
                  <a:srgbClr val="FF0000"/>
                </a:solidFill>
              </a:rPr>
              <a:t>to Finance</a:t>
            </a:r>
          </a:p>
        </p:txBody>
      </p:sp>
      <p:sp>
        <p:nvSpPr>
          <p:cNvPr id="11" name="Title 1"/>
          <p:cNvSpPr txBox="1">
            <a:spLocks/>
          </p:cNvSpPr>
          <p:nvPr/>
        </p:nvSpPr>
        <p:spPr>
          <a:xfrm>
            <a:off x="-1589" y="5340003"/>
            <a:ext cx="11003886"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Government </a:t>
            </a:r>
            <a:r>
              <a:rPr lang="en-US" dirty="0"/>
              <a:t>Anti-Crisis </a:t>
            </a:r>
            <a:r>
              <a:rPr lang="en-US" dirty="0" smtClean="0"/>
              <a:t>Strategy</a:t>
            </a:r>
            <a:endParaRPr lang="en-US" dirty="0"/>
          </a:p>
        </p:txBody>
      </p:sp>
    </p:spTree>
    <p:extLst>
      <p:ext uri="{BB962C8B-B14F-4D97-AF65-F5344CB8AC3E}">
        <p14:creationId xmlns:p14="http://schemas.microsoft.com/office/powerpoint/2010/main" val="234964810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me"/>
          <p:cNvPicPr/>
          <p:nvPr/>
        </p:nvPicPr>
        <p:blipFill>
          <a:blip r:embed="rId2">
            <a:extLst>
              <a:ext uri="{28A0092B-C50C-407E-A947-70E740481C1C}">
                <a14:useLocalDpi xmlns:a14="http://schemas.microsoft.com/office/drawing/2010/main" val="0"/>
              </a:ext>
            </a:extLst>
          </a:blip>
          <a:srcRect/>
          <a:stretch>
            <a:fillRect/>
          </a:stretch>
        </p:blipFill>
        <p:spPr bwMode="auto">
          <a:xfrm>
            <a:off x="9218612" y="391635"/>
            <a:ext cx="2039620" cy="668020"/>
          </a:xfrm>
          <a:prstGeom prst="rect">
            <a:avLst/>
          </a:prstGeom>
          <a:noFill/>
          <a:ln>
            <a:noFill/>
          </a:ln>
        </p:spPr>
      </p:pic>
      <p:sp>
        <p:nvSpPr>
          <p:cNvPr id="9" name="Rectangle 8"/>
          <p:cNvSpPr/>
          <p:nvPr/>
        </p:nvSpPr>
        <p:spPr>
          <a:xfrm>
            <a:off x="684212" y="735109"/>
            <a:ext cx="11276730" cy="461665"/>
          </a:xfrm>
          <a:prstGeom prst="rect">
            <a:avLst/>
          </a:prstGeom>
        </p:spPr>
        <p:txBody>
          <a:bodyPr wrap="square">
            <a:spAutoFit/>
          </a:bodyPr>
          <a:lstStyle/>
          <a:p>
            <a:r>
              <a:rPr lang="en-US" sz="2400" b="1" dirty="0">
                <a:solidFill>
                  <a:schemeClr val="tx2">
                    <a:lumMod val="20000"/>
                    <a:lumOff val="80000"/>
                  </a:schemeClr>
                </a:solidFill>
                <a:effectLst>
                  <a:outerShdw blurRad="38100" dist="38100" dir="2700000" algn="tl">
                    <a:srgbClr val="000000">
                      <a:alpha val="43137"/>
                    </a:srgbClr>
                  </a:outerShdw>
                </a:effectLst>
              </a:rPr>
              <a:t>Government Support Measures</a:t>
            </a:r>
          </a:p>
        </p:txBody>
      </p:sp>
      <p:sp>
        <p:nvSpPr>
          <p:cNvPr id="10" name="Content Placeholder 2"/>
          <p:cNvSpPr>
            <a:spLocks noGrp="1"/>
          </p:cNvSpPr>
          <p:nvPr>
            <p:ph idx="1"/>
          </p:nvPr>
        </p:nvSpPr>
        <p:spPr>
          <a:xfrm>
            <a:off x="1061382" y="1795438"/>
            <a:ext cx="9843685" cy="3587723"/>
          </a:xfrm>
        </p:spPr>
        <p:txBody>
          <a:bodyPr>
            <a:normAutofit/>
          </a:bodyPr>
          <a:lstStyle/>
          <a:p>
            <a:pPr marL="0" indent="0">
              <a:buNone/>
            </a:pPr>
            <a:r>
              <a:rPr lang="en-US" b="1" dirty="0" smtClean="0">
                <a:solidFill>
                  <a:schemeClr val="tx1"/>
                </a:solidFill>
              </a:rPr>
              <a:t>EBRD </a:t>
            </a:r>
            <a:r>
              <a:rPr lang="en-US" b="1" dirty="0">
                <a:solidFill>
                  <a:schemeClr val="tx1"/>
                </a:solidFill>
              </a:rPr>
              <a:t>- </a:t>
            </a:r>
            <a:r>
              <a:rPr lang="en-US" b="1" dirty="0" err="1">
                <a:solidFill>
                  <a:schemeClr val="tx1"/>
                </a:solidFill>
              </a:rPr>
              <a:t>EaP</a:t>
            </a:r>
            <a:r>
              <a:rPr lang="en-US" b="1" dirty="0">
                <a:solidFill>
                  <a:schemeClr val="tx1"/>
                </a:solidFill>
              </a:rPr>
              <a:t> SMEC – SME Competitiveness Programme in Eastern Partnership </a:t>
            </a:r>
            <a:r>
              <a:rPr lang="en-US" b="1" dirty="0" smtClean="0">
                <a:solidFill>
                  <a:schemeClr val="tx1"/>
                </a:solidFill>
              </a:rPr>
              <a:t>countries</a:t>
            </a:r>
            <a:r>
              <a:rPr lang="en-US" dirty="0" smtClean="0">
                <a:solidFill>
                  <a:schemeClr val="tx1"/>
                </a:solidFill>
              </a:rPr>
              <a:t> through </a:t>
            </a:r>
            <a:r>
              <a:rPr lang="en-US" b="1" dirty="0" smtClean="0">
                <a:solidFill>
                  <a:schemeClr val="tx1"/>
                </a:solidFill>
              </a:rPr>
              <a:t>Partner </a:t>
            </a:r>
            <a:r>
              <a:rPr lang="en-US" b="1" dirty="0">
                <a:solidFill>
                  <a:schemeClr val="tx1"/>
                </a:solidFill>
              </a:rPr>
              <a:t>Financial Institutions</a:t>
            </a:r>
            <a:endParaRPr lang="en-US" dirty="0" smtClean="0">
              <a:solidFill>
                <a:schemeClr val="tx1"/>
              </a:solidFill>
            </a:endParaRPr>
          </a:p>
          <a:p>
            <a:pPr marL="0" indent="0">
              <a:buNone/>
            </a:pPr>
            <a:r>
              <a:rPr lang="en-US" dirty="0" smtClean="0">
                <a:solidFill>
                  <a:schemeClr val="tx1"/>
                </a:solidFill>
              </a:rPr>
              <a:t>USD </a:t>
            </a:r>
            <a:r>
              <a:rPr lang="en-US" dirty="0">
                <a:solidFill>
                  <a:schemeClr val="tx1"/>
                </a:solidFill>
              </a:rPr>
              <a:t>5 million senior loan to </a:t>
            </a:r>
            <a:r>
              <a:rPr lang="en-US" b="1" dirty="0">
                <a:solidFill>
                  <a:schemeClr val="tx1"/>
                </a:solidFill>
              </a:rPr>
              <a:t>InecoBank</a:t>
            </a:r>
            <a:r>
              <a:rPr lang="en-US" dirty="0">
                <a:solidFill>
                  <a:schemeClr val="tx1"/>
                </a:solidFill>
              </a:rPr>
              <a:t> </a:t>
            </a:r>
            <a:endParaRPr lang="en-US" dirty="0" smtClean="0">
              <a:solidFill>
                <a:schemeClr val="tx1"/>
              </a:solidFill>
            </a:endParaRPr>
          </a:p>
          <a:p>
            <a:pPr marL="0" indent="0">
              <a:buNone/>
            </a:pPr>
            <a:r>
              <a:rPr lang="en-US" dirty="0" smtClean="0">
                <a:solidFill>
                  <a:schemeClr val="tx1"/>
                </a:solidFill>
              </a:rPr>
              <a:t>EUR </a:t>
            </a:r>
            <a:r>
              <a:rPr lang="en-US" dirty="0">
                <a:solidFill>
                  <a:schemeClr val="tx1"/>
                </a:solidFill>
              </a:rPr>
              <a:t>5 million </a:t>
            </a:r>
            <a:r>
              <a:rPr lang="en-US" dirty="0" smtClean="0">
                <a:solidFill>
                  <a:schemeClr val="tx1"/>
                </a:solidFill>
              </a:rPr>
              <a:t>to </a:t>
            </a:r>
            <a:r>
              <a:rPr lang="en-US" b="1" dirty="0" err="1" smtClean="0">
                <a:solidFill>
                  <a:schemeClr val="tx1"/>
                </a:solidFill>
              </a:rPr>
              <a:t>Armeconombank</a:t>
            </a:r>
            <a:r>
              <a:rPr lang="en-US" dirty="0" smtClean="0">
                <a:solidFill>
                  <a:schemeClr val="tx1"/>
                </a:solidFill>
              </a:rPr>
              <a:t> </a:t>
            </a:r>
          </a:p>
          <a:p>
            <a:pPr marL="0" indent="0">
              <a:buNone/>
            </a:pPr>
            <a:r>
              <a:rPr lang="en-US" dirty="0">
                <a:solidFill>
                  <a:schemeClr val="tx1"/>
                </a:solidFill>
              </a:rPr>
              <a:t>USD 4 million </a:t>
            </a:r>
            <a:r>
              <a:rPr lang="en-US" dirty="0" smtClean="0">
                <a:solidFill>
                  <a:schemeClr val="tx1"/>
                </a:solidFill>
              </a:rPr>
              <a:t>to </a:t>
            </a:r>
            <a:r>
              <a:rPr lang="en-US" b="1" dirty="0" err="1" smtClean="0">
                <a:solidFill>
                  <a:schemeClr val="tx1"/>
                </a:solidFill>
              </a:rPr>
              <a:t>ArmSwissBank</a:t>
            </a:r>
            <a:r>
              <a:rPr lang="en-US" dirty="0" smtClean="0">
                <a:solidFill>
                  <a:schemeClr val="tx1"/>
                </a:solidFill>
              </a:rPr>
              <a:t>  </a:t>
            </a:r>
          </a:p>
          <a:p>
            <a:pPr marL="0" indent="0">
              <a:buNone/>
            </a:pPr>
            <a:r>
              <a:rPr lang="en-US" dirty="0">
                <a:solidFill>
                  <a:schemeClr val="tx1"/>
                </a:solidFill>
              </a:rPr>
              <a:t>USD 5 million </a:t>
            </a:r>
            <a:r>
              <a:rPr lang="en-US" dirty="0" smtClean="0">
                <a:solidFill>
                  <a:schemeClr val="tx1"/>
                </a:solidFill>
              </a:rPr>
              <a:t>to </a:t>
            </a:r>
            <a:r>
              <a:rPr lang="en-US" b="1" dirty="0" smtClean="0">
                <a:solidFill>
                  <a:schemeClr val="tx1"/>
                </a:solidFill>
              </a:rPr>
              <a:t>ACBA</a:t>
            </a:r>
            <a:r>
              <a:rPr lang="en-US" dirty="0" smtClean="0">
                <a:solidFill>
                  <a:schemeClr val="tx1"/>
                </a:solidFill>
              </a:rPr>
              <a:t> </a:t>
            </a:r>
            <a:r>
              <a:rPr lang="en-US" b="1" dirty="0">
                <a:solidFill>
                  <a:schemeClr val="tx1"/>
                </a:solidFill>
              </a:rPr>
              <a:t>bank</a:t>
            </a:r>
            <a:r>
              <a:rPr lang="en-US" dirty="0">
                <a:solidFill>
                  <a:schemeClr val="tx1"/>
                </a:solidFill>
              </a:rPr>
              <a:t> </a:t>
            </a:r>
            <a:endParaRPr lang="en-US" dirty="0" smtClean="0">
              <a:solidFill>
                <a:schemeClr val="tx1"/>
              </a:solidFill>
            </a:endParaRPr>
          </a:p>
          <a:p>
            <a:pPr marL="0" indent="0">
              <a:buNone/>
            </a:pPr>
            <a:r>
              <a:rPr lang="en-US" dirty="0">
                <a:solidFill>
                  <a:schemeClr val="tx1"/>
                </a:solidFill>
              </a:rPr>
              <a:t>USD 6 million equivalent in </a:t>
            </a:r>
            <a:r>
              <a:rPr lang="en-US" dirty="0" smtClean="0">
                <a:solidFill>
                  <a:schemeClr val="tx1"/>
                </a:solidFill>
              </a:rPr>
              <a:t>AMD to </a:t>
            </a:r>
            <a:r>
              <a:rPr lang="en-US" b="1" dirty="0">
                <a:solidFill>
                  <a:schemeClr val="tx1"/>
                </a:solidFill>
              </a:rPr>
              <a:t>Converse Bank </a:t>
            </a:r>
          </a:p>
        </p:txBody>
      </p:sp>
      <p:sp>
        <p:nvSpPr>
          <p:cNvPr id="7" name="Rectangle 6"/>
          <p:cNvSpPr/>
          <p:nvPr/>
        </p:nvSpPr>
        <p:spPr>
          <a:xfrm>
            <a:off x="1061382" y="1333773"/>
            <a:ext cx="2920992" cy="461665"/>
          </a:xfrm>
          <a:prstGeom prst="rect">
            <a:avLst/>
          </a:prstGeom>
        </p:spPr>
        <p:txBody>
          <a:bodyPr wrap="none">
            <a:spAutoFit/>
          </a:bodyPr>
          <a:lstStyle/>
          <a:p>
            <a:r>
              <a:rPr lang="en-US" sz="2400" dirty="0" smtClean="0"/>
              <a:t>Access </a:t>
            </a:r>
            <a:r>
              <a:rPr lang="en-US" sz="2400" dirty="0"/>
              <a:t>to Finance</a:t>
            </a:r>
          </a:p>
        </p:txBody>
      </p:sp>
      <p:sp>
        <p:nvSpPr>
          <p:cNvPr id="11" name="Title 1"/>
          <p:cNvSpPr txBox="1">
            <a:spLocks/>
          </p:cNvSpPr>
          <p:nvPr/>
        </p:nvSpPr>
        <p:spPr>
          <a:xfrm>
            <a:off x="-1589" y="5340003"/>
            <a:ext cx="11003886"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Government </a:t>
            </a:r>
            <a:r>
              <a:rPr lang="en-US" dirty="0"/>
              <a:t>Anti-Crisis </a:t>
            </a:r>
            <a:r>
              <a:rPr lang="en-US" dirty="0" smtClean="0"/>
              <a:t>Strategy</a:t>
            </a:r>
            <a:endParaRPr lang="en-US" dirty="0"/>
          </a:p>
        </p:txBody>
      </p:sp>
    </p:spTree>
    <p:extLst>
      <p:ext uri="{BB962C8B-B14F-4D97-AF65-F5344CB8AC3E}">
        <p14:creationId xmlns:p14="http://schemas.microsoft.com/office/powerpoint/2010/main" val="315303554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me"/>
          <p:cNvPicPr/>
          <p:nvPr/>
        </p:nvPicPr>
        <p:blipFill>
          <a:blip r:embed="rId2">
            <a:extLst>
              <a:ext uri="{28A0092B-C50C-407E-A947-70E740481C1C}">
                <a14:useLocalDpi xmlns:a14="http://schemas.microsoft.com/office/drawing/2010/main" val="0"/>
              </a:ext>
            </a:extLst>
          </a:blip>
          <a:srcRect/>
          <a:stretch>
            <a:fillRect/>
          </a:stretch>
        </p:blipFill>
        <p:spPr bwMode="auto">
          <a:xfrm>
            <a:off x="9218612" y="391635"/>
            <a:ext cx="2039620" cy="668020"/>
          </a:xfrm>
          <a:prstGeom prst="rect">
            <a:avLst/>
          </a:prstGeom>
          <a:noFill/>
          <a:ln>
            <a:noFill/>
          </a:ln>
        </p:spPr>
      </p:pic>
      <p:sp>
        <p:nvSpPr>
          <p:cNvPr id="9" name="Rectangle 8"/>
          <p:cNvSpPr/>
          <p:nvPr/>
        </p:nvSpPr>
        <p:spPr>
          <a:xfrm>
            <a:off x="684212" y="735109"/>
            <a:ext cx="11276730" cy="461665"/>
          </a:xfrm>
          <a:prstGeom prst="rect">
            <a:avLst/>
          </a:prstGeom>
        </p:spPr>
        <p:txBody>
          <a:bodyPr wrap="square">
            <a:spAutoFit/>
          </a:bodyPr>
          <a:lstStyle/>
          <a:p>
            <a:r>
              <a:rPr lang="en-US" sz="2400" b="1" dirty="0">
                <a:solidFill>
                  <a:schemeClr val="tx2">
                    <a:lumMod val="20000"/>
                    <a:lumOff val="80000"/>
                  </a:schemeClr>
                </a:solidFill>
                <a:effectLst>
                  <a:outerShdw blurRad="38100" dist="38100" dir="2700000" algn="tl">
                    <a:srgbClr val="000000">
                      <a:alpha val="43137"/>
                    </a:srgbClr>
                  </a:outerShdw>
                </a:effectLst>
              </a:rPr>
              <a:t>Government Support Measures</a:t>
            </a:r>
          </a:p>
        </p:txBody>
      </p:sp>
      <p:sp>
        <p:nvSpPr>
          <p:cNvPr id="10" name="Content Placeholder 2"/>
          <p:cNvSpPr>
            <a:spLocks noGrp="1"/>
          </p:cNvSpPr>
          <p:nvPr>
            <p:ph idx="1"/>
          </p:nvPr>
        </p:nvSpPr>
        <p:spPr>
          <a:xfrm>
            <a:off x="1061382" y="1795438"/>
            <a:ext cx="9843685" cy="3587723"/>
          </a:xfrm>
        </p:spPr>
        <p:txBody>
          <a:bodyPr>
            <a:normAutofit lnSpcReduction="10000"/>
          </a:bodyPr>
          <a:lstStyle/>
          <a:p>
            <a:pPr marL="0" indent="0">
              <a:buNone/>
            </a:pPr>
            <a:r>
              <a:rPr lang="en-US" b="1" dirty="0">
                <a:solidFill>
                  <a:schemeClr val="tx1"/>
                </a:solidFill>
              </a:rPr>
              <a:t>Asian Development Bank (</a:t>
            </a:r>
            <a:r>
              <a:rPr lang="en-US" b="1" dirty="0" smtClean="0">
                <a:solidFill>
                  <a:schemeClr val="tx1"/>
                </a:solidFill>
              </a:rPr>
              <a:t>ADB)</a:t>
            </a:r>
          </a:p>
          <a:p>
            <a:pPr marL="0" indent="0">
              <a:buNone/>
            </a:pPr>
            <a:r>
              <a:rPr lang="en-US" dirty="0" smtClean="0">
                <a:solidFill>
                  <a:schemeClr val="tx1"/>
                </a:solidFill>
              </a:rPr>
              <a:t>In </a:t>
            </a:r>
            <a:r>
              <a:rPr lang="en-US" dirty="0">
                <a:solidFill>
                  <a:schemeClr val="tx1"/>
                </a:solidFill>
              </a:rPr>
              <a:t>the framework of ADB’s 2019–2023 strategic objectives, ADB supports renewable energy development aiming at maximum utilization of the available solar and wind potential, covering also “measures to make the internal energy market competitive and efficient to attract investments in greenfield power generation”</a:t>
            </a:r>
          </a:p>
          <a:p>
            <a:pPr marL="0" indent="0">
              <a:buNone/>
            </a:pPr>
            <a:r>
              <a:rPr lang="en-US" dirty="0">
                <a:solidFill>
                  <a:schemeClr val="tx1"/>
                </a:solidFill>
              </a:rPr>
              <a:t>ADB supports MSMEs in delivering energy efficient products and supplying renewable energy equipment. Thanks to the implementation of the Country Partnership Strategy, it is expected to increase generating capacity from renewable energy sources (wind, solar energy) to 205.1 MW by 2024. (baseline 2018: 10.9 MW). </a:t>
            </a:r>
          </a:p>
        </p:txBody>
      </p:sp>
      <p:sp>
        <p:nvSpPr>
          <p:cNvPr id="7" name="Rectangle 6"/>
          <p:cNvSpPr/>
          <p:nvPr/>
        </p:nvSpPr>
        <p:spPr>
          <a:xfrm>
            <a:off x="1061382" y="1333773"/>
            <a:ext cx="2920992" cy="461665"/>
          </a:xfrm>
          <a:prstGeom prst="rect">
            <a:avLst/>
          </a:prstGeom>
        </p:spPr>
        <p:txBody>
          <a:bodyPr wrap="none">
            <a:spAutoFit/>
          </a:bodyPr>
          <a:lstStyle/>
          <a:p>
            <a:r>
              <a:rPr lang="en-US" sz="2400" dirty="0" smtClean="0"/>
              <a:t>Access </a:t>
            </a:r>
            <a:r>
              <a:rPr lang="en-US" sz="2400" dirty="0"/>
              <a:t>to Finance</a:t>
            </a:r>
          </a:p>
        </p:txBody>
      </p:sp>
      <p:sp>
        <p:nvSpPr>
          <p:cNvPr id="11" name="Title 1"/>
          <p:cNvSpPr txBox="1">
            <a:spLocks/>
          </p:cNvSpPr>
          <p:nvPr/>
        </p:nvSpPr>
        <p:spPr>
          <a:xfrm>
            <a:off x="-1589" y="5340003"/>
            <a:ext cx="11003886"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Government </a:t>
            </a:r>
            <a:r>
              <a:rPr lang="en-US" dirty="0"/>
              <a:t>Anti-Crisis </a:t>
            </a:r>
            <a:r>
              <a:rPr lang="en-US" dirty="0" smtClean="0"/>
              <a:t>Strategy</a:t>
            </a:r>
            <a:endParaRPr lang="en-US" dirty="0"/>
          </a:p>
        </p:txBody>
      </p:sp>
    </p:spTree>
    <p:extLst>
      <p:ext uri="{BB962C8B-B14F-4D97-AF65-F5344CB8AC3E}">
        <p14:creationId xmlns:p14="http://schemas.microsoft.com/office/powerpoint/2010/main" val="120396078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me"/>
          <p:cNvPicPr/>
          <p:nvPr/>
        </p:nvPicPr>
        <p:blipFill>
          <a:blip r:embed="rId2">
            <a:extLst>
              <a:ext uri="{28A0092B-C50C-407E-A947-70E740481C1C}">
                <a14:useLocalDpi xmlns:a14="http://schemas.microsoft.com/office/drawing/2010/main" val="0"/>
              </a:ext>
            </a:extLst>
          </a:blip>
          <a:srcRect/>
          <a:stretch>
            <a:fillRect/>
          </a:stretch>
        </p:blipFill>
        <p:spPr bwMode="auto">
          <a:xfrm>
            <a:off x="9218612" y="391635"/>
            <a:ext cx="2039620" cy="668020"/>
          </a:xfrm>
          <a:prstGeom prst="rect">
            <a:avLst/>
          </a:prstGeom>
          <a:noFill/>
          <a:ln>
            <a:noFill/>
          </a:ln>
        </p:spPr>
      </p:pic>
      <p:sp>
        <p:nvSpPr>
          <p:cNvPr id="9" name="Rectangle 8"/>
          <p:cNvSpPr/>
          <p:nvPr/>
        </p:nvSpPr>
        <p:spPr>
          <a:xfrm>
            <a:off x="684212" y="735109"/>
            <a:ext cx="11276730" cy="461665"/>
          </a:xfrm>
          <a:prstGeom prst="rect">
            <a:avLst/>
          </a:prstGeom>
        </p:spPr>
        <p:txBody>
          <a:bodyPr wrap="square">
            <a:spAutoFit/>
          </a:bodyPr>
          <a:lstStyle/>
          <a:p>
            <a:r>
              <a:rPr lang="en-US" sz="2400" b="1" dirty="0">
                <a:solidFill>
                  <a:schemeClr val="tx2">
                    <a:lumMod val="20000"/>
                    <a:lumOff val="80000"/>
                  </a:schemeClr>
                </a:solidFill>
                <a:effectLst>
                  <a:outerShdw blurRad="38100" dist="38100" dir="2700000" algn="tl">
                    <a:srgbClr val="000000">
                      <a:alpha val="43137"/>
                    </a:srgbClr>
                  </a:outerShdw>
                </a:effectLst>
              </a:rPr>
              <a:t>Government Support Measures</a:t>
            </a:r>
          </a:p>
        </p:txBody>
      </p:sp>
      <p:sp>
        <p:nvSpPr>
          <p:cNvPr id="10" name="Content Placeholder 2"/>
          <p:cNvSpPr>
            <a:spLocks noGrp="1"/>
          </p:cNvSpPr>
          <p:nvPr>
            <p:ph idx="1"/>
          </p:nvPr>
        </p:nvSpPr>
        <p:spPr>
          <a:xfrm>
            <a:off x="1061382" y="1795438"/>
            <a:ext cx="9843685" cy="3587723"/>
          </a:xfrm>
        </p:spPr>
        <p:txBody>
          <a:bodyPr>
            <a:normAutofit/>
          </a:bodyPr>
          <a:lstStyle/>
          <a:p>
            <a:pPr marL="0" indent="0">
              <a:buNone/>
            </a:pPr>
            <a:r>
              <a:rPr lang="de-DE" b="1" dirty="0">
                <a:solidFill>
                  <a:schemeClr val="tx1"/>
                </a:solidFill>
              </a:rPr>
              <a:t>GCF GEFF  Regional – GEFF Armenia </a:t>
            </a:r>
            <a:endParaRPr lang="de-DE" b="1" dirty="0" smtClean="0">
              <a:solidFill>
                <a:schemeClr val="tx1"/>
              </a:solidFill>
            </a:endParaRPr>
          </a:p>
          <a:p>
            <a:pPr marL="0" indent="0">
              <a:buNone/>
            </a:pPr>
            <a:r>
              <a:rPr lang="en-US" dirty="0" smtClean="0">
                <a:solidFill>
                  <a:schemeClr val="tx1"/>
                </a:solidFill>
              </a:rPr>
              <a:t>Green </a:t>
            </a:r>
            <a:r>
              <a:rPr lang="en-US" dirty="0">
                <a:solidFill>
                  <a:schemeClr val="tx1"/>
                </a:solidFill>
              </a:rPr>
              <a:t>Climate Fund – Green Economy Financing </a:t>
            </a:r>
            <a:r>
              <a:rPr lang="en-US" dirty="0" smtClean="0">
                <a:solidFill>
                  <a:schemeClr val="tx1"/>
                </a:solidFill>
              </a:rPr>
              <a:t>Facility funds </a:t>
            </a:r>
            <a:r>
              <a:rPr lang="en-US" dirty="0">
                <a:solidFill>
                  <a:schemeClr val="tx1"/>
                </a:solidFill>
              </a:rPr>
              <a:t>for on-lending to private sector sub-borrowers for investments into climate change mitigation and adaptation technologies and services in line with GCF GEFF Policy Statement</a:t>
            </a:r>
            <a:endParaRPr lang="en-US" b="1" dirty="0" smtClean="0">
              <a:solidFill>
                <a:schemeClr val="tx1"/>
              </a:solidFill>
            </a:endParaRPr>
          </a:p>
          <a:p>
            <a:pPr marL="0" indent="0">
              <a:buNone/>
            </a:pPr>
            <a:r>
              <a:rPr lang="en-US" dirty="0">
                <a:solidFill>
                  <a:schemeClr val="tx1"/>
                </a:solidFill>
              </a:rPr>
              <a:t>USD 4 million to </a:t>
            </a:r>
            <a:r>
              <a:rPr lang="en-US" b="1" dirty="0" err="1" smtClean="0">
                <a:solidFill>
                  <a:schemeClr val="tx1"/>
                </a:solidFill>
              </a:rPr>
              <a:t>ArmSwissBank</a:t>
            </a:r>
            <a:endParaRPr lang="en-US" b="1" dirty="0" smtClean="0">
              <a:solidFill>
                <a:schemeClr val="tx1"/>
              </a:solidFill>
            </a:endParaRPr>
          </a:p>
          <a:p>
            <a:pPr marL="0" indent="0">
              <a:buNone/>
            </a:pPr>
            <a:r>
              <a:rPr lang="en-US" dirty="0">
                <a:solidFill>
                  <a:schemeClr val="tx1"/>
                </a:solidFill>
              </a:rPr>
              <a:t>USD 5 million to </a:t>
            </a:r>
            <a:r>
              <a:rPr lang="en-US" b="1" dirty="0">
                <a:solidFill>
                  <a:schemeClr val="tx1"/>
                </a:solidFill>
              </a:rPr>
              <a:t>ACBA</a:t>
            </a:r>
            <a:r>
              <a:rPr lang="en-US" dirty="0">
                <a:solidFill>
                  <a:schemeClr val="tx1"/>
                </a:solidFill>
              </a:rPr>
              <a:t> </a:t>
            </a:r>
            <a:r>
              <a:rPr lang="en-US" b="1" dirty="0">
                <a:solidFill>
                  <a:schemeClr val="tx1"/>
                </a:solidFill>
              </a:rPr>
              <a:t>Bank </a:t>
            </a:r>
            <a:endParaRPr lang="en-US" b="1" dirty="0" smtClean="0">
              <a:solidFill>
                <a:schemeClr val="tx1"/>
              </a:solidFill>
            </a:endParaRPr>
          </a:p>
          <a:p>
            <a:pPr marL="0" indent="0">
              <a:buNone/>
            </a:pPr>
            <a:r>
              <a:rPr lang="en-US" dirty="0">
                <a:solidFill>
                  <a:schemeClr val="tx1"/>
                </a:solidFill>
              </a:rPr>
              <a:t>USD 6 million </a:t>
            </a:r>
            <a:r>
              <a:rPr lang="en-US" dirty="0" smtClean="0">
                <a:solidFill>
                  <a:schemeClr val="tx1"/>
                </a:solidFill>
              </a:rPr>
              <a:t>to </a:t>
            </a:r>
            <a:r>
              <a:rPr lang="en-US" b="1" dirty="0" smtClean="0">
                <a:solidFill>
                  <a:schemeClr val="tx1"/>
                </a:solidFill>
              </a:rPr>
              <a:t>InecoBank </a:t>
            </a:r>
          </a:p>
        </p:txBody>
      </p:sp>
      <p:sp>
        <p:nvSpPr>
          <p:cNvPr id="7" name="Rectangle 6"/>
          <p:cNvSpPr/>
          <p:nvPr/>
        </p:nvSpPr>
        <p:spPr>
          <a:xfrm>
            <a:off x="1061382" y="1333773"/>
            <a:ext cx="2920992" cy="461665"/>
          </a:xfrm>
          <a:prstGeom prst="rect">
            <a:avLst/>
          </a:prstGeom>
        </p:spPr>
        <p:txBody>
          <a:bodyPr wrap="none">
            <a:spAutoFit/>
          </a:bodyPr>
          <a:lstStyle/>
          <a:p>
            <a:r>
              <a:rPr lang="en-US" sz="2400" dirty="0" smtClean="0"/>
              <a:t>Access </a:t>
            </a:r>
            <a:r>
              <a:rPr lang="en-US" sz="2400" dirty="0"/>
              <a:t>to Finance</a:t>
            </a:r>
          </a:p>
        </p:txBody>
      </p:sp>
      <p:sp>
        <p:nvSpPr>
          <p:cNvPr id="11" name="Title 1"/>
          <p:cNvSpPr txBox="1">
            <a:spLocks/>
          </p:cNvSpPr>
          <p:nvPr/>
        </p:nvSpPr>
        <p:spPr>
          <a:xfrm>
            <a:off x="-1589" y="5340003"/>
            <a:ext cx="11003886"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Government </a:t>
            </a:r>
            <a:r>
              <a:rPr lang="en-US" dirty="0"/>
              <a:t>Anti-Crisis </a:t>
            </a:r>
            <a:r>
              <a:rPr lang="en-US" dirty="0" smtClean="0"/>
              <a:t>Strategy</a:t>
            </a:r>
            <a:endParaRPr lang="en-US" dirty="0"/>
          </a:p>
        </p:txBody>
      </p:sp>
    </p:spTree>
    <p:extLst>
      <p:ext uri="{BB962C8B-B14F-4D97-AF65-F5344CB8AC3E}">
        <p14:creationId xmlns:p14="http://schemas.microsoft.com/office/powerpoint/2010/main" val="1186007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me"/>
          <p:cNvPicPr/>
          <p:nvPr/>
        </p:nvPicPr>
        <p:blipFill>
          <a:blip r:embed="rId2">
            <a:extLst>
              <a:ext uri="{28A0092B-C50C-407E-A947-70E740481C1C}">
                <a14:useLocalDpi xmlns:a14="http://schemas.microsoft.com/office/drawing/2010/main" val="0"/>
              </a:ext>
            </a:extLst>
          </a:blip>
          <a:srcRect/>
          <a:stretch>
            <a:fillRect/>
          </a:stretch>
        </p:blipFill>
        <p:spPr bwMode="auto">
          <a:xfrm>
            <a:off x="9218612" y="391635"/>
            <a:ext cx="2039620" cy="668020"/>
          </a:xfrm>
          <a:prstGeom prst="rect">
            <a:avLst/>
          </a:prstGeom>
          <a:noFill/>
          <a:ln>
            <a:noFill/>
          </a:ln>
        </p:spPr>
      </p:pic>
      <p:sp>
        <p:nvSpPr>
          <p:cNvPr id="9" name="Rectangle 8"/>
          <p:cNvSpPr/>
          <p:nvPr/>
        </p:nvSpPr>
        <p:spPr>
          <a:xfrm>
            <a:off x="684212" y="735109"/>
            <a:ext cx="11276730" cy="461665"/>
          </a:xfrm>
          <a:prstGeom prst="rect">
            <a:avLst/>
          </a:prstGeom>
        </p:spPr>
        <p:txBody>
          <a:bodyPr wrap="square">
            <a:spAutoFit/>
          </a:bodyPr>
          <a:lstStyle/>
          <a:p>
            <a:r>
              <a:rPr lang="en-US" sz="2400" b="1" dirty="0">
                <a:solidFill>
                  <a:schemeClr val="tx2">
                    <a:lumMod val="20000"/>
                    <a:lumOff val="80000"/>
                  </a:schemeClr>
                </a:solidFill>
                <a:effectLst>
                  <a:outerShdw blurRad="38100" dist="38100" dir="2700000" algn="tl">
                    <a:srgbClr val="000000">
                      <a:alpha val="43137"/>
                    </a:srgbClr>
                  </a:outerShdw>
                </a:effectLst>
              </a:rPr>
              <a:t>Government Support Measures</a:t>
            </a:r>
          </a:p>
        </p:txBody>
      </p:sp>
      <p:sp>
        <p:nvSpPr>
          <p:cNvPr id="10" name="Content Placeholder 2"/>
          <p:cNvSpPr>
            <a:spLocks noGrp="1"/>
          </p:cNvSpPr>
          <p:nvPr>
            <p:ph idx="1"/>
          </p:nvPr>
        </p:nvSpPr>
        <p:spPr>
          <a:xfrm>
            <a:off x="1061382" y="1795438"/>
            <a:ext cx="9843685" cy="3587723"/>
          </a:xfrm>
        </p:spPr>
        <p:txBody>
          <a:bodyPr>
            <a:normAutofit fontScale="92500"/>
          </a:bodyPr>
          <a:lstStyle/>
          <a:p>
            <a:pPr marL="0" indent="0">
              <a:buNone/>
            </a:pPr>
            <a:r>
              <a:rPr lang="en-US" b="1" dirty="0" smtClean="0">
                <a:solidFill>
                  <a:schemeClr val="tx1"/>
                </a:solidFill>
              </a:rPr>
              <a:t>IFC – International Finance Corporation, </a:t>
            </a:r>
            <a:r>
              <a:rPr lang="en-US" dirty="0">
                <a:solidFill>
                  <a:schemeClr val="tx1"/>
                </a:solidFill>
              </a:rPr>
              <a:t>member of the World Bank Group</a:t>
            </a:r>
            <a:endParaRPr lang="en-US" b="1" dirty="0" smtClean="0">
              <a:solidFill>
                <a:schemeClr val="tx1"/>
              </a:solidFill>
            </a:endParaRPr>
          </a:p>
          <a:p>
            <a:pPr marL="0" indent="0">
              <a:buNone/>
            </a:pPr>
            <a:r>
              <a:rPr lang="en-US" dirty="0">
                <a:solidFill>
                  <a:schemeClr val="tx1"/>
                </a:solidFill>
              </a:rPr>
              <a:t>Armenia has been cooperating with </a:t>
            </a:r>
            <a:r>
              <a:rPr lang="en-US" dirty="0" smtClean="0">
                <a:solidFill>
                  <a:schemeClr val="tx1"/>
                </a:solidFill>
              </a:rPr>
              <a:t>IFC for </a:t>
            </a:r>
            <a:r>
              <a:rPr lang="en-US" dirty="0">
                <a:solidFill>
                  <a:schemeClr val="tx1"/>
                </a:solidFill>
              </a:rPr>
              <a:t>decades</a:t>
            </a:r>
            <a:r>
              <a:rPr lang="en-US" dirty="0" smtClean="0">
                <a:solidFill>
                  <a:schemeClr val="tx1"/>
                </a:solidFill>
              </a:rPr>
              <a:t>, </a:t>
            </a:r>
            <a:r>
              <a:rPr lang="en-US" dirty="0">
                <a:solidFill>
                  <a:schemeClr val="tx1"/>
                </a:solidFill>
              </a:rPr>
              <a:t>in </a:t>
            </a:r>
            <a:r>
              <a:rPr lang="en-US" dirty="0" smtClean="0">
                <a:solidFill>
                  <a:schemeClr val="tx1"/>
                </a:solidFill>
              </a:rPr>
              <a:t>development programs, </a:t>
            </a:r>
            <a:r>
              <a:rPr lang="en-US" dirty="0">
                <a:solidFill>
                  <a:schemeClr val="tx1"/>
                </a:solidFill>
              </a:rPr>
              <a:t>financing </a:t>
            </a:r>
            <a:r>
              <a:rPr lang="en-US" dirty="0" smtClean="0">
                <a:solidFill>
                  <a:schemeClr val="tx1"/>
                </a:solidFill>
              </a:rPr>
              <a:t>MSMEs</a:t>
            </a:r>
            <a:r>
              <a:rPr lang="en-US" dirty="0">
                <a:solidFill>
                  <a:schemeClr val="tx1"/>
                </a:solidFill>
              </a:rPr>
              <a:t>, to promote accelerated market penetration of renewable energy, energy efficiency, and climate resilient technologies including solar PV, solar thermal, geothermal heat pumps and biogas technologies</a:t>
            </a:r>
          </a:p>
          <a:p>
            <a:pPr marL="0" indent="0">
              <a:buNone/>
            </a:pPr>
            <a:r>
              <a:rPr lang="en-US" dirty="0" smtClean="0">
                <a:solidFill>
                  <a:schemeClr val="tx1"/>
                </a:solidFill>
              </a:rPr>
              <a:t>$</a:t>
            </a:r>
            <a:r>
              <a:rPr lang="en-US" dirty="0">
                <a:solidFill>
                  <a:schemeClr val="tx1"/>
                </a:solidFill>
              </a:rPr>
              <a:t>15 million loan to </a:t>
            </a:r>
            <a:r>
              <a:rPr lang="en-US" b="1" dirty="0" smtClean="0">
                <a:solidFill>
                  <a:schemeClr val="tx1"/>
                </a:solidFill>
              </a:rPr>
              <a:t>Evocabank</a:t>
            </a:r>
          </a:p>
          <a:p>
            <a:pPr marL="0" indent="0">
              <a:buNone/>
            </a:pPr>
            <a:r>
              <a:rPr lang="en-US" dirty="0" smtClean="0">
                <a:solidFill>
                  <a:schemeClr val="tx1"/>
                </a:solidFill>
              </a:rPr>
              <a:t>$15 </a:t>
            </a:r>
            <a:r>
              <a:rPr lang="en-US" dirty="0">
                <a:solidFill>
                  <a:schemeClr val="tx1"/>
                </a:solidFill>
              </a:rPr>
              <a:t>million loan to </a:t>
            </a:r>
            <a:r>
              <a:rPr lang="en-US" b="1" dirty="0" err="1">
                <a:solidFill>
                  <a:schemeClr val="tx1"/>
                </a:solidFill>
              </a:rPr>
              <a:t>Inecobank</a:t>
            </a:r>
            <a:endParaRPr lang="en-US" b="1" dirty="0" smtClean="0">
              <a:solidFill>
                <a:schemeClr val="tx1"/>
              </a:solidFill>
            </a:endParaRPr>
          </a:p>
          <a:p>
            <a:pPr marL="0" indent="0">
              <a:buNone/>
            </a:pPr>
            <a:r>
              <a:rPr lang="en-US" dirty="0" smtClean="0">
                <a:solidFill>
                  <a:schemeClr val="tx1"/>
                </a:solidFill>
              </a:rPr>
              <a:t>focused </a:t>
            </a:r>
            <a:r>
              <a:rPr lang="en-US" dirty="0">
                <a:solidFill>
                  <a:schemeClr val="tx1"/>
                </a:solidFill>
              </a:rPr>
              <a:t>on digital banking, to provide working capital and trade-related loans to MSMEs, particularly those operating in critical economic sectors, including health care, food production, packaging, e-commerce, and </a:t>
            </a:r>
            <a:r>
              <a:rPr lang="en-US" dirty="0" smtClean="0">
                <a:solidFill>
                  <a:schemeClr val="tx1"/>
                </a:solidFill>
              </a:rPr>
              <a:t>logistics</a:t>
            </a:r>
            <a:endParaRPr lang="en-US" dirty="0">
              <a:solidFill>
                <a:schemeClr val="tx1"/>
              </a:solidFill>
            </a:endParaRPr>
          </a:p>
        </p:txBody>
      </p:sp>
      <p:sp>
        <p:nvSpPr>
          <p:cNvPr id="7" name="Rectangle 6"/>
          <p:cNvSpPr/>
          <p:nvPr/>
        </p:nvSpPr>
        <p:spPr>
          <a:xfrm>
            <a:off x="1061382" y="1333773"/>
            <a:ext cx="2920992" cy="461665"/>
          </a:xfrm>
          <a:prstGeom prst="rect">
            <a:avLst/>
          </a:prstGeom>
        </p:spPr>
        <p:txBody>
          <a:bodyPr wrap="none">
            <a:spAutoFit/>
          </a:bodyPr>
          <a:lstStyle/>
          <a:p>
            <a:r>
              <a:rPr lang="en-US" sz="2400" dirty="0" smtClean="0"/>
              <a:t>Access </a:t>
            </a:r>
            <a:r>
              <a:rPr lang="en-US" sz="2400" dirty="0"/>
              <a:t>to Finance</a:t>
            </a:r>
          </a:p>
        </p:txBody>
      </p:sp>
      <p:sp>
        <p:nvSpPr>
          <p:cNvPr id="11" name="Title 1"/>
          <p:cNvSpPr txBox="1">
            <a:spLocks/>
          </p:cNvSpPr>
          <p:nvPr/>
        </p:nvSpPr>
        <p:spPr>
          <a:xfrm>
            <a:off x="-1589" y="5340003"/>
            <a:ext cx="11003886"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Government </a:t>
            </a:r>
            <a:r>
              <a:rPr lang="en-US" dirty="0"/>
              <a:t>Anti-Crisis </a:t>
            </a:r>
            <a:r>
              <a:rPr lang="en-US" dirty="0" smtClean="0"/>
              <a:t>Strategy</a:t>
            </a:r>
            <a:endParaRPr lang="en-US" dirty="0"/>
          </a:p>
        </p:txBody>
      </p:sp>
    </p:spTree>
    <p:extLst>
      <p:ext uri="{BB962C8B-B14F-4D97-AF65-F5344CB8AC3E}">
        <p14:creationId xmlns:p14="http://schemas.microsoft.com/office/powerpoint/2010/main" val="4679491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me"/>
          <p:cNvPicPr/>
          <p:nvPr/>
        </p:nvPicPr>
        <p:blipFill>
          <a:blip r:embed="rId2">
            <a:extLst>
              <a:ext uri="{28A0092B-C50C-407E-A947-70E740481C1C}">
                <a14:useLocalDpi xmlns:a14="http://schemas.microsoft.com/office/drawing/2010/main" val="0"/>
              </a:ext>
            </a:extLst>
          </a:blip>
          <a:srcRect/>
          <a:stretch>
            <a:fillRect/>
          </a:stretch>
        </p:blipFill>
        <p:spPr bwMode="auto">
          <a:xfrm>
            <a:off x="9218612" y="391635"/>
            <a:ext cx="2039620" cy="668020"/>
          </a:xfrm>
          <a:prstGeom prst="rect">
            <a:avLst/>
          </a:prstGeom>
          <a:noFill/>
          <a:ln>
            <a:noFill/>
          </a:ln>
        </p:spPr>
      </p:pic>
      <p:sp>
        <p:nvSpPr>
          <p:cNvPr id="9" name="Rectangle 8"/>
          <p:cNvSpPr/>
          <p:nvPr/>
        </p:nvSpPr>
        <p:spPr>
          <a:xfrm>
            <a:off x="684212" y="735109"/>
            <a:ext cx="11276730" cy="461665"/>
          </a:xfrm>
          <a:prstGeom prst="rect">
            <a:avLst/>
          </a:prstGeom>
        </p:spPr>
        <p:txBody>
          <a:bodyPr wrap="square">
            <a:spAutoFit/>
          </a:bodyPr>
          <a:lstStyle/>
          <a:p>
            <a:r>
              <a:rPr lang="en-US" sz="2400" b="1" dirty="0">
                <a:solidFill>
                  <a:schemeClr val="tx2">
                    <a:lumMod val="20000"/>
                    <a:lumOff val="80000"/>
                  </a:schemeClr>
                </a:solidFill>
                <a:effectLst>
                  <a:outerShdw blurRad="38100" dist="38100" dir="2700000" algn="tl">
                    <a:srgbClr val="000000">
                      <a:alpha val="43137"/>
                    </a:srgbClr>
                  </a:outerShdw>
                </a:effectLst>
              </a:rPr>
              <a:t>Government Support Measures</a:t>
            </a:r>
          </a:p>
        </p:txBody>
      </p:sp>
      <p:sp>
        <p:nvSpPr>
          <p:cNvPr id="10" name="Content Placeholder 2"/>
          <p:cNvSpPr>
            <a:spLocks noGrp="1"/>
          </p:cNvSpPr>
          <p:nvPr>
            <p:ph idx="1"/>
          </p:nvPr>
        </p:nvSpPr>
        <p:spPr>
          <a:xfrm>
            <a:off x="1061382" y="1795438"/>
            <a:ext cx="9843685" cy="3587723"/>
          </a:xfrm>
        </p:spPr>
        <p:txBody>
          <a:bodyPr>
            <a:noAutofit/>
          </a:bodyPr>
          <a:lstStyle/>
          <a:p>
            <a:pPr marL="0" indent="0">
              <a:buNone/>
            </a:pPr>
            <a:r>
              <a:rPr lang="en-US" sz="2200" b="1" dirty="0" smtClean="0">
                <a:solidFill>
                  <a:schemeClr val="tx1"/>
                </a:solidFill>
              </a:rPr>
              <a:t>FMO</a:t>
            </a:r>
            <a:r>
              <a:rPr lang="en-US" sz="2200" dirty="0" smtClean="0">
                <a:solidFill>
                  <a:schemeClr val="tx1"/>
                </a:solidFill>
              </a:rPr>
              <a:t> risk </a:t>
            </a:r>
            <a:r>
              <a:rPr lang="en-US" sz="2200" dirty="0">
                <a:solidFill>
                  <a:schemeClr val="tx1"/>
                </a:solidFill>
              </a:rPr>
              <a:t>sharing facility </a:t>
            </a:r>
            <a:r>
              <a:rPr lang="en-US" sz="2200" dirty="0" smtClean="0">
                <a:solidFill>
                  <a:schemeClr val="tx1"/>
                </a:solidFill>
              </a:rPr>
              <a:t>(</a:t>
            </a:r>
            <a:r>
              <a:rPr lang="en-US" sz="2200" dirty="0">
                <a:solidFill>
                  <a:schemeClr val="tx1"/>
                </a:solidFill>
              </a:rPr>
              <a:t>Netherlands) </a:t>
            </a:r>
            <a:r>
              <a:rPr lang="en-US" sz="2200" dirty="0" smtClean="0">
                <a:solidFill>
                  <a:schemeClr val="tx1"/>
                </a:solidFill>
              </a:rPr>
              <a:t> </a:t>
            </a:r>
          </a:p>
          <a:p>
            <a:pPr marL="0" indent="0">
              <a:buNone/>
            </a:pPr>
            <a:r>
              <a:rPr lang="en-US" sz="2200" dirty="0" smtClean="0">
                <a:solidFill>
                  <a:schemeClr val="tx1"/>
                </a:solidFill>
              </a:rPr>
              <a:t>US</a:t>
            </a:r>
            <a:r>
              <a:rPr lang="en-US" sz="2200" dirty="0">
                <a:solidFill>
                  <a:schemeClr val="tx1"/>
                </a:solidFill>
              </a:rPr>
              <a:t>$ 9.33 million to </a:t>
            </a:r>
            <a:r>
              <a:rPr lang="en-US" sz="2200" b="1" dirty="0" smtClean="0">
                <a:solidFill>
                  <a:schemeClr val="tx1"/>
                </a:solidFill>
              </a:rPr>
              <a:t>Ararat </a:t>
            </a:r>
            <a:r>
              <a:rPr lang="en-US" sz="2200" b="1" dirty="0">
                <a:solidFill>
                  <a:schemeClr val="tx1"/>
                </a:solidFill>
              </a:rPr>
              <a:t>bank </a:t>
            </a:r>
            <a:r>
              <a:rPr lang="en-US" sz="2200" dirty="0" smtClean="0">
                <a:solidFill>
                  <a:schemeClr val="tx1"/>
                </a:solidFill>
              </a:rPr>
              <a:t>to support </a:t>
            </a:r>
            <a:r>
              <a:rPr lang="en-US" sz="2200" dirty="0">
                <a:solidFill>
                  <a:schemeClr val="tx1"/>
                </a:solidFill>
              </a:rPr>
              <a:t>Covid-19 affected </a:t>
            </a:r>
            <a:r>
              <a:rPr lang="en-US" sz="2200" dirty="0" smtClean="0">
                <a:solidFill>
                  <a:schemeClr val="tx1"/>
                </a:solidFill>
              </a:rPr>
              <a:t>MSMEs</a:t>
            </a:r>
          </a:p>
          <a:p>
            <a:pPr marL="0" indent="0">
              <a:buNone/>
            </a:pPr>
            <a:r>
              <a:rPr lang="en-US" sz="2200" dirty="0" smtClean="0">
                <a:solidFill>
                  <a:schemeClr val="tx1"/>
                </a:solidFill>
              </a:rPr>
              <a:t>A </a:t>
            </a:r>
            <a:r>
              <a:rPr lang="en-US" sz="2200" dirty="0">
                <a:solidFill>
                  <a:schemeClr val="tx1"/>
                </a:solidFill>
              </a:rPr>
              <a:t>MSME business loan portfolio of displaced people from conflicted areas currently living in Armenia to support their income generating business activities and to increase Araratbank’s risk appetite and incentivize to finance the underserved and marginalized communities in </a:t>
            </a:r>
            <a:r>
              <a:rPr lang="en-US" sz="2200" dirty="0" smtClean="0">
                <a:solidFill>
                  <a:schemeClr val="tx1"/>
                </a:solidFill>
              </a:rPr>
              <a:t>Armenia</a:t>
            </a:r>
            <a:endParaRPr lang="en-US" sz="2200" b="1" dirty="0" smtClean="0">
              <a:solidFill>
                <a:schemeClr val="tx1"/>
              </a:solidFill>
            </a:endParaRPr>
          </a:p>
        </p:txBody>
      </p:sp>
      <p:sp>
        <p:nvSpPr>
          <p:cNvPr id="7" name="Rectangle 6"/>
          <p:cNvSpPr/>
          <p:nvPr/>
        </p:nvSpPr>
        <p:spPr>
          <a:xfrm>
            <a:off x="1061382" y="1333773"/>
            <a:ext cx="2920992" cy="461665"/>
          </a:xfrm>
          <a:prstGeom prst="rect">
            <a:avLst/>
          </a:prstGeom>
        </p:spPr>
        <p:txBody>
          <a:bodyPr wrap="none">
            <a:spAutoFit/>
          </a:bodyPr>
          <a:lstStyle/>
          <a:p>
            <a:r>
              <a:rPr lang="en-US" sz="2400" dirty="0" smtClean="0"/>
              <a:t>Access </a:t>
            </a:r>
            <a:r>
              <a:rPr lang="en-US" sz="2400" dirty="0"/>
              <a:t>to Finance</a:t>
            </a:r>
          </a:p>
        </p:txBody>
      </p:sp>
      <p:sp>
        <p:nvSpPr>
          <p:cNvPr id="11" name="Title 1"/>
          <p:cNvSpPr txBox="1">
            <a:spLocks/>
          </p:cNvSpPr>
          <p:nvPr/>
        </p:nvSpPr>
        <p:spPr>
          <a:xfrm>
            <a:off x="-1589" y="5340003"/>
            <a:ext cx="11003886"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Government </a:t>
            </a:r>
            <a:r>
              <a:rPr lang="en-US" dirty="0"/>
              <a:t>Anti-Crisis </a:t>
            </a:r>
            <a:r>
              <a:rPr lang="en-US" dirty="0" smtClean="0"/>
              <a:t>Strategy</a:t>
            </a:r>
            <a:endParaRPr lang="en-US" dirty="0"/>
          </a:p>
        </p:txBody>
      </p:sp>
    </p:spTree>
    <p:extLst>
      <p:ext uri="{BB962C8B-B14F-4D97-AF65-F5344CB8AC3E}">
        <p14:creationId xmlns:p14="http://schemas.microsoft.com/office/powerpoint/2010/main" val="338911177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me"/>
          <p:cNvPicPr/>
          <p:nvPr/>
        </p:nvPicPr>
        <p:blipFill>
          <a:blip r:embed="rId2">
            <a:extLst>
              <a:ext uri="{28A0092B-C50C-407E-A947-70E740481C1C}">
                <a14:useLocalDpi xmlns:a14="http://schemas.microsoft.com/office/drawing/2010/main" val="0"/>
              </a:ext>
            </a:extLst>
          </a:blip>
          <a:srcRect/>
          <a:stretch>
            <a:fillRect/>
          </a:stretch>
        </p:blipFill>
        <p:spPr bwMode="auto">
          <a:xfrm>
            <a:off x="9218612" y="391635"/>
            <a:ext cx="2039620" cy="668020"/>
          </a:xfrm>
          <a:prstGeom prst="rect">
            <a:avLst/>
          </a:prstGeom>
          <a:noFill/>
          <a:ln>
            <a:noFill/>
          </a:ln>
        </p:spPr>
      </p:pic>
      <p:sp>
        <p:nvSpPr>
          <p:cNvPr id="8" name="Title 1"/>
          <p:cNvSpPr txBox="1">
            <a:spLocks/>
          </p:cNvSpPr>
          <p:nvPr/>
        </p:nvSpPr>
        <p:spPr>
          <a:xfrm>
            <a:off x="-1590" y="5340003"/>
            <a:ext cx="12193589"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ANALYSIS </a:t>
            </a:r>
            <a:r>
              <a:rPr lang="en-US" dirty="0"/>
              <a:t>OF THE BUSINESS </a:t>
            </a:r>
            <a:r>
              <a:rPr lang="en-US" dirty="0" smtClean="0"/>
              <a:t>ENVIRONMENT</a:t>
            </a:r>
            <a:endParaRPr lang="en-US" dirty="0"/>
          </a:p>
        </p:txBody>
      </p:sp>
      <p:sp>
        <p:nvSpPr>
          <p:cNvPr id="9" name="Rectangle 8"/>
          <p:cNvSpPr/>
          <p:nvPr/>
        </p:nvSpPr>
        <p:spPr>
          <a:xfrm>
            <a:off x="684212" y="735109"/>
            <a:ext cx="11276730" cy="461665"/>
          </a:xfrm>
          <a:prstGeom prst="rect">
            <a:avLst/>
          </a:prstGeom>
        </p:spPr>
        <p:txBody>
          <a:bodyPr wrap="square">
            <a:spAutoFit/>
          </a:bodyPr>
          <a:lstStyle/>
          <a:p>
            <a:r>
              <a:rPr lang="en-US" sz="2400" b="1" dirty="0">
                <a:solidFill>
                  <a:schemeClr val="tx2">
                    <a:lumMod val="20000"/>
                    <a:lumOff val="80000"/>
                  </a:schemeClr>
                </a:solidFill>
                <a:effectLst>
                  <a:outerShdw blurRad="38100" dist="38100" dir="2700000" algn="tl">
                    <a:srgbClr val="000000">
                      <a:alpha val="43137"/>
                    </a:srgbClr>
                  </a:outerShdw>
                </a:effectLst>
              </a:rPr>
              <a:t>MSMEs in RE and EE market</a:t>
            </a:r>
          </a:p>
        </p:txBody>
      </p:sp>
      <p:sp>
        <p:nvSpPr>
          <p:cNvPr id="10" name="Content Placeholder 2"/>
          <p:cNvSpPr>
            <a:spLocks noGrp="1"/>
          </p:cNvSpPr>
          <p:nvPr>
            <p:ph idx="1"/>
          </p:nvPr>
        </p:nvSpPr>
        <p:spPr>
          <a:xfrm>
            <a:off x="1061382" y="2081055"/>
            <a:ext cx="9843685" cy="2973331"/>
          </a:xfrm>
        </p:spPr>
        <p:txBody>
          <a:bodyPr>
            <a:normAutofit/>
          </a:bodyPr>
          <a:lstStyle/>
          <a:p>
            <a:pPr marL="0" indent="0">
              <a:buNone/>
            </a:pPr>
            <a:r>
              <a:rPr lang="en-US" sz="2400" dirty="0">
                <a:solidFill>
                  <a:schemeClr val="tx1"/>
                </a:solidFill>
              </a:rPr>
              <a:t>With the objective to evaluate the business environment of the MSMEs operating in the renewable energy and energy efficiency market, the information from various sources, such as official statistics, research results from various local and international organizations and experts, as well as the results of the survey have been collected and analyzed. </a:t>
            </a:r>
            <a:endParaRPr lang="en-US" sz="2400" dirty="0" smtClean="0">
              <a:solidFill>
                <a:schemeClr val="tx1"/>
              </a:solidFill>
            </a:endParaRPr>
          </a:p>
        </p:txBody>
      </p:sp>
      <p:sp>
        <p:nvSpPr>
          <p:cNvPr id="7" name="Rectangle 6"/>
          <p:cNvSpPr/>
          <p:nvPr/>
        </p:nvSpPr>
        <p:spPr>
          <a:xfrm>
            <a:off x="1061382" y="1333773"/>
            <a:ext cx="2209259" cy="461665"/>
          </a:xfrm>
          <a:prstGeom prst="rect">
            <a:avLst/>
          </a:prstGeom>
        </p:spPr>
        <p:txBody>
          <a:bodyPr wrap="none">
            <a:spAutoFit/>
          </a:bodyPr>
          <a:lstStyle/>
          <a:p>
            <a:r>
              <a:rPr lang="en-US" sz="2400" dirty="0" smtClean="0"/>
              <a:t>Methodology</a:t>
            </a:r>
            <a:endParaRPr lang="en-US" sz="2400" dirty="0"/>
          </a:p>
        </p:txBody>
      </p:sp>
    </p:spTree>
    <p:extLst>
      <p:ext uri="{BB962C8B-B14F-4D97-AF65-F5344CB8AC3E}">
        <p14:creationId xmlns:p14="http://schemas.microsoft.com/office/powerpoint/2010/main" val="166805274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me"/>
          <p:cNvPicPr/>
          <p:nvPr/>
        </p:nvPicPr>
        <p:blipFill>
          <a:blip r:embed="rId2">
            <a:extLst>
              <a:ext uri="{28A0092B-C50C-407E-A947-70E740481C1C}">
                <a14:useLocalDpi xmlns:a14="http://schemas.microsoft.com/office/drawing/2010/main" val="0"/>
              </a:ext>
            </a:extLst>
          </a:blip>
          <a:srcRect/>
          <a:stretch>
            <a:fillRect/>
          </a:stretch>
        </p:blipFill>
        <p:spPr bwMode="auto">
          <a:xfrm>
            <a:off x="9218612" y="391635"/>
            <a:ext cx="2039620" cy="668020"/>
          </a:xfrm>
          <a:prstGeom prst="rect">
            <a:avLst/>
          </a:prstGeom>
          <a:noFill/>
          <a:ln>
            <a:noFill/>
          </a:ln>
        </p:spPr>
      </p:pic>
      <p:sp>
        <p:nvSpPr>
          <p:cNvPr id="9" name="Rectangle 8"/>
          <p:cNvSpPr/>
          <p:nvPr/>
        </p:nvSpPr>
        <p:spPr>
          <a:xfrm>
            <a:off x="684212" y="735109"/>
            <a:ext cx="11276730" cy="461665"/>
          </a:xfrm>
          <a:prstGeom prst="rect">
            <a:avLst/>
          </a:prstGeom>
        </p:spPr>
        <p:txBody>
          <a:bodyPr wrap="square">
            <a:spAutoFit/>
          </a:bodyPr>
          <a:lstStyle/>
          <a:p>
            <a:r>
              <a:rPr lang="en-US" sz="2400" b="1" dirty="0">
                <a:solidFill>
                  <a:schemeClr val="tx2">
                    <a:lumMod val="20000"/>
                    <a:lumOff val="80000"/>
                  </a:schemeClr>
                </a:solidFill>
                <a:effectLst>
                  <a:outerShdw blurRad="38100" dist="38100" dir="2700000" algn="tl">
                    <a:srgbClr val="000000">
                      <a:alpha val="43137"/>
                    </a:srgbClr>
                  </a:outerShdw>
                </a:effectLst>
              </a:rPr>
              <a:t>MSMEs in RE and EE market</a:t>
            </a:r>
          </a:p>
        </p:txBody>
      </p:sp>
      <p:sp>
        <p:nvSpPr>
          <p:cNvPr id="10" name="Content Placeholder 2"/>
          <p:cNvSpPr>
            <a:spLocks noGrp="1"/>
          </p:cNvSpPr>
          <p:nvPr>
            <p:ph idx="1"/>
          </p:nvPr>
        </p:nvSpPr>
        <p:spPr>
          <a:xfrm>
            <a:off x="1061382" y="1795438"/>
            <a:ext cx="9843685" cy="3587723"/>
          </a:xfrm>
        </p:spPr>
        <p:txBody>
          <a:bodyPr>
            <a:normAutofit/>
          </a:bodyPr>
          <a:lstStyle/>
          <a:p>
            <a:pPr marL="0" indent="0">
              <a:buNone/>
            </a:pPr>
            <a:r>
              <a:rPr lang="en-US" dirty="0">
                <a:solidFill>
                  <a:schemeClr val="tx1"/>
                </a:solidFill>
              </a:rPr>
              <a:t>About 60 companies were offered to take part in the survey, from which only 24 </a:t>
            </a:r>
            <a:r>
              <a:rPr lang="en-US" dirty="0" smtClean="0">
                <a:solidFill>
                  <a:schemeClr val="tx1"/>
                </a:solidFill>
              </a:rPr>
              <a:t>qualified responses </a:t>
            </a:r>
            <a:r>
              <a:rPr lang="en-US" dirty="0">
                <a:solidFill>
                  <a:schemeClr val="tx1"/>
                </a:solidFill>
              </a:rPr>
              <a:t>were received, which were taken as the basis for establishing links between the consequences of the crisis and various aspects of MSME </a:t>
            </a:r>
            <a:r>
              <a:rPr lang="en-US" dirty="0" smtClean="0">
                <a:solidFill>
                  <a:schemeClr val="tx1"/>
                </a:solidFill>
              </a:rPr>
              <a:t>activity</a:t>
            </a:r>
          </a:p>
          <a:p>
            <a:pPr marL="0" indent="0">
              <a:buNone/>
            </a:pPr>
            <a:r>
              <a:rPr lang="en-US" dirty="0">
                <a:solidFill>
                  <a:schemeClr val="tx1"/>
                </a:solidFill>
              </a:rPr>
              <a:t>Following the health safety rules, </a:t>
            </a:r>
            <a:r>
              <a:rPr lang="en-US" dirty="0" smtClean="0">
                <a:solidFill>
                  <a:schemeClr val="tx1"/>
                </a:solidFill>
              </a:rPr>
              <a:t>e-mail </a:t>
            </a:r>
            <a:r>
              <a:rPr lang="en-US" dirty="0">
                <a:solidFill>
                  <a:schemeClr val="tx1"/>
                </a:solidFill>
              </a:rPr>
              <a:t>communication was used to conduct the survey. </a:t>
            </a:r>
            <a:r>
              <a:rPr lang="en-US" dirty="0" smtClean="0">
                <a:solidFill>
                  <a:schemeClr val="tx1"/>
                </a:solidFill>
              </a:rPr>
              <a:t>Some </a:t>
            </a:r>
            <a:r>
              <a:rPr lang="en-US" dirty="0">
                <a:solidFill>
                  <a:schemeClr val="tx1"/>
                </a:solidFill>
              </a:rPr>
              <a:t>respondents were interviewed by </a:t>
            </a:r>
            <a:r>
              <a:rPr lang="en-US" dirty="0" smtClean="0">
                <a:solidFill>
                  <a:schemeClr val="tx1"/>
                </a:solidFill>
              </a:rPr>
              <a:t>telephone in addition</a:t>
            </a:r>
          </a:p>
          <a:p>
            <a:pPr marL="0" indent="0">
              <a:buNone/>
            </a:pPr>
            <a:r>
              <a:rPr lang="en-US" dirty="0" smtClean="0">
                <a:solidFill>
                  <a:schemeClr val="tx1"/>
                </a:solidFill>
              </a:rPr>
              <a:t>The </a:t>
            </a:r>
            <a:r>
              <a:rPr lang="en-US" dirty="0">
                <a:solidFill>
                  <a:schemeClr val="tx1"/>
                </a:solidFill>
              </a:rPr>
              <a:t>answers were processed, analyzed and results made usable to summarizing, conclusions and </a:t>
            </a:r>
            <a:r>
              <a:rPr lang="en-US" dirty="0" smtClean="0">
                <a:solidFill>
                  <a:schemeClr val="tx1"/>
                </a:solidFill>
              </a:rPr>
              <a:t>recommendations</a:t>
            </a:r>
          </a:p>
        </p:txBody>
      </p:sp>
      <p:sp>
        <p:nvSpPr>
          <p:cNvPr id="7" name="Rectangle 6"/>
          <p:cNvSpPr/>
          <p:nvPr/>
        </p:nvSpPr>
        <p:spPr>
          <a:xfrm>
            <a:off x="1061382" y="1333773"/>
            <a:ext cx="1154483" cy="461665"/>
          </a:xfrm>
          <a:prstGeom prst="rect">
            <a:avLst/>
          </a:prstGeom>
        </p:spPr>
        <p:txBody>
          <a:bodyPr wrap="none">
            <a:spAutoFit/>
          </a:bodyPr>
          <a:lstStyle/>
          <a:p>
            <a:r>
              <a:rPr lang="en-US" sz="2400" dirty="0" smtClean="0"/>
              <a:t>Survey</a:t>
            </a:r>
            <a:endParaRPr lang="en-US" sz="2400" dirty="0"/>
          </a:p>
        </p:txBody>
      </p:sp>
      <p:sp>
        <p:nvSpPr>
          <p:cNvPr id="11" name="Title 1"/>
          <p:cNvSpPr txBox="1">
            <a:spLocks/>
          </p:cNvSpPr>
          <p:nvPr/>
        </p:nvSpPr>
        <p:spPr>
          <a:xfrm>
            <a:off x="-1590" y="5340003"/>
            <a:ext cx="12193589"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ANALYSIS </a:t>
            </a:r>
            <a:r>
              <a:rPr lang="en-US" dirty="0"/>
              <a:t>OF THE BUSINESS </a:t>
            </a:r>
            <a:r>
              <a:rPr lang="en-US" dirty="0" smtClean="0"/>
              <a:t>ENVIRONMENT</a:t>
            </a:r>
            <a:endParaRPr lang="en-US" dirty="0"/>
          </a:p>
        </p:txBody>
      </p:sp>
    </p:spTree>
    <p:extLst>
      <p:ext uri="{BB962C8B-B14F-4D97-AF65-F5344CB8AC3E}">
        <p14:creationId xmlns:p14="http://schemas.microsoft.com/office/powerpoint/2010/main" val="265135661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me"/>
          <p:cNvPicPr/>
          <p:nvPr/>
        </p:nvPicPr>
        <p:blipFill>
          <a:blip r:embed="rId2">
            <a:extLst>
              <a:ext uri="{28A0092B-C50C-407E-A947-70E740481C1C}">
                <a14:useLocalDpi xmlns:a14="http://schemas.microsoft.com/office/drawing/2010/main" val="0"/>
              </a:ext>
            </a:extLst>
          </a:blip>
          <a:srcRect/>
          <a:stretch>
            <a:fillRect/>
          </a:stretch>
        </p:blipFill>
        <p:spPr bwMode="auto">
          <a:xfrm>
            <a:off x="9218612" y="391635"/>
            <a:ext cx="2039620" cy="668020"/>
          </a:xfrm>
          <a:prstGeom prst="rect">
            <a:avLst/>
          </a:prstGeom>
          <a:noFill/>
          <a:ln>
            <a:noFill/>
          </a:ln>
        </p:spPr>
      </p:pic>
      <p:sp>
        <p:nvSpPr>
          <p:cNvPr id="9" name="Rectangle 8"/>
          <p:cNvSpPr/>
          <p:nvPr/>
        </p:nvSpPr>
        <p:spPr>
          <a:xfrm>
            <a:off x="684212" y="735109"/>
            <a:ext cx="11276730" cy="461665"/>
          </a:xfrm>
          <a:prstGeom prst="rect">
            <a:avLst/>
          </a:prstGeom>
        </p:spPr>
        <p:txBody>
          <a:bodyPr wrap="square">
            <a:spAutoFit/>
          </a:bodyPr>
          <a:lstStyle/>
          <a:p>
            <a:r>
              <a:rPr lang="en-US" sz="2400" b="1" dirty="0">
                <a:solidFill>
                  <a:schemeClr val="tx2">
                    <a:lumMod val="20000"/>
                    <a:lumOff val="80000"/>
                  </a:schemeClr>
                </a:solidFill>
                <a:effectLst>
                  <a:outerShdw blurRad="38100" dist="38100" dir="2700000" algn="tl">
                    <a:srgbClr val="000000">
                      <a:alpha val="43137"/>
                    </a:srgbClr>
                  </a:outerShdw>
                </a:effectLst>
              </a:rPr>
              <a:t>MSMEs in RE and EE market</a:t>
            </a:r>
          </a:p>
        </p:txBody>
      </p:sp>
      <p:sp>
        <p:nvSpPr>
          <p:cNvPr id="10" name="Content Placeholder 2"/>
          <p:cNvSpPr>
            <a:spLocks noGrp="1"/>
          </p:cNvSpPr>
          <p:nvPr>
            <p:ph idx="1"/>
          </p:nvPr>
        </p:nvSpPr>
        <p:spPr>
          <a:xfrm>
            <a:off x="1061382" y="1795438"/>
            <a:ext cx="9843685" cy="3587723"/>
          </a:xfrm>
        </p:spPr>
        <p:txBody>
          <a:bodyPr>
            <a:normAutofit/>
          </a:bodyPr>
          <a:lstStyle/>
          <a:p>
            <a:pPr marL="0" indent="0" algn="just">
              <a:buNone/>
            </a:pPr>
            <a:r>
              <a:rPr lang="en-US" dirty="0">
                <a:solidFill>
                  <a:schemeClr val="tx1"/>
                </a:solidFill>
              </a:rPr>
              <a:t>The pool of 24 </a:t>
            </a:r>
            <a:r>
              <a:rPr lang="en-US" dirty="0" smtClean="0">
                <a:solidFill>
                  <a:schemeClr val="tx1"/>
                </a:solidFill>
              </a:rPr>
              <a:t>represents </a:t>
            </a:r>
            <a:r>
              <a:rPr lang="en-US" dirty="0">
                <a:solidFill>
                  <a:schemeClr val="tx1"/>
                </a:solidFill>
              </a:rPr>
              <a:t>about 20% of the </a:t>
            </a:r>
            <a:r>
              <a:rPr lang="en-US" dirty="0" smtClean="0">
                <a:solidFill>
                  <a:schemeClr val="tx1"/>
                </a:solidFill>
              </a:rPr>
              <a:t>MSMEs registered </a:t>
            </a:r>
            <a:r>
              <a:rPr lang="en-US" dirty="0">
                <a:solidFill>
                  <a:schemeClr val="tx1"/>
                </a:solidFill>
              </a:rPr>
              <a:t>their activities in the </a:t>
            </a:r>
            <a:r>
              <a:rPr lang="en-US" dirty="0" smtClean="0">
                <a:solidFill>
                  <a:schemeClr val="tx1"/>
                </a:solidFill>
              </a:rPr>
              <a:t>fields </a:t>
            </a:r>
            <a:r>
              <a:rPr lang="en-US" dirty="0">
                <a:solidFill>
                  <a:schemeClr val="tx1"/>
                </a:solidFill>
              </a:rPr>
              <a:t>of </a:t>
            </a:r>
            <a:r>
              <a:rPr lang="en-US" dirty="0" smtClean="0">
                <a:solidFill>
                  <a:schemeClr val="tx1"/>
                </a:solidFill>
              </a:rPr>
              <a:t>EE and RE</a:t>
            </a:r>
            <a:r>
              <a:rPr lang="en-US" dirty="0">
                <a:solidFill>
                  <a:schemeClr val="tx1"/>
                </a:solidFill>
              </a:rPr>
              <a:t>. The 24 respondents collectively account for about 40% of sales in the booming solar PV and solar thermal technology market.</a:t>
            </a:r>
            <a:endParaRPr lang="en-US" dirty="0" smtClean="0">
              <a:solidFill>
                <a:schemeClr val="tx1"/>
              </a:solidFill>
            </a:endParaRPr>
          </a:p>
          <a:p>
            <a:pPr marL="0" indent="0" algn="just">
              <a:buNone/>
            </a:pPr>
            <a:r>
              <a:rPr lang="en-US" dirty="0" smtClean="0">
                <a:solidFill>
                  <a:schemeClr val="tx1"/>
                </a:solidFill>
              </a:rPr>
              <a:t>The </a:t>
            </a:r>
            <a:r>
              <a:rPr lang="en-US" dirty="0">
                <a:solidFill>
                  <a:schemeClr val="tx1"/>
                </a:solidFill>
              </a:rPr>
              <a:t>respondents represent the most active market players who were interested in honestly communicating their concerns and needs regarding the </a:t>
            </a:r>
            <a:r>
              <a:rPr lang="en-US" dirty="0" smtClean="0">
                <a:solidFill>
                  <a:schemeClr val="tx1"/>
                </a:solidFill>
              </a:rPr>
              <a:t>situation caused </a:t>
            </a:r>
            <a:r>
              <a:rPr lang="en-US" dirty="0">
                <a:solidFill>
                  <a:schemeClr val="tx1"/>
                </a:solidFill>
              </a:rPr>
              <a:t>by the COVID-19 pandemic. Thus, we assume that the information collected from the responses of the surveyed group is trustworthy and relevant, and therefore good for analysis and some generalizations and conclusions about the situation in this research focus field among </a:t>
            </a:r>
            <a:r>
              <a:rPr lang="en-US" dirty="0" smtClean="0">
                <a:solidFill>
                  <a:schemeClr val="tx1"/>
                </a:solidFill>
              </a:rPr>
              <a:t>MSMEs</a:t>
            </a:r>
          </a:p>
        </p:txBody>
      </p:sp>
      <p:sp>
        <p:nvSpPr>
          <p:cNvPr id="7" name="Rectangle 6"/>
          <p:cNvSpPr/>
          <p:nvPr/>
        </p:nvSpPr>
        <p:spPr>
          <a:xfrm>
            <a:off x="1061382" y="1333773"/>
            <a:ext cx="3480440" cy="461665"/>
          </a:xfrm>
          <a:prstGeom prst="rect">
            <a:avLst/>
          </a:prstGeom>
        </p:spPr>
        <p:txBody>
          <a:bodyPr wrap="none">
            <a:spAutoFit/>
          </a:bodyPr>
          <a:lstStyle/>
          <a:p>
            <a:r>
              <a:rPr lang="en-US" sz="2400" dirty="0" smtClean="0"/>
              <a:t>Profile </a:t>
            </a:r>
            <a:r>
              <a:rPr lang="en-US" sz="2400" dirty="0"/>
              <a:t>of Respondents</a:t>
            </a:r>
          </a:p>
        </p:txBody>
      </p:sp>
      <p:sp>
        <p:nvSpPr>
          <p:cNvPr id="11" name="Title 1"/>
          <p:cNvSpPr txBox="1">
            <a:spLocks/>
          </p:cNvSpPr>
          <p:nvPr/>
        </p:nvSpPr>
        <p:spPr>
          <a:xfrm>
            <a:off x="-1590" y="5340003"/>
            <a:ext cx="12193589"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ANALYSIS </a:t>
            </a:r>
            <a:r>
              <a:rPr lang="en-US" dirty="0"/>
              <a:t>OF THE BUSINESS </a:t>
            </a:r>
            <a:r>
              <a:rPr lang="en-US" dirty="0" smtClean="0"/>
              <a:t>ENVIRONMENT</a:t>
            </a:r>
            <a:endParaRPr lang="en-US" dirty="0"/>
          </a:p>
        </p:txBody>
      </p:sp>
    </p:spTree>
    <p:extLst>
      <p:ext uri="{BB962C8B-B14F-4D97-AF65-F5344CB8AC3E}">
        <p14:creationId xmlns:p14="http://schemas.microsoft.com/office/powerpoint/2010/main" val="145393224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me"/>
          <p:cNvPicPr/>
          <p:nvPr/>
        </p:nvPicPr>
        <p:blipFill>
          <a:blip r:embed="rId2">
            <a:extLst>
              <a:ext uri="{28A0092B-C50C-407E-A947-70E740481C1C}">
                <a14:useLocalDpi xmlns:a14="http://schemas.microsoft.com/office/drawing/2010/main" val="0"/>
              </a:ext>
            </a:extLst>
          </a:blip>
          <a:srcRect/>
          <a:stretch>
            <a:fillRect/>
          </a:stretch>
        </p:blipFill>
        <p:spPr bwMode="auto">
          <a:xfrm>
            <a:off x="9218612" y="391635"/>
            <a:ext cx="2039620" cy="668020"/>
          </a:xfrm>
          <a:prstGeom prst="rect">
            <a:avLst/>
          </a:prstGeom>
          <a:noFill/>
          <a:ln>
            <a:noFill/>
          </a:ln>
        </p:spPr>
      </p:pic>
      <p:sp>
        <p:nvSpPr>
          <p:cNvPr id="9" name="Rectangle 8"/>
          <p:cNvSpPr/>
          <p:nvPr/>
        </p:nvSpPr>
        <p:spPr>
          <a:xfrm>
            <a:off x="684212" y="735109"/>
            <a:ext cx="11276730" cy="461665"/>
          </a:xfrm>
          <a:prstGeom prst="rect">
            <a:avLst/>
          </a:prstGeom>
        </p:spPr>
        <p:txBody>
          <a:bodyPr wrap="square">
            <a:spAutoFit/>
          </a:bodyPr>
          <a:lstStyle/>
          <a:p>
            <a:r>
              <a:rPr lang="en-US" sz="2400" b="1" dirty="0">
                <a:solidFill>
                  <a:schemeClr val="tx2">
                    <a:lumMod val="20000"/>
                    <a:lumOff val="80000"/>
                  </a:schemeClr>
                </a:solidFill>
                <a:effectLst>
                  <a:outerShdw blurRad="38100" dist="38100" dir="2700000" algn="tl">
                    <a:srgbClr val="000000">
                      <a:alpha val="43137"/>
                    </a:srgbClr>
                  </a:outerShdw>
                </a:effectLst>
              </a:rPr>
              <a:t>MSMEs in RE and EE market</a:t>
            </a:r>
          </a:p>
        </p:txBody>
      </p:sp>
      <p:sp>
        <p:nvSpPr>
          <p:cNvPr id="10" name="Content Placeholder 2"/>
          <p:cNvSpPr>
            <a:spLocks noGrp="1"/>
          </p:cNvSpPr>
          <p:nvPr>
            <p:ph idx="1"/>
          </p:nvPr>
        </p:nvSpPr>
        <p:spPr>
          <a:xfrm>
            <a:off x="1061382" y="1795438"/>
            <a:ext cx="9843685" cy="3587723"/>
          </a:xfrm>
        </p:spPr>
        <p:txBody>
          <a:bodyPr>
            <a:normAutofit/>
          </a:bodyPr>
          <a:lstStyle/>
          <a:p>
            <a:pPr marL="0" indent="0" algn="just">
              <a:buNone/>
            </a:pPr>
            <a:r>
              <a:rPr lang="en-US" dirty="0" smtClean="0">
                <a:solidFill>
                  <a:schemeClr val="tx1"/>
                </a:solidFill>
              </a:rPr>
              <a:t>From the </a:t>
            </a:r>
            <a:r>
              <a:rPr lang="en-US" dirty="0">
                <a:solidFill>
                  <a:schemeClr val="tx1"/>
                </a:solidFill>
              </a:rPr>
              <a:t>survey pooling table of 60 MSMEs </a:t>
            </a:r>
            <a:r>
              <a:rPr lang="en-US" dirty="0" smtClean="0">
                <a:solidFill>
                  <a:schemeClr val="tx1"/>
                </a:solidFill>
              </a:rPr>
              <a:t>24 qualified responses were received. The respondents activity cover solar </a:t>
            </a:r>
            <a:r>
              <a:rPr lang="en-US" dirty="0">
                <a:solidFill>
                  <a:schemeClr val="tx1"/>
                </a:solidFill>
              </a:rPr>
              <a:t>PV and solar </a:t>
            </a:r>
            <a:r>
              <a:rPr lang="en-US" dirty="0" smtClean="0">
                <a:solidFill>
                  <a:schemeClr val="tx1"/>
                </a:solidFill>
              </a:rPr>
              <a:t>thermal facilities design</a:t>
            </a:r>
            <a:r>
              <a:rPr lang="en-US" dirty="0">
                <a:solidFill>
                  <a:schemeClr val="tx1"/>
                </a:solidFill>
              </a:rPr>
              <a:t>, construction, installation, </a:t>
            </a:r>
            <a:r>
              <a:rPr lang="en-US" dirty="0" smtClean="0">
                <a:solidFill>
                  <a:schemeClr val="tx1"/>
                </a:solidFill>
              </a:rPr>
              <a:t>manufacturing, service; whole </a:t>
            </a:r>
            <a:r>
              <a:rPr lang="en-US" dirty="0">
                <a:solidFill>
                  <a:schemeClr val="tx1"/>
                </a:solidFill>
              </a:rPr>
              <a:t>sale and retail </a:t>
            </a:r>
            <a:r>
              <a:rPr lang="en-US" dirty="0" smtClean="0">
                <a:solidFill>
                  <a:schemeClr val="tx1"/>
                </a:solidFill>
              </a:rPr>
              <a:t>supply, manufacturing of </a:t>
            </a:r>
            <a:r>
              <a:rPr lang="en-US" dirty="0">
                <a:solidFill>
                  <a:schemeClr val="tx1"/>
                </a:solidFill>
              </a:rPr>
              <a:t>thermal and hydro </a:t>
            </a:r>
            <a:r>
              <a:rPr lang="en-US" dirty="0" smtClean="0">
                <a:solidFill>
                  <a:schemeClr val="tx1"/>
                </a:solidFill>
              </a:rPr>
              <a:t>insulation materials and energy </a:t>
            </a:r>
            <a:r>
              <a:rPr lang="en-US" dirty="0">
                <a:solidFill>
                  <a:schemeClr val="tx1"/>
                </a:solidFill>
              </a:rPr>
              <a:t>efficiency </a:t>
            </a:r>
            <a:r>
              <a:rPr lang="en-US" dirty="0" smtClean="0">
                <a:solidFill>
                  <a:schemeClr val="tx1"/>
                </a:solidFill>
              </a:rPr>
              <a:t>equipment</a:t>
            </a:r>
            <a:r>
              <a:rPr lang="en-US" dirty="0">
                <a:solidFill>
                  <a:schemeClr val="tx1"/>
                </a:solidFill>
              </a:rPr>
              <a:t>;</a:t>
            </a:r>
            <a:r>
              <a:rPr lang="en-US" dirty="0" smtClean="0">
                <a:solidFill>
                  <a:schemeClr val="tx1"/>
                </a:solidFill>
              </a:rPr>
              <a:t> </a:t>
            </a:r>
            <a:r>
              <a:rPr lang="en-US" dirty="0">
                <a:solidFill>
                  <a:schemeClr val="tx1"/>
                </a:solidFill>
              </a:rPr>
              <a:t>energy </a:t>
            </a:r>
            <a:r>
              <a:rPr lang="en-US" dirty="0" smtClean="0">
                <a:solidFill>
                  <a:schemeClr val="tx1"/>
                </a:solidFill>
              </a:rPr>
              <a:t>efficient construction </a:t>
            </a:r>
            <a:r>
              <a:rPr lang="en-US" dirty="0">
                <a:solidFill>
                  <a:schemeClr val="tx1"/>
                </a:solidFill>
              </a:rPr>
              <a:t>and renovation </a:t>
            </a:r>
            <a:r>
              <a:rPr lang="en-US" dirty="0" smtClean="0">
                <a:solidFill>
                  <a:schemeClr val="tx1"/>
                </a:solidFill>
              </a:rPr>
              <a:t>materials and goods; supply and importation of equipment and devices for biogas </a:t>
            </a:r>
            <a:r>
              <a:rPr lang="en-US" dirty="0">
                <a:solidFill>
                  <a:schemeClr val="tx1"/>
                </a:solidFill>
              </a:rPr>
              <a:t>stations, heat </a:t>
            </a:r>
            <a:r>
              <a:rPr lang="en-US" dirty="0" smtClean="0">
                <a:solidFill>
                  <a:schemeClr val="tx1"/>
                </a:solidFill>
              </a:rPr>
              <a:t>pumps, electric </a:t>
            </a:r>
            <a:r>
              <a:rPr lang="en-US" dirty="0">
                <a:solidFill>
                  <a:schemeClr val="tx1"/>
                </a:solidFill>
              </a:rPr>
              <a:t>cars; residential </a:t>
            </a:r>
            <a:r>
              <a:rPr lang="en-US" dirty="0" smtClean="0">
                <a:solidFill>
                  <a:schemeClr val="tx1"/>
                </a:solidFill>
              </a:rPr>
              <a:t>and </a:t>
            </a:r>
            <a:r>
              <a:rPr lang="en-US" dirty="0">
                <a:solidFill>
                  <a:schemeClr val="tx1"/>
                </a:solidFill>
              </a:rPr>
              <a:t>industrial energy efficient HVAC </a:t>
            </a:r>
            <a:r>
              <a:rPr lang="en-US" dirty="0" smtClean="0">
                <a:solidFill>
                  <a:schemeClr val="tx1"/>
                </a:solidFill>
              </a:rPr>
              <a:t>systems, </a:t>
            </a:r>
            <a:r>
              <a:rPr lang="en-US" dirty="0">
                <a:solidFill>
                  <a:schemeClr val="tx1"/>
                </a:solidFill>
              </a:rPr>
              <a:t>passive solar and </a:t>
            </a:r>
            <a:r>
              <a:rPr lang="en-US" dirty="0" err="1">
                <a:solidFill>
                  <a:schemeClr val="tx1"/>
                </a:solidFill>
              </a:rPr>
              <a:t>nZEB</a:t>
            </a:r>
            <a:r>
              <a:rPr lang="en-US" dirty="0">
                <a:solidFill>
                  <a:schemeClr val="tx1"/>
                </a:solidFill>
              </a:rPr>
              <a:t> equipment and materials</a:t>
            </a:r>
            <a:r>
              <a:rPr lang="en-US" dirty="0" smtClean="0">
                <a:solidFill>
                  <a:schemeClr val="tx1"/>
                </a:solidFill>
              </a:rPr>
              <a:t>; </a:t>
            </a:r>
            <a:r>
              <a:rPr lang="en-US" dirty="0">
                <a:solidFill>
                  <a:schemeClr val="tx1"/>
                </a:solidFill>
              </a:rPr>
              <a:t>manufacturing and </a:t>
            </a:r>
            <a:r>
              <a:rPr lang="en-US" dirty="0" smtClean="0">
                <a:solidFill>
                  <a:schemeClr val="tx1"/>
                </a:solidFill>
              </a:rPr>
              <a:t>supply of energy </a:t>
            </a:r>
            <a:r>
              <a:rPr lang="en-US" dirty="0">
                <a:solidFill>
                  <a:schemeClr val="tx1"/>
                </a:solidFill>
              </a:rPr>
              <a:t>efficient doors and </a:t>
            </a:r>
            <a:r>
              <a:rPr lang="en-US" dirty="0" smtClean="0">
                <a:solidFill>
                  <a:schemeClr val="tx1"/>
                </a:solidFill>
              </a:rPr>
              <a:t>windows; </a:t>
            </a:r>
            <a:r>
              <a:rPr lang="en-US" dirty="0">
                <a:solidFill>
                  <a:schemeClr val="tx1"/>
                </a:solidFill>
              </a:rPr>
              <a:t>urban and residential energy efficient </a:t>
            </a:r>
            <a:r>
              <a:rPr lang="en-US" dirty="0" smtClean="0">
                <a:solidFill>
                  <a:schemeClr val="tx1"/>
                </a:solidFill>
              </a:rPr>
              <a:t>lighting</a:t>
            </a:r>
          </a:p>
        </p:txBody>
      </p:sp>
      <p:sp>
        <p:nvSpPr>
          <p:cNvPr id="7" name="Rectangle 6"/>
          <p:cNvSpPr/>
          <p:nvPr/>
        </p:nvSpPr>
        <p:spPr>
          <a:xfrm>
            <a:off x="1061382" y="1333773"/>
            <a:ext cx="3480440" cy="461665"/>
          </a:xfrm>
          <a:prstGeom prst="rect">
            <a:avLst/>
          </a:prstGeom>
        </p:spPr>
        <p:txBody>
          <a:bodyPr wrap="none">
            <a:spAutoFit/>
          </a:bodyPr>
          <a:lstStyle/>
          <a:p>
            <a:r>
              <a:rPr lang="en-US" sz="2400" dirty="0" smtClean="0"/>
              <a:t>Profile </a:t>
            </a:r>
            <a:r>
              <a:rPr lang="en-US" sz="2400" dirty="0"/>
              <a:t>of Respondents</a:t>
            </a:r>
          </a:p>
        </p:txBody>
      </p:sp>
      <p:sp>
        <p:nvSpPr>
          <p:cNvPr id="11" name="Title 1"/>
          <p:cNvSpPr txBox="1">
            <a:spLocks/>
          </p:cNvSpPr>
          <p:nvPr/>
        </p:nvSpPr>
        <p:spPr>
          <a:xfrm>
            <a:off x="-1590" y="5340003"/>
            <a:ext cx="12193589"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ANALYSIS </a:t>
            </a:r>
            <a:r>
              <a:rPr lang="en-US" dirty="0"/>
              <a:t>OF THE BUSINESS </a:t>
            </a:r>
            <a:r>
              <a:rPr lang="en-US" dirty="0" smtClean="0"/>
              <a:t>ENVIRONMENT</a:t>
            </a:r>
            <a:endParaRPr lang="en-US" dirty="0"/>
          </a:p>
        </p:txBody>
      </p:sp>
    </p:spTree>
    <p:extLst>
      <p:ext uri="{BB962C8B-B14F-4D97-AF65-F5344CB8AC3E}">
        <p14:creationId xmlns:p14="http://schemas.microsoft.com/office/powerpoint/2010/main" val="26674491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50933"/>
            <a:ext cx="9330783" cy="1507067"/>
          </a:xfrm>
        </p:spPr>
        <p:txBody>
          <a:bodyPr/>
          <a:lstStyle/>
          <a:p>
            <a:r>
              <a:rPr lang="en-US" dirty="0"/>
              <a:t>General impact of COVID-19 </a:t>
            </a:r>
            <a:r>
              <a:rPr lang="en-US" dirty="0" smtClean="0"/>
              <a:t>crisis</a:t>
            </a:r>
            <a:endParaRPr lang="en-US" dirty="0"/>
          </a:p>
        </p:txBody>
      </p:sp>
      <p:sp>
        <p:nvSpPr>
          <p:cNvPr id="3" name="Content Placeholder 2"/>
          <p:cNvSpPr>
            <a:spLocks noGrp="1"/>
          </p:cNvSpPr>
          <p:nvPr>
            <p:ph idx="1"/>
          </p:nvPr>
        </p:nvSpPr>
        <p:spPr>
          <a:xfrm>
            <a:off x="730676" y="611188"/>
            <a:ext cx="7940530" cy="996386"/>
          </a:xfrm>
        </p:spPr>
        <p:txBody>
          <a:bodyPr>
            <a:noAutofit/>
          </a:bodyPr>
          <a:lstStyle/>
          <a:p>
            <a:pPr marL="0" indent="0">
              <a:buNone/>
            </a:pPr>
            <a:r>
              <a:rPr lang="en-US" sz="2400" b="1" dirty="0">
                <a:solidFill>
                  <a:schemeClr val="tx1"/>
                </a:solidFill>
                <a:effectLst>
                  <a:outerShdw blurRad="38100" dist="38100" dir="2700000" algn="tl">
                    <a:srgbClr val="000000">
                      <a:alpha val="43137"/>
                    </a:srgbClr>
                  </a:outerShdw>
                </a:effectLst>
              </a:rPr>
              <a:t>Gross Domestic Product (GDP) </a:t>
            </a:r>
            <a:r>
              <a:rPr lang="en-US" sz="2400" b="1" dirty="0" smtClean="0">
                <a:solidFill>
                  <a:schemeClr val="tx1"/>
                </a:solidFill>
                <a:effectLst>
                  <a:outerShdw blurRad="38100" dist="38100" dir="2700000" algn="tl">
                    <a:srgbClr val="000000">
                      <a:alpha val="43137"/>
                    </a:srgbClr>
                  </a:outerShdw>
                </a:effectLst>
              </a:rPr>
              <a:t>by </a:t>
            </a:r>
            <a:r>
              <a:rPr lang="en-US" sz="2400" b="1" dirty="0">
                <a:solidFill>
                  <a:schemeClr val="tx1"/>
                </a:solidFill>
                <a:effectLst>
                  <a:outerShdw blurRad="38100" dist="38100" dir="2700000" algn="tl">
                    <a:srgbClr val="000000">
                      <a:alpha val="43137"/>
                    </a:srgbClr>
                  </a:outerShdw>
                </a:effectLst>
              </a:rPr>
              <a:t>years </a:t>
            </a:r>
            <a:r>
              <a:rPr lang="en-US" sz="2400" b="1" dirty="0" smtClean="0">
                <a:solidFill>
                  <a:schemeClr val="tx1"/>
                </a:solidFill>
                <a:effectLst>
                  <a:outerShdw blurRad="38100" dist="38100" dir="2700000" algn="tl">
                    <a:srgbClr val="000000">
                      <a:alpha val="43137"/>
                    </a:srgbClr>
                  </a:outerShdw>
                </a:effectLst>
              </a:rPr>
              <a:t>2020-2021</a:t>
            </a:r>
            <a:endParaRPr lang="en-US" sz="2400" dirty="0" smtClean="0">
              <a:solidFill>
                <a:schemeClr val="tx1"/>
              </a:solidFill>
              <a:effectLst>
                <a:outerShdw blurRad="38100" dist="38100" dir="2700000" algn="tl">
                  <a:srgbClr val="000000">
                    <a:alpha val="43137"/>
                  </a:srgbClr>
                </a:outerShdw>
              </a:effectLst>
            </a:endParaRPr>
          </a:p>
        </p:txBody>
      </p:sp>
      <p:pic>
        <p:nvPicPr>
          <p:cNvPr id="4" name="Picture 3" descr="Home"/>
          <p:cNvPicPr/>
          <p:nvPr/>
        </p:nvPicPr>
        <p:blipFill>
          <a:blip r:embed="rId2">
            <a:extLst>
              <a:ext uri="{28A0092B-C50C-407E-A947-70E740481C1C}">
                <a14:useLocalDpi xmlns:a14="http://schemas.microsoft.com/office/drawing/2010/main" val="0"/>
              </a:ext>
            </a:extLst>
          </a:blip>
          <a:srcRect/>
          <a:stretch>
            <a:fillRect/>
          </a:stretch>
        </p:blipFill>
        <p:spPr bwMode="auto">
          <a:xfrm>
            <a:off x="9218612" y="391635"/>
            <a:ext cx="2039620" cy="668020"/>
          </a:xfrm>
          <a:prstGeom prst="rect">
            <a:avLst/>
          </a:prstGeom>
          <a:noFill/>
          <a:ln>
            <a:noFill/>
          </a:ln>
        </p:spPr>
      </p:pic>
      <p:graphicFrame>
        <p:nvGraphicFramePr>
          <p:cNvPr id="12" name="Table 11"/>
          <p:cNvGraphicFramePr>
            <a:graphicFrameLocks noGrp="1"/>
          </p:cNvGraphicFramePr>
          <p:nvPr>
            <p:extLst>
              <p:ext uri="{D42A27DB-BD31-4B8C-83A1-F6EECF244321}">
                <p14:modId xmlns:p14="http://schemas.microsoft.com/office/powerpoint/2010/main" val="2733442798"/>
              </p:ext>
            </p:extLst>
          </p:nvPr>
        </p:nvGraphicFramePr>
        <p:xfrm>
          <a:off x="1017638" y="1578078"/>
          <a:ext cx="9955162" cy="4082907"/>
        </p:xfrm>
        <a:graphic>
          <a:graphicData uri="http://schemas.openxmlformats.org/drawingml/2006/table">
            <a:tbl>
              <a:tblPr firstRow="1" firstCol="1" bandRow="1">
                <a:tableStyleId>{5C22544A-7EE6-4342-B048-85BDC9FD1C3A}</a:tableStyleId>
              </a:tblPr>
              <a:tblGrid>
                <a:gridCol w="3063685"/>
                <a:gridCol w="3524672"/>
                <a:gridCol w="3366805"/>
              </a:tblGrid>
              <a:tr h="1120878">
                <a:tc>
                  <a:txBody>
                    <a:bodyPr/>
                    <a:lstStyle/>
                    <a:p>
                      <a:pPr marL="0" marR="0">
                        <a:lnSpc>
                          <a:spcPct val="150000"/>
                        </a:lnSpc>
                        <a:spcBef>
                          <a:spcPts val="0"/>
                        </a:spcBef>
                        <a:spcAft>
                          <a:spcPts val="0"/>
                        </a:spcAft>
                      </a:pPr>
                      <a:r>
                        <a:rPr lang="en-US" sz="1800" dirty="0">
                          <a:effectLst/>
                        </a:rPr>
                        <a:t> </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75000"/>
                      </a:schemeClr>
                    </a:solidFill>
                  </a:tcPr>
                </a:tc>
                <a:tc>
                  <a:txBody>
                    <a:bodyPr/>
                    <a:lstStyle/>
                    <a:p>
                      <a:pPr marL="0" marR="0" algn="ctr">
                        <a:spcBef>
                          <a:spcPts val="0"/>
                        </a:spcBef>
                        <a:spcAft>
                          <a:spcPts val="0"/>
                        </a:spcAft>
                      </a:pPr>
                      <a:r>
                        <a:rPr lang="en-US" sz="1800" b="0" dirty="0">
                          <a:effectLst/>
                        </a:rPr>
                        <a:t>January - September 2020 relative to January-September 2019, % </a:t>
                      </a:r>
                      <a:endParaRPr lang="en-US" sz="20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75000"/>
                      </a:schemeClr>
                    </a:solidFill>
                  </a:tcPr>
                </a:tc>
                <a:tc>
                  <a:txBody>
                    <a:bodyPr/>
                    <a:lstStyle/>
                    <a:p>
                      <a:pPr marL="0" marR="0" algn="ctr">
                        <a:spcBef>
                          <a:spcPts val="0"/>
                        </a:spcBef>
                        <a:spcAft>
                          <a:spcPts val="0"/>
                        </a:spcAft>
                      </a:pPr>
                      <a:r>
                        <a:rPr lang="en-US" sz="1800" b="0" dirty="0">
                          <a:effectLst/>
                        </a:rPr>
                        <a:t>January - September 2021 relative to January-September 2020, % </a:t>
                      </a:r>
                      <a:endParaRPr lang="en-US" sz="20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75000"/>
                      </a:schemeClr>
                    </a:solidFill>
                  </a:tcPr>
                </a:tc>
              </a:tr>
              <a:tr h="477951">
                <a:tc>
                  <a:txBody>
                    <a:bodyPr/>
                    <a:lstStyle/>
                    <a:p>
                      <a:pPr marL="0" marR="0">
                        <a:lnSpc>
                          <a:spcPct val="115000"/>
                        </a:lnSpc>
                        <a:spcBef>
                          <a:spcPts val="0"/>
                        </a:spcBef>
                        <a:spcAft>
                          <a:spcPts val="0"/>
                        </a:spcAft>
                      </a:pPr>
                      <a:r>
                        <a:rPr lang="en-US" sz="1800" b="0" dirty="0">
                          <a:effectLst/>
                        </a:rPr>
                        <a:t>Economic activity index</a:t>
                      </a:r>
                      <a:endParaRPr lang="en-US" sz="20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75000"/>
                      </a:schemeClr>
                    </a:solidFill>
                  </a:tcPr>
                </a:tc>
                <a:tc>
                  <a:txBody>
                    <a:bodyPr/>
                    <a:lstStyle/>
                    <a:p>
                      <a:pPr marL="0" marR="0" algn="ctr">
                        <a:lnSpc>
                          <a:spcPct val="115000"/>
                        </a:lnSpc>
                        <a:spcBef>
                          <a:spcPts val="0"/>
                        </a:spcBef>
                        <a:spcAft>
                          <a:spcPts val="0"/>
                        </a:spcAft>
                      </a:pPr>
                      <a:r>
                        <a:rPr lang="en-US" sz="1800">
                          <a:effectLst/>
                        </a:rPr>
                        <a:t>93.4</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a:effectLst/>
                        </a:rPr>
                        <a:t>104.4</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r>
              <a:tr h="505299">
                <a:tc>
                  <a:txBody>
                    <a:bodyPr/>
                    <a:lstStyle/>
                    <a:p>
                      <a:pPr marL="0" marR="0">
                        <a:lnSpc>
                          <a:spcPct val="115000"/>
                        </a:lnSpc>
                        <a:spcBef>
                          <a:spcPts val="0"/>
                        </a:spcBef>
                        <a:spcAft>
                          <a:spcPts val="0"/>
                        </a:spcAft>
                      </a:pPr>
                      <a:r>
                        <a:rPr lang="en-US" sz="1800" b="0" dirty="0">
                          <a:effectLst/>
                        </a:rPr>
                        <a:t>Industry</a:t>
                      </a:r>
                      <a:endParaRPr lang="en-US" sz="20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75000"/>
                      </a:schemeClr>
                    </a:solidFill>
                  </a:tcPr>
                </a:tc>
                <a:tc>
                  <a:txBody>
                    <a:bodyPr/>
                    <a:lstStyle/>
                    <a:p>
                      <a:pPr marL="0" marR="0" algn="ctr">
                        <a:lnSpc>
                          <a:spcPct val="115000"/>
                        </a:lnSpc>
                        <a:spcBef>
                          <a:spcPts val="0"/>
                        </a:spcBef>
                        <a:spcAft>
                          <a:spcPts val="0"/>
                        </a:spcAft>
                      </a:pPr>
                      <a:r>
                        <a:rPr lang="en-US" sz="1800" dirty="0">
                          <a:effectLst/>
                        </a:rPr>
                        <a:t>101.0</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a:effectLst/>
                        </a:rPr>
                        <a:t>100.7</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r>
              <a:tr h="465084">
                <a:tc>
                  <a:txBody>
                    <a:bodyPr/>
                    <a:lstStyle/>
                    <a:p>
                      <a:pPr marL="0" marR="0">
                        <a:lnSpc>
                          <a:spcPct val="115000"/>
                        </a:lnSpc>
                        <a:spcBef>
                          <a:spcPts val="0"/>
                        </a:spcBef>
                        <a:spcAft>
                          <a:spcPts val="0"/>
                        </a:spcAft>
                      </a:pPr>
                      <a:r>
                        <a:rPr lang="en-US" sz="1800" b="0" dirty="0">
                          <a:effectLst/>
                        </a:rPr>
                        <a:t>Agriculture</a:t>
                      </a:r>
                      <a:endParaRPr lang="en-US" sz="20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75000"/>
                      </a:schemeClr>
                    </a:solidFill>
                  </a:tcPr>
                </a:tc>
                <a:tc>
                  <a:txBody>
                    <a:bodyPr/>
                    <a:lstStyle/>
                    <a:p>
                      <a:pPr marL="0" marR="0" algn="ctr">
                        <a:lnSpc>
                          <a:spcPct val="115000"/>
                        </a:lnSpc>
                        <a:spcBef>
                          <a:spcPts val="0"/>
                        </a:spcBef>
                        <a:spcAft>
                          <a:spcPts val="0"/>
                        </a:spcAft>
                      </a:pPr>
                      <a:r>
                        <a:rPr lang="en-US" sz="1800" dirty="0">
                          <a:effectLst/>
                        </a:rPr>
                        <a:t>100.5</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a:effectLst/>
                        </a:rPr>
                        <a:t>98.5</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r>
              <a:tr h="528989">
                <a:tc>
                  <a:txBody>
                    <a:bodyPr/>
                    <a:lstStyle/>
                    <a:p>
                      <a:pPr marL="0" marR="0">
                        <a:lnSpc>
                          <a:spcPct val="115000"/>
                        </a:lnSpc>
                        <a:spcBef>
                          <a:spcPts val="0"/>
                        </a:spcBef>
                        <a:spcAft>
                          <a:spcPts val="0"/>
                        </a:spcAft>
                      </a:pPr>
                      <a:r>
                        <a:rPr lang="en-US" sz="1800" b="0" dirty="0">
                          <a:effectLst/>
                        </a:rPr>
                        <a:t>Construction</a:t>
                      </a:r>
                      <a:endParaRPr lang="en-US" sz="20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75000"/>
                      </a:schemeClr>
                    </a:solidFill>
                  </a:tcPr>
                </a:tc>
                <a:tc>
                  <a:txBody>
                    <a:bodyPr/>
                    <a:lstStyle/>
                    <a:p>
                      <a:pPr marL="0" marR="0" algn="ctr">
                        <a:lnSpc>
                          <a:spcPct val="115000"/>
                        </a:lnSpc>
                        <a:spcBef>
                          <a:spcPts val="0"/>
                        </a:spcBef>
                        <a:spcAft>
                          <a:spcPts val="0"/>
                        </a:spcAft>
                      </a:pPr>
                      <a:r>
                        <a:rPr lang="en-US" sz="1800" dirty="0">
                          <a:effectLst/>
                        </a:rPr>
                        <a:t>84.3</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dirty="0">
                          <a:effectLst/>
                        </a:rPr>
                        <a:t>106.4</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r>
              <a:tr h="506755">
                <a:tc>
                  <a:txBody>
                    <a:bodyPr/>
                    <a:lstStyle/>
                    <a:p>
                      <a:pPr marL="0" marR="0">
                        <a:lnSpc>
                          <a:spcPct val="115000"/>
                        </a:lnSpc>
                        <a:spcBef>
                          <a:spcPts val="0"/>
                        </a:spcBef>
                        <a:spcAft>
                          <a:spcPts val="0"/>
                        </a:spcAft>
                      </a:pPr>
                      <a:r>
                        <a:rPr lang="en-US" sz="1800" b="0" dirty="0">
                          <a:effectLst/>
                        </a:rPr>
                        <a:t>Trade turnover</a:t>
                      </a:r>
                      <a:endParaRPr lang="en-US" sz="20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75000"/>
                      </a:schemeClr>
                    </a:solidFill>
                  </a:tcPr>
                </a:tc>
                <a:tc>
                  <a:txBody>
                    <a:bodyPr/>
                    <a:lstStyle/>
                    <a:p>
                      <a:pPr marL="0" marR="0" algn="ctr">
                        <a:lnSpc>
                          <a:spcPct val="115000"/>
                        </a:lnSpc>
                        <a:spcBef>
                          <a:spcPts val="0"/>
                        </a:spcBef>
                        <a:spcAft>
                          <a:spcPts val="0"/>
                        </a:spcAft>
                      </a:pPr>
                      <a:r>
                        <a:rPr lang="en-US" sz="1800" dirty="0">
                          <a:effectLst/>
                        </a:rPr>
                        <a:t>88.6</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dirty="0">
                          <a:effectLst/>
                        </a:rPr>
                        <a:t>106.4</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r>
              <a:tr h="477951">
                <a:tc>
                  <a:txBody>
                    <a:bodyPr/>
                    <a:lstStyle/>
                    <a:p>
                      <a:pPr marL="0" marR="0">
                        <a:lnSpc>
                          <a:spcPct val="115000"/>
                        </a:lnSpc>
                        <a:spcBef>
                          <a:spcPts val="0"/>
                        </a:spcBef>
                        <a:spcAft>
                          <a:spcPts val="0"/>
                        </a:spcAft>
                      </a:pPr>
                      <a:r>
                        <a:rPr lang="en-US" sz="1800" b="0" dirty="0">
                          <a:effectLst/>
                        </a:rPr>
                        <a:t>Services (without trade)</a:t>
                      </a:r>
                      <a:endParaRPr lang="en-US" sz="20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75000"/>
                      </a:schemeClr>
                    </a:solidFill>
                  </a:tcPr>
                </a:tc>
                <a:tc>
                  <a:txBody>
                    <a:bodyPr/>
                    <a:lstStyle/>
                    <a:p>
                      <a:pPr marL="0" marR="0" algn="ctr">
                        <a:lnSpc>
                          <a:spcPct val="115000"/>
                        </a:lnSpc>
                        <a:spcBef>
                          <a:spcPts val="0"/>
                        </a:spcBef>
                        <a:spcAft>
                          <a:spcPts val="0"/>
                        </a:spcAft>
                      </a:pPr>
                      <a:r>
                        <a:rPr lang="en-US" sz="1800" dirty="0">
                          <a:effectLst/>
                        </a:rPr>
                        <a:t>88.3</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dirty="0">
                          <a:effectLst/>
                        </a:rPr>
                        <a:t>105.4</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330362762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me"/>
          <p:cNvPicPr/>
          <p:nvPr/>
        </p:nvPicPr>
        <p:blipFill>
          <a:blip r:embed="rId2">
            <a:extLst>
              <a:ext uri="{28A0092B-C50C-407E-A947-70E740481C1C}">
                <a14:useLocalDpi xmlns:a14="http://schemas.microsoft.com/office/drawing/2010/main" val="0"/>
              </a:ext>
            </a:extLst>
          </a:blip>
          <a:srcRect/>
          <a:stretch>
            <a:fillRect/>
          </a:stretch>
        </p:blipFill>
        <p:spPr bwMode="auto">
          <a:xfrm>
            <a:off x="9218612" y="391635"/>
            <a:ext cx="2039620" cy="668020"/>
          </a:xfrm>
          <a:prstGeom prst="rect">
            <a:avLst/>
          </a:prstGeom>
          <a:noFill/>
          <a:ln>
            <a:noFill/>
          </a:ln>
        </p:spPr>
      </p:pic>
      <p:sp>
        <p:nvSpPr>
          <p:cNvPr id="9" name="Rectangle 8"/>
          <p:cNvSpPr/>
          <p:nvPr/>
        </p:nvSpPr>
        <p:spPr>
          <a:xfrm>
            <a:off x="684212" y="735109"/>
            <a:ext cx="11276730" cy="461665"/>
          </a:xfrm>
          <a:prstGeom prst="rect">
            <a:avLst/>
          </a:prstGeom>
        </p:spPr>
        <p:txBody>
          <a:bodyPr wrap="square">
            <a:spAutoFit/>
          </a:bodyPr>
          <a:lstStyle/>
          <a:p>
            <a:r>
              <a:rPr lang="en-US" sz="2400" b="1" dirty="0">
                <a:solidFill>
                  <a:schemeClr val="tx2">
                    <a:lumMod val="20000"/>
                    <a:lumOff val="80000"/>
                  </a:schemeClr>
                </a:solidFill>
                <a:effectLst>
                  <a:outerShdw blurRad="38100" dist="38100" dir="2700000" algn="tl">
                    <a:srgbClr val="000000">
                      <a:alpha val="43137"/>
                    </a:srgbClr>
                  </a:outerShdw>
                </a:effectLst>
              </a:rPr>
              <a:t>MSMEs in RE and EE market</a:t>
            </a:r>
          </a:p>
        </p:txBody>
      </p:sp>
      <p:sp>
        <p:nvSpPr>
          <p:cNvPr id="10" name="Content Placeholder 2"/>
          <p:cNvSpPr>
            <a:spLocks noGrp="1"/>
          </p:cNvSpPr>
          <p:nvPr>
            <p:ph idx="1"/>
          </p:nvPr>
        </p:nvSpPr>
        <p:spPr>
          <a:xfrm>
            <a:off x="1061382" y="1795438"/>
            <a:ext cx="9843685" cy="3587723"/>
          </a:xfrm>
        </p:spPr>
        <p:txBody>
          <a:bodyPr>
            <a:normAutofit fontScale="92500" lnSpcReduction="10000"/>
          </a:bodyPr>
          <a:lstStyle/>
          <a:p>
            <a:pPr marL="0" indent="0" algn="just">
              <a:buNone/>
            </a:pPr>
            <a:r>
              <a:rPr lang="en-US" dirty="0">
                <a:solidFill>
                  <a:schemeClr val="tx1"/>
                </a:solidFill>
              </a:rPr>
              <a:t>The survey questionnaire is split into four </a:t>
            </a:r>
            <a:r>
              <a:rPr lang="en-US" dirty="0" smtClean="0">
                <a:solidFill>
                  <a:schemeClr val="tx1"/>
                </a:solidFill>
              </a:rPr>
              <a:t>sections. </a:t>
            </a:r>
          </a:p>
          <a:p>
            <a:pPr marL="0" indent="0" algn="just">
              <a:buNone/>
            </a:pPr>
            <a:r>
              <a:rPr lang="en-US" b="1" dirty="0">
                <a:solidFill>
                  <a:schemeClr val="tx1"/>
                </a:solidFill>
              </a:rPr>
              <a:t>Section I</a:t>
            </a:r>
            <a:r>
              <a:rPr lang="en-US" dirty="0">
                <a:solidFill>
                  <a:schemeClr val="tx1"/>
                </a:solidFill>
              </a:rPr>
              <a:t> (questions 1 to 6) identifies the size of the company, links of the sickness rate to the company financial turnover before and after (during) the Covid-19 outbreak; coverage of the respondents by the Government job support </a:t>
            </a:r>
            <a:r>
              <a:rPr lang="en-US" dirty="0" smtClean="0">
                <a:solidFill>
                  <a:schemeClr val="tx1"/>
                </a:solidFill>
              </a:rPr>
              <a:t>programs</a:t>
            </a:r>
          </a:p>
          <a:p>
            <a:pPr marL="0" indent="0" algn="just">
              <a:buNone/>
            </a:pPr>
            <a:r>
              <a:rPr lang="en-US" b="1" dirty="0" smtClean="0">
                <a:solidFill>
                  <a:schemeClr val="tx1"/>
                </a:solidFill>
              </a:rPr>
              <a:t>Section </a:t>
            </a:r>
            <a:r>
              <a:rPr lang="en-US" b="1" dirty="0">
                <a:solidFill>
                  <a:schemeClr val="tx1"/>
                </a:solidFill>
              </a:rPr>
              <a:t>II </a:t>
            </a:r>
            <a:r>
              <a:rPr lang="en-US" dirty="0">
                <a:solidFill>
                  <a:schemeClr val="tx1"/>
                </a:solidFill>
              </a:rPr>
              <a:t>(questions 7 to 18) seeks to explore the response of corporate strategy to the impact of COVID-19 on </a:t>
            </a:r>
            <a:r>
              <a:rPr lang="en-US" dirty="0" smtClean="0">
                <a:solidFill>
                  <a:schemeClr val="tx1"/>
                </a:solidFill>
              </a:rPr>
              <a:t>business</a:t>
            </a:r>
          </a:p>
          <a:p>
            <a:pPr marL="0" indent="0" algn="just">
              <a:buNone/>
            </a:pPr>
            <a:r>
              <a:rPr lang="en-US" b="1" dirty="0" smtClean="0">
                <a:solidFill>
                  <a:schemeClr val="tx1"/>
                </a:solidFill>
              </a:rPr>
              <a:t>Section </a:t>
            </a:r>
            <a:r>
              <a:rPr lang="en-US" b="1" dirty="0">
                <a:solidFill>
                  <a:schemeClr val="tx1"/>
                </a:solidFill>
              </a:rPr>
              <a:t>III </a:t>
            </a:r>
            <a:r>
              <a:rPr lang="en-US" dirty="0">
                <a:solidFill>
                  <a:schemeClr val="tx1"/>
                </a:solidFill>
              </a:rPr>
              <a:t>(questions 19 to 28) identifies the business survival rate among respondents faced with severe anti-epidemic </a:t>
            </a:r>
            <a:r>
              <a:rPr lang="en-US" dirty="0" smtClean="0">
                <a:solidFill>
                  <a:schemeClr val="tx1"/>
                </a:solidFill>
              </a:rPr>
              <a:t>restrictions</a:t>
            </a:r>
          </a:p>
          <a:p>
            <a:pPr marL="0" indent="0" algn="just">
              <a:buNone/>
            </a:pPr>
            <a:r>
              <a:rPr lang="en-US" b="1" dirty="0" smtClean="0">
                <a:solidFill>
                  <a:schemeClr val="tx1"/>
                </a:solidFill>
              </a:rPr>
              <a:t>Section </a:t>
            </a:r>
            <a:r>
              <a:rPr lang="en-US" b="1" dirty="0">
                <a:solidFill>
                  <a:schemeClr val="tx1"/>
                </a:solidFill>
              </a:rPr>
              <a:t>IV </a:t>
            </a:r>
            <a:r>
              <a:rPr lang="en-US" dirty="0">
                <a:solidFill>
                  <a:schemeClr val="tx1"/>
                </a:solidFill>
              </a:rPr>
              <a:t>(questions 19 to 28) seeks to reflect the degree of satisfaction of respondents with the government's anti-crisis policy and their views on how to further combat the impact of the pandemic on business</a:t>
            </a:r>
            <a:endParaRPr lang="en-US" dirty="0" smtClean="0">
              <a:solidFill>
                <a:schemeClr val="tx1"/>
              </a:solidFill>
            </a:endParaRPr>
          </a:p>
        </p:txBody>
      </p:sp>
      <p:sp>
        <p:nvSpPr>
          <p:cNvPr id="7" name="Rectangle 6"/>
          <p:cNvSpPr/>
          <p:nvPr/>
        </p:nvSpPr>
        <p:spPr>
          <a:xfrm>
            <a:off x="1061382" y="1333773"/>
            <a:ext cx="1154483" cy="461665"/>
          </a:xfrm>
          <a:prstGeom prst="rect">
            <a:avLst/>
          </a:prstGeom>
        </p:spPr>
        <p:txBody>
          <a:bodyPr wrap="none">
            <a:spAutoFit/>
          </a:bodyPr>
          <a:lstStyle/>
          <a:p>
            <a:r>
              <a:rPr lang="en-US" sz="2400" dirty="0"/>
              <a:t>Survey</a:t>
            </a:r>
          </a:p>
        </p:txBody>
      </p:sp>
      <p:sp>
        <p:nvSpPr>
          <p:cNvPr id="11" name="Title 1"/>
          <p:cNvSpPr txBox="1">
            <a:spLocks/>
          </p:cNvSpPr>
          <p:nvPr/>
        </p:nvSpPr>
        <p:spPr>
          <a:xfrm>
            <a:off x="-1590" y="5340003"/>
            <a:ext cx="12193589"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ANALYSIS </a:t>
            </a:r>
            <a:r>
              <a:rPr lang="en-US" dirty="0"/>
              <a:t>OF THE BUSINESS </a:t>
            </a:r>
            <a:r>
              <a:rPr lang="en-US" dirty="0" smtClean="0"/>
              <a:t>ENVIRONMENT</a:t>
            </a:r>
            <a:endParaRPr lang="en-US" dirty="0"/>
          </a:p>
        </p:txBody>
      </p:sp>
    </p:spTree>
    <p:extLst>
      <p:ext uri="{BB962C8B-B14F-4D97-AF65-F5344CB8AC3E}">
        <p14:creationId xmlns:p14="http://schemas.microsoft.com/office/powerpoint/2010/main" val="105881293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me"/>
          <p:cNvPicPr/>
          <p:nvPr/>
        </p:nvPicPr>
        <p:blipFill>
          <a:blip r:embed="rId2">
            <a:extLst>
              <a:ext uri="{28A0092B-C50C-407E-A947-70E740481C1C}">
                <a14:useLocalDpi xmlns:a14="http://schemas.microsoft.com/office/drawing/2010/main" val="0"/>
              </a:ext>
            </a:extLst>
          </a:blip>
          <a:srcRect/>
          <a:stretch>
            <a:fillRect/>
          </a:stretch>
        </p:blipFill>
        <p:spPr bwMode="auto">
          <a:xfrm>
            <a:off x="9218612" y="391635"/>
            <a:ext cx="2039620" cy="668020"/>
          </a:xfrm>
          <a:prstGeom prst="rect">
            <a:avLst/>
          </a:prstGeom>
          <a:noFill/>
          <a:ln>
            <a:noFill/>
          </a:ln>
        </p:spPr>
      </p:pic>
      <p:sp>
        <p:nvSpPr>
          <p:cNvPr id="9" name="Rectangle 8"/>
          <p:cNvSpPr/>
          <p:nvPr/>
        </p:nvSpPr>
        <p:spPr>
          <a:xfrm>
            <a:off x="684212" y="735109"/>
            <a:ext cx="11276730" cy="461665"/>
          </a:xfrm>
          <a:prstGeom prst="rect">
            <a:avLst/>
          </a:prstGeom>
        </p:spPr>
        <p:txBody>
          <a:bodyPr wrap="square">
            <a:spAutoFit/>
          </a:bodyPr>
          <a:lstStyle/>
          <a:p>
            <a:r>
              <a:rPr lang="en-US" sz="2400" b="1" dirty="0">
                <a:solidFill>
                  <a:schemeClr val="tx2">
                    <a:lumMod val="20000"/>
                    <a:lumOff val="80000"/>
                  </a:schemeClr>
                </a:solidFill>
                <a:effectLst>
                  <a:outerShdw blurRad="38100" dist="38100" dir="2700000" algn="tl">
                    <a:srgbClr val="000000">
                      <a:alpha val="43137"/>
                    </a:srgbClr>
                  </a:outerShdw>
                </a:effectLst>
              </a:rPr>
              <a:t>MSMEs in RE and EE market</a:t>
            </a:r>
          </a:p>
        </p:txBody>
      </p:sp>
      <p:sp>
        <p:nvSpPr>
          <p:cNvPr id="10" name="Content Placeholder 2"/>
          <p:cNvSpPr>
            <a:spLocks noGrp="1"/>
          </p:cNvSpPr>
          <p:nvPr>
            <p:ph idx="1"/>
          </p:nvPr>
        </p:nvSpPr>
        <p:spPr>
          <a:xfrm>
            <a:off x="6921661" y="1932437"/>
            <a:ext cx="4236334" cy="3577112"/>
          </a:xfrm>
        </p:spPr>
        <p:txBody>
          <a:bodyPr anchor="t" anchorCtr="0">
            <a:noAutofit/>
          </a:bodyPr>
          <a:lstStyle/>
          <a:p>
            <a:pPr marL="0" indent="0" algn="just">
              <a:lnSpc>
                <a:spcPct val="110000"/>
              </a:lnSpc>
              <a:buNone/>
            </a:pPr>
            <a:r>
              <a:rPr lang="en-US" dirty="0" smtClean="0">
                <a:solidFill>
                  <a:schemeClr val="tx1"/>
                </a:solidFill>
              </a:rPr>
              <a:t>Response rate: 100 %</a:t>
            </a:r>
          </a:p>
          <a:p>
            <a:pPr algn="just">
              <a:lnSpc>
                <a:spcPct val="110000"/>
              </a:lnSpc>
              <a:buFont typeface="Wingdings" panose="05000000000000000000" pitchFamily="2" charset="2"/>
              <a:buChar char="v"/>
            </a:pPr>
            <a:r>
              <a:rPr lang="en-US" dirty="0">
                <a:solidFill>
                  <a:schemeClr val="tx1"/>
                </a:solidFill>
              </a:rPr>
              <a:t>The total number of employees after February 2020 increased by 120% (from 241 to 529) so it can be concluded that the Covid-19 epidemic in Armenia has not led to a dramatic shortage of labor in MSMEs in the RE and EE market</a:t>
            </a:r>
          </a:p>
          <a:p>
            <a:pPr algn="just">
              <a:lnSpc>
                <a:spcPct val="110000"/>
              </a:lnSpc>
              <a:buFont typeface="Wingdings" panose="05000000000000000000" pitchFamily="2" charset="2"/>
              <a:buChar char="v"/>
            </a:pPr>
            <a:endParaRPr lang="en-US" dirty="0">
              <a:solidFill>
                <a:schemeClr val="tx1"/>
              </a:solidFill>
            </a:endParaRPr>
          </a:p>
          <a:p>
            <a:pPr algn="just">
              <a:lnSpc>
                <a:spcPct val="110000"/>
              </a:lnSpc>
              <a:buFont typeface="Wingdings" panose="05000000000000000000" pitchFamily="2" charset="2"/>
              <a:buChar char="v"/>
            </a:pPr>
            <a:endParaRPr lang="en-US" dirty="0" smtClean="0">
              <a:solidFill>
                <a:schemeClr val="tx1"/>
              </a:solidFill>
            </a:endParaRPr>
          </a:p>
          <a:p>
            <a:pPr algn="just">
              <a:lnSpc>
                <a:spcPct val="110000"/>
              </a:lnSpc>
              <a:buFont typeface="Wingdings" panose="05000000000000000000" pitchFamily="2" charset="2"/>
              <a:buChar char="v"/>
            </a:pPr>
            <a:endParaRPr lang="en-US" dirty="0">
              <a:solidFill>
                <a:schemeClr val="tx1"/>
              </a:solidFill>
            </a:endParaRPr>
          </a:p>
          <a:p>
            <a:pPr algn="just">
              <a:lnSpc>
                <a:spcPct val="110000"/>
              </a:lnSpc>
              <a:buFont typeface="Wingdings" panose="05000000000000000000" pitchFamily="2" charset="2"/>
              <a:buChar char="v"/>
            </a:pPr>
            <a:endParaRPr lang="en-US" dirty="0" smtClean="0">
              <a:solidFill>
                <a:schemeClr val="tx1"/>
              </a:solidFill>
            </a:endParaRPr>
          </a:p>
          <a:p>
            <a:pPr algn="just">
              <a:lnSpc>
                <a:spcPct val="110000"/>
              </a:lnSpc>
              <a:buFont typeface="Wingdings" panose="05000000000000000000" pitchFamily="2" charset="2"/>
              <a:buChar char="v"/>
            </a:pPr>
            <a:endParaRPr lang="en-US" dirty="0">
              <a:solidFill>
                <a:schemeClr val="tx1"/>
              </a:solidFill>
            </a:endParaRPr>
          </a:p>
          <a:p>
            <a:pPr algn="just">
              <a:lnSpc>
                <a:spcPct val="110000"/>
              </a:lnSpc>
              <a:buFont typeface="Wingdings" panose="05000000000000000000" pitchFamily="2" charset="2"/>
              <a:buChar char="v"/>
            </a:pPr>
            <a:endParaRPr lang="en-US" dirty="0" smtClean="0">
              <a:solidFill>
                <a:schemeClr val="tx1"/>
              </a:solidFill>
            </a:endParaRPr>
          </a:p>
          <a:p>
            <a:pPr algn="just">
              <a:lnSpc>
                <a:spcPct val="110000"/>
              </a:lnSpc>
              <a:buFont typeface="Wingdings" panose="05000000000000000000" pitchFamily="2" charset="2"/>
              <a:buChar char="v"/>
            </a:pPr>
            <a:endParaRPr lang="en-US" dirty="0">
              <a:solidFill>
                <a:schemeClr val="tx1"/>
              </a:solidFill>
            </a:endParaRPr>
          </a:p>
        </p:txBody>
      </p:sp>
      <p:sp>
        <p:nvSpPr>
          <p:cNvPr id="7" name="Rectangle 6"/>
          <p:cNvSpPr/>
          <p:nvPr/>
        </p:nvSpPr>
        <p:spPr>
          <a:xfrm>
            <a:off x="1061382" y="1333773"/>
            <a:ext cx="3619902" cy="677108"/>
          </a:xfrm>
          <a:prstGeom prst="rect">
            <a:avLst/>
          </a:prstGeom>
        </p:spPr>
        <p:txBody>
          <a:bodyPr wrap="none">
            <a:spAutoFit/>
          </a:bodyPr>
          <a:lstStyle/>
          <a:p>
            <a:r>
              <a:rPr lang="en-US" sz="2200" b="1" dirty="0" smtClean="0"/>
              <a:t>Number </a:t>
            </a:r>
            <a:r>
              <a:rPr lang="en-US" sz="2200" b="1" dirty="0"/>
              <a:t>of </a:t>
            </a:r>
            <a:r>
              <a:rPr lang="en-US" sz="2200" b="1" dirty="0" smtClean="0"/>
              <a:t>employees </a:t>
            </a:r>
            <a:endParaRPr lang="en-US" sz="2200" b="1" dirty="0" smtClean="0"/>
          </a:p>
          <a:p>
            <a:r>
              <a:rPr lang="en-US" sz="1600" dirty="0" smtClean="0"/>
              <a:t>before </a:t>
            </a:r>
            <a:r>
              <a:rPr lang="en-US" sz="1600" dirty="0" smtClean="0"/>
              <a:t>Feb. 2020 and after to pres.</a:t>
            </a:r>
            <a:endParaRPr lang="en-US" sz="1600" dirty="0"/>
          </a:p>
        </p:txBody>
      </p:sp>
      <p:graphicFrame>
        <p:nvGraphicFramePr>
          <p:cNvPr id="11" name="Chart 10"/>
          <p:cNvGraphicFramePr/>
          <p:nvPr>
            <p:extLst>
              <p:ext uri="{D42A27DB-BD31-4B8C-83A1-F6EECF244321}">
                <p14:modId xmlns:p14="http://schemas.microsoft.com/office/powerpoint/2010/main" val="3734789359"/>
              </p:ext>
            </p:extLst>
          </p:nvPr>
        </p:nvGraphicFramePr>
        <p:xfrm>
          <a:off x="931880" y="2267685"/>
          <a:ext cx="5632453" cy="3424744"/>
        </p:xfrm>
        <a:graphic>
          <a:graphicData uri="http://schemas.openxmlformats.org/drawingml/2006/chart">
            <c:chart xmlns:c="http://schemas.openxmlformats.org/drawingml/2006/chart" xmlns:r="http://schemas.openxmlformats.org/officeDocument/2006/relationships" r:id="rId3"/>
          </a:graphicData>
        </a:graphic>
      </p:graphicFrame>
      <p:sp>
        <p:nvSpPr>
          <p:cNvPr id="12" name="Title 1"/>
          <p:cNvSpPr txBox="1">
            <a:spLocks/>
          </p:cNvSpPr>
          <p:nvPr/>
        </p:nvSpPr>
        <p:spPr>
          <a:xfrm>
            <a:off x="-1590" y="5340003"/>
            <a:ext cx="12193589"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ANALYSIS </a:t>
            </a:r>
            <a:r>
              <a:rPr lang="en-US" dirty="0"/>
              <a:t>OF THE BUSINESS </a:t>
            </a:r>
            <a:r>
              <a:rPr lang="en-US" dirty="0" smtClean="0"/>
              <a:t>ENVIRONMENT</a:t>
            </a:r>
            <a:endParaRPr lang="en-US" dirty="0"/>
          </a:p>
        </p:txBody>
      </p:sp>
    </p:spTree>
    <p:extLst>
      <p:ext uri="{BB962C8B-B14F-4D97-AF65-F5344CB8AC3E}">
        <p14:creationId xmlns:p14="http://schemas.microsoft.com/office/powerpoint/2010/main" val="152374337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me"/>
          <p:cNvPicPr/>
          <p:nvPr/>
        </p:nvPicPr>
        <p:blipFill>
          <a:blip r:embed="rId2">
            <a:extLst>
              <a:ext uri="{28A0092B-C50C-407E-A947-70E740481C1C}">
                <a14:useLocalDpi xmlns:a14="http://schemas.microsoft.com/office/drawing/2010/main" val="0"/>
              </a:ext>
            </a:extLst>
          </a:blip>
          <a:srcRect/>
          <a:stretch>
            <a:fillRect/>
          </a:stretch>
        </p:blipFill>
        <p:spPr bwMode="auto">
          <a:xfrm>
            <a:off x="9218612" y="391635"/>
            <a:ext cx="2039620" cy="668020"/>
          </a:xfrm>
          <a:prstGeom prst="rect">
            <a:avLst/>
          </a:prstGeom>
          <a:noFill/>
          <a:ln>
            <a:noFill/>
          </a:ln>
        </p:spPr>
      </p:pic>
      <p:sp>
        <p:nvSpPr>
          <p:cNvPr id="9" name="Rectangle 8"/>
          <p:cNvSpPr/>
          <p:nvPr/>
        </p:nvSpPr>
        <p:spPr>
          <a:xfrm>
            <a:off x="684212" y="735109"/>
            <a:ext cx="11276730" cy="461665"/>
          </a:xfrm>
          <a:prstGeom prst="rect">
            <a:avLst/>
          </a:prstGeom>
        </p:spPr>
        <p:txBody>
          <a:bodyPr wrap="square">
            <a:spAutoFit/>
          </a:bodyPr>
          <a:lstStyle/>
          <a:p>
            <a:r>
              <a:rPr lang="en-US" sz="2400" b="1" dirty="0">
                <a:solidFill>
                  <a:schemeClr val="tx2">
                    <a:lumMod val="20000"/>
                    <a:lumOff val="80000"/>
                  </a:schemeClr>
                </a:solidFill>
                <a:effectLst>
                  <a:outerShdw blurRad="38100" dist="38100" dir="2700000" algn="tl">
                    <a:srgbClr val="000000">
                      <a:alpha val="43137"/>
                    </a:srgbClr>
                  </a:outerShdw>
                </a:effectLst>
              </a:rPr>
              <a:t>MSMEs in RE and EE market</a:t>
            </a:r>
          </a:p>
        </p:txBody>
      </p:sp>
      <p:sp>
        <p:nvSpPr>
          <p:cNvPr id="10" name="Content Placeholder 2"/>
          <p:cNvSpPr>
            <a:spLocks noGrp="1"/>
          </p:cNvSpPr>
          <p:nvPr>
            <p:ph idx="1"/>
          </p:nvPr>
        </p:nvSpPr>
        <p:spPr>
          <a:xfrm>
            <a:off x="6583018" y="1515991"/>
            <a:ext cx="4236334" cy="3504795"/>
          </a:xfrm>
        </p:spPr>
        <p:txBody>
          <a:bodyPr anchor="b" anchorCtr="0">
            <a:noAutofit/>
          </a:bodyPr>
          <a:lstStyle/>
          <a:p>
            <a:pPr algn="just">
              <a:lnSpc>
                <a:spcPct val="110000"/>
              </a:lnSpc>
              <a:buFont typeface="Wingdings" panose="05000000000000000000" pitchFamily="2" charset="2"/>
              <a:buChar char="v"/>
            </a:pPr>
            <a:endParaRPr lang="en-US" dirty="0" smtClean="0">
              <a:solidFill>
                <a:schemeClr val="tx1"/>
              </a:solidFill>
            </a:endParaRPr>
          </a:p>
          <a:p>
            <a:pPr algn="just">
              <a:lnSpc>
                <a:spcPct val="110000"/>
              </a:lnSpc>
              <a:buFont typeface="Wingdings" panose="05000000000000000000" pitchFamily="2" charset="2"/>
              <a:buChar char="v"/>
            </a:pPr>
            <a:endParaRPr lang="en-US" dirty="0">
              <a:solidFill>
                <a:schemeClr val="tx1"/>
              </a:solidFill>
            </a:endParaRPr>
          </a:p>
          <a:p>
            <a:pPr algn="just">
              <a:lnSpc>
                <a:spcPct val="110000"/>
              </a:lnSpc>
              <a:buFont typeface="Wingdings" panose="05000000000000000000" pitchFamily="2" charset="2"/>
              <a:buChar char="v"/>
            </a:pPr>
            <a:endParaRPr lang="en-US" dirty="0" smtClean="0">
              <a:solidFill>
                <a:schemeClr val="tx1"/>
              </a:solidFill>
            </a:endParaRPr>
          </a:p>
          <a:p>
            <a:pPr algn="just">
              <a:lnSpc>
                <a:spcPct val="110000"/>
              </a:lnSpc>
              <a:buFont typeface="Wingdings" panose="05000000000000000000" pitchFamily="2" charset="2"/>
              <a:buChar char="v"/>
            </a:pPr>
            <a:endParaRPr lang="en-US" dirty="0">
              <a:solidFill>
                <a:schemeClr val="tx1"/>
              </a:solidFill>
            </a:endParaRPr>
          </a:p>
          <a:p>
            <a:pPr algn="just">
              <a:lnSpc>
                <a:spcPct val="110000"/>
              </a:lnSpc>
              <a:buFont typeface="Wingdings" panose="05000000000000000000" pitchFamily="2" charset="2"/>
              <a:buChar char="v"/>
            </a:pPr>
            <a:r>
              <a:rPr lang="en-US" dirty="0" smtClean="0">
                <a:solidFill>
                  <a:schemeClr val="tx1"/>
                </a:solidFill>
              </a:rPr>
              <a:t>Only 12 % of respondents have reduces the employee number</a:t>
            </a:r>
          </a:p>
          <a:p>
            <a:pPr algn="just">
              <a:lnSpc>
                <a:spcPct val="110000"/>
              </a:lnSpc>
              <a:buFont typeface="Wingdings" panose="05000000000000000000" pitchFamily="2" charset="2"/>
              <a:buChar char="v"/>
            </a:pPr>
            <a:endParaRPr lang="en-US" dirty="0" smtClean="0">
              <a:solidFill>
                <a:schemeClr val="tx1"/>
              </a:solidFill>
            </a:endParaRPr>
          </a:p>
          <a:p>
            <a:pPr algn="just">
              <a:lnSpc>
                <a:spcPct val="110000"/>
              </a:lnSpc>
              <a:buFont typeface="Wingdings" panose="05000000000000000000" pitchFamily="2" charset="2"/>
              <a:buChar char="v"/>
            </a:pPr>
            <a:endParaRPr lang="en-US" dirty="0">
              <a:solidFill>
                <a:schemeClr val="tx1"/>
              </a:solidFill>
            </a:endParaRPr>
          </a:p>
        </p:txBody>
      </p:sp>
      <p:graphicFrame>
        <p:nvGraphicFramePr>
          <p:cNvPr id="12" name="Chart 11"/>
          <p:cNvGraphicFramePr/>
          <p:nvPr>
            <p:extLst>
              <p:ext uri="{D42A27DB-BD31-4B8C-83A1-F6EECF244321}">
                <p14:modId xmlns:p14="http://schemas.microsoft.com/office/powerpoint/2010/main" val="2662387202"/>
              </p:ext>
            </p:extLst>
          </p:nvPr>
        </p:nvGraphicFramePr>
        <p:xfrm>
          <a:off x="1362464" y="1966961"/>
          <a:ext cx="4732740" cy="3333272"/>
        </p:xfrm>
        <a:graphic>
          <a:graphicData uri="http://schemas.openxmlformats.org/drawingml/2006/chart">
            <c:chart xmlns:c="http://schemas.openxmlformats.org/drawingml/2006/chart" xmlns:r="http://schemas.openxmlformats.org/officeDocument/2006/relationships" r:id="rId3"/>
          </a:graphicData>
        </a:graphic>
      </p:graphicFrame>
      <p:sp>
        <p:nvSpPr>
          <p:cNvPr id="13" name="Rectangle 12"/>
          <p:cNvSpPr/>
          <p:nvPr/>
        </p:nvSpPr>
        <p:spPr>
          <a:xfrm>
            <a:off x="1061382" y="1333773"/>
            <a:ext cx="3946914" cy="677108"/>
          </a:xfrm>
          <a:prstGeom prst="rect">
            <a:avLst/>
          </a:prstGeom>
        </p:spPr>
        <p:txBody>
          <a:bodyPr wrap="none">
            <a:spAutoFit/>
          </a:bodyPr>
          <a:lstStyle/>
          <a:p>
            <a:r>
              <a:rPr lang="en-US" sz="2200" b="1" dirty="0" smtClean="0"/>
              <a:t>Number </a:t>
            </a:r>
            <a:r>
              <a:rPr lang="en-US" sz="2200" b="1" dirty="0"/>
              <a:t>of </a:t>
            </a:r>
            <a:r>
              <a:rPr lang="en-US" sz="2200" b="1" dirty="0" smtClean="0"/>
              <a:t>employees </a:t>
            </a:r>
            <a:endParaRPr lang="en-US" sz="2200" b="1" dirty="0" smtClean="0"/>
          </a:p>
          <a:p>
            <a:r>
              <a:rPr lang="en-US" sz="1600" dirty="0" smtClean="0"/>
              <a:t>before </a:t>
            </a:r>
            <a:r>
              <a:rPr lang="en-US" sz="1600" dirty="0" smtClean="0"/>
              <a:t>Feb. 2020 and after to </a:t>
            </a:r>
            <a:r>
              <a:rPr lang="en-US" sz="1600" dirty="0" smtClean="0"/>
              <a:t>present</a:t>
            </a:r>
            <a:endParaRPr lang="en-US" sz="1600" dirty="0"/>
          </a:p>
        </p:txBody>
      </p:sp>
      <p:sp>
        <p:nvSpPr>
          <p:cNvPr id="11" name="Title 1"/>
          <p:cNvSpPr txBox="1">
            <a:spLocks/>
          </p:cNvSpPr>
          <p:nvPr/>
        </p:nvSpPr>
        <p:spPr>
          <a:xfrm>
            <a:off x="-1590" y="5340003"/>
            <a:ext cx="12193589"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ANALYSIS </a:t>
            </a:r>
            <a:r>
              <a:rPr lang="en-US" dirty="0"/>
              <a:t>OF THE BUSINESS </a:t>
            </a:r>
            <a:r>
              <a:rPr lang="en-US" dirty="0" smtClean="0"/>
              <a:t>ENVIRONMENT</a:t>
            </a:r>
            <a:endParaRPr lang="en-US" dirty="0"/>
          </a:p>
        </p:txBody>
      </p:sp>
    </p:spTree>
    <p:extLst>
      <p:ext uri="{BB962C8B-B14F-4D97-AF65-F5344CB8AC3E}">
        <p14:creationId xmlns:p14="http://schemas.microsoft.com/office/powerpoint/2010/main" val="360481492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me"/>
          <p:cNvPicPr/>
          <p:nvPr/>
        </p:nvPicPr>
        <p:blipFill>
          <a:blip r:embed="rId2">
            <a:extLst>
              <a:ext uri="{28A0092B-C50C-407E-A947-70E740481C1C}">
                <a14:useLocalDpi xmlns:a14="http://schemas.microsoft.com/office/drawing/2010/main" val="0"/>
              </a:ext>
            </a:extLst>
          </a:blip>
          <a:srcRect/>
          <a:stretch>
            <a:fillRect/>
          </a:stretch>
        </p:blipFill>
        <p:spPr bwMode="auto">
          <a:xfrm>
            <a:off x="9218612" y="391635"/>
            <a:ext cx="2039620" cy="668020"/>
          </a:xfrm>
          <a:prstGeom prst="rect">
            <a:avLst/>
          </a:prstGeom>
          <a:noFill/>
          <a:ln>
            <a:noFill/>
          </a:ln>
        </p:spPr>
      </p:pic>
      <p:sp>
        <p:nvSpPr>
          <p:cNvPr id="9" name="Rectangle 8"/>
          <p:cNvSpPr/>
          <p:nvPr/>
        </p:nvSpPr>
        <p:spPr>
          <a:xfrm>
            <a:off x="684212" y="735109"/>
            <a:ext cx="11276730" cy="461665"/>
          </a:xfrm>
          <a:prstGeom prst="rect">
            <a:avLst/>
          </a:prstGeom>
        </p:spPr>
        <p:txBody>
          <a:bodyPr wrap="square">
            <a:spAutoFit/>
          </a:bodyPr>
          <a:lstStyle/>
          <a:p>
            <a:r>
              <a:rPr lang="en-US" sz="2400" b="1" dirty="0">
                <a:solidFill>
                  <a:schemeClr val="tx2">
                    <a:lumMod val="20000"/>
                    <a:lumOff val="80000"/>
                  </a:schemeClr>
                </a:solidFill>
                <a:effectLst>
                  <a:outerShdw blurRad="38100" dist="38100" dir="2700000" algn="tl">
                    <a:srgbClr val="000000">
                      <a:alpha val="43137"/>
                    </a:srgbClr>
                  </a:outerShdw>
                </a:effectLst>
              </a:rPr>
              <a:t>MSMEs in RE and EE market</a:t>
            </a:r>
          </a:p>
        </p:txBody>
      </p:sp>
      <p:sp>
        <p:nvSpPr>
          <p:cNvPr id="10" name="Content Placeholder 2"/>
          <p:cNvSpPr>
            <a:spLocks noGrp="1"/>
          </p:cNvSpPr>
          <p:nvPr>
            <p:ph idx="1"/>
          </p:nvPr>
        </p:nvSpPr>
        <p:spPr>
          <a:xfrm>
            <a:off x="1061382" y="2174265"/>
            <a:ext cx="8302537" cy="3504795"/>
          </a:xfrm>
        </p:spPr>
        <p:txBody>
          <a:bodyPr anchor="t" anchorCtr="0">
            <a:noAutofit/>
          </a:bodyPr>
          <a:lstStyle/>
          <a:p>
            <a:pPr marL="0" indent="0" algn="just">
              <a:lnSpc>
                <a:spcPct val="110000"/>
              </a:lnSpc>
              <a:buNone/>
            </a:pPr>
            <a:r>
              <a:rPr lang="en-US" dirty="0">
                <a:solidFill>
                  <a:schemeClr val="tx1"/>
                </a:solidFill>
              </a:rPr>
              <a:t>Response rate: </a:t>
            </a:r>
            <a:r>
              <a:rPr lang="en-US" dirty="0" smtClean="0">
                <a:solidFill>
                  <a:schemeClr val="tx1"/>
                </a:solidFill>
              </a:rPr>
              <a:t>75 </a:t>
            </a:r>
            <a:r>
              <a:rPr lang="en-US" dirty="0">
                <a:solidFill>
                  <a:schemeClr val="tx1"/>
                </a:solidFill>
              </a:rPr>
              <a:t>%</a:t>
            </a:r>
          </a:p>
          <a:p>
            <a:pPr algn="just">
              <a:lnSpc>
                <a:spcPct val="110000"/>
              </a:lnSpc>
              <a:buFont typeface="Wingdings" panose="05000000000000000000" pitchFamily="2" charset="2"/>
              <a:buChar char="v"/>
            </a:pPr>
            <a:r>
              <a:rPr lang="en-US" dirty="0" smtClean="0">
                <a:solidFill>
                  <a:schemeClr val="tx1"/>
                </a:solidFill>
              </a:rPr>
              <a:t>The </a:t>
            </a:r>
            <a:r>
              <a:rPr lang="en-US" dirty="0">
                <a:solidFill>
                  <a:schemeClr val="tx1"/>
                </a:solidFill>
              </a:rPr>
              <a:t>average growth in turnover amounted to 91 </a:t>
            </a:r>
            <a:r>
              <a:rPr lang="en-US" dirty="0" smtClean="0">
                <a:solidFill>
                  <a:schemeClr val="tx1"/>
                </a:solidFill>
              </a:rPr>
              <a:t>%</a:t>
            </a:r>
          </a:p>
          <a:p>
            <a:pPr algn="just">
              <a:lnSpc>
                <a:spcPct val="110000"/>
              </a:lnSpc>
              <a:buFont typeface="Wingdings" panose="05000000000000000000" pitchFamily="2" charset="2"/>
              <a:buChar char="v"/>
            </a:pPr>
            <a:r>
              <a:rPr lang="en-US" dirty="0">
                <a:solidFill>
                  <a:schemeClr val="tx1"/>
                </a:solidFill>
              </a:rPr>
              <a:t>A negative dynamics of annual turnover reported 17 % of respondents (4 out of 24). The decline on average </a:t>
            </a:r>
            <a:r>
              <a:rPr lang="en-US" dirty="0" smtClean="0">
                <a:solidFill>
                  <a:schemeClr val="tx1"/>
                </a:solidFill>
              </a:rPr>
              <a:t> -</a:t>
            </a:r>
            <a:r>
              <a:rPr lang="en-US" dirty="0">
                <a:solidFill>
                  <a:schemeClr val="tx1"/>
                </a:solidFill>
              </a:rPr>
              <a:t>28 </a:t>
            </a:r>
            <a:r>
              <a:rPr lang="en-US" dirty="0" smtClean="0">
                <a:solidFill>
                  <a:schemeClr val="tx1"/>
                </a:solidFill>
              </a:rPr>
              <a:t>%</a:t>
            </a:r>
            <a:endParaRPr lang="en-US" dirty="0">
              <a:solidFill>
                <a:schemeClr val="tx1"/>
              </a:solidFill>
            </a:endParaRPr>
          </a:p>
          <a:p>
            <a:pPr algn="just">
              <a:lnSpc>
                <a:spcPct val="110000"/>
              </a:lnSpc>
              <a:buFont typeface="Wingdings" panose="05000000000000000000" pitchFamily="2" charset="2"/>
              <a:buChar char="v"/>
            </a:pPr>
            <a:r>
              <a:rPr lang="en-US" dirty="0">
                <a:solidFill>
                  <a:schemeClr val="tx1"/>
                </a:solidFill>
              </a:rPr>
              <a:t>The 18 respondents who reported growth had an average increase of 293 </a:t>
            </a:r>
            <a:r>
              <a:rPr lang="en-US" dirty="0" smtClean="0">
                <a:solidFill>
                  <a:schemeClr val="tx1"/>
                </a:solidFill>
              </a:rPr>
              <a:t>%</a:t>
            </a:r>
            <a:endParaRPr lang="en-US" dirty="0">
              <a:solidFill>
                <a:schemeClr val="tx1"/>
              </a:solidFill>
            </a:endParaRPr>
          </a:p>
          <a:p>
            <a:pPr algn="just">
              <a:lnSpc>
                <a:spcPct val="110000"/>
              </a:lnSpc>
              <a:buFont typeface="Wingdings" panose="05000000000000000000" pitchFamily="2" charset="2"/>
              <a:buChar char="v"/>
            </a:pPr>
            <a:r>
              <a:rPr lang="en-US" dirty="0">
                <a:solidFill>
                  <a:schemeClr val="tx1"/>
                </a:solidFill>
              </a:rPr>
              <a:t>55 % of respondents had turnover increased by an average of 183 % in comparison with the previous </a:t>
            </a:r>
            <a:r>
              <a:rPr lang="en-US" dirty="0" smtClean="0">
                <a:solidFill>
                  <a:schemeClr val="tx1"/>
                </a:solidFill>
              </a:rPr>
              <a:t>year</a:t>
            </a:r>
            <a:endParaRPr lang="en-US" dirty="0">
              <a:solidFill>
                <a:schemeClr val="tx1"/>
              </a:solidFill>
            </a:endParaRPr>
          </a:p>
          <a:p>
            <a:pPr algn="just">
              <a:lnSpc>
                <a:spcPct val="110000"/>
              </a:lnSpc>
              <a:buFont typeface="Wingdings" panose="05000000000000000000" pitchFamily="2" charset="2"/>
              <a:buChar char="v"/>
            </a:pPr>
            <a:endParaRPr lang="en-US" dirty="0">
              <a:solidFill>
                <a:schemeClr val="tx1"/>
              </a:solidFill>
            </a:endParaRPr>
          </a:p>
          <a:p>
            <a:pPr algn="just">
              <a:lnSpc>
                <a:spcPct val="110000"/>
              </a:lnSpc>
              <a:buFont typeface="Wingdings" panose="05000000000000000000" pitchFamily="2" charset="2"/>
              <a:buChar char="v"/>
            </a:pPr>
            <a:endParaRPr lang="en-US" dirty="0" smtClean="0">
              <a:solidFill>
                <a:schemeClr val="tx1"/>
              </a:solidFill>
            </a:endParaRPr>
          </a:p>
          <a:p>
            <a:pPr algn="just">
              <a:lnSpc>
                <a:spcPct val="110000"/>
              </a:lnSpc>
              <a:buFont typeface="Wingdings" panose="05000000000000000000" pitchFamily="2" charset="2"/>
              <a:buChar char="v"/>
            </a:pPr>
            <a:endParaRPr lang="en-US" dirty="0">
              <a:solidFill>
                <a:schemeClr val="tx1"/>
              </a:solidFill>
            </a:endParaRPr>
          </a:p>
          <a:p>
            <a:pPr algn="just">
              <a:lnSpc>
                <a:spcPct val="110000"/>
              </a:lnSpc>
              <a:buFont typeface="Wingdings" panose="05000000000000000000" pitchFamily="2" charset="2"/>
              <a:buChar char="v"/>
            </a:pPr>
            <a:endParaRPr lang="en-US" dirty="0" smtClean="0">
              <a:solidFill>
                <a:schemeClr val="tx1"/>
              </a:solidFill>
            </a:endParaRPr>
          </a:p>
          <a:p>
            <a:pPr algn="just">
              <a:lnSpc>
                <a:spcPct val="110000"/>
              </a:lnSpc>
              <a:buFont typeface="Wingdings" panose="05000000000000000000" pitchFamily="2" charset="2"/>
              <a:buChar char="v"/>
            </a:pPr>
            <a:endParaRPr lang="en-US" dirty="0">
              <a:solidFill>
                <a:schemeClr val="tx1"/>
              </a:solidFill>
            </a:endParaRPr>
          </a:p>
          <a:p>
            <a:pPr algn="just">
              <a:lnSpc>
                <a:spcPct val="110000"/>
              </a:lnSpc>
              <a:buFont typeface="Wingdings" panose="05000000000000000000" pitchFamily="2" charset="2"/>
              <a:buChar char="v"/>
            </a:pPr>
            <a:endParaRPr lang="en-US" dirty="0" smtClean="0">
              <a:solidFill>
                <a:schemeClr val="tx1"/>
              </a:solidFill>
            </a:endParaRPr>
          </a:p>
          <a:p>
            <a:pPr marL="0" indent="0" algn="just">
              <a:lnSpc>
                <a:spcPct val="110000"/>
              </a:lnSpc>
              <a:buNone/>
            </a:pPr>
            <a:endParaRPr lang="en-US" dirty="0" smtClean="0">
              <a:solidFill>
                <a:schemeClr val="tx1"/>
              </a:solidFill>
            </a:endParaRPr>
          </a:p>
        </p:txBody>
      </p:sp>
      <p:sp>
        <p:nvSpPr>
          <p:cNvPr id="7" name="Rectangle 6"/>
          <p:cNvSpPr/>
          <p:nvPr/>
        </p:nvSpPr>
        <p:spPr>
          <a:xfrm>
            <a:off x="1061383" y="1333773"/>
            <a:ext cx="11034162" cy="677108"/>
          </a:xfrm>
          <a:prstGeom prst="rect">
            <a:avLst/>
          </a:prstGeom>
        </p:spPr>
        <p:txBody>
          <a:bodyPr wrap="square">
            <a:spAutoFit/>
          </a:bodyPr>
          <a:lstStyle/>
          <a:p>
            <a:r>
              <a:rPr lang="en-US" sz="2200" b="1" dirty="0" smtClean="0"/>
              <a:t>Annual </a:t>
            </a:r>
            <a:r>
              <a:rPr lang="en-US" sz="2200" b="1" dirty="0"/>
              <a:t>turnover </a:t>
            </a:r>
            <a:r>
              <a:rPr lang="en-US" sz="2200" b="1" dirty="0" smtClean="0"/>
              <a:t>dynamics </a:t>
            </a:r>
            <a:endParaRPr lang="en-US" sz="2200" b="1" dirty="0" smtClean="0"/>
          </a:p>
          <a:p>
            <a:r>
              <a:rPr lang="en-US" sz="1600" dirty="0" smtClean="0"/>
              <a:t>(</a:t>
            </a:r>
            <a:r>
              <a:rPr lang="en-US" sz="1600" dirty="0" smtClean="0"/>
              <a:t>before and after Feb. 2020)</a:t>
            </a:r>
            <a:endParaRPr lang="en-US" sz="1600" dirty="0"/>
          </a:p>
        </p:txBody>
      </p:sp>
      <p:sp>
        <p:nvSpPr>
          <p:cNvPr id="11" name="Title 1"/>
          <p:cNvSpPr txBox="1">
            <a:spLocks/>
          </p:cNvSpPr>
          <p:nvPr/>
        </p:nvSpPr>
        <p:spPr>
          <a:xfrm>
            <a:off x="-1590" y="5340003"/>
            <a:ext cx="12193589"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ANALYSIS </a:t>
            </a:r>
            <a:r>
              <a:rPr lang="en-US" dirty="0"/>
              <a:t>OF THE BUSINESS </a:t>
            </a:r>
            <a:r>
              <a:rPr lang="en-US" dirty="0" smtClean="0"/>
              <a:t>ENVIRONMENT</a:t>
            </a:r>
            <a:endParaRPr lang="en-US" dirty="0"/>
          </a:p>
        </p:txBody>
      </p:sp>
    </p:spTree>
    <p:extLst>
      <p:ext uri="{BB962C8B-B14F-4D97-AF65-F5344CB8AC3E}">
        <p14:creationId xmlns:p14="http://schemas.microsoft.com/office/powerpoint/2010/main" val="150226111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me"/>
          <p:cNvPicPr/>
          <p:nvPr/>
        </p:nvPicPr>
        <p:blipFill>
          <a:blip r:embed="rId2">
            <a:extLst>
              <a:ext uri="{28A0092B-C50C-407E-A947-70E740481C1C}">
                <a14:useLocalDpi xmlns:a14="http://schemas.microsoft.com/office/drawing/2010/main" val="0"/>
              </a:ext>
            </a:extLst>
          </a:blip>
          <a:srcRect/>
          <a:stretch>
            <a:fillRect/>
          </a:stretch>
        </p:blipFill>
        <p:spPr bwMode="auto">
          <a:xfrm>
            <a:off x="9218612" y="391635"/>
            <a:ext cx="2039620" cy="668020"/>
          </a:xfrm>
          <a:prstGeom prst="rect">
            <a:avLst/>
          </a:prstGeom>
          <a:noFill/>
          <a:ln>
            <a:noFill/>
          </a:ln>
        </p:spPr>
      </p:pic>
      <p:sp>
        <p:nvSpPr>
          <p:cNvPr id="9" name="Rectangle 8"/>
          <p:cNvSpPr/>
          <p:nvPr/>
        </p:nvSpPr>
        <p:spPr>
          <a:xfrm>
            <a:off x="684212" y="735109"/>
            <a:ext cx="11276730" cy="461665"/>
          </a:xfrm>
          <a:prstGeom prst="rect">
            <a:avLst/>
          </a:prstGeom>
        </p:spPr>
        <p:txBody>
          <a:bodyPr wrap="square">
            <a:spAutoFit/>
          </a:bodyPr>
          <a:lstStyle/>
          <a:p>
            <a:r>
              <a:rPr lang="en-US" sz="2400" b="1" dirty="0">
                <a:solidFill>
                  <a:schemeClr val="tx2">
                    <a:lumMod val="20000"/>
                    <a:lumOff val="80000"/>
                  </a:schemeClr>
                </a:solidFill>
                <a:effectLst>
                  <a:outerShdw blurRad="38100" dist="38100" dir="2700000" algn="tl">
                    <a:srgbClr val="000000">
                      <a:alpha val="43137"/>
                    </a:srgbClr>
                  </a:outerShdw>
                </a:effectLst>
              </a:rPr>
              <a:t>MSMEs in RE and EE market</a:t>
            </a:r>
          </a:p>
        </p:txBody>
      </p:sp>
      <p:sp>
        <p:nvSpPr>
          <p:cNvPr id="10" name="Content Placeholder 2"/>
          <p:cNvSpPr>
            <a:spLocks noGrp="1"/>
          </p:cNvSpPr>
          <p:nvPr>
            <p:ph idx="1"/>
          </p:nvPr>
        </p:nvSpPr>
        <p:spPr>
          <a:xfrm>
            <a:off x="1061383" y="2240213"/>
            <a:ext cx="9402132" cy="2681718"/>
          </a:xfrm>
        </p:spPr>
        <p:txBody>
          <a:bodyPr anchor="t" anchorCtr="0">
            <a:noAutofit/>
          </a:bodyPr>
          <a:lstStyle/>
          <a:p>
            <a:pPr marL="0" indent="0" algn="just">
              <a:lnSpc>
                <a:spcPct val="110000"/>
              </a:lnSpc>
              <a:buNone/>
            </a:pPr>
            <a:r>
              <a:rPr lang="en-US" dirty="0">
                <a:solidFill>
                  <a:schemeClr val="tx1"/>
                </a:solidFill>
              </a:rPr>
              <a:t>Response rate: 100 </a:t>
            </a:r>
            <a:r>
              <a:rPr lang="en-US" dirty="0" smtClean="0">
                <a:solidFill>
                  <a:schemeClr val="tx1"/>
                </a:solidFill>
              </a:rPr>
              <a:t>%</a:t>
            </a:r>
          </a:p>
          <a:p>
            <a:pPr marL="0" indent="0" algn="just">
              <a:lnSpc>
                <a:spcPct val="110000"/>
              </a:lnSpc>
              <a:buNone/>
            </a:pPr>
            <a:r>
              <a:rPr lang="en-US" dirty="0" smtClean="0">
                <a:solidFill>
                  <a:schemeClr val="tx1"/>
                </a:solidFill>
              </a:rPr>
              <a:t>The </a:t>
            </a:r>
            <a:r>
              <a:rPr lang="en-US" dirty="0">
                <a:solidFill>
                  <a:schemeClr val="tx1"/>
                </a:solidFill>
              </a:rPr>
              <a:t>ratio of the number of employees on sick leave due to </a:t>
            </a:r>
            <a:r>
              <a:rPr lang="en-US" dirty="0" smtClean="0">
                <a:solidFill>
                  <a:schemeClr val="tx1"/>
                </a:solidFill>
              </a:rPr>
              <a:t>Covid-19 </a:t>
            </a:r>
            <a:r>
              <a:rPr lang="en-US" dirty="0">
                <a:solidFill>
                  <a:schemeClr val="tx1"/>
                </a:solidFill>
              </a:rPr>
              <a:t>to the total number of employees (25 out of 241) before and (65 out of 529) after February 2020 is 10.37 % and 12.38 %, </a:t>
            </a:r>
            <a:r>
              <a:rPr lang="en-US" dirty="0" smtClean="0">
                <a:solidFill>
                  <a:schemeClr val="tx1"/>
                </a:solidFill>
              </a:rPr>
              <a:t>respectively</a:t>
            </a:r>
            <a:endParaRPr lang="en-US" dirty="0">
              <a:solidFill>
                <a:schemeClr val="tx1"/>
              </a:solidFill>
            </a:endParaRPr>
          </a:p>
          <a:p>
            <a:pPr algn="just">
              <a:lnSpc>
                <a:spcPct val="110000"/>
              </a:lnSpc>
              <a:buFont typeface="Wingdings" panose="05000000000000000000" pitchFamily="2" charset="2"/>
              <a:buChar char="v"/>
            </a:pPr>
            <a:r>
              <a:rPr lang="en-US" dirty="0" smtClean="0">
                <a:solidFill>
                  <a:schemeClr val="tx1"/>
                </a:solidFill>
              </a:rPr>
              <a:t>After </a:t>
            </a:r>
            <a:r>
              <a:rPr lang="en-US" dirty="0">
                <a:solidFill>
                  <a:schemeClr val="tx1"/>
                </a:solidFill>
              </a:rPr>
              <a:t>February 2020 the relative increase in sick leave is </a:t>
            </a:r>
            <a:r>
              <a:rPr lang="en-US" b="1" dirty="0">
                <a:solidFill>
                  <a:schemeClr val="tx1"/>
                </a:solidFill>
              </a:rPr>
              <a:t>2</a:t>
            </a:r>
            <a:r>
              <a:rPr lang="en-US" dirty="0">
                <a:solidFill>
                  <a:schemeClr val="tx1"/>
                </a:solidFill>
              </a:rPr>
              <a:t> % (to the total number of employees</a:t>
            </a:r>
            <a:r>
              <a:rPr lang="en-US" dirty="0" smtClean="0">
                <a:solidFill>
                  <a:schemeClr val="tx1"/>
                </a:solidFill>
              </a:rPr>
              <a:t>)</a:t>
            </a:r>
          </a:p>
          <a:p>
            <a:pPr algn="just">
              <a:lnSpc>
                <a:spcPct val="110000"/>
              </a:lnSpc>
              <a:buFont typeface="Wingdings" panose="05000000000000000000" pitchFamily="2" charset="2"/>
              <a:buChar char="v"/>
            </a:pPr>
            <a:endParaRPr lang="en-US" dirty="0">
              <a:solidFill>
                <a:schemeClr val="tx1"/>
              </a:solidFill>
            </a:endParaRPr>
          </a:p>
          <a:p>
            <a:pPr algn="just">
              <a:lnSpc>
                <a:spcPct val="110000"/>
              </a:lnSpc>
              <a:buFont typeface="Wingdings" panose="05000000000000000000" pitchFamily="2" charset="2"/>
              <a:buChar char="v"/>
            </a:pPr>
            <a:endParaRPr lang="en-US" dirty="0" smtClean="0">
              <a:solidFill>
                <a:schemeClr val="tx1"/>
              </a:solidFill>
            </a:endParaRPr>
          </a:p>
          <a:p>
            <a:pPr algn="just">
              <a:lnSpc>
                <a:spcPct val="110000"/>
              </a:lnSpc>
              <a:buFont typeface="Wingdings" panose="05000000000000000000" pitchFamily="2" charset="2"/>
              <a:buChar char="v"/>
            </a:pPr>
            <a:endParaRPr lang="en-US" dirty="0">
              <a:solidFill>
                <a:schemeClr val="tx1"/>
              </a:solidFill>
            </a:endParaRPr>
          </a:p>
          <a:p>
            <a:pPr algn="just">
              <a:lnSpc>
                <a:spcPct val="110000"/>
              </a:lnSpc>
              <a:buFont typeface="Wingdings" panose="05000000000000000000" pitchFamily="2" charset="2"/>
              <a:buChar char="v"/>
            </a:pPr>
            <a:endParaRPr lang="en-US" dirty="0" smtClean="0">
              <a:solidFill>
                <a:schemeClr val="tx1"/>
              </a:solidFill>
            </a:endParaRPr>
          </a:p>
          <a:p>
            <a:pPr marL="0" indent="0" algn="just">
              <a:lnSpc>
                <a:spcPct val="110000"/>
              </a:lnSpc>
              <a:buNone/>
            </a:pPr>
            <a:endParaRPr lang="en-US" dirty="0" smtClean="0">
              <a:solidFill>
                <a:schemeClr val="tx1"/>
              </a:solidFill>
            </a:endParaRPr>
          </a:p>
        </p:txBody>
      </p:sp>
      <p:sp>
        <p:nvSpPr>
          <p:cNvPr id="7" name="Rectangle 6"/>
          <p:cNvSpPr/>
          <p:nvPr/>
        </p:nvSpPr>
        <p:spPr>
          <a:xfrm>
            <a:off x="1061383" y="1333773"/>
            <a:ext cx="11034162" cy="769441"/>
          </a:xfrm>
          <a:prstGeom prst="rect">
            <a:avLst/>
          </a:prstGeom>
        </p:spPr>
        <p:txBody>
          <a:bodyPr wrap="square">
            <a:spAutoFit/>
          </a:bodyPr>
          <a:lstStyle/>
          <a:p>
            <a:r>
              <a:rPr lang="en-US" sz="2200" b="1" dirty="0" smtClean="0"/>
              <a:t>Employees </a:t>
            </a:r>
            <a:r>
              <a:rPr lang="en-US" sz="2200" b="1" dirty="0"/>
              <a:t>on sick leave due to COVID-19 </a:t>
            </a:r>
            <a:endParaRPr lang="en-US" sz="2200" b="1" dirty="0" smtClean="0"/>
          </a:p>
          <a:p>
            <a:r>
              <a:rPr lang="en-US" sz="2200" dirty="0" smtClean="0"/>
              <a:t>(</a:t>
            </a:r>
            <a:r>
              <a:rPr lang="en-US" sz="1600" dirty="0" smtClean="0"/>
              <a:t>before and after Feb. 2020</a:t>
            </a:r>
            <a:r>
              <a:rPr lang="en-US" sz="2200" dirty="0" smtClean="0"/>
              <a:t>)</a:t>
            </a:r>
            <a:endParaRPr lang="en-US" sz="2200" dirty="0"/>
          </a:p>
        </p:txBody>
      </p:sp>
      <p:sp>
        <p:nvSpPr>
          <p:cNvPr id="11" name="Title 1"/>
          <p:cNvSpPr txBox="1">
            <a:spLocks/>
          </p:cNvSpPr>
          <p:nvPr/>
        </p:nvSpPr>
        <p:spPr>
          <a:xfrm>
            <a:off x="-1590" y="5340003"/>
            <a:ext cx="12193589"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ANALYSIS </a:t>
            </a:r>
            <a:r>
              <a:rPr lang="en-US" dirty="0"/>
              <a:t>OF THE BUSINESS </a:t>
            </a:r>
            <a:r>
              <a:rPr lang="en-US" dirty="0" smtClean="0"/>
              <a:t>ENVIRONMENT</a:t>
            </a:r>
            <a:endParaRPr lang="en-US" dirty="0"/>
          </a:p>
        </p:txBody>
      </p:sp>
    </p:spTree>
    <p:extLst>
      <p:ext uri="{BB962C8B-B14F-4D97-AF65-F5344CB8AC3E}">
        <p14:creationId xmlns:p14="http://schemas.microsoft.com/office/powerpoint/2010/main" val="129595548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me"/>
          <p:cNvPicPr/>
          <p:nvPr/>
        </p:nvPicPr>
        <p:blipFill>
          <a:blip r:embed="rId2">
            <a:extLst>
              <a:ext uri="{28A0092B-C50C-407E-A947-70E740481C1C}">
                <a14:useLocalDpi xmlns:a14="http://schemas.microsoft.com/office/drawing/2010/main" val="0"/>
              </a:ext>
            </a:extLst>
          </a:blip>
          <a:srcRect/>
          <a:stretch>
            <a:fillRect/>
          </a:stretch>
        </p:blipFill>
        <p:spPr bwMode="auto">
          <a:xfrm>
            <a:off x="9218612" y="391635"/>
            <a:ext cx="2039620" cy="668020"/>
          </a:xfrm>
          <a:prstGeom prst="rect">
            <a:avLst/>
          </a:prstGeom>
          <a:noFill/>
          <a:ln>
            <a:noFill/>
          </a:ln>
        </p:spPr>
      </p:pic>
      <p:sp>
        <p:nvSpPr>
          <p:cNvPr id="9" name="Rectangle 8"/>
          <p:cNvSpPr/>
          <p:nvPr/>
        </p:nvSpPr>
        <p:spPr>
          <a:xfrm>
            <a:off x="684212" y="735109"/>
            <a:ext cx="11276730" cy="461665"/>
          </a:xfrm>
          <a:prstGeom prst="rect">
            <a:avLst/>
          </a:prstGeom>
        </p:spPr>
        <p:txBody>
          <a:bodyPr wrap="square">
            <a:spAutoFit/>
          </a:bodyPr>
          <a:lstStyle/>
          <a:p>
            <a:r>
              <a:rPr lang="en-US" sz="2400" b="1" dirty="0">
                <a:solidFill>
                  <a:schemeClr val="tx2">
                    <a:lumMod val="20000"/>
                    <a:lumOff val="80000"/>
                  </a:schemeClr>
                </a:solidFill>
                <a:effectLst>
                  <a:outerShdw blurRad="38100" dist="38100" dir="2700000" algn="tl">
                    <a:srgbClr val="000000">
                      <a:alpha val="43137"/>
                    </a:srgbClr>
                  </a:outerShdw>
                </a:effectLst>
              </a:rPr>
              <a:t>MSMEs in RE and EE market</a:t>
            </a:r>
          </a:p>
        </p:txBody>
      </p:sp>
      <p:sp>
        <p:nvSpPr>
          <p:cNvPr id="10" name="Content Placeholder 2"/>
          <p:cNvSpPr>
            <a:spLocks noGrp="1"/>
          </p:cNvSpPr>
          <p:nvPr>
            <p:ph idx="1"/>
          </p:nvPr>
        </p:nvSpPr>
        <p:spPr>
          <a:xfrm>
            <a:off x="1148807" y="2860873"/>
            <a:ext cx="9089615" cy="2047357"/>
          </a:xfrm>
        </p:spPr>
        <p:txBody>
          <a:bodyPr anchor="t" anchorCtr="0">
            <a:noAutofit/>
          </a:bodyPr>
          <a:lstStyle/>
          <a:p>
            <a:pPr marL="0" indent="0" algn="just">
              <a:lnSpc>
                <a:spcPct val="110000"/>
              </a:lnSpc>
              <a:buNone/>
            </a:pPr>
            <a:r>
              <a:rPr lang="en-US" dirty="0">
                <a:solidFill>
                  <a:schemeClr val="tx1"/>
                </a:solidFill>
              </a:rPr>
              <a:t>Response rate: 100 %</a:t>
            </a:r>
          </a:p>
          <a:p>
            <a:pPr algn="just">
              <a:lnSpc>
                <a:spcPct val="110000"/>
              </a:lnSpc>
              <a:buFont typeface="Wingdings" panose="05000000000000000000" pitchFamily="2" charset="2"/>
              <a:buChar char="v"/>
            </a:pPr>
            <a:r>
              <a:rPr lang="en-US" dirty="0" smtClean="0">
                <a:solidFill>
                  <a:schemeClr val="tx1"/>
                </a:solidFill>
              </a:rPr>
              <a:t>Number </a:t>
            </a:r>
            <a:r>
              <a:rPr lang="en-US" dirty="0">
                <a:solidFill>
                  <a:schemeClr val="tx1"/>
                </a:solidFill>
              </a:rPr>
              <a:t>of days on sick leave due to health problems after February 2020 (1167) </a:t>
            </a:r>
            <a:r>
              <a:rPr lang="en-US" b="1" dirty="0">
                <a:solidFill>
                  <a:schemeClr val="tx1"/>
                </a:solidFill>
              </a:rPr>
              <a:t>increased by 256 </a:t>
            </a:r>
            <a:r>
              <a:rPr lang="en-US" dirty="0" smtClean="0">
                <a:solidFill>
                  <a:schemeClr val="tx1"/>
                </a:solidFill>
              </a:rPr>
              <a:t>%.</a:t>
            </a:r>
            <a:endParaRPr lang="en-US" dirty="0">
              <a:solidFill>
                <a:schemeClr val="tx1"/>
              </a:solidFill>
            </a:endParaRPr>
          </a:p>
          <a:p>
            <a:pPr algn="just">
              <a:lnSpc>
                <a:spcPct val="110000"/>
              </a:lnSpc>
              <a:buFont typeface="Wingdings" panose="05000000000000000000" pitchFamily="2" charset="2"/>
              <a:buChar char="v"/>
            </a:pPr>
            <a:endParaRPr lang="en-US" dirty="0" smtClean="0">
              <a:solidFill>
                <a:schemeClr val="tx1"/>
              </a:solidFill>
            </a:endParaRPr>
          </a:p>
          <a:p>
            <a:pPr algn="just">
              <a:lnSpc>
                <a:spcPct val="110000"/>
              </a:lnSpc>
              <a:buFont typeface="Wingdings" panose="05000000000000000000" pitchFamily="2" charset="2"/>
              <a:buChar char="v"/>
            </a:pPr>
            <a:endParaRPr lang="en-US" dirty="0">
              <a:solidFill>
                <a:schemeClr val="tx1"/>
              </a:solidFill>
            </a:endParaRPr>
          </a:p>
          <a:p>
            <a:pPr algn="just">
              <a:lnSpc>
                <a:spcPct val="110000"/>
              </a:lnSpc>
              <a:buFont typeface="Wingdings" panose="05000000000000000000" pitchFamily="2" charset="2"/>
              <a:buChar char="v"/>
            </a:pPr>
            <a:endParaRPr lang="en-US" dirty="0" smtClean="0">
              <a:solidFill>
                <a:schemeClr val="tx1"/>
              </a:solidFill>
            </a:endParaRPr>
          </a:p>
          <a:p>
            <a:pPr marL="0" indent="0" algn="just">
              <a:lnSpc>
                <a:spcPct val="110000"/>
              </a:lnSpc>
              <a:buNone/>
            </a:pPr>
            <a:endParaRPr lang="en-US" dirty="0" smtClean="0">
              <a:solidFill>
                <a:schemeClr val="tx1"/>
              </a:solidFill>
            </a:endParaRPr>
          </a:p>
        </p:txBody>
      </p:sp>
      <p:sp>
        <p:nvSpPr>
          <p:cNvPr id="7" name="Rectangle 6"/>
          <p:cNvSpPr/>
          <p:nvPr/>
        </p:nvSpPr>
        <p:spPr>
          <a:xfrm>
            <a:off x="1061382" y="1333773"/>
            <a:ext cx="11130617" cy="769441"/>
          </a:xfrm>
          <a:prstGeom prst="rect">
            <a:avLst/>
          </a:prstGeom>
        </p:spPr>
        <p:txBody>
          <a:bodyPr wrap="square">
            <a:spAutoFit/>
          </a:bodyPr>
          <a:lstStyle/>
          <a:p>
            <a:r>
              <a:rPr lang="en-US" sz="2200" b="1" dirty="0" smtClean="0"/>
              <a:t>Number </a:t>
            </a:r>
            <a:r>
              <a:rPr lang="en-US" sz="2200" b="1" dirty="0"/>
              <a:t>of days on sick leave due to health problems </a:t>
            </a:r>
            <a:endParaRPr lang="en-US" sz="2200" b="1" dirty="0" smtClean="0"/>
          </a:p>
          <a:p>
            <a:r>
              <a:rPr lang="en-US" sz="2200" dirty="0" smtClean="0"/>
              <a:t>(</a:t>
            </a:r>
            <a:r>
              <a:rPr lang="en-US" sz="1600" dirty="0" smtClean="0"/>
              <a:t>before and after Feb. 2020 to </a:t>
            </a:r>
            <a:r>
              <a:rPr lang="en-US" sz="1600" dirty="0" smtClean="0"/>
              <a:t>present</a:t>
            </a:r>
            <a:r>
              <a:rPr lang="en-US" sz="2200" dirty="0" smtClean="0"/>
              <a:t>)</a:t>
            </a:r>
            <a:endParaRPr lang="en-US" sz="2200" dirty="0"/>
          </a:p>
        </p:txBody>
      </p:sp>
      <p:sp>
        <p:nvSpPr>
          <p:cNvPr id="11" name="Title 1"/>
          <p:cNvSpPr txBox="1">
            <a:spLocks/>
          </p:cNvSpPr>
          <p:nvPr/>
        </p:nvSpPr>
        <p:spPr>
          <a:xfrm>
            <a:off x="-1590" y="5340003"/>
            <a:ext cx="12193589"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ANALYSIS </a:t>
            </a:r>
            <a:r>
              <a:rPr lang="en-US" dirty="0"/>
              <a:t>OF THE BUSINESS </a:t>
            </a:r>
            <a:r>
              <a:rPr lang="en-US" dirty="0" smtClean="0"/>
              <a:t>ENVIRONMENT</a:t>
            </a:r>
            <a:endParaRPr lang="en-US" dirty="0"/>
          </a:p>
        </p:txBody>
      </p:sp>
    </p:spTree>
    <p:extLst>
      <p:ext uri="{BB962C8B-B14F-4D97-AF65-F5344CB8AC3E}">
        <p14:creationId xmlns:p14="http://schemas.microsoft.com/office/powerpoint/2010/main" val="298015034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me"/>
          <p:cNvPicPr/>
          <p:nvPr/>
        </p:nvPicPr>
        <p:blipFill>
          <a:blip r:embed="rId2">
            <a:extLst>
              <a:ext uri="{28A0092B-C50C-407E-A947-70E740481C1C}">
                <a14:useLocalDpi xmlns:a14="http://schemas.microsoft.com/office/drawing/2010/main" val="0"/>
              </a:ext>
            </a:extLst>
          </a:blip>
          <a:srcRect/>
          <a:stretch>
            <a:fillRect/>
          </a:stretch>
        </p:blipFill>
        <p:spPr bwMode="auto">
          <a:xfrm>
            <a:off x="9218612" y="391635"/>
            <a:ext cx="2039620" cy="668020"/>
          </a:xfrm>
          <a:prstGeom prst="rect">
            <a:avLst/>
          </a:prstGeom>
          <a:noFill/>
          <a:ln>
            <a:noFill/>
          </a:ln>
        </p:spPr>
      </p:pic>
      <p:sp>
        <p:nvSpPr>
          <p:cNvPr id="9" name="Rectangle 8"/>
          <p:cNvSpPr/>
          <p:nvPr/>
        </p:nvSpPr>
        <p:spPr>
          <a:xfrm>
            <a:off x="684212" y="735109"/>
            <a:ext cx="11276730" cy="461665"/>
          </a:xfrm>
          <a:prstGeom prst="rect">
            <a:avLst/>
          </a:prstGeom>
        </p:spPr>
        <p:txBody>
          <a:bodyPr wrap="square">
            <a:spAutoFit/>
          </a:bodyPr>
          <a:lstStyle/>
          <a:p>
            <a:r>
              <a:rPr lang="en-US" sz="2400" b="1" dirty="0">
                <a:solidFill>
                  <a:schemeClr val="tx2">
                    <a:lumMod val="20000"/>
                    <a:lumOff val="80000"/>
                  </a:schemeClr>
                </a:solidFill>
                <a:effectLst>
                  <a:outerShdw blurRad="38100" dist="38100" dir="2700000" algn="tl">
                    <a:srgbClr val="000000">
                      <a:alpha val="43137"/>
                    </a:srgbClr>
                  </a:outerShdw>
                </a:effectLst>
              </a:rPr>
              <a:t>MSMEs in RE and EE market</a:t>
            </a:r>
          </a:p>
        </p:txBody>
      </p:sp>
      <p:sp>
        <p:nvSpPr>
          <p:cNvPr id="10" name="Content Placeholder 2"/>
          <p:cNvSpPr>
            <a:spLocks noGrp="1"/>
          </p:cNvSpPr>
          <p:nvPr>
            <p:ph idx="1"/>
          </p:nvPr>
        </p:nvSpPr>
        <p:spPr>
          <a:xfrm>
            <a:off x="1061382" y="1795438"/>
            <a:ext cx="9564177" cy="3504795"/>
          </a:xfrm>
        </p:spPr>
        <p:txBody>
          <a:bodyPr anchor="t" anchorCtr="0">
            <a:noAutofit/>
          </a:bodyPr>
          <a:lstStyle/>
          <a:p>
            <a:pPr marL="0" indent="0">
              <a:lnSpc>
                <a:spcPct val="110000"/>
              </a:lnSpc>
              <a:buNone/>
            </a:pPr>
            <a:r>
              <a:rPr lang="en-US" sz="2200" dirty="0" smtClean="0">
                <a:solidFill>
                  <a:schemeClr val="tx1"/>
                </a:solidFill>
              </a:rPr>
              <a:t>Total </a:t>
            </a:r>
            <a:r>
              <a:rPr lang="en-US" sz="2200" dirty="0">
                <a:solidFill>
                  <a:schemeClr val="tx1"/>
                </a:solidFill>
              </a:rPr>
              <a:t>number of monthly compensations paid to the employees under government support programs for mitigation of the COVID-19 impact </a:t>
            </a:r>
          </a:p>
          <a:p>
            <a:pPr marL="0" indent="0">
              <a:lnSpc>
                <a:spcPct val="110000"/>
              </a:lnSpc>
              <a:buNone/>
            </a:pPr>
            <a:r>
              <a:rPr lang="en-US" dirty="0">
                <a:solidFill>
                  <a:schemeClr val="tx1"/>
                </a:solidFill>
              </a:rPr>
              <a:t>Response rate: 100 </a:t>
            </a:r>
            <a:r>
              <a:rPr lang="en-US" dirty="0" smtClean="0">
                <a:solidFill>
                  <a:schemeClr val="tx1"/>
                </a:solidFill>
              </a:rPr>
              <a:t>%</a:t>
            </a:r>
          </a:p>
          <a:p>
            <a:pPr algn="just">
              <a:lnSpc>
                <a:spcPct val="110000"/>
              </a:lnSpc>
              <a:buFont typeface="Wingdings" panose="05000000000000000000" pitchFamily="2" charset="2"/>
              <a:buChar char="v"/>
            </a:pPr>
            <a:r>
              <a:rPr lang="en-US" sz="2200" dirty="0" smtClean="0">
                <a:solidFill>
                  <a:schemeClr val="tx1"/>
                </a:solidFill>
              </a:rPr>
              <a:t>62.5 </a:t>
            </a:r>
            <a:r>
              <a:rPr lang="en-US" sz="2200" dirty="0">
                <a:solidFill>
                  <a:schemeClr val="tx1"/>
                </a:solidFill>
              </a:rPr>
              <a:t>% of the respondents by various reasons </a:t>
            </a:r>
            <a:r>
              <a:rPr lang="en-US" sz="2200" b="1" dirty="0">
                <a:solidFill>
                  <a:schemeClr val="tx1"/>
                </a:solidFill>
              </a:rPr>
              <a:t>did not receive financial compensations</a:t>
            </a:r>
            <a:endParaRPr lang="en-US" sz="2200" b="1" dirty="0" smtClean="0">
              <a:solidFill>
                <a:schemeClr val="tx1"/>
              </a:solidFill>
            </a:endParaRPr>
          </a:p>
          <a:p>
            <a:pPr algn="just">
              <a:lnSpc>
                <a:spcPct val="110000"/>
              </a:lnSpc>
              <a:buFont typeface="Wingdings" panose="05000000000000000000" pitchFamily="2" charset="2"/>
              <a:buChar char="v"/>
            </a:pPr>
            <a:endParaRPr lang="en-US" dirty="0">
              <a:solidFill>
                <a:schemeClr val="tx1"/>
              </a:solidFill>
            </a:endParaRPr>
          </a:p>
          <a:p>
            <a:pPr algn="just">
              <a:lnSpc>
                <a:spcPct val="110000"/>
              </a:lnSpc>
              <a:buFont typeface="Wingdings" panose="05000000000000000000" pitchFamily="2" charset="2"/>
              <a:buChar char="v"/>
            </a:pPr>
            <a:endParaRPr lang="en-US" dirty="0" smtClean="0">
              <a:solidFill>
                <a:schemeClr val="tx1"/>
              </a:solidFill>
            </a:endParaRPr>
          </a:p>
          <a:p>
            <a:pPr algn="just">
              <a:lnSpc>
                <a:spcPct val="110000"/>
              </a:lnSpc>
              <a:buFont typeface="Wingdings" panose="05000000000000000000" pitchFamily="2" charset="2"/>
              <a:buChar char="v"/>
            </a:pPr>
            <a:endParaRPr lang="en-US" dirty="0">
              <a:solidFill>
                <a:schemeClr val="tx1"/>
              </a:solidFill>
            </a:endParaRPr>
          </a:p>
          <a:p>
            <a:pPr algn="just">
              <a:lnSpc>
                <a:spcPct val="110000"/>
              </a:lnSpc>
              <a:buFont typeface="Wingdings" panose="05000000000000000000" pitchFamily="2" charset="2"/>
              <a:buChar char="v"/>
            </a:pPr>
            <a:endParaRPr lang="en-US" dirty="0" smtClean="0">
              <a:solidFill>
                <a:schemeClr val="tx1"/>
              </a:solidFill>
            </a:endParaRPr>
          </a:p>
          <a:p>
            <a:pPr marL="0" indent="0" algn="just">
              <a:lnSpc>
                <a:spcPct val="110000"/>
              </a:lnSpc>
              <a:buNone/>
            </a:pPr>
            <a:endParaRPr lang="en-US" dirty="0" smtClean="0">
              <a:solidFill>
                <a:schemeClr val="tx1"/>
              </a:solidFill>
            </a:endParaRPr>
          </a:p>
        </p:txBody>
      </p:sp>
      <p:sp>
        <p:nvSpPr>
          <p:cNvPr id="7" name="Title 1"/>
          <p:cNvSpPr txBox="1">
            <a:spLocks/>
          </p:cNvSpPr>
          <p:nvPr/>
        </p:nvSpPr>
        <p:spPr>
          <a:xfrm>
            <a:off x="-1590" y="5340003"/>
            <a:ext cx="12193589"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ANALYSIS </a:t>
            </a:r>
            <a:r>
              <a:rPr lang="en-US" dirty="0"/>
              <a:t>OF THE BUSINESS </a:t>
            </a:r>
            <a:r>
              <a:rPr lang="en-US" dirty="0" smtClean="0"/>
              <a:t>ENVIRONMENT</a:t>
            </a:r>
            <a:endParaRPr lang="en-US" dirty="0"/>
          </a:p>
        </p:txBody>
      </p:sp>
    </p:spTree>
    <p:extLst>
      <p:ext uri="{BB962C8B-B14F-4D97-AF65-F5344CB8AC3E}">
        <p14:creationId xmlns:p14="http://schemas.microsoft.com/office/powerpoint/2010/main" val="299734754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me"/>
          <p:cNvPicPr/>
          <p:nvPr/>
        </p:nvPicPr>
        <p:blipFill>
          <a:blip r:embed="rId2">
            <a:extLst>
              <a:ext uri="{28A0092B-C50C-407E-A947-70E740481C1C}">
                <a14:useLocalDpi xmlns:a14="http://schemas.microsoft.com/office/drawing/2010/main" val="0"/>
              </a:ext>
            </a:extLst>
          </a:blip>
          <a:srcRect/>
          <a:stretch>
            <a:fillRect/>
          </a:stretch>
        </p:blipFill>
        <p:spPr bwMode="auto">
          <a:xfrm>
            <a:off x="9218612" y="391635"/>
            <a:ext cx="2039620" cy="668020"/>
          </a:xfrm>
          <a:prstGeom prst="rect">
            <a:avLst/>
          </a:prstGeom>
          <a:noFill/>
          <a:ln>
            <a:noFill/>
          </a:ln>
        </p:spPr>
      </p:pic>
      <p:sp>
        <p:nvSpPr>
          <p:cNvPr id="9" name="Rectangle 8"/>
          <p:cNvSpPr/>
          <p:nvPr/>
        </p:nvSpPr>
        <p:spPr>
          <a:xfrm>
            <a:off x="684212" y="735109"/>
            <a:ext cx="11276730" cy="461665"/>
          </a:xfrm>
          <a:prstGeom prst="rect">
            <a:avLst/>
          </a:prstGeom>
        </p:spPr>
        <p:txBody>
          <a:bodyPr wrap="square">
            <a:spAutoFit/>
          </a:bodyPr>
          <a:lstStyle/>
          <a:p>
            <a:r>
              <a:rPr lang="en-US" sz="2400" b="1" dirty="0">
                <a:solidFill>
                  <a:schemeClr val="tx2">
                    <a:lumMod val="20000"/>
                    <a:lumOff val="80000"/>
                  </a:schemeClr>
                </a:solidFill>
                <a:effectLst>
                  <a:outerShdw blurRad="38100" dist="38100" dir="2700000" algn="tl">
                    <a:srgbClr val="000000">
                      <a:alpha val="43137"/>
                    </a:srgbClr>
                  </a:outerShdw>
                </a:effectLst>
              </a:rPr>
              <a:t>MSMEs in RE and EE market</a:t>
            </a:r>
          </a:p>
        </p:txBody>
      </p:sp>
      <p:sp>
        <p:nvSpPr>
          <p:cNvPr id="10" name="Content Placeholder 2"/>
          <p:cNvSpPr>
            <a:spLocks noGrp="1"/>
          </p:cNvSpPr>
          <p:nvPr>
            <p:ph idx="1"/>
          </p:nvPr>
        </p:nvSpPr>
        <p:spPr>
          <a:xfrm>
            <a:off x="1061382" y="1795438"/>
            <a:ext cx="9564177" cy="3504795"/>
          </a:xfrm>
        </p:spPr>
        <p:txBody>
          <a:bodyPr anchor="t" anchorCtr="0">
            <a:noAutofit/>
          </a:bodyPr>
          <a:lstStyle/>
          <a:p>
            <a:pPr marL="0" indent="0" algn="just">
              <a:lnSpc>
                <a:spcPct val="110000"/>
              </a:lnSpc>
              <a:buNone/>
            </a:pPr>
            <a:r>
              <a:rPr lang="en-US" sz="2200" dirty="0" smtClean="0">
                <a:solidFill>
                  <a:schemeClr val="tx1"/>
                </a:solidFill>
              </a:rPr>
              <a:t>The </a:t>
            </a:r>
            <a:r>
              <a:rPr lang="en-US" sz="2200" dirty="0">
                <a:solidFill>
                  <a:schemeClr val="tx1"/>
                </a:solidFill>
              </a:rPr>
              <a:t>number of employees vaccinated against </a:t>
            </a:r>
            <a:r>
              <a:rPr lang="en-US" sz="2200" dirty="0" smtClean="0">
                <a:solidFill>
                  <a:schemeClr val="tx1"/>
                </a:solidFill>
              </a:rPr>
              <a:t>Covid-19 </a:t>
            </a:r>
            <a:endParaRPr lang="en-US" sz="2200" dirty="0">
              <a:solidFill>
                <a:schemeClr val="tx1"/>
              </a:solidFill>
            </a:endParaRPr>
          </a:p>
          <a:p>
            <a:pPr marL="0" indent="0">
              <a:lnSpc>
                <a:spcPct val="110000"/>
              </a:lnSpc>
              <a:buNone/>
            </a:pPr>
            <a:r>
              <a:rPr lang="en-US" dirty="0">
                <a:solidFill>
                  <a:schemeClr val="tx1"/>
                </a:solidFill>
              </a:rPr>
              <a:t>Response rate: 100 </a:t>
            </a:r>
            <a:r>
              <a:rPr lang="en-US" dirty="0" smtClean="0">
                <a:solidFill>
                  <a:schemeClr val="tx1"/>
                </a:solidFill>
              </a:rPr>
              <a:t>%</a:t>
            </a:r>
          </a:p>
          <a:p>
            <a:pPr marL="0" indent="0" algn="just">
              <a:lnSpc>
                <a:spcPct val="110000"/>
              </a:lnSpc>
              <a:buNone/>
            </a:pPr>
            <a:r>
              <a:rPr lang="en-US" dirty="0">
                <a:solidFill>
                  <a:schemeClr val="tx1"/>
                </a:solidFill>
              </a:rPr>
              <a:t>303 out of 529 employees in 24 respondents are received at least the first shot of a vaccine which is 57 % at the time of receiving the last completed questionnaire.</a:t>
            </a:r>
          </a:p>
          <a:p>
            <a:pPr algn="just">
              <a:lnSpc>
                <a:spcPct val="110000"/>
              </a:lnSpc>
              <a:buFont typeface="Wingdings" panose="05000000000000000000" pitchFamily="2" charset="2"/>
              <a:buChar char="v"/>
            </a:pPr>
            <a:r>
              <a:rPr lang="en-US" dirty="0" smtClean="0">
                <a:solidFill>
                  <a:schemeClr val="tx1"/>
                </a:solidFill>
              </a:rPr>
              <a:t>A higher vaccination rate is factor in a lower number of sick leaves</a:t>
            </a:r>
          </a:p>
          <a:p>
            <a:pPr algn="just">
              <a:lnSpc>
                <a:spcPct val="110000"/>
              </a:lnSpc>
              <a:buFont typeface="Wingdings" panose="05000000000000000000" pitchFamily="2" charset="2"/>
              <a:buChar char="v"/>
            </a:pPr>
            <a:r>
              <a:rPr lang="en-US" dirty="0" smtClean="0">
                <a:solidFill>
                  <a:schemeClr val="tx1"/>
                </a:solidFill>
              </a:rPr>
              <a:t>The vaccination rate is higher in the respondent MSMEs than in the country in general</a:t>
            </a:r>
          </a:p>
          <a:p>
            <a:pPr marL="0" indent="0" algn="just">
              <a:lnSpc>
                <a:spcPct val="110000"/>
              </a:lnSpc>
              <a:buNone/>
            </a:pPr>
            <a:endParaRPr lang="en-US" dirty="0">
              <a:solidFill>
                <a:schemeClr val="tx1"/>
              </a:solidFill>
            </a:endParaRPr>
          </a:p>
          <a:p>
            <a:pPr algn="just">
              <a:lnSpc>
                <a:spcPct val="110000"/>
              </a:lnSpc>
              <a:buFont typeface="Wingdings" panose="05000000000000000000" pitchFamily="2" charset="2"/>
              <a:buChar char="v"/>
            </a:pPr>
            <a:endParaRPr lang="en-US" dirty="0" smtClean="0">
              <a:solidFill>
                <a:schemeClr val="tx1"/>
              </a:solidFill>
            </a:endParaRPr>
          </a:p>
          <a:p>
            <a:pPr algn="just">
              <a:lnSpc>
                <a:spcPct val="110000"/>
              </a:lnSpc>
              <a:buFont typeface="Wingdings" panose="05000000000000000000" pitchFamily="2" charset="2"/>
              <a:buChar char="v"/>
            </a:pPr>
            <a:endParaRPr lang="en-US" dirty="0">
              <a:solidFill>
                <a:schemeClr val="tx1"/>
              </a:solidFill>
            </a:endParaRPr>
          </a:p>
          <a:p>
            <a:pPr algn="just">
              <a:lnSpc>
                <a:spcPct val="110000"/>
              </a:lnSpc>
              <a:buFont typeface="Wingdings" panose="05000000000000000000" pitchFamily="2" charset="2"/>
              <a:buChar char="v"/>
            </a:pPr>
            <a:endParaRPr lang="en-US" dirty="0" smtClean="0">
              <a:solidFill>
                <a:schemeClr val="tx1"/>
              </a:solidFill>
            </a:endParaRPr>
          </a:p>
          <a:p>
            <a:pPr marL="0" indent="0" algn="just">
              <a:lnSpc>
                <a:spcPct val="110000"/>
              </a:lnSpc>
              <a:buNone/>
            </a:pPr>
            <a:endParaRPr lang="en-US" dirty="0" smtClean="0">
              <a:solidFill>
                <a:schemeClr val="tx1"/>
              </a:solidFill>
            </a:endParaRPr>
          </a:p>
        </p:txBody>
      </p:sp>
      <p:sp>
        <p:nvSpPr>
          <p:cNvPr id="7" name="Title 1"/>
          <p:cNvSpPr txBox="1">
            <a:spLocks/>
          </p:cNvSpPr>
          <p:nvPr/>
        </p:nvSpPr>
        <p:spPr>
          <a:xfrm>
            <a:off x="-1590" y="5340003"/>
            <a:ext cx="12193589"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ANALYSIS </a:t>
            </a:r>
            <a:r>
              <a:rPr lang="en-US" dirty="0"/>
              <a:t>OF THE BUSINESS </a:t>
            </a:r>
            <a:r>
              <a:rPr lang="en-US" dirty="0" smtClean="0"/>
              <a:t>ENVIRONMENT</a:t>
            </a:r>
            <a:endParaRPr lang="en-US" dirty="0"/>
          </a:p>
        </p:txBody>
      </p:sp>
    </p:spTree>
    <p:extLst>
      <p:ext uri="{BB962C8B-B14F-4D97-AF65-F5344CB8AC3E}">
        <p14:creationId xmlns:p14="http://schemas.microsoft.com/office/powerpoint/2010/main" val="274027369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me"/>
          <p:cNvPicPr/>
          <p:nvPr/>
        </p:nvPicPr>
        <p:blipFill>
          <a:blip r:embed="rId2">
            <a:extLst>
              <a:ext uri="{28A0092B-C50C-407E-A947-70E740481C1C}">
                <a14:useLocalDpi xmlns:a14="http://schemas.microsoft.com/office/drawing/2010/main" val="0"/>
              </a:ext>
            </a:extLst>
          </a:blip>
          <a:srcRect/>
          <a:stretch>
            <a:fillRect/>
          </a:stretch>
        </p:blipFill>
        <p:spPr bwMode="auto">
          <a:xfrm>
            <a:off x="9218612" y="391635"/>
            <a:ext cx="2039620" cy="668020"/>
          </a:xfrm>
          <a:prstGeom prst="rect">
            <a:avLst/>
          </a:prstGeom>
          <a:noFill/>
          <a:ln>
            <a:noFill/>
          </a:ln>
        </p:spPr>
      </p:pic>
      <p:sp>
        <p:nvSpPr>
          <p:cNvPr id="9" name="Rectangle 8"/>
          <p:cNvSpPr/>
          <p:nvPr/>
        </p:nvSpPr>
        <p:spPr>
          <a:xfrm>
            <a:off x="684212" y="735109"/>
            <a:ext cx="11276730" cy="461665"/>
          </a:xfrm>
          <a:prstGeom prst="rect">
            <a:avLst/>
          </a:prstGeom>
        </p:spPr>
        <p:txBody>
          <a:bodyPr wrap="square">
            <a:spAutoFit/>
          </a:bodyPr>
          <a:lstStyle/>
          <a:p>
            <a:r>
              <a:rPr lang="en-US" sz="2400" b="1" dirty="0">
                <a:solidFill>
                  <a:schemeClr val="tx2">
                    <a:lumMod val="20000"/>
                    <a:lumOff val="80000"/>
                  </a:schemeClr>
                </a:solidFill>
                <a:effectLst>
                  <a:outerShdw blurRad="38100" dist="38100" dir="2700000" algn="tl">
                    <a:srgbClr val="000000">
                      <a:alpha val="43137"/>
                    </a:srgbClr>
                  </a:outerShdw>
                </a:effectLst>
              </a:rPr>
              <a:t>MSMEs in RE and EE market</a:t>
            </a:r>
          </a:p>
        </p:txBody>
      </p:sp>
      <p:sp>
        <p:nvSpPr>
          <p:cNvPr id="10" name="Content Placeholder 2"/>
          <p:cNvSpPr>
            <a:spLocks noGrp="1"/>
          </p:cNvSpPr>
          <p:nvPr>
            <p:ph idx="1"/>
          </p:nvPr>
        </p:nvSpPr>
        <p:spPr>
          <a:xfrm>
            <a:off x="1061382" y="1403130"/>
            <a:ext cx="9564177" cy="3897104"/>
          </a:xfrm>
        </p:spPr>
        <p:txBody>
          <a:bodyPr anchor="t" anchorCtr="0">
            <a:noAutofit/>
          </a:bodyPr>
          <a:lstStyle/>
          <a:p>
            <a:pPr marL="0" indent="0" algn="just">
              <a:lnSpc>
                <a:spcPct val="110000"/>
              </a:lnSpc>
              <a:buNone/>
            </a:pPr>
            <a:r>
              <a:rPr lang="en-US" sz="2200" dirty="0" smtClean="0">
                <a:solidFill>
                  <a:schemeClr val="tx1"/>
                </a:solidFill>
              </a:rPr>
              <a:t>The </a:t>
            </a:r>
            <a:r>
              <a:rPr lang="en-US" sz="2200" dirty="0">
                <a:solidFill>
                  <a:schemeClr val="tx1"/>
                </a:solidFill>
              </a:rPr>
              <a:t>number of employees vaccinated against </a:t>
            </a:r>
            <a:r>
              <a:rPr lang="en-US" sz="2200" dirty="0" smtClean="0">
                <a:solidFill>
                  <a:schemeClr val="tx1"/>
                </a:solidFill>
              </a:rPr>
              <a:t>Covid-19</a:t>
            </a:r>
            <a:endParaRPr lang="en-US" dirty="0">
              <a:solidFill>
                <a:schemeClr val="tx1"/>
              </a:solidFill>
            </a:endParaRPr>
          </a:p>
          <a:p>
            <a:pPr algn="just">
              <a:lnSpc>
                <a:spcPct val="110000"/>
              </a:lnSpc>
              <a:buFont typeface="Wingdings" panose="05000000000000000000" pitchFamily="2" charset="2"/>
              <a:buChar char="v"/>
            </a:pPr>
            <a:endParaRPr lang="en-US" dirty="0" smtClean="0">
              <a:solidFill>
                <a:schemeClr val="tx1"/>
              </a:solidFill>
            </a:endParaRPr>
          </a:p>
          <a:p>
            <a:pPr algn="just">
              <a:lnSpc>
                <a:spcPct val="110000"/>
              </a:lnSpc>
              <a:buFont typeface="Wingdings" panose="05000000000000000000" pitchFamily="2" charset="2"/>
              <a:buChar char="v"/>
            </a:pPr>
            <a:endParaRPr lang="en-US" dirty="0">
              <a:solidFill>
                <a:schemeClr val="tx1"/>
              </a:solidFill>
            </a:endParaRPr>
          </a:p>
          <a:p>
            <a:pPr algn="just">
              <a:lnSpc>
                <a:spcPct val="110000"/>
              </a:lnSpc>
              <a:buFont typeface="Wingdings" panose="05000000000000000000" pitchFamily="2" charset="2"/>
              <a:buChar char="v"/>
            </a:pPr>
            <a:endParaRPr lang="en-US" dirty="0" smtClean="0">
              <a:solidFill>
                <a:schemeClr val="tx1"/>
              </a:solidFill>
            </a:endParaRPr>
          </a:p>
          <a:p>
            <a:pPr marL="0" indent="0" algn="just">
              <a:lnSpc>
                <a:spcPct val="110000"/>
              </a:lnSpc>
              <a:buNone/>
            </a:pPr>
            <a:endParaRPr lang="en-US" dirty="0" smtClean="0">
              <a:solidFill>
                <a:schemeClr val="tx1"/>
              </a:solidFill>
            </a:endParaRPr>
          </a:p>
        </p:txBody>
      </p:sp>
      <p:sp>
        <p:nvSpPr>
          <p:cNvPr id="7" name="Content Placeholder 2"/>
          <p:cNvSpPr txBox="1">
            <a:spLocks/>
          </p:cNvSpPr>
          <p:nvPr/>
        </p:nvSpPr>
        <p:spPr>
          <a:xfrm>
            <a:off x="8935656" y="1992208"/>
            <a:ext cx="2916820" cy="3504795"/>
          </a:xfrm>
          <a:prstGeom prst="rect">
            <a:avLst/>
          </a:prstGeom>
        </p:spPr>
        <p:txBody>
          <a:bodyPr vert="horz" lIns="91440" tIns="45720" rIns="91440" bIns="45720" rtlCol="0" anchor="b" anchorCtr="0">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algn="just">
              <a:lnSpc>
                <a:spcPct val="110000"/>
              </a:lnSpc>
              <a:buFont typeface="Wingdings" panose="05000000000000000000" pitchFamily="2" charset="2"/>
              <a:buChar char="v"/>
            </a:pPr>
            <a:endParaRPr lang="en-US" sz="1800" dirty="0" smtClean="0">
              <a:solidFill>
                <a:schemeClr val="tx1"/>
              </a:solidFill>
            </a:endParaRPr>
          </a:p>
          <a:p>
            <a:pPr algn="just">
              <a:lnSpc>
                <a:spcPct val="110000"/>
              </a:lnSpc>
              <a:buFont typeface="Wingdings" panose="05000000000000000000" pitchFamily="2" charset="2"/>
              <a:buChar char="v"/>
            </a:pPr>
            <a:endParaRPr lang="en-US" sz="1800" dirty="0" smtClean="0">
              <a:solidFill>
                <a:schemeClr val="tx1"/>
              </a:solidFill>
            </a:endParaRPr>
          </a:p>
          <a:p>
            <a:pPr algn="just">
              <a:lnSpc>
                <a:spcPct val="110000"/>
              </a:lnSpc>
              <a:buFont typeface="Wingdings" panose="05000000000000000000" pitchFamily="2" charset="2"/>
              <a:buChar char="v"/>
            </a:pPr>
            <a:endParaRPr lang="en-US" sz="1800" dirty="0" smtClean="0">
              <a:solidFill>
                <a:schemeClr val="tx1"/>
              </a:solidFill>
            </a:endParaRPr>
          </a:p>
          <a:p>
            <a:pPr algn="just">
              <a:lnSpc>
                <a:spcPct val="110000"/>
              </a:lnSpc>
              <a:buFont typeface="Wingdings" panose="05000000000000000000" pitchFamily="2" charset="2"/>
              <a:buChar char="v"/>
            </a:pPr>
            <a:endParaRPr lang="en-US" sz="1800" dirty="0" smtClean="0">
              <a:solidFill>
                <a:schemeClr val="tx1"/>
              </a:solidFill>
            </a:endParaRPr>
          </a:p>
          <a:p>
            <a:pPr marL="0" indent="0" algn="just">
              <a:lnSpc>
                <a:spcPct val="110000"/>
              </a:lnSpc>
              <a:buNone/>
            </a:pPr>
            <a:r>
              <a:rPr lang="en-US" sz="1800" dirty="0">
                <a:solidFill>
                  <a:schemeClr val="tx1"/>
                </a:solidFill>
              </a:rPr>
              <a:t>A higher vaccination rate resulted in a lower number of sick leaves. However, since the vaccination itself very often results in the employee sick leave, this should not be taken as a linear factor, albeit for a shorter period of </a:t>
            </a:r>
            <a:r>
              <a:rPr lang="en-US" sz="1800" dirty="0" smtClean="0">
                <a:solidFill>
                  <a:schemeClr val="tx1"/>
                </a:solidFill>
              </a:rPr>
              <a:t>time</a:t>
            </a:r>
          </a:p>
        </p:txBody>
      </p:sp>
      <p:graphicFrame>
        <p:nvGraphicFramePr>
          <p:cNvPr id="11" name="Chart 10"/>
          <p:cNvGraphicFramePr/>
          <p:nvPr>
            <p:extLst>
              <p:ext uri="{D42A27DB-BD31-4B8C-83A1-F6EECF244321}">
                <p14:modId xmlns:p14="http://schemas.microsoft.com/office/powerpoint/2010/main" val="2883104567"/>
              </p:ext>
            </p:extLst>
          </p:nvPr>
        </p:nvGraphicFramePr>
        <p:xfrm>
          <a:off x="489813" y="1403130"/>
          <a:ext cx="8445843" cy="4093873"/>
        </p:xfrm>
        <a:graphic>
          <a:graphicData uri="http://schemas.openxmlformats.org/drawingml/2006/chart">
            <c:chart xmlns:c="http://schemas.openxmlformats.org/drawingml/2006/chart" xmlns:r="http://schemas.openxmlformats.org/officeDocument/2006/relationships" r:id="rId3"/>
          </a:graphicData>
        </a:graphic>
      </p:graphicFrame>
      <p:sp>
        <p:nvSpPr>
          <p:cNvPr id="12" name="Title 1"/>
          <p:cNvSpPr txBox="1">
            <a:spLocks/>
          </p:cNvSpPr>
          <p:nvPr/>
        </p:nvSpPr>
        <p:spPr>
          <a:xfrm>
            <a:off x="-1590" y="5340003"/>
            <a:ext cx="12193589"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ANALYSIS </a:t>
            </a:r>
            <a:r>
              <a:rPr lang="en-US" dirty="0"/>
              <a:t>OF THE BUSINESS </a:t>
            </a:r>
            <a:r>
              <a:rPr lang="en-US" dirty="0" smtClean="0"/>
              <a:t>ENVIRONMENT</a:t>
            </a:r>
            <a:endParaRPr lang="en-US" dirty="0"/>
          </a:p>
        </p:txBody>
      </p:sp>
    </p:spTree>
    <p:extLst>
      <p:ext uri="{BB962C8B-B14F-4D97-AF65-F5344CB8AC3E}">
        <p14:creationId xmlns:p14="http://schemas.microsoft.com/office/powerpoint/2010/main" val="226095790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me"/>
          <p:cNvPicPr/>
          <p:nvPr/>
        </p:nvPicPr>
        <p:blipFill>
          <a:blip r:embed="rId2">
            <a:extLst>
              <a:ext uri="{28A0092B-C50C-407E-A947-70E740481C1C}">
                <a14:useLocalDpi xmlns:a14="http://schemas.microsoft.com/office/drawing/2010/main" val="0"/>
              </a:ext>
            </a:extLst>
          </a:blip>
          <a:srcRect/>
          <a:stretch>
            <a:fillRect/>
          </a:stretch>
        </p:blipFill>
        <p:spPr bwMode="auto">
          <a:xfrm>
            <a:off x="9218612" y="391635"/>
            <a:ext cx="2039620" cy="668020"/>
          </a:xfrm>
          <a:prstGeom prst="rect">
            <a:avLst/>
          </a:prstGeom>
          <a:noFill/>
          <a:ln>
            <a:noFill/>
          </a:ln>
        </p:spPr>
      </p:pic>
      <p:sp>
        <p:nvSpPr>
          <p:cNvPr id="9" name="Rectangle 8"/>
          <p:cNvSpPr/>
          <p:nvPr/>
        </p:nvSpPr>
        <p:spPr>
          <a:xfrm>
            <a:off x="684212" y="735109"/>
            <a:ext cx="11276730" cy="461665"/>
          </a:xfrm>
          <a:prstGeom prst="rect">
            <a:avLst/>
          </a:prstGeom>
        </p:spPr>
        <p:txBody>
          <a:bodyPr wrap="square">
            <a:spAutoFit/>
          </a:bodyPr>
          <a:lstStyle/>
          <a:p>
            <a:r>
              <a:rPr lang="en-US" sz="2400" b="1" dirty="0">
                <a:solidFill>
                  <a:schemeClr val="tx2">
                    <a:lumMod val="20000"/>
                    <a:lumOff val="80000"/>
                  </a:schemeClr>
                </a:solidFill>
                <a:effectLst>
                  <a:outerShdw blurRad="38100" dist="38100" dir="2700000" algn="tl">
                    <a:srgbClr val="000000">
                      <a:alpha val="43137"/>
                    </a:srgbClr>
                  </a:outerShdw>
                </a:effectLst>
              </a:rPr>
              <a:t>MSMEs in RE and EE market</a:t>
            </a:r>
          </a:p>
        </p:txBody>
      </p:sp>
      <p:sp>
        <p:nvSpPr>
          <p:cNvPr id="10" name="Content Placeholder 2"/>
          <p:cNvSpPr>
            <a:spLocks noGrp="1"/>
          </p:cNvSpPr>
          <p:nvPr>
            <p:ph idx="1"/>
          </p:nvPr>
        </p:nvSpPr>
        <p:spPr>
          <a:xfrm>
            <a:off x="1061382" y="1403130"/>
            <a:ext cx="9564177" cy="3897104"/>
          </a:xfrm>
        </p:spPr>
        <p:txBody>
          <a:bodyPr anchor="t" anchorCtr="0">
            <a:noAutofit/>
          </a:bodyPr>
          <a:lstStyle/>
          <a:p>
            <a:pPr marL="0" indent="0">
              <a:lnSpc>
                <a:spcPct val="110000"/>
              </a:lnSpc>
              <a:buNone/>
            </a:pPr>
            <a:r>
              <a:rPr lang="en-US" sz="2200" dirty="0" smtClean="0">
                <a:solidFill>
                  <a:schemeClr val="tx1"/>
                </a:solidFill>
              </a:rPr>
              <a:t>MSME </a:t>
            </a:r>
            <a:r>
              <a:rPr lang="en-US" sz="2200" dirty="0">
                <a:solidFill>
                  <a:schemeClr val="tx1"/>
                </a:solidFill>
              </a:rPr>
              <a:t>human resources and corporate strategy responses </a:t>
            </a:r>
            <a:r>
              <a:rPr lang="en-US" sz="2200" dirty="0" smtClean="0">
                <a:solidFill>
                  <a:schemeClr val="tx1"/>
                </a:solidFill>
              </a:rPr>
              <a:t>under </a:t>
            </a:r>
            <a:r>
              <a:rPr lang="en-US" sz="2200" dirty="0">
                <a:solidFill>
                  <a:schemeClr val="tx1"/>
                </a:solidFill>
              </a:rPr>
              <a:t>the impact of </a:t>
            </a:r>
            <a:r>
              <a:rPr lang="en-US" sz="2200" dirty="0" smtClean="0">
                <a:solidFill>
                  <a:schemeClr val="tx1"/>
                </a:solidFill>
              </a:rPr>
              <a:t>COVID-19</a:t>
            </a:r>
            <a:endParaRPr lang="en-US" dirty="0">
              <a:solidFill>
                <a:schemeClr val="tx1"/>
              </a:solidFill>
            </a:endParaRPr>
          </a:p>
          <a:p>
            <a:pPr algn="just">
              <a:lnSpc>
                <a:spcPct val="110000"/>
              </a:lnSpc>
              <a:buFont typeface="Wingdings" panose="05000000000000000000" pitchFamily="2" charset="2"/>
              <a:buChar char="v"/>
            </a:pPr>
            <a:endParaRPr lang="en-US" dirty="0" smtClean="0">
              <a:solidFill>
                <a:schemeClr val="tx1"/>
              </a:solidFill>
            </a:endParaRPr>
          </a:p>
          <a:p>
            <a:pPr algn="just">
              <a:lnSpc>
                <a:spcPct val="110000"/>
              </a:lnSpc>
              <a:buFont typeface="Wingdings" panose="05000000000000000000" pitchFamily="2" charset="2"/>
              <a:buChar char="v"/>
            </a:pPr>
            <a:endParaRPr lang="en-US" dirty="0">
              <a:solidFill>
                <a:schemeClr val="tx1"/>
              </a:solidFill>
            </a:endParaRPr>
          </a:p>
          <a:p>
            <a:pPr algn="just">
              <a:lnSpc>
                <a:spcPct val="110000"/>
              </a:lnSpc>
              <a:buFont typeface="Wingdings" panose="05000000000000000000" pitchFamily="2" charset="2"/>
              <a:buChar char="v"/>
            </a:pPr>
            <a:endParaRPr lang="en-US" dirty="0" smtClean="0">
              <a:solidFill>
                <a:schemeClr val="tx1"/>
              </a:solidFill>
            </a:endParaRPr>
          </a:p>
          <a:p>
            <a:pPr marL="0" indent="0" algn="just">
              <a:lnSpc>
                <a:spcPct val="110000"/>
              </a:lnSpc>
              <a:buNone/>
            </a:pPr>
            <a:endParaRPr lang="en-US" dirty="0" smtClean="0">
              <a:solidFill>
                <a:schemeClr val="tx1"/>
              </a:solidFill>
            </a:endParaRPr>
          </a:p>
        </p:txBody>
      </p:sp>
      <p:graphicFrame>
        <p:nvGraphicFramePr>
          <p:cNvPr id="7" name="Chart 6"/>
          <p:cNvGraphicFramePr/>
          <p:nvPr>
            <p:extLst>
              <p:ext uri="{D42A27DB-BD31-4B8C-83A1-F6EECF244321}">
                <p14:modId xmlns:p14="http://schemas.microsoft.com/office/powerpoint/2010/main" val="286637728"/>
              </p:ext>
            </p:extLst>
          </p:nvPr>
        </p:nvGraphicFramePr>
        <p:xfrm>
          <a:off x="684212" y="2019300"/>
          <a:ext cx="10300163" cy="3487290"/>
        </p:xfrm>
        <a:graphic>
          <a:graphicData uri="http://schemas.openxmlformats.org/drawingml/2006/chart">
            <c:chart xmlns:c="http://schemas.openxmlformats.org/drawingml/2006/chart" xmlns:r="http://schemas.openxmlformats.org/officeDocument/2006/relationships" r:id="rId3"/>
          </a:graphicData>
        </a:graphic>
      </p:graphicFrame>
      <p:sp>
        <p:nvSpPr>
          <p:cNvPr id="11" name="Title 1"/>
          <p:cNvSpPr txBox="1">
            <a:spLocks/>
          </p:cNvSpPr>
          <p:nvPr/>
        </p:nvSpPr>
        <p:spPr>
          <a:xfrm>
            <a:off x="-1590" y="5340003"/>
            <a:ext cx="12193589"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ANALYSIS </a:t>
            </a:r>
            <a:r>
              <a:rPr lang="en-US" dirty="0"/>
              <a:t>OF THE BUSINESS </a:t>
            </a:r>
            <a:r>
              <a:rPr lang="en-US" dirty="0" smtClean="0"/>
              <a:t>ENVIRONMENT</a:t>
            </a:r>
            <a:endParaRPr lang="en-US" dirty="0"/>
          </a:p>
        </p:txBody>
      </p:sp>
    </p:spTree>
    <p:extLst>
      <p:ext uri="{BB962C8B-B14F-4D97-AF65-F5344CB8AC3E}">
        <p14:creationId xmlns:p14="http://schemas.microsoft.com/office/powerpoint/2010/main" val="33909219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50933"/>
            <a:ext cx="9330783" cy="1507067"/>
          </a:xfrm>
        </p:spPr>
        <p:txBody>
          <a:bodyPr/>
          <a:lstStyle/>
          <a:p>
            <a:r>
              <a:rPr lang="en-US" dirty="0"/>
              <a:t>General impact of COVID-19 </a:t>
            </a:r>
            <a:r>
              <a:rPr lang="en-US" dirty="0" smtClean="0"/>
              <a:t>crisis</a:t>
            </a:r>
            <a:endParaRPr lang="en-US" dirty="0"/>
          </a:p>
        </p:txBody>
      </p:sp>
      <p:sp>
        <p:nvSpPr>
          <p:cNvPr id="3" name="Content Placeholder 2"/>
          <p:cNvSpPr>
            <a:spLocks noGrp="1"/>
          </p:cNvSpPr>
          <p:nvPr>
            <p:ph idx="1"/>
          </p:nvPr>
        </p:nvSpPr>
        <p:spPr>
          <a:xfrm>
            <a:off x="730676" y="611188"/>
            <a:ext cx="7940530" cy="996386"/>
          </a:xfrm>
        </p:spPr>
        <p:txBody>
          <a:bodyPr>
            <a:noAutofit/>
          </a:bodyPr>
          <a:lstStyle/>
          <a:p>
            <a:pPr marL="0" indent="0">
              <a:buNone/>
            </a:pPr>
            <a:r>
              <a:rPr lang="en-US" sz="2400" b="1" dirty="0">
                <a:solidFill>
                  <a:schemeClr val="tx1"/>
                </a:solidFill>
                <a:effectLst>
                  <a:outerShdw blurRad="38100" dist="38100" dir="2700000" algn="tl">
                    <a:srgbClr val="000000">
                      <a:alpha val="43137"/>
                    </a:srgbClr>
                  </a:outerShdw>
                </a:effectLst>
              </a:rPr>
              <a:t>Gross Domestic Product (GDP) </a:t>
            </a:r>
            <a:r>
              <a:rPr lang="en-US" sz="2400" b="1" dirty="0" smtClean="0">
                <a:solidFill>
                  <a:schemeClr val="tx1"/>
                </a:solidFill>
                <a:effectLst>
                  <a:outerShdw blurRad="38100" dist="38100" dir="2700000" algn="tl">
                    <a:srgbClr val="000000">
                      <a:alpha val="43137"/>
                    </a:srgbClr>
                  </a:outerShdw>
                </a:effectLst>
              </a:rPr>
              <a:t>by </a:t>
            </a:r>
            <a:r>
              <a:rPr lang="en-US" sz="2400" b="1" dirty="0">
                <a:solidFill>
                  <a:schemeClr val="tx1"/>
                </a:solidFill>
                <a:effectLst>
                  <a:outerShdw blurRad="38100" dist="38100" dir="2700000" algn="tl">
                    <a:srgbClr val="000000">
                      <a:alpha val="43137"/>
                    </a:srgbClr>
                  </a:outerShdw>
                </a:effectLst>
              </a:rPr>
              <a:t>years </a:t>
            </a:r>
            <a:r>
              <a:rPr lang="en-US" sz="2400" b="1" dirty="0" smtClean="0">
                <a:solidFill>
                  <a:schemeClr val="tx1"/>
                </a:solidFill>
                <a:effectLst>
                  <a:outerShdw blurRad="38100" dist="38100" dir="2700000" algn="tl">
                    <a:srgbClr val="000000">
                      <a:alpha val="43137"/>
                    </a:srgbClr>
                  </a:outerShdw>
                </a:effectLst>
              </a:rPr>
              <a:t>2010-2021</a:t>
            </a:r>
            <a:endParaRPr lang="en-US" sz="2400" dirty="0" smtClean="0">
              <a:solidFill>
                <a:schemeClr val="tx1"/>
              </a:solidFill>
              <a:effectLst>
                <a:outerShdw blurRad="38100" dist="38100" dir="2700000" algn="tl">
                  <a:srgbClr val="000000">
                    <a:alpha val="43137"/>
                  </a:srgbClr>
                </a:outerShdw>
              </a:effectLst>
            </a:endParaRPr>
          </a:p>
        </p:txBody>
      </p:sp>
      <p:pic>
        <p:nvPicPr>
          <p:cNvPr id="4" name="Picture 3" descr="Home"/>
          <p:cNvPicPr/>
          <p:nvPr/>
        </p:nvPicPr>
        <p:blipFill>
          <a:blip r:embed="rId2">
            <a:extLst>
              <a:ext uri="{28A0092B-C50C-407E-A947-70E740481C1C}">
                <a14:useLocalDpi xmlns:a14="http://schemas.microsoft.com/office/drawing/2010/main" val="0"/>
              </a:ext>
            </a:extLst>
          </a:blip>
          <a:srcRect/>
          <a:stretch>
            <a:fillRect/>
          </a:stretch>
        </p:blipFill>
        <p:spPr bwMode="auto">
          <a:xfrm>
            <a:off x="9218612" y="391635"/>
            <a:ext cx="2039620" cy="668020"/>
          </a:xfrm>
          <a:prstGeom prst="rect">
            <a:avLst/>
          </a:prstGeom>
          <a:noFill/>
          <a:ln>
            <a:noFill/>
          </a:ln>
        </p:spPr>
      </p:pic>
      <p:sp>
        <p:nvSpPr>
          <p:cNvPr id="6" name="Rectangle 1"/>
          <p:cNvSpPr>
            <a:spLocks noChangeArrowheads="1"/>
          </p:cNvSpPr>
          <p:nvPr/>
        </p:nvSpPr>
        <p:spPr bwMode="auto">
          <a:xfrm>
            <a:off x="770572" y="309086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anose="020B0604020202020204" pitchFamily="34" charset="0"/>
              </a:rPr>
              <a:t/>
            </a:r>
            <a:br>
              <a:rPr kumimoji="0" lang="en-US" sz="1800" b="0" i="0" u="none" strike="noStrike" cap="none" normalizeH="0" baseline="0" smtClean="0">
                <a:ln>
                  <a:noFill/>
                </a:ln>
                <a:solidFill>
                  <a:schemeClr val="tx1"/>
                </a:solidFill>
                <a:effectLst/>
                <a:latin typeface="Arial" panose="020B0604020202020204" pitchFamily="34" charset="0"/>
              </a:rPr>
            </a:br>
            <a:endParaRPr kumimoji="0" lang="en-US" sz="1800" b="0" i="0" u="none" strike="noStrike" cap="none" normalizeH="0" baseline="0" smtClean="0">
              <a:ln>
                <a:noFill/>
              </a:ln>
              <a:solidFill>
                <a:schemeClr val="tx1"/>
              </a:solidFill>
              <a:effectLst/>
              <a:latin typeface="Arial" panose="020B0604020202020204" pitchFamily="34" charset="0"/>
            </a:endParaRPr>
          </a:p>
        </p:txBody>
      </p:sp>
      <p:pic>
        <p:nvPicPr>
          <p:cNvPr id="8" name="Picture 7"/>
          <p:cNvPicPr/>
          <p:nvPr/>
        </p:nvPicPr>
        <p:blipFill>
          <a:blip r:embed="rId3">
            <a:extLst>
              <a:ext uri="{28A0092B-C50C-407E-A947-70E740481C1C}">
                <a14:useLocalDpi xmlns:a14="http://schemas.microsoft.com/office/drawing/2010/main" val="0"/>
              </a:ext>
            </a:extLst>
          </a:blip>
          <a:stretch>
            <a:fillRect/>
          </a:stretch>
        </p:blipFill>
        <p:spPr>
          <a:xfrm>
            <a:off x="1504336" y="1629140"/>
            <a:ext cx="8534400" cy="3913517"/>
          </a:xfrm>
          <a:prstGeom prst="rect">
            <a:avLst/>
          </a:prstGeom>
        </p:spPr>
      </p:pic>
    </p:spTree>
    <p:extLst>
      <p:ext uri="{BB962C8B-B14F-4D97-AF65-F5344CB8AC3E}">
        <p14:creationId xmlns:p14="http://schemas.microsoft.com/office/powerpoint/2010/main" val="135862877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me"/>
          <p:cNvPicPr/>
          <p:nvPr/>
        </p:nvPicPr>
        <p:blipFill>
          <a:blip r:embed="rId2">
            <a:extLst>
              <a:ext uri="{28A0092B-C50C-407E-A947-70E740481C1C}">
                <a14:useLocalDpi xmlns:a14="http://schemas.microsoft.com/office/drawing/2010/main" val="0"/>
              </a:ext>
            </a:extLst>
          </a:blip>
          <a:srcRect/>
          <a:stretch>
            <a:fillRect/>
          </a:stretch>
        </p:blipFill>
        <p:spPr bwMode="auto">
          <a:xfrm>
            <a:off x="9218612" y="391635"/>
            <a:ext cx="2039620" cy="668020"/>
          </a:xfrm>
          <a:prstGeom prst="rect">
            <a:avLst/>
          </a:prstGeom>
          <a:noFill/>
          <a:ln>
            <a:noFill/>
          </a:ln>
        </p:spPr>
      </p:pic>
      <p:sp>
        <p:nvSpPr>
          <p:cNvPr id="9" name="Rectangle 8"/>
          <p:cNvSpPr/>
          <p:nvPr/>
        </p:nvSpPr>
        <p:spPr>
          <a:xfrm>
            <a:off x="684212" y="735109"/>
            <a:ext cx="11276730" cy="461665"/>
          </a:xfrm>
          <a:prstGeom prst="rect">
            <a:avLst/>
          </a:prstGeom>
        </p:spPr>
        <p:txBody>
          <a:bodyPr wrap="square">
            <a:spAutoFit/>
          </a:bodyPr>
          <a:lstStyle/>
          <a:p>
            <a:r>
              <a:rPr lang="en-US" sz="2400" b="1" dirty="0">
                <a:solidFill>
                  <a:schemeClr val="tx2">
                    <a:lumMod val="20000"/>
                    <a:lumOff val="80000"/>
                  </a:schemeClr>
                </a:solidFill>
                <a:effectLst>
                  <a:outerShdw blurRad="38100" dist="38100" dir="2700000" algn="tl">
                    <a:srgbClr val="000000">
                      <a:alpha val="43137"/>
                    </a:srgbClr>
                  </a:outerShdw>
                </a:effectLst>
              </a:rPr>
              <a:t>MSMEs in RE and EE market</a:t>
            </a:r>
          </a:p>
        </p:txBody>
      </p:sp>
      <p:sp>
        <p:nvSpPr>
          <p:cNvPr id="10" name="Content Placeholder 2"/>
          <p:cNvSpPr>
            <a:spLocks noGrp="1"/>
          </p:cNvSpPr>
          <p:nvPr>
            <p:ph idx="1"/>
          </p:nvPr>
        </p:nvSpPr>
        <p:spPr>
          <a:xfrm>
            <a:off x="1061382" y="1403130"/>
            <a:ext cx="9564177" cy="3897104"/>
          </a:xfrm>
        </p:spPr>
        <p:txBody>
          <a:bodyPr anchor="t" anchorCtr="0">
            <a:noAutofit/>
          </a:bodyPr>
          <a:lstStyle/>
          <a:p>
            <a:pPr marL="0" indent="0">
              <a:lnSpc>
                <a:spcPct val="110000"/>
              </a:lnSpc>
              <a:buNone/>
            </a:pPr>
            <a:r>
              <a:rPr lang="en-US" sz="2200" dirty="0" smtClean="0">
                <a:solidFill>
                  <a:schemeClr val="tx1"/>
                </a:solidFill>
              </a:rPr>
              <a:t>MSME </a:t>
            </a:r>
            <a:r>
              <a:rPr lang="en-US" sz="2200" dirty="0">
                <a:solidFill>
                  <a:schemeClr val="tx1"/>
                </a:solidFill>
              </a:rPr>
              <a:t>human resources and corporate strategy responses </a:t>
            </a:r>
            <a:r>
              <a:rPr lang="en-US" sz="2200" dirty="0" smtClean="0">
                <a:solidFill>
                  <a:schemeClr val="tx1"/>
                </a:solidFill>
              </a:rPr>
              <a:t>under </a:t>
            </a:r>
            <a:r>
              <a:rPr lang="en-US" sz="2200" dirty="0">
                <a:solidFill>
                  <a:schemeClr val="tx1"/>
                </a:solidFill>
              </a:rPr>
              <a:t>the impact of </a:t>
            </a:r>
            <a:r>
              <a:rPr lang="en-US" sz="2200" dirty="0" smtClean="0">
                <a:solidFill>
                  <a:schemeClr val="tx1"/>
                </a:solidFill>
              </a:rPr>
              <a:t>COVID-19</a:t>
            </a:r>
            <a:endParaRPr lang="en-US" dirty="0">
              <a:solidFill>
                <a:schemeClr val="tx1"/>
              </a:solidFill>
            </a:endParaRPr>
          </a:p>
          <a:p>
            <a:pPr algn="just">
              <a:lnSpc>
                <a:spcPct val="110000"/>
              </a:lnSpc>
              <a:buFont typeface="Wingdings" panose="05000000000000000000" pitchFamily="2" charset="2"/>
              <a:buChar char="v"/>
            </a:pPr>
            <a:endParaRPr lang="en-US" dirty="0" smtClean="0">
              <a:solidFill>
                <a:schemeClr val="tx1"/>
              </a:solidFill>
            </a:endParaRPr>
          </a:p>
          <a:p>
            <a:pPr algn="just">
              <a:lnSpc>
                <a:spcPct val="110000"/>
              </a:lnSpc>
              <a:buFont typeface="Wingdings" panose="05000000000000000000" pitchFamily="2" charset="2"/>
              <a:buChar char="v"/>
            </a:pPr>
            <a:endParaRPr lang="en-US" dirty="0">
              <a:solidFill>
                <a:schemeClr val="tx1"/>
              </a:solidFill>
            </a:endParaRPr>
          </a:p>
          <a:p>
            <a:pPr algn="just">
              <a:lnSpc>
                <a:spcPct val="110000"/>
              </a:lnSpc>
              <a:buFont typeface="Wingdings" panose="05000000000000000000" pitchFamily="2" charset="2"/>
              <a:buChar char="v"/>
            </a:pPr>
            <a:endParaRPr lang="en-US" dirty="0" smtClean="0">
              <a:solidFill>
                <a:schemeClr val="tx1"/>
              </a:solidFill>
            </a:endParaRPr>
          </a:p>
          <a:p>
            <a:pPr marL="0" indent="0" algn="just">
              <a:lnSpc>
                <a:spcPct val="110000"/>
              </a:lnSpc>
              <a:buNone/>
            </a:pPr>
            <a:endParaRPr lang="en-US" dirty="0" smtClean="0">
              <a:solidFill>
                <a:schemeClr val="tx1"/>
              </a:solidFill>
            </a:endParaRPr>
          </a:p>
        </p:txBody>
      </p:sp>
      <p:graphicFrame>
        <p:nvGraphicFramePr>
          <p:cNvPr id="11" name="Chart 10"/>
          <p:cNvGraphicFramePr/>
          <p:nvPr>
            <p:extLst>
              <p:ext uri="{D42A27DB-BD31-4B8C-83A1-F6EECF244321}">
                <p14:modId xmlns:p14="http://schemas.microsoft.com/office/powerpoint/2010/main" val="1009804219"/>
              </p:ext>
            </p:extLst>
          </p:nvPr>
        </p:nvGraphicFramePr>
        <p:xfrm>
          <a:off x="684213" y="2187616"/>
          <a:ext cx="10033944" cy="3356658"/>
        </p:xfrm>
        <a:graphic>
          <a:graphicData uri="http://schemas.openxmlformats.org/drawingml/2006/chart">
            <c:chart xmlns:c="http://schemas.openxmlformats.org/drawingml/2006/chart" xmlns:r="http://schemas.openxmlformats.org/officeDocument/2006/relationships" r:id="rId3"/>
          </a:graphicData>
        </a:graphic>
      </p:graphicFrame>
      <p:sp>
        <p:nvSpPr>
          <p:cNvPr id="7" name="Title 1"/>
          <p:cNvSpPr txBox="1">
            <a:spLocks/>
          </p:cNvSpPr>
          <p:nvPr/>
        </p:nvSpPr>
        <p:spPr>
          <a:xfrm>
            <a:off x="-1590" y="5340003"/>
            <a:ext cx="12193589"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ANALYSIS </a:t>
            </a:r>
            <a:r>
              <a:rPr lang="en-US" dirty="0"/>
              <a:t>OF THE BUSINESS </a:t>
            </a:r>
            <a:r>
              <a:rPr lang="en-US" dirty="0" smtClean="0"/>
              <a:t>ENVIRONMENT</a:t>
            </a:r>
            <a:endParaRPr lang="en-US" dirty="0"/>
          </a:p>
        </p:txBody>
      </p:sp>
    </p:spTree>
    <p:extLst>
      <p:ext uri="{BB962C8B-B14F-4D97-AF65-F5344CB8AC3E}">
        <p14:creationId xmlns:p14="http://schemas.microsoft.com/office/powerpoint/2010/main" val="210268678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me"/>
          <p:cNvPicPr/>
          <p:nvPr/>
        </p:nvPicPr>
        <p:blipFill>
          <a:blip r:embed="rId2">
            <a:extLst>
              <a:ext uri="{28A0092B-C50C-407E-A947-70E740481C1C}">
                <a14:useLocalDpi xmlns:a14="http://schemas.microsoft.com/office/drawing/2010/main" val="0"/>
              </a:ext>
            </a:extLst>
          </a:blip>
          <a:srcRect/>
          <a:stretch>
            <a:fillRect/>
          </a:stretch>
        </p:blipFill>
        <p:spPr bwMode="auto">
          <a:xfrm>
            <a:off x="9218612" y="391635"/>
            <a:ext cx="2039620" cy="668020"/>
          </a:xfrm>
          <a:prstGeom prst="rect">
            <a:avLst/>
          </a:prstGeom>
          <a:noFill/>
          <a:ln>
            <a:noFill/>
          </a:ln>
        </p:spPr>
      </p:pic>
      <p:sp>
        <p:nvSpPr>
          <p:cNvPr id="9" name="Rectangle 8"/>
          <p:cNvSpPr/>
          <p:nvPr/>
        </p:nvSpPr>
        <p:spPr>
          <a:xfrm>
            <a:off x="684212" y="735109"/>
            <a:ext cx="11276730" cy="461665"/>
          </a:xfrm>
          <a:prstGeom prst="rect">
            <a:avLst/>
          </a:prstGeom>
        </p:spPr>
        <p:txBody>
          <a:bodyPr wrap="square">
            <a:spAutoFit/>
          </a:bodyPr>
          <a:lstStyle/>
          <a:p>
            <a:r>
              <a:rPr lang="en-US" sz="2400" b="1" dirty="0">
                <a:solidFill>
                  <a:schemeClr val="tx2">
                    <a:lumMod val="20000"/>
                    <a:lumOff val="80000"/>
                  </a:schemeClr>
                </a:solidFill>
                <a:effectLst>
                  <a:outerShdw blurRad="38100" dist="38100" dir="2700000" algn="tl">
                    <a:srgbClr val="000000">
                      <a:alpha val="43137"/>
                    </a:srgbClr>
                  </a:outerShdw>
                </a:effectLst>
              </a:rPr>
              <a:t>MSMEs in RE and EE market</a:t>
            </a:r>
          </a:p>
        </p:txBody>
      </p:sp>
      <p:sp>
        <p:nvSpPr>
          <p:cNvPr id="10" name="Content Placeholder 2"/>
          <p:cNvSpPr>
            <a:spLocks noGrp="1"/>
          </p:cNvSpPr>
          <p:nvPr>
            <p:ph idx="1"/>
          </p:nvPr>
        </p:nvSpPr>
        <p:spPr>
          <a:xfrm>
            <a:off x="1061382" y="1196774"/>
            <a:ext cx="10196850" cy="3848268"/>
          </a:xfrm>
        </p:spPr>
        <p:txBody>
          <a:bodyPr anchor="t" anchorCtr="0">
            <a:noAutofit/>
          </a:bodyPr>
          <a:lstStyle/>
          <a:p>
            <a:pPr marL="0" indent="0">
              <a:lnSpc>
                <a:spcPct val="110000"/>
              </a:lnSpc>
              <a:buNone/>
            </a:pPr>
            <a:r>
              <a:rPr lang="en-US" sz="2200" dirty="0" smtClean="0">
                <a:solidFill>
                  <a:schemeClr val="tx1"/>
                </a:solidFill>
              </a:rPr>
              <a:t>The </a:t>
            </a:r>
            <a:r>
              <a:rPr lang="en-US" sz="2200" dirty="0">
                <a:solidFill>
                  <a:schemeClr val="tx1"/>
                </a:solidFill>
              </a:rPr>
              <a:t>business survival rate in respondents faced with severe anti-epidemic </a:t>
            </a:r>
            <a:r>
              <a:rPr lang="en-US" sz="2200" dirty="0" smtClean="0">
                <a:solidFill>
                  <a:schemeClr val="tx1"/>
                </a:solidFill>
              </a:rPr>
              <a:t>restrictions</a:t>
            </a:r>
            <a:endParaRPr lang="en-US" dirty="0">
              <a:solidFill>
                <a:schemeClr val="tx1"/>
              </a:solidFill>
            </a:endParaRPr>
          </a:p>
          <a:p>
            <a:pPr algn="just">
              <a:buFont typeface="Wingdings" panose="05000000000000000000" pitchFamily="2" charset="2"/>
              <a:buChar char="v"/>
            </a:pPr>
            <a:r>
              <a:rPr lang="en-US" sz="1800" dirty="0" smtClean="0">
                <a:solidFill>
                  <a:schemeClr val="tx1"/>
                </a:solidFill>
              </a:rPr>
              <a:t>Sales </a:t>
            </a:r>
            <a:r>
              <a:rPr lang="en-US" sz="1800" b="1" dirty="0">
                <a:solidFill>
                  <a:schemeClr val="tx1"/>
                </a:solidFill>
              </a:rPr>
              <a:t>increased or remained unchanged for </a:t>
            </a:r>
            <a:r>
              <a:rPr lang="en-US" sz="1800" b="1" dirty="0" smtClean="0">
                <a:solidFill>
                  <a:schemeClr val="tx1"/>
                </a:solidFill>
              </a:rPr>
              <a:t>62 %</a:t>
            </a:r>
            <a:r>
              <a:rPr lang="en-US" sz="1800" dirty="0" smtClean="0">
                <a:solidFill>
                  <a:schemeClr val="tx1"/>
                </a:solidFill>
              </a:rPr>
              <a:t> </a:t>
            </a:r>
            <a:r>
              <a:rPr lang="en-US" sz="1800" dirty="0">
                <a:solidFill>
                  <a:schemeClr val="tx1"/>
                </a:solidFill>
              </a:rPr>
              <a:t>of respondents, </a:t>
            </a:r>
            <a:r>
              <a:rPr lang="en-US" sz="1800" dirty="0" smtClean="0">
                <a:solidFill>
                  <a:schemeClr val="tx1"/>
                </a:solidFill>
              </a:rPr>
              <a:t>while decrease </a:t>
            </a:r>
            <a:r>
              <a:rPr lang="en-US" sz="1800" dirty="0">
                <a:solidFill>
                  <a:schemeClr val="tx1"/>
                </a:solidFill>
              </a:rPr>
              <a:t>reported </a:t>
            </a:r>
            <a:r>
              <a:rPr lang="en-US" sz="1800" dirty="0" smtClean="0">
                <a:solidFill>
                  <a:schemeClr val="tx1"/>
                </a:solidFill>
              </a:rPr>
              <a:t>38 %</a:t>
            </a:r>
            <a:endParaRPr lang="en-US" sz="1800" dirty="0">
              <a:solidFill>
                <a:schemeClr val="tx1"/>
              </a:solidFill>
            </a:endParaRPr>
          </a:p>
          <a:p>
            <a:pPr algn="just">
              <a:buFont typeface="Wingdings" panose="05000000000000000000" pitchFamily="2" charset="2"/>
              <a:buChar char="v"/>
            </a:pPr>
            <a:r>
              <a:rPr lang="en-US" sz="1800" dirty="0" smtClean="0">
                <a:solidFill>
                  <a:schemeClr val="tx1"/>
                </a:solidFill>
              </a:rPr>
              <a:t>The </a:t>
            </a:r>
            <a:r>
              <a:rPr lang="en-US" sz="1800" dirty="0">
                <a:solidFill>
                  <a:schemeClr val="tx1"/>
                </a:solidFill>
              </a:rPr>
              <a:t>competitiveness </a:t>
            </a:r>
            <a:r>
              <a:rPr lang="en-US" sz="1800" b="1" dirty="0">
                <a:solidFill>
                  <a:schemeClr val="tx1"/>
                </a:solidFill>
              </a:rPr>
              <a:t>increased or remained unchanged for the 79% </a:t>
            </a:r>
            <a:r>
              <a:rPr lang="en-US" sz="1800" dirty="0">
                <a:solidFill>
                  <a:schemeClr val="tx1"/>
                </a:solidFill>
              </a:rPr>
              <a:t>of the respondents, while decrease reported </a:t>
            </a:r>
            <a:r>
              <a:rPr lang="en-US" sz="1800" dirty="0" smtClean="0">
                <a:solidFill>
                  <a:schemeClr val="tx1"/>
                </a:solidFill>
              </a:rPr>
              <a:t>for </a:t>
            </a:r>
            <a:r>
              <a:rPr lang="en-US" sz="1800" dirty="0">
                <a:solidFill>
                  <a:schemeClr val="tx1"/>
                </a:solidFill>
              </a:rPr>
              <a:t>21 %.</a:t>
            </a:r>
          </a:p>
          <a:p>
            <a:pPr algn="just">
              <a:buFont typeface="Wingdings" panose="05000000000000000000" pitchFamily="2" charset="2"/>
              <a:buChar char="v"/>
            </a:pPr>
            <a:r>
              <a:rPr lang="en-US" sz="1800" dirty="0" smtClean="0">
                <a:solidFill>
                  <a:schemeClr val="tx1"/>
                </a:solidFill>
              </a:rPr>
              <a:t>While </a:t>
            </a:r>
            <a:r>
              <a:rPr lang="en-US" sz="1800" dirty="0">
                <a:solidFill>
                  <a:schemeClr val="tx1"/>
                </a:solidFill>
              </a:rPr>
              <a:t>the production process has changed significantly for 21% of respondents, </a:t>
            </a:r>
            <a:r>
              <a:rPr lang="en-US" sz="1800" b="1" dirty="0">
                <a:solidFill>
                  <a:schemeClr val="tx1"/>
                </a:solidFill>
              </a:rPr>
              <a:t>79% of respondents say it has changed or not changed at al</a:t>
            </a:r>
            <a:r>
              <a:rPr lang="en-US" sz="1800" dirty="0">
                <a:solidFill>
                  <a:schemeClr val="tx1"/>
                </a:solidFill>
              </a:rPr>
              <a:t>l.</a:t>
            </a:r>
          </a:p>
          <a:p>
            <a:pPr algn="just">
              <a:buFont typeface="Wingdings" panose="05000000000000000000" pitchFamily="2" charset="2"/>
              <a:buChar char="v"/>
            </a:pPr>
            <a:r>
              <a:rPr lang="en-US" sz="1800" dirty="0" smtClean="0">
                <a:solidFill>
                  <a:schemeClr val="tx1"/>
                </a:solidFill>
              </a:rPr>
              <a:t>No </a:t>
            </a:r>
            <a:r>
              <a:rPr lang="en-US" sz="1800" dirty="0">
                <a:solidFill>
                  <a:schemeClr val="tx1"/>
                </a:solidFill>
              </a:rPr>
              <a:t>suspension of payment of wages was reported; </a:t>
            </a:r>
            <a:r>
              <a:rPr lang="en-US" sz="1800" b="1" dirty="0">
                <a:solidFill>
                  <a:schemeClr val="tx1"/>
                </a:solidFill>
              </a:rPr>
              <a:t>only 8% reported a wage cut</a:t>
            </a:r>
            <a:r>
              <a:rPr lang="en-US" sz="1800" dirty="0">
                <a:solidFill>
                  <a:schemeClr val="tx1"/>
                </a:solidFill>
              </a:rPr>
              <a:t>.</a:t>
            </a:r>
          </a:p>
          <a:p>
            <a:pPr algn="just">
              <a:buFont typeface="Wingdings" panose="05000000000000000000" pitchFamily="2" charset="2"/>
              <a:buChar char="v"/>
            </a:pPr>
            <a:r>
              <a:rPr lang="en-US" sz="1800" dirty="0" smtClean="0">
                <a:solidFill>
                  <a:schemeClr val="tx1"/>
                </a:solidFill>
              </a:rPr>
              <a:t>The </a:t>
            </a:r>
            <a:r>
              <a:rPr lang="en-US" sz="1800" dirty="0">
                <a:solidFill>
                  <a:schemeClr val="tx1"/>
                </a:solidFill>
              </a:rPr>
              <a:t>property </a:t>
            </a:r>
            <a:r>
              <a:rPr lang="en-US" sz="1800" b="1" dirty="0">
                <a:solidFill>
                  <a:schemeClr val="tx1"/>
                </a:solidFill>
              </a:rPr>
              <a:t>unchanged or has increased in 88% </a:t>
            </a:r>
            <a:r>
              <a:rPr lang="en-US" sz="1800" dirty="0">
                <a:solidFill>
                  <a:schemeClr val="tx1"/>
                </a:solidFill>
              </a:rPr>
              <a:t>(21 out of 24) of respondents; 8% (2 out of 24) reported a decrease; </a:t>
            </a:r>
            <a:r>
              <a:rPr lang="en-US" sz="1800" dirty="0" smtClean="0">
                <a:solidFill>
                  <a:schemeClr val="tx1"/>
                </a:solidFill>
              </a:rPr>
              <a:t>4 % of </a:t>
            </a:r>
            <a:r>
              <a:rPr lang="en-US" sz="1800" dirty="0">
                <a:solidFill>
                  <a:schemeClr val="tx1"/>
                </a:solidFill>
              </a:rPr>
              <a:t>respondents completely lost their </a:t>
            </a:r>
            <a:r>
              <a:rPr lang="en-US" sz="1800" dirty="0" smtClean="0">
                <a:solidFill>
                  <a:schemeClr val="tx1"/>
                </a:solidFill>
              </a:rPr>
              <a:t>property (</a:t>
            </a:r>
            <a:r>
              <a:rPr lang="en-US" sz="1800" dirty="0">
                <a:solidFill>
                  <a:schemeClr val="tx1"/>
                </a:solidFill>
              </a:rPr>
              <a:t>1 out of 24) </a:t>
            </a:r>
          </a:p>
          <a:p>
            <a:pPr algn="just">
              <a:lnSpc>
                <a:spcPct val="110000"/>
              </a:lnSpc>
              <a:buFont typeface="Wingdings" panose="05000000000000000000" pitchFamily="2" charset="2"/>
              <a:buChar char="v"/>
            </a:pPr>
            <a:endParaRPr lang="en-US" dirty="0" smtClean="0">
              <a:solidFill>
                <a:schemeClr val="tx1"/>
              </a:solidFill>
            </a:endParaRPr>
          </a:p>
          <a:p>
            <a:pPr algn="just">
              <a:lnSpc>
                <a:spcPct val="110000"/>
              </a:lnSpc>
              <a:buFont typeface="Wingdings" panose="05000000000000000000" pitchFamily="2" charset="2"/>
              <a:buChar char="v"/>
            </a:pPr>
            <a:endParaRPr lang="en-US" dirty="0">
              <a:solidFill>
                <a:schemeClr val="tx1"/>
              </a:solidFill>
            </a:endParaRPr>
          </a:p>
          <a:p>
            <a:pPr algn="just">
              <a:lnSpc>
                <a:spcPct val="110000"/>
              </a:lnSpc>
              <a:buFont typeface="Wingdings" panose="05000000000000000000" pitchFamily="2" charset="2"/>
              <a:buChar char="v"/>
            </a:pPr>
            <a:endParaRPr lang="en-US" dirty="0" smtClean="0">
              <a:solidFill>
                <a:schemeClr val="tx1"/>
              </a:solidFill>
            </a:endParaRPr>
          </a:p>
          <a:p>
            <a:pPr marL="0" indent="0" algn="just">
              <a:lnSpc>
                <a:spcPct val="110000"/>
              </a:lnSpc>
              <a:buNone/>
            </a:pPr>
            <a:endParaRPr lang="en-US" dirty="0" smtClean="0">
              <a:solidFill>
                <a:schemeClr val="tx1"/>
              </a:solidFill>
            </a:endParaRPr>
          </a:p>
        </p:txBody>
      </p:sp>
      <p:sp>
        <p:nvSpPr>
          <p:cNvPr id="7" name="Title 1"/>
          <p:cNvSpPr txBox="1">
            <a:spLocks/>
          </p:cNvSpPr>
          <p:nvPr/>
        </p:nvSpPr>
        <p:spPr>
          <a:xfrm>
            <a:off x="-1590" y="5340003"/>
            <a:ext cx="12193589"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ANALYSIS </a:t>
            </a:r>
            <a:r>
              <a:rPr lang="en-US" dirty="0"/>
              <a:t>OF THE BUSINESS </a:t>
            </a:r>
            <a:r>
              <a:rPr lang="en-US" dirty="0" smtClean="0"/>
              <a:t>ENVIRONMENT</a:t>
            </a:r>
            <a:endParaRPr lang="en-US" dirty="0"/>
          </a:p>
        </p:txBody>
      </p:sp>
    </p:spTree>
    <p:extLst>
      <p:ext uri="{BB962C8B-B14F-4D97-AF65-F5344CB8AC3E}">
        <p14:creationId xmlns:p14="http://schemas.microsoft.com/office/powerpoint/2010/main" val="378733844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me"/>
          <p:cNvPicPr/>
          <p:nvPr/>
        </p:nvPicPr>
        <p:blipFill>
          <a:blip r:embed="rId2">
            <a:extLst>
              <a:ext uri="{28A0092B-C50C-407E-A947-70E740481C1C}">
                <a14:useLocalDpi xmlns:a14="http://schemas.microsoft.com/office/drawing/2010/main" val="0"/>
              </a:ext>
            </a:extLst>
          </a:blip>
          <a:srcRect/>
          <a:stretch>
            <a:fillRect/>
          </a:stretch>
        </p:blipFill>
        <p:spPr bwMode="auto">
          <a:xfrm>
            <a:off x="9218612" y="391635"/>
            <a:ext cx="2039620" cy="668020"/>
          </a:xfrm>
          <a:prstGeom prst="rect">
            <a:avLst/>
          </a:prstGeom>
          <a:noFill/>
          <a:ln>
            <a:noFill/>
          </a:ln>
        </p:spPr>
      </p:pic>
      <p:sp>
        <p:nvSpPr>
          <p:cNvPr id="9" name="Rectangle 8"/>
          <p:cNvSpPr/>
          <p:nvPr/>
        </p:nvSpPr>
        <p:spPr>
          <a:xfrm>
            <a:off x="684212" y="735109"/>
            <a:ext cx="11276730" cy="461665"/>
          </a:xfrm>
          <a:prstGeom prst="rect">
            <a:avLst/>
          </a:prstGeom>
        </p:spPr>
        <p:txBody>
          <a:bodyPr wrap="square">
            <a:spAutoFit/>
          </a:bodyPr>
          <a:lstStyle/>
          <a:p>
            <a:r>
              <a:rPr lang="en-US" sz="2400" b="1" dirty="0">
                <a:solidFill>
                  <a:schemeClr val="tx2">
                    <a:lumMod val="20000"/>
                    <a:lumOff val="80000"/>
                  </a:schemeClr>
                </a:solidFill>
                <a:effectLst>
                  <a:outerShdw blurRad="38100" dist="38100" dir="2700000" algn="tl">
                    <a:srgbClr val="000000">
                      <a:alpha val="43137"/>
                    </a:srgbClr>
                  </a:outerShdw>
                </a:effectLst>
              </a:rPr>
              <a:t>MSMEs in RE and EE market</a:t>
            </a:r>
          </a:p>
        </p:txBody>
      </p:sp>
      <p:sp>
        <p:nvSpPr>
          <p:cNvPr id="10" name="Content Placeholder 2"/>
          <p:cNvSpPr>
            <a:spLocks noGrp="1"/>
          </p:cNvSpPr>
          <p:nvPr>
            <p:ph idx="1"/>
          </p:nvPr>
        </p:nvSpPr>
        <p:spPr>
          <a:xfrm>
            <a:off x="1061382" y="1196774"/>
            <a:ext cx="10196850" cy="3848268"/>
          </a:xfrm>
        </p:spPr>
        <p:txBody>
          <a:bodyPr anchor="t" anchorCtr="0">
            <a:noAutofit/>
          </a:bodyPr>
          <a:lstStyle/>
          <a:p>
            <a:pPr marL="0" indent="0">
              <a:lnSpc>
                <a:spcPct val="110000"/>
              </a:lnSpc>
              <a:buNone/>
            </a:pPr>
            <a:r>
              <a:rPr lang="en-US" sz="2200" b="1" dirty="0" smtClean="0">
                <a:solidFill>
                  <a:schemeClr val="tx1"/>
                </a:solidFill>
              </a:rPr>
              <a:t>The </a:t>
            </a:r>
            <a:r>
              <a:rPr lang="en-US" sz="2200" b="1" dirty="0">
                <a:solidFill>
                  <a:schemeClr val="tx1"/>
                </a:solidFill>
              </a:rPr>
              <a:t>business survival rate in respondents faced with severe anti-epidemic </a:t>
            </a:r>
            <a:r>
              <a:rPr lang="en-US" sz="2200" b="1" dirty="0" smtClean="0">
                <a:solidFill>
                  <a:schemeClr val="tx1"/>
                </a:solidFill>
              </a:rPr>
              <a:t>restrictions</a:t>
            </a:r>
            <a:endParaRPr lang="en-US" b="1" dirty="0">
              <a:solidFill>
                <a:schemeClr val="tx1"/>
              </a:solidFill>
            </a:endParaRPr>
          </a:p>
          <a:p>
            <a:pPr algn="just">
              <a:lnSpc>
                <a:spcPct val="110000"/>
              </a:lnSpc>
              <a:buFont typeface="Wingdings" panose="05000000000000000000" pitchFamily="2" charset="2"/>
              <a:buChar char="v"/>
            </a:pPr>
            <a:r>
              <a:rPr lang="en-US" sz="1800" dirty="0" smtClean="0">
                <a:solidFill>
                  <a:schemeClr val="tx1"/>
                </a:solidFill>
              </a:rPr>
              <a:t>Liabilities </a:t>
            </a:r>
            <a:r>
              <a:rPr lang="en-US" sz="1800" dirty="0">
                <a:solidFill>
                  <a:schemeClr val="tx1"/>
                </a:solidFill>
              </a:rPr>
              <a:t>to banks are </a:t>
            </a:r>
            <a:r>
              <a:rPr lang="en-US" sz="1800" b="1" dirty="0">
                <a:solidFill>
                  <a:schemeClr val="tx1"/>
                </a:solidFill>
              </a:rPr>
              <a:t>unchanged for 50 % </a:t>
            </a:r>
            <a:r>
              <a:rPr lang="en-US" sz="1800" dirty="0">
                <a:solidFill>
                  <a:schemeClr val="tx1"/>
                </a:solidFill>
              </a:rPr>
              <a:t>of the respondents; increased for the other 50 % </a:t>
            </a:r>
            <a:r>
              <a:rPr lang="en-US" sz="1800" dirty="0" smtClean="0">
                <a:solidFill>
                  <a:schemeClr val="tx1"/>
                </a:solidFill>
              </a:rPr>
              <a:t>(</a:t>
            </a:r>
            <a:r>
              <a:rPr lang="en-US" sz="1800" dirty="0">
                <a:solidFill>
                  <a:schemeClr val="tx1"/>
                </a:solidFill>
              </a:rPr>
              <a:t>12</a:t>
            </a:r>
            <a:r>
              <a:rPr lang="en-US" sz="1800" dirty="0" smtClean="0">
                <a:solidFill>
                  <a:schemeClr val="tx1"/>
                </a:solidFill>
              </a:rPr>
              <a:t>)</a:t>
            </a:r>
            <a:endParaRPr lang="en-US" sz="1800" dirty="0">
              <a:solidFill>
                <a:schemeClr val="tx1"/>
              </a:solidFill>
            </a:endParaRPr>
          </a:p>
          <a:p>
            <a:pPr algn="just">
              <a:lnSpc>
                <a:spcPct val="110000"/>
              </a:lnSpc>
              <a:buFont typeface="Wingdings" panose="05000000000000000000" pitchFamily="2" charset="2"/>
              <a:buChar char="v"/>
            </a:pPr>
            <a:r>
              <a:rPr lang="en-US" sz="1800" dirty="0" smtClean="0">
                <a:solidFill>
                  <a:schemeClr val="tx1"/>
                </a:solidFill>
              </a:rPr>
              <a:t>Financial </a:t>
            </a:r>
            <a:r>
              <a:rPr lang="en-US" sz="1800" dirty="0">
                <a:solidFill>
                  <a:schemeClr val="tx1"/>
                </a:solidFill>
              </a:rPr>
              <a:t>assistance/subsidies from </a:t>
            </a:r>
            <a:r>
              <a:rPr lang="en-US" sz="1800" dirty="0" smtClean="0">
                <a:solidFill>
                  <a:schemeClr val="tx1"/>
                </a:solidFill>
              </a:rPr>
              <a:t>the Government </a:t>
            </a:r>
            <a:r>
              <a:rPr lang="en-US" sz="1800" dirty="0">
                <a:solidFill>
                  <a:schemeClr val="tx1"/>
                </a:solidFill>
              </a:rPr>
              <a:t>programs </a:t>
            </a:r>
            <a:r>
              <a:rPr lang="en-US" sz="1800" b="1" dirty="0">
                <a:solidFill>
                  <a:schemeClr val="tx1"/>
                </a:solidFill>
              </a:rPr>
              <a:t>received only 50 </a:t>
            </a:r>
            <a:r>
              <a:rPr lang="en-US" sz="1800" b="1" dirty="0" smtClean="0">
                <a:solidFill>
                  <a:schemeClr val="tx1"/>
                </a:solidFill>
              </a:rPr>
              <a:t>%</a:t>
            </a:r>
            <a:r>
              <a:rPr lang="en-US" sz="1800" dirty="0" smtClean="0">
                <a:solidFill>
                  <a:schemeClr val="tx1"/>
                </a:solidFill>
              </a:rPr>
              <a:t>, </a:t>
            </a:r>
            <a:r>
              <a:rPr lang="en-US" sz="1800" dirty="0">
                <a:solidFill>
                  <a:schemeClr val="tx1"/>
                </a:solidFill>
              </a:rPr>
              <a:t>of which 4 respondents rated the assistance useful, and 9 - partially </a:t>
            </a:r>
            <a:r>
              <a:rPr lang="en-US" sz="1800" dirty="0" smtClean="0">
                <a:solidFill>
                  <a:schemeClr val="tx1"/>
                </a:solidFill>
              </a:rPr>
              <a:t>useful</a:t>
            </a:r>
            <a:endParaRPr lang="en-US" sz="1800" dirty="0">
              <a:solidFill>
                <a:schemeClr val="tx1"/>
              </a:solidFill>
            </a:endParaRPr>
          </a:p>
          <a:p>
            <a:pPr algn="just">
              <a:lnSpc>
                <a:spcPct val="110000"/>
              </a:lnSpc>
              <a:buFont typeface="Wingdings" panose="05000000000000000000" pitchFamily="2" charset="2"/>
              <a:buChar char="v"/>
            </a:pPr>
            <a:r>
              <a:rPr lang="en-US" sz="1800" dirty="0" smtClean="0">
                <a:solidFill>
                  <a:schemeClr val="tx1"/>
                </a:solidFill>
              </a:rPr>
              <a:t>Nobody </a:t>
            </a:r>
            <a:r>
              <a:rPr lang="en-US" sz="1800" dirty="0">
                <a:solidFill>
                  <a:schemeClr val="tx1"/>
                </a:solidFill>
              </a:rPr>
              <a:t>halted sales in the country. </a:t>
            </a:r>
            <a:r>
              <a:rPr lang="en-US" sz="1800" dirty="0" smtClean="0">
                <a:solidFill>
                  <a:schemeClr val="tx1"/>
                </a:solidFill>
              </a:rPr>
              <a:t>sales </a:t>
            </a:r>
            <a:r>
              <a:rPr lang="en-US" sz="1800" b="1" dirty="0" smtClean="0">
                <a:solidFill>
                  <a:schemeClr val="tx1"/>
                </a:solidFill>
              </a:rPr>
              <a:t>declined significantly for </a:t>
            </a:r>
            <a:r>
              <a:rPr lang="en-US" sz="1800" b="1" dirty="0">
                <a:solidFill>
                  <a:schemeClr val="tx1"/>
                </a:solidFill>
              </a:rPr>
              <a:t>50 </a:t>
            </a:r>
            <a:r>
              <a:rPr lang="en-US" sz="1800" b="1" dirty="0" smtClean="0">
                <a:solidFill>
                  <a:schemeClr val="tx1"/>
                </a:solidFill>
              </a:rPr>
              <a:t>%</a:t>
            </a:r>
            <a:r>
              <a:rPr lang="en-US" sz="1800" dirty="0" smtClean="0">
                <a:solidFill>
                  <a:schemeClr val="tx1"/>
                </a:solidFill>
              </a:rPr>
              <a:t>, </a:t>
            </a:r>
            <a:r>
              <a:rPr lang="en-US" sz="1800" dirty="0">
                <a:solidFill>
                  <a:schemeClr val="tx1"/>
                </a:solidFill>
              </a:rPr>
              <a:t>for the </a:t>
            </a:r>
            <a:r>
              <a:rPr lang="en-US" sz="1800" b="1" dirty="0">
                <a:solidFill>
                  <a:schemeClr val="tx1"/>
                </a:solidFill>
              </a:rPr>
              <a:t>other 50 % it increased or remained </a:t>
            </a:r>
            <a:r>
              <a:rPr lang="en-US" sz="1800" b="1" dirty="0" smtClean="0">
                <a:solidFill>
                  <a:schemeClr val="tx1"/>
                </a:solidFill>
              </a:rPr>
              <a:t>unchanged</a:t>
            </a:r>
            <a:endParaRPr lang="en-US" sz="1800" b="1" dirty="0">
              <a:solidFill>
                <a:schemeClr val="tx1"/>
              </a:solidFill>
            </a:endParaRPr>
          </a:p>
          <a:p>
            <a:pPr algn="just">
              <a:lnSpc>
                <a:spcPct val="110000"/>
              </a:lnSpc>
              <a:buFont typeface="Wingdings" panose="05000000000000000000" pitchFamily="2" charset="2"/>
              <a:buChar char="v"/>
            </a:pPr>
            <a:r>
              <a:rPr lang="en-US" sz="1800" dirty="0" smtClean="0">
                <a:solidFill>
                  <a:schemeClr val="tx1"/>
                </a:solidFill>
              </a:rPr>
              <a:t>Exports </a:t>
            </a:r>
            <a:r>
              <a:rPr lang="en-US" sz="1800" b="1" dirty="0">
                <a:solidFill>
                  <a:schemeClr val="tx1"/>
                </a:solidFill>
              </a:rPr>
              <a:t>increased or remained unchanged for 63% </a:t>
            </a:r>
            <a:r>
              <a:rPr lang="en-US" sz="1800" dirty="0">
                <a:solidFill>
                  <a:schemeClr val="tx1"/>
                </a:solidFill>
              </a:rPr>
              <a:t>(15 out of 24</a:t>
            </a:r>
            <a:r>
              <a:rPr lang="en-US" sz="1800" dirty="0" smtClean="0">
                <a:solidFill>
                  <a:schemeClr val="tx1"/>
                </a:solidFill>
              </a:rPr>
              <a:t>); </a:t>
            </a:r>
            <a:r>
              <a:rPr lang="en-US" sz="1800" dirty="0">
                <a:solidFill>
                  <a:schemeClr val="tx1"/>
                </a:solidFill>
              </a:rPr>
              <a:t>suspension reported 33% (8 out of 24); 1 reported a significant </a:t>
            </a:r>
            <a:r>
              <a:rPr lang="en-US" sz="1800" dirty="0" smtClean="0">
                <a:solidFill>
                  <a:schemeClr val="tx1"/>
                </a:solidFill>
              </a:rPr>
              <a:t>decrease</a:t>
            </a:r>
            <a:endParaRPr lang="en-US" sz="1800" dirty="0">
              <a:solidFill>
                <a:schemeClr val="tx1"/>
              </a:solidFill>
            </a:endParaRPr>
          </a:p>
          <a:p>
            <a:pPr algn="just">
              <a:lnSpc>
                <a:spcPct val="110000"/>
              </a:lnSpc>
              <a:buFont typeface="Wingdings" panose="05000000000000000000" pitchFamily="2" charset="2"/>
              <a:buChar char="v"/>
            </a:pPr>
            <a:r>
              <a:rPr lang="en-US" sz="1800" dirty="0" smtClean="0">
                <a:solidFill>
                  <a:schemeClr val="tx1"/>
                </a:solidFill>
              </a:rPr>
              <a:t>Imports </a:t>
            </a:r>
            <a:r>
              <a:rPr lang="en-US" sz="1800" b="1" dirty="0">
                <a:solidFill>
                  <a:schemeClr val="tx1"/>
                </a:solidFill>
              </a:rPr>
              <a:t>increased or remained unchanged for 58% </a:t>
            </a:r>
            <a:r>
              <a:rPr lang="en-US" sz="1800" dirty="0">
                <a:solidFill>
                  <a:schemeClr val="tx1"/>
                </a:solidFill>
              </a:rPr>
              <a:t>(14 out of 24</a:t>
            </a:r>
            <a:r>
              <a:rPr lang="en-US" sz="1800" dirty="0" smtClean="0">
                <a:solidFill>
                  <a:schemeClr val="tx1"/>
                </a:solidFill>
              </a:rPr>
              <a:t>); for </a:t>
            </a:r>
            <a:r>
              <a:rPr lang="en-US" sz="1800" dirty="0">
                <a:solidFill>
                  <a:schemeClr val="tx1"/>
                </a:solidFill>
              </a:rPr>
              <a:t>10 – significantly </a:t>
            </a:r>
            <a:r>
              <a:rPr lang="en-US" sz="1800" dirty="0" smtClean="0">
                <a:solidFill>
                  <a:schemeClr val="tx1"/>
                </a:solidFill>
              </a:rPr>
              <a:t>reduced</a:t>
            </a:r>
            <a:endParaRPr lang="en-US" sz="1800" dirty="0">
              <a:solidFill>
                <a:schemeClr val="tx1"/>
              </a:solidFill>
            </a:endParaRPr>
          </a:p>
          <a:p>
            <a:pPr algn="just">
              <a:lnSpc>
                <a:spcPct val="110000"/>
              </a:lnSpc>
              <a:buFont typeface="Wingdings" panose="05000000000000000000" pitchFamily="2" charset="2"/>
              <a:buChar char="v"/>
            </a:pPr>
            <a:endParaRPr lang="en-US" dirty="0" smtClean="0">
              <a:solidFill>
                <a:schemeClr val="tx1"/>
              </a:solidFill>
            </a:endParaRPr>
          </a:p>
          <a:p>
            <a:pPr algn="just">
              <a:lnSpc>
                <a:spcPct val="110000"/>
              </a:lnSpc>
              <a:buFont typeface="Wingdings" panose="05000000000000000000" pitchFamily="2" charset="2"/>
              <a:buChar char="v"/>
            </a:pPr>
            <a:endParaRPr lang="en-US" dirty="0">
              <a:solidFill>
                <a:schemeClr val="tx1"/>
              </a:solidFill>
            </a:endParaRPr>
          </a:p>
          <a:p>
            <a:pPr algn="just">
              <a:lnSpc>
                <a:spcPct val="110000"/>
              </a:lnSpc>
              <a:buFont typeface="Wingdings" panose="05000000000000000000" pitchFamily="2" charset="2"/>
              <a:buChar char="v"/>
            </a:pPr>
            <a:endParaRPr lang="en-US" dirty="0" smtClean="0">
              <a:solidFill>
                <a:schemeClr val="tx1"/>
              </a:solidFill>
            </a:endParaRPr>
          </a:p>
          <a:p>
            <a:pPr marL="0" indent="0" algn="just">
              <a:lnSpc>
                <a:spcPct val="110000"/>
              </a:lnSpc>
              <a:buNone/>
            </a:pPr>
            <a:endParaRPr lang="en-US" dirty="0" smtClean="0">
              <a:solidFill>
                <a:schemeClr val="tx1"/>
              </a:solidFill>
            </a:endParaRPr>
          </a:p>
        </p:txBody>
      </p:sp>
      <p:sp>
        <p:nvSpPr>
          <p:cNvPr id="7" name="Title 1"/>
          <p:cNvSpPr txBox="1">
            <a:spLocks/>
          </p:cNvSpPr>
          <p:nvPr/>
        </p:nvSpPr>
        <p:spPr>
          <a:xfrm>
            <a:off x="-1590" y="5340003"/>
            <a:ext cx="12193589"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ANALYSIS </a:t>
            </a:r>
            <a:r>
              <a:rPr lang="en-US" dirty="0"/>
              <a:t>OF THE BUSINESS </a:t>
            </a:r>
            <a:r>
              <a:rPr lang="en-US" dirty="0" smtClean="0"/>
              <a:t>ENVIRONMENT</a:t>
            </a:r>
            <a:endParaRPr lang="en-US" dirty="0"/>
          </a:p>
        </p:txBody>
      </p:sp>
    </p:spTree>
    <p:extLst>
      <p:ext uri="{BB962C8B-B14F-4D97-AF65-F5344CB8AC3E}">
        <p14:creationId xmlns:p14="http://schemas.microsoft.com/office/powerpoint/2010/main" val="104170110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me"/>
          <p:cNvPicPr/>
          <p:nvPr/>
        </p:nvPicPr>
        <p:blipFill>
          <a:blip r:embed="rId2">
            <a:extLst>
              <a:ext uri="{28A0092B-C50C-407E-A947-70E740481C1C}">
                <a14:useLocalDpi xmlns:a14="http://schemas.microsoft.com/office/drawing/2010/main" val="0"/>
              </a:ext>
            </a:extLst>
          </a:blip>
          <a:srcRect/>
          <a:stretch>
            <a:fillRect/>
          </a:stretch>
        </p:blipFill>
        <p:spPr bwMode="auto">
          <a:xfrm>
            <a:off x="9218612" y="391635"/>
            <a:ext cx="2039620" cy="668020"/>
          </a:xfrm>
          <a:prstGeom prst="rect">
            <a:avLst/>
          </a:prstGeom>
          <a:noFill/>
          <a:ln>
            <a:noFill/>
          </a:ln>
        </p:spPr>
      </p:pic>
      <p:sp>
        <p:nvSpPr>
          <p:cNvPr id="9" name="Rectangle 8"/>
          <p:cNvSpPr/>
          <p:nvPr/>
        </p:nvSpPr>
        <p:spPr>
          <a:xfrm>
            <a:off x="684212" y="735109"/>
            <a:ext cx="11276730" cy="461665"/>
          </a:xfrm>
          <a:prstGeom prst="rect">
            <a:avLst/>
          </a:prstGeom>
        </p:spPr>
        <p:txBody>
          <a:bodyPr wrap="square">
            <a:spAutoFit/>
          </a:bodyPr>
          <a:lstStyle/>
          <a:p>
            <a:r>
              <a:rPr lang="en-US" sz="2400" b="1" dirty="0">
                <a:solidFill>
                  <a:schemeClr val="tx2">
                    <a:lumMod val="20000"/>
                    <a:lumOff val="80000"/>
                  </a:schemeClr>
                </a:solidFill>
                <a:effectLst>
                  <a:outerShdw blurRad="38100" dist="38100" dir="2700000" algn="tl">
                    <a:srgbClr val="000000">
                      <a:alpha val="43137"/>
                    </a:srgbClr>
                  </a:outerShdw>
                </a:effectLst>
              </a:rPr>
              <a:t>MSMEs in RE and EE market</a:t>
            </a:r>
          </a:p>
        </p:txBody>
      </p:sp>
      <p:sp>
        <p:nvSpPr>
          <p:cNvPr id="10" name="Content Placeholder 2"/>
          <p:cNvSpPr>
            <a:spLocks noGrp="1"/>
          </p:cNvSpPr>
          <p:nvPr>
            <p:ph idx="1"/>
          </p:nvPr>
        </p:nvSpPr>
        <p:spPr>
          <a:xfrm>
            <a:off x="1061382" y="1340467"/>
            <a:ext cx="10196850" cy="3848268"/>
          </a:xfrm>
        </p:spPr>
        <p:txBody>
          <a:bodyPr anchor="t" anchorCtr="0">
            <a:noAutofit/>
          </a:bodyPr>
          <a:lstStyle/>
          <a:p>
            <a:pPr marL="0" indent="0" algn="just">
              <a:lnSpc>
                <a:spcPct val="110000"/>
              </a:lnSpc>
              <a:buNone/>
            </a:pPr>
            <a:r>
              <a:rPr lang="en-US" sz="2200" b="1" dirty="0" smtClean="0">
                <a:solidFill>
                  <a:schemeClr val="tx1"/>
                </a:solidFill>
              </a:rPr>
              <a:t>What </a:t>
            </a:r>
            <a:r>
              <a:rPr lang="en-US" sz="2200" b="1" dirty="0">
                <a:solidFill>
                  <a:schemeClr val="tx1"/>
                </a:solidFill>
              </a:rPr>
              <a:t>would you recommend the government to help businesses?</a:t>
            </a:r>
          </a:p>
          <a:p>
            <a:pPr marL="0" indent="0" algn="just">
              <a:lnSpc>
                <a:spcPct val="110000"/>
              </a:lnSpc>
              <a:buNone/>
            </a:pPr>
            <a:r>
              <a:rPr lang="en-US" sz="1800" dirty="0" smtClean="0">
                <a:solidFill>
                  <a:schemeClr val="tx1"/>
                </a:solidFill>
              </a:rPr>
              <a:t>Response </a:t>
            </a:r>
            <a:r>
              <a:rPr lang="en-US" sz="1800" dirty="0">
                <a:solidFill>
                  <a:schemeClr val="tx1"/>
                </a:solidFill>
              </a:rPr>
              <a:t>rate: 71 %</a:t>
            </a:r>
          </a:p>
          <a:p>
            <a:pPr marL="0" indent="0" algn="just">
              <a:lnSpc>
                <a:spcPct val="110000"/>
              </a:lnSpc>
              <a:buNone/>
            </a:pPr>
            <a:r>
              <a:rPr lang="en-US" sz="1800" i="1" u="sng" dirty="0">
                <a:solidFill>
                  <a:schemeClr val="tx1"/>
                </a:solidFill>
              </a:rPr>
              <a:t>Fiscal </a:t>
            </a:r>
            <a:r>
              <a:rPr lang="en-US" sz="1800" i="1" u="sng" dirty="0" smtClean="0">
                <a:solidFill>
                  <a:schemeClr val="tx1"/>
                </a:solidFill>
              </a:rPr>
              <a:t>policy</a:t>
            </a:r>
            <a:endParaRPr lang="en-US" sz="1800" i="1" dirty="0">
              <a:solidFill>
                <a:schemeClr val="tx1"/>
              </a:solidFill>
            </a:endParaRPr>
          </a:p>
          <a:p>
            <a:pPr algn="just">
              <a:lnSpc>
                <a:spcPct val="110000"/>
              </a:lnSpc>
              <a:buFont typeface="Wingdings" panose="05000000000000000000" pitchFamily="2" charset="2"/>
              <a:buChar char="v"/>
            </a:pPr>
            <a:r>
              <a:rPr lang="en-US" sz="1800" dirty="0" smtClean="0">
                <a:solidFill>
                  <a:schemeClr val="tx1"/>
                </a:solidFill>
              </a:rPr>
              <a:t>Subsidize </a:t>
            </a:r>
            <a:r>
              <a:rPr lang="en-US" sz="1800" dirty="0">
                <a:solidFill>
                  <a:schemeClr val="tx1"/>
                </a:solidFill>
              </a:rPr>
              <a:t>loans for businesses to reduce the interest rate to 0% - 3%; deferred payment of the principal </a:t>
            </a:r>
            <a:r>
              <a:rPr lang="en-US" sz="1800" dirty="0" smtClean="0">
                <a:solidFill>
                  <a:schemeClr val="tx1"/>
                </a:solidFill>
              </a:rPr>
              <a:t>debt</a:t>
            </a:r>
            <a:endParaRPr lang="en-US" sz="1800" dirty="0">
              <a:solidFill>
                <a:schemeClr val="tx1"/>
              </a:solidFill>
            </a:endParaRPr>
          </a:p>
          <a:p>
            <a:pPr algn="just">
              <a:lnSpc>
                <a:spcPct val="110000"/>
              </a:lnSpc>
              <a:buFont typeface="Wingdings" panose="05000000000000000000" pitchFamily="2" charset="2"/>
              <a:buChar char="v"/>
            </a:pPr>
            <a:r>
              <a:rPr lang="en-US" sz="1800" dirty="0" smtClean="0">
                <a:solidFill>
                  <a:schemeClr val="tx1"/>
                </a:solidFill>
              </a:rPr>
              <a:t>Tax </a:t>
            </a:r>
            <a:r>
              <a:rPr lang="en-US" sz="1800" dirty="0">
                <a:solidFill>
                  <a:schemeClr val="tx1"/>
                </a:solidFill>
              </a:rPr>
              <a:t>breaks, tax holidays, tax </a:t>
            </a:r>
            <a:r>
              <a:rPr lang="en-US" sz="1800" dirty="0" smtClean="0">
                <a:solidFill>
                  <a:schemeClr val="tx1"/>
                </a:solidFill>
              </a:rPr>
              <a:t>deferrals</a:t>
            </a:r>
            <a:endParaRPr lang="en-US" sz="1800" dirty="0">
              <a:solidFill>
                <a:schemeClr val="tx1"/>
              </a:solidFill>
            </a:endParaRPr>
          </a:p>
          <a:p>
            <a:pPr algn="just">
              <a:lnSpc>
                <a:spcPct val="110000"/>
              </a:lnSpc>
              <a:buFont typeface="Wingdings" panose="05000000000000000000" pitchFamily="2" charset="2"/>
              <a:buChar char="v"/>
            </a:pPr>
            <a:r>
              <a:rPr lang="en-US" sz="1800" dirty="0" smtClean="0">
                <a:solidFill>
                  <a:schemeClr val="tx1"/>
                </a:solidFill>
              </a:rPr>
              <a:t>Reduce </a:t>
            </a:r>
            <a:r>
              <a:rPr lang="en-US" sz="1800" dirty="0">
                <a:solidFill>
                  <a:schemeClr val="tx1"/>
                </a:solidFill>
              </a:rPr>
              <a:t>leasing </a:t>
            </a:r>
            <a:r>
              <a:rPr lang="en-US" sz="1800" dirty="0" smtClean="0">
                <a:solidFill>
                  <a:schemeClr val="tx1"/>
                </a:solidFill>
              </a:rPr>
              <a:t>rates</a:t>
            </a:r>
            <a:endParaRPr lang="en-US" sz="1800" dirty="0">
              <a:solidFill>
                <a:schemeClr val="tx1"/>
              </a:solidFill>
            </a:endParaRPr>
          </a:p>
          <a:p>
            <a:pPr algn="just">
              <a:lnSpc>
                <a:spcPct val="110000"/>
              </a:lnSpc>
              <a:buFont typeface="Wingdings" panose="05000000000000000000" pitchFamily="2" charset="2"/>
              <a:buChar char="v"/>
            </a:pPr>
            <a:r>
              <a:rPr lang="en-US" sz="1800" dirty="0" smtClean="0">
                <a:solidFill>
                  <a:schemeClr val="tx1"/>
                </a:solidFill>
              </a:rPr>
              <a:t>Deferral </a:t>
            </a:r>
            <a:r>
              <a:rPr lang="en-US" sz="1800" dirty="0">
                <a:solidFill>
                  <a:schemeClr val="tx1"/>
                </a:solidFill>
              </a:rPr>
              <a:t>of payment of VAT and customs duties for one year when importing goods related to RES and </a:t>
            </a:r>
            <a:r>
              <a:rPr lang="en-US" sz="1800" dirty="0" smtClean="0">
                <a:solidFill>
                  <a:schemeClr val="tx1"/>
                </a:solidFill>
              </a:rPr>
              <a:t>EE</a:t>
            </a:r>
            <a:endParaRPr lang="en-US" sz="1800" dirty="0">
              <a:solidFill>
                <a:schemeClr val="tx1"/>
              </a:solidFill>
            </a:endParaRPr>
          </a:p>
          <a:p>
            <a:pPr algn="just">
              <a:lnSpc>
                <a:spcPct val="110000"/>
              </a:lnSpc>
              <a:buFont typeface="Wingdings" panose="05000000000000000000" pitchFamily="2" charset="2"/>
              <a:buChar char="v"/>
            </a:pPr>
            <a:r>
              <a:rPr lang="en-US" sz="1800" dirty="0" smtClean="0">
                <a:solidFill>
                  <a:schemeClr val="tx1"/>
                </a:solidFill>
              </a:rPr>
              <a:t>Establish </a:t>
            </a:r>
            <a:r>
              <a:rPr lang="en-US" sz="1800" dirty="0">
                <a:solidFill>
                  <a:schemeClr val="tx1"/>
                </a:solidFill>
              </a:rPr>
              <a:t>consumer benefit programs (incentives) to encourage greater use of renewable </a:t>
            </a:r>
            <a:r>
              <a:rPr lang="en-US" sz="1800" dirty="0" smtClean="0">
                <a:solidFill>
                  <a:schemeClr val="tx1"/>
                </a:solidFill>
              </a:rPr>
              <a:t>energy</a:t>
            </a:r>
          </a:p>
        </p:txBody>
      </p:sp>
      <p:sp>
        <p:nvSpPr>
          <p:cNvPr id="7" name="Title 1"/>
          <p:cNvSpPr txBox="1">
            <a:spLocks/>
          </p:cNvSpPr>
          <p:nvPr/>
        </p:nvSpPr>
        <p:spPr>
          <a:xfrm>
            <a:off x="-1590" y="5340003"/>
            <a:ext cx="12193589"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ANALYSIS </a:t>
            </a:r>
            <a:r>
              <a:rPr lang="en-US" dirty="0"/>
              <a:t>OF THE BUSINESS </a:t>
            </a:r>
            <a:r>
              <a:rPr lang="en-US" dirty="0" smtClean="0"/>
              <a:t>ENVIRONMENT</a:t>
            </a:r>
            <a:endParaRPr lang="en-US" dirty="0"/>
          </a:p>
        </p:txBody>
      </p:sp>
    </p:spTree>
    <p:extLst>
      <p:ext uri="{BB962C8B-B14F-4D97-AF65-F5344CB8AC3E}">
        <p14:creationId xmlns:p14="http://schemas.microsoft.com/office/powerpoint/2010/main" val="49891590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me"/>
          <p:cNvPicPr/>
          <p:nvPr/>
        </p:nvPicPr>
        <p:blipFill>
          <a:blip r:embed="rId2">
            <a:extLst>
              <a:ext uri="{28A0092B-C50C-407E-A947-70E740481C1C}">
                <a14:useLocalDpi xmlns:a14="http://schemas.microsoft.com/office/drawing/2010/main" val="0"/>
              </a:ext>
            </a:extLst>
          </a:blip>
          <a:srcRect/>
          <a:stretch>
            <a:fillRect/>
          </a:stretch>
        </p:blipFill>
        <p:spPr bwMode="auto">
          <a:xfrm>
            <a:off x="9218612" y="391635"/>
            <a:ext cx="2039620" cy="668020"/>
          </a:xfrm>
          <a:prstGeom prst="rect">
            <a:avLst/>
          </a:prstGeom>
          <a:noFill/>
          <a:ln>
            <a:noFill/>
          </a:ln>
        </p:spPr>
      </p:pic>
      <p:sp>
        <p:nvSpPr>
          <p:cNvPr id="9" name="Rectangle 8"/>
          <p:cNvSpPr/>
          <p:nvPr/>
        </p:nvSpPr>
        <p:spPr>
          <a:xfrm>
            <a:off x="684212" y="735109"/>
            <a:ext cx="11276730" cy="461665"/>
          </a:xfrm>
          <a:prstGeom prst="rect">
            <a:avLst/>
          </a:prstGeom>
        </p:spPr>
        <p:txBody>
          <a:bodyPr wrap="square">
            <a:spAutoFit/>
          </a:bodyPr>
          <a:lstStyle/>
          <a:p>
            <a:r>
              <a:rPr lang="en-US" sz="2400" b="1" dirty="0">
                <a:solidFill>
                  <a:schemeClr val="tx2">
                    <a:lumMod val="20000"/>
                    <a:lumOff val="80000"/>
                  </a:schemeClr>
                </a:solidFill>
                <a:effectLst>
                  <a:outerShdw blurRad="38100" dist="38100" dir="2700000" algn="tl">
                    <a:srgbClr val="000000">
                      <a:alpha val="43137"/>
                    </a:srgbClr>
                  </a:outerShdw>
                </a:effectLst>
              </a:rPr>
              <a:t>MSMEs in RE and EE market</a:t>
            </a:r>
          </a:p>
        </p:txBody>
      </p:sp>
      <p:sp>
        <p:nvSpPr>
          <p:cNvPr id="10" name="Content Placeholder 2"/>
          <p:cNvSpPr>
            <a:spLocks noGrp="1"/>
          </p:cNvSpPr>
          <p:nvPr>
            <p:ph idx="1"/>
          </p:nvPr>
        </p:nvSpPr>
        <p:spPr>
          <a:xfrm>
            <a:off x="1061382" y="1523349"/>
            <a:ext cx="10196850" cy="3848268"/>
          </a:xfrm>
        </p:spPr>
        <p:txBody>
          <a:bodyPr anchor="t" anchorCtr="0">
            <a:noAutofit/>
          </a:bodyPr>
          <a:lstStyle/>
          <a:p>
            <a:pPr marL="0" indent="0" algn="just">
              <a:lnSpc>
                <a:spcPct val="110000"/>
              </a:lnSpc>
              <a:buNone/>
            </a:pPr>
            <a:r>
              <a:rPr lang="en-US" sz="2200" b="1" dirty="0" smtClean="0">
                <a:solidFill>
                  <a:schemeClr val="tx1"/>
                </a:solidFill>
              </a:rPr>
              <a:t>What </a:t>
            </a:r>
            <a:r>
              <a:rPr lang="en-US" sz="2200" b="1" dirty="0">
                <a:solidFill>
                  <a:schemeClr val="tx1"/>
                </a:solidFill>
              </a:rPr>
              <a:t>would you recommend the government to help businesses?</a:t>
            </a:r>
          </a:p>
          <a:p>
            <a:pPr marL="0" indent="0" algn="just">
              <a:lnSpc>
                <a:spcPct val="110000"/>
              </a:lnSpc>
              <a:buNone/>
            </a:pPr>
            <a:r>
              <a:rPr lang="en-US" dirty="0" smtClean="0">
                <a:solidFill>
                  <a:schemeClr val="tx1"/>
                </a:solidFill>
              </a:rPr>
              <a:t>Response </a:t>
            </a:r>
            <a:r>
              <a:rPr lang="en-US" dirty="0">
                <a:solidFill>
                  <a:schemeClr val="tx1"/>
                </a:solidFill>
              </a:rPr>
              <a:t>rate: 71 </a:t>
            </a:r>
            <a:r>
              <a:rPr lang="en-US" dirty="0" smtClean="0">
                <a:solidFill>
                  <a:schemeClr val="tx1"/>
                </a:solidFill>
              </a:rPr>
              <a:t>%</a:t>
            </a:r>
          </a:p>
          <a:p>
            <a:pPr marL="0" indent="0" algn="just">
              <a:lnSpc>
                <a:spcPct val="110000"/>
              </a:lnSpc>
              <a:buNone/>
            </a:pPr>
            <a:endParaRPr lang="en-US" dirty="0">
              <a:solidFill>
                <a:schemeClr val="tx1"/>
              </a:solidFill>
            </a:endParaRPr>
          </a:p>
          <a:p>
            <a:pPr marL="0" indent="0" algn="just">
              <a:lnSpc>
                <a:spcPct val="110000"/>
              </a:lnSpc>
              <a:buNone/>
            </a:pPr>
            <a:r>
              <a:rPr lang="en-US" i="1" u="sng" dirty="0" smtClean="0">
                <a:solidFill>
                  <a:schemeClr val="tx1"/>
                </a:solidFill>
              </a:rPr>
              <a:t>Legislation</a:t>
            </a:r>
            <a:endParaRPr lang="en-US" i="1" u="sng" dirty="0">
              <a:solidFill>
                <a:schemeClr val="tx1"/>
              </a:solidFill>
            </a:endParaRPr>
          </a:p>
          <a:p>
            <a:pPr algn="just">
              <a:lnSpc>
                <a:spcPct val="110000"/>
              </a:lnSpc>
              <a:buFont typeface="Wingdings" panose="05000000000000000000" pitchFamily="2" charset="2"/>
              <a:buChar char="v"/>
            </a:pPr>
            <a:r>
              <a:rPr lang="en-US" dirty="0" smtClean="0">
                <a:solidFill>
                  <a:schemeClr val="tx1"/>
                </a:solidFill>
              </a:rPr>
              <a:t>Fill </a:t>
            </a:r>
            <a:r>
              <a:rPr lang="en-US" dirty="0">
                <a:solidFill>
                  <a:schemeClr val="tx1"/>
                </a:solidFill>
              </a:rPr>
              <a:t>the existing gap in national legislation to halt the activities of unlicensed </a:t>
            </a:r>
            <a:r>
              <a:rPr lang="en-US" dirty="0" smtClean="0">
                <a:solidFill>
                  <a:schemeClr val="tx1"/>
                </a:solidFill>
              </a:rPr>
              <a:t>organizations</a:t>
            </a:r>
            <a:endParaRPr lang="en-US" dirty="0">
              <a:solidFill>
                <a:schemeClr val="tx1"/>
              </a:solidFill>
            </a:endParaRPr>
          </a:p>
          <a:p>
            <a:pPr algn="just">
              <a:lnSpc>
                <a:spcPct val="110000"/>
              </a:lnSpc>
              <a:buFont typeface="Wingdings" panose="05000000000000000000" pitchFamily="2" charset="2"/>
              <a:buChar char="v"/>
            </a:pPr>
            <a:r>
              <a:rPr lang="en-US" dirty="0" smtClean="0">
                <a:solidFill>
                  <a:schemeClr val="tx1"/>
                </a:solidFill>
              </a:rPr>
              <a:t>Improve </a:t>
            </a:r>
            <a:r>
              <a:rPr lang="en-US" dirty="0">
                <a:solidFill>
                  <a:schemeClr val="tx1"/>
                </a:solidFill>
              </a:rPr>
              <a:t>the law on public procurement which currently does not meet the interests of </a:t>
            </a:r>
            <a:r>
              <a:rPr lang="en-US" dirty="0" smtClean="0">
                <a:solidFill>
                  <a:schemeClr val="tx1"/>
                </a:solidFill>
              </a:rPr>
              <a:t>business</a:t>
            </a:r>
            <a:endParaRPr lang="en-US" dirty="0">
              <a:solidFill>
                <a:schemeClr val="tx1"/>
              </a:solidFill>
            </a:endParaRPr>
          </a:p>
          <a:p>
            <a:pPr marL="0" indent="0" algn="just">
              <a:lnSpc>
                <a:spcPct val="110000"/>
              </a:lnSpc>
              <a:buNone/>
            </a:pPr>
            <a:endParaRPr lang="en-US" dirty="0">
              <a:solidFill>
                <a:schemeClr val="tx1"/>
              </a:solidFill>
            </a:endParaRPr>
          </a:p>
        </p:txBody>
      </p:sp>
      <p:sp>
        <p:nvSpPr>
          <p:cNvPr id="7" name="Title 1"/>
          <p:cNvSpPr txBox="1">
            <a:spLocks/>
          </p:cNvSpPr>
          <p:nvPr/>
        </p:nvSpPr>
        <p:spPr>
          <a:xfrm>
            <a:off x="-1590" y="5340003"/>
            <a:ext cx="12193589"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ANALYSIS </a:t>
            </a:r>
            <a:r>
              <a:rPr lang="en-US" dirty="0"/>
              <a:t>OF THE BUSINESS </a:t>
            </a:r>
            <a:r>
              <a:rPr lang="en-US" dirty="0" smtClean="0"/>
              <a:t>ENVIRONMENT</a:t>
            </a:r>
            <a:endParaRPr lang="en-US" dirty="0"/>
          </a:p>
        </p:txBody>
      </p:sp>
    </p:spTree>
    <p:extLst>
      <p:ext uri="{BB962C8B-B14F-4D97-AF65-F5344CB8AC3E}">
        <p14:creationId xmlns:p14="http://schemas.microsoft.com/office/powerpoint/2010/main" val="274475175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me"/>
          <p:cNvPicPr/>
          <p:nvPr/>
        </p:nvPicPr>
        <p:blipFill>
          <a:blip r:embed="rId2">
            <a:extLst>
              <a:ext uri="{28A0092B-C50C-407E-A947-70E740481C1C}">
                <a14:useLocalDpi xmlns:a14="http://schemas.microsoft.com/office/drawing/2010/main" val="0"/>
              </a:ext>
            </a:extLst>
          </a:blip>
          <a:srcRect/>
          <a:stretch>
            <a:fillRect/>
          </a:stretch>
        </p:blipFill>
        <p:spPr bwMode="auto">
          <a:xfrm>
            <a:off x="9218612" y="391635"/>
            <a:ext cx="2039620" cy="668020"/>
          </a:xfrm>
          <a:prstGeom prst="rect">
            <a:avLst/>
          </a:prstGeom>
          <a:noFill/>
          <a:ln>
            <a:noFill/>
          </a:ln>
        </p:spPr>
      </p:pic>
      <p:sp>
        <p:nvSpPr>
          <p:cNvPr id="9" name="Rectangle 8"/>
          <p:cNvSpPr/>
          <p:nvPr/>
        </p:nvSpPr>
        <p:spPr>
          <a:xfrm>
            <a:off x="684212" y="735109"/>
            <a:ext cx="11276730" cy="461665"/>
          </a:xfrm>
          <a:prstGeom prst="rect">
            <a:avLst/>
          </a:prstGeom>
        </p:spPr>
        <p:txBody>
          <a:bodyPr wrap="square">
            <a:spAutoFit/>
          </a:bodyPr>
          <a:lstStyle/>
          <a:p>
            <a:r>
              <a:rPr lang="en-US" sz="2400" b="1" dirty="0">
                <a:solidFill>
                  <a:schemeClr val="tx2">
                    <a:lumMod val="20000"/>
                    <a:lumOff val="80000"/>
                  </a:schemeClr>
                </a:solidFill>
                <a:effectLst>
                  <a:outerShdw blurRad="38100" dist="38100" dir="2700000" algn="tl">
                    <a:srgbClr val="000000">
                      <a:alpha val="43137"/>
                    </a:srgbClr>
                  </a:outerShdw>
                </a:effectLst>
              </a:rPr>
              <a:t>MSMEs in RE and EE market</a:t>
            </a:r>
          </a:p>
        </p:txBody>
      </p:sp>
      <p:sp>
        <p:nvSpPr>
          <p:cNvPr id="10" name="Content Placeholder 2"/>
          <p:cNvSpPr>
            <a:spLocks noGrp="1"/>
          </p:cNvSpPr>
          <p:nvPr>
            <p:ph idx="1"/>
          </p:nvPr>
        </p:nvSpPr>
        <p:spPr>
          <a:xfrm>
            <a:off x="1061382" y="1196774"/>
            <a:ext cx="10196850" cy="3848268"/>
          </a:xfrm>
        </p:spPr>
        <p:txBody>
          <a:bodyPr anchor="t" anchorCtr="0">
            <a:noAutofit/>
          </a:bodyPr>
          <a:lstStyle/>
          <a:p>
            <a:pPr marL="0" indent="0" algn="just">
              <a:lnSpc>
                <a:spcPct val="110000"/>
              </a:lnSpc>
              <a:buNone/>
            </a:pPr>
            <a:r>
              <a:rPr lang="en-US" sz="2200" b="1" dirty="0">
                <a:solidFill>
                  <a:schemeClr val="tx1"/>
                </a:solidFill>
              </a:rPr>
              <a:t>What subsidy/assistance would you like to receive in addition to what the government offers?</a:t>
            </a:r>
          </a:p>
          <a:p>
            <a:pPr marL="0" indent="0" algn="just">
              <a:lnSpc>
                <a:spcPct val="110000"/>
              </a:lnSpc>
              <a:buNone/>
            </a:pPr>
            <a:r>
              <a:rPr lang="en-US" sz="1800" dirty="0">
                <a:solidFill>
                  <a:schemeClr val="tx1"/>
                </a:solidFill>
              </a:rPr>
              <a:t>Response rate: 67 %</a:t>
            </a:r>
          </a:p>
          <a:p>
            <a:pPr marL="0" indent="0" algn="just">
              <a:lnSpc>
                <a:spcPct val="110000"/>
              </a:lnSpc>
              <a:buNone/>
            </a:pPr>
            <a:r>
              <a:rPr lang="en-US" sz="1800" i="1" u="sng" dirty="0">
                <a:solidFill>
                  <a:schemeClr val="tx1"/>
                </a:solidFill>
              </a:rPr>
              <a:t>Fiscal policy </a:t>
            </a:r>
          </a:p>
          <a:p>
            <a:pPr algn="just">
              <a:lnSpc>
                <a:spcPct val="110000"/>
              </a:lnSpc>
              <a:buFont typeface="Wingdings" panose="05000000000000000000" pitchFamily="2" charset="2"/>
              <a:buChar char="v"/>
            </a:pPr>
            <a:r>
              <a:rPr lang="en-US" sz="1800" dirty="0" smtClean="0">
                <a:solidFill>
                  <a:schemeClr val="tx1"/>
                </a:solidFill>
              </a:rPr>
              <a:t>Apply </a:t>
            </a:r>
            <a:r>
              <a:rPr lang="en-US" sz="1800" dirty="0">
                <a:solidFill>
                  <a:schemeClr val="tx1"/>
                </a:solidFill>
              </a:rPr>
              <a:t>zero rates for income tax on energy-saving </a:t>
            </a:r>
            <a:r>
              <a:rPr lang="en-US" sz="1800" dirty="0" smtClean="0">
                <a:solidFill>
                  <a:schemeClr val="tx1"/>
                </a:solidFill>
              </a:rPr>
              <a:t>projects</a:t>
            </a:r>
            <a:endParaRPr lang="en-US" sz="1800" dirty="0">
              <a:solidFill>
                <a:schemeClr val="tx1"/>
              </a:solidFill>
            </a:endParaRPr>
          </a:p>
          <a:p>
            <a:pPr algn="just">
              <a:lnSpc>
                <a:spcPct val="110000"/>
              </a:lnSpc>
              <a:buFont typeface="Wingdings" panose="05000000000000000000" pitchFamily="2" charset="2"/>
              <a:buChar char="v"/>
            </a:pPr>
            <a:r>
              <a:rPr lang="en-US" sz="1800" dirty="0" smtClean="0">
                <a:solidFill>
                  <a:schemeClr val="tx1"/>
                </a:solidFill>
              </a:rPr>
              <a:t>Provide </a:t>
            </a:r>
            <a:r>
              <a:rPr lang="en-US" sz="1800" dirty="0">
                <a:solidFill>
                  <a:schemeClr val="tx1"/>
                </a:solidFill>
              </a:rPr>
              <a:t>soft loans to encourage the use of alternative </a:t>
            </a:r>
            <a:r>
              <a:rPr lang="en-US" sz="1800" dirty="0" smtClean="0">
                <a:solidFill>
                  <a:schemeClr val="tx1"/>
                </a:solidFill>
              </a:rPr>
              <a:t>energy</a:t>
            </a:r>
            <a:endParaRPr lang="en-US" sz="1800" dirty="0">
              <a:solidFill>
                <a:schemeClr val="tx1"/>
              </a:solidFill>
            </a:endParaRPr>
          </a:p>
          <a:p>
            <a:pPr algn="just">
              <a:lnSpc>
                <a:spcPct val="110000"/>
              </a:lnSpc>
              <a:buFont typeface="Wingdings" panose="05000000000000000000" pitchFamily="2" charset="2"/>
              <a:buChar char="v"/>
            </a:pPr>
            <a:r>
              <a:rPr lang="en-US" sz="1800" dirty="0" smtClean="0">
                <a:solidFill>
                  <a:schemeClr val="tx1"/>
                </a:solidFill>
              </a:rPr>
              <a:t>Deferral </a:t>
            </a:r>
            <a:r>
              <a:rPr lang="en-US" sz="1800" dirty="0">
                <a:solidFill>
                  <a:schemeClr val="tx1"/>
                </a:solidFill>
              </a:rPr>
              <a:t>customs duty payments on import, and/or postpone VAT </a:t>
            </a:r>
            <a:r>
              <a:rPr lang="en-US" sz="1800" dirty="0" smtClean="0">
                <a:solidFill>
                  <a:schemeClr val="tx1"/>
                </a:solidFill>
              </a:rPr>
              <a:t>payment</a:t>
            </a:r>
            <a:endParaRPr lang="en-US" sz="1800" dirty="0">
              <a:solidFill>
                <a:schemeClr val="tx1"/>
              </a:solidFill>
            </a:endParaRPr>
          </a:p>
          <a:p>
            <a:pPr algn="just">
              <a:lnSpc>
                <a:spcPct val="110000"/>
              </a:lnSpc>
              <a:buFont typeface="Wingdings" panose="05000000000000000000" pitchFamily="2" charset="2"/>
              <a:buChar char="v"/>
            </a:pPr>
            <a:r>
              <a:rPr lang="en-US" sz="1800" dirty="0" smtClean="0">
                <a:solidFill>
                  <a:schemeClr val="tx1"/>
                </a:solidFill>
              </a:rPr>
              <a:t>Tax </a:t>
            </a:r>
            <a:r>
              <a:rPr lang="en-US" sz="1800" dirty="0">
                <a:solidFill>
                  <a:schemeClr val="tx1"/>
                </a:solidFill>
              </a:rPr>
              <a:t>benefits for those organizations that promote the reduction of greenhouse </a:t>
            </a:r>
            <a:r>
              <a:rPr lang="en-US" sz="1800" dirty="0" smtClean="0">
                <a:solidFill>
                  <a:schemeClr val="tx1"/>
                </a:solidFill>
              </a:rPr>
              <a:t>gases</a:t>
            </a:r>
            <a:endParaRPr lang="en-US" sz="1800" dirty="0">
              <a:solidFill>
                <a:schemeClr val="tx1"/>
              </a:solidFill>
            </a:endParaRPr>
          </a:p>
          <a:p>
            <a:pPr algn="just">
              <a:lnSpc>
                <a:spcPct val="110000"/>
              </a:lnSpc>
              <a:buFont typeface="Wingdings" panose="05000000000000000000" pitchFamily="2" charset="2"/>
              <a:buChar char="v"/>
            </a:pPr>
            <a:r>
              <a:rPr lang="en-US" sz="1800" dirty="0" smtClean="0">
                <a:solidFill>
                  <a:schemeClr val="tx1"/>
                </a:solidFill>
              </a:rPr>
              <a:t>More </a:t>
            </a:r>
            <a:r>
              <a:rPr lang="en-US" sz="1800" dirty="0">
                <a:solidFill>
                  <a:schemeClr val="tx1"/>
                </a:solidFill>
              </a:rPr>
              <a:t>flexible banking products will be </a:t>
            </a:r>
            <a:r>
              <a:rPr lang="en-US" sz="1800" dirty="0" smtClean="0">
                <a:solidFill>
                  <a:schemeClr val="tx1"/>
                </a:solidFill>
              </a:rPr>
              <a:t>welcomed</a:t>
            </a:r>
            <a:endParaRPr lang="en-US" sz="1800" dirty="0">
              <a:solidFill>
                <a:schemeClr val="tx1"/>
              </a:solidFill>
            </a:endParaRPr>
          </a:p>
          <a:p>
            <a:pPr algn="just">
              <a:lnSpc>
                <a:spcPct val="110000"/>
              </a:lnSpc>
              <a:buFont typeface="Wingdings" panose="05000000000000000000" pitchFamily="2" charset="2"/>
              <a:buChar char="v"/>
            </a:pPr>
            <a:r>
              <a:rPr lang="en-US" sz="1800" dirty="0" smtClean="0">
                <a:solidFill>
                  <a:schemeClr val="tx1"/>
                </a:solidFill>
              </a:rPr>
              <a:t>Interest-free </a:t>
            </a:r>
            <a:r>
              <a:rPr lang="en-US" sz="1800" dirty="0">
                <a:solidFill>
                  <a:schemeClr val="tx1"/>
                </a:solidFill>
              </a:rPr>
              <a:t>loans for importing equipment and materials for RE and EE </a:t>
            </a:r>
            <a:r>
              <a:rPr lang="en-US" sz="1800" dirty="0" smtClean="0">
                <a:solidFill>
                  <a:schemeClr val="tx1"/>
                </a:solidFill>
              </a:rPr>
              <a:t>production</a:t>
            </a:r>
            <a:endParaRPr lang="en-US" sz="1800" dirty="0">
              <a:solidFill>
                <a:schemeClr val="tx1"/>
              </a:solidFill>
            </a:endParaRPr>
          </a:p>
          <a:p>
            <a:pPr marL="0" indent="0" algn="just">
              <a:lnSpc>
                <a:spcPct val="110000"/>
              </a:lnSpc>
              <a:buNone/>
            </a:pPr>
            <a:endParaRPr lang="en-US" sz="1600" dirty="0">
              <a:solidFill>
                <a:schemeClr val="tx1"/>
              </a:solidFill>
            </a:endParaRPr>
          </a:p>
        </p:txBody>
      </p:sp>
      <p:sp>
        <p:nvSpPr>
          <p:cNvPr id="7" name="Title 1"/>
          <p:cNvSpPr txBox="1">
            <a:spLocks/>
          </p:cNvSpPr>
          <p:nvPr/>
        </p:nvSpPr>
        <p:spPr>
          <a:xfrm>
            <a:off x="-1590" y="5340003"/>
            <a:ext cx="12193589"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ANALYSIS </a:t>
            </a:r>
            <a:r>
              <a:rPr lang="en-US" dirty="0"/>
              <a:t>OF THE BUSINESS </a:t>
            </a:r>
            <a:r>
              <a:rPr lang="en-US" dirty="0" smtClean="0"/>
              <a:t>ENVIRONMENT</a:t>
            </a:r>
            <a:endParaRPr lang="en-US" dirty="0"/>
          </a:p>
        </p:txBody>
      </p:sp>
    </p:spTree>
    <p:extLst>
      <p:ext uri="{BB962C8B-B14F-4D97-AF65-F5344CB8AC3E}">
        <p14:creationId xmlns:p14="http://schemas.microsoft.com/office/powerpoint/2010/main" val="167391864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me"/>
          <p:cNvPicPr/>
          <p:nvPr/>
        </p:nvPicPr>
        <p:blipFill>
          <a:blip r:embed="rId2">
            <a:extLst>
              <a:ext uri="{28A0092B-C50C-407E-A947-70E740481C1C}">
                <a14:useLocalDpi xmlns:a14="http://schemas.microsoft.com/office/drawing/2010/main" val="0"/>
              </a:ext>
            </a:extLst>
          </a:blip>
          <a:srcRect/>
          <a:stretch>
            <a:fillRect/>
          </a:stretch>
        </p:blipFill>
        <p:spPr bwMode="auto">
          <a:xfrm>
            <a:off x="9218612" y="391635"/>
            <a:ext cx="2039620" cy="668020"/>
          </a:xfrm>
          <a:prstGeom prst="rect">
            <a:avLst/>
          </a:prstGeom>
          <a:noFill/>
          <a:ln>
            <a:noFill/>
          </a:ln>
        </p:spPr>
      </p:pic>
      <p:sp>
        <p:nvSpPr>
          <p:cNvPr id="9" name="Rectangle 8"/>
          <p:cNvSpPr/>
          <p:nvPr/>
        </p:nvSpPr>
        <p:spPr>
          <a:xfrm>
            <a:off x="684212" y="735109"/>
            <a:ext cx="11276730" cy="461665"/>
          </a:xfrm>
          <a:prstGeom prst="rect">
            <a:avLst/>
          </a:prstGeom>
        </p:spPr>
        <p:txBody>
          <a:bodyPr wrap="square">
            <a:spAutoFit/>
          </a:bodyPr>
          <a:lstStyle/>
          <a:p>
            <a:r>
              <a:rPr lang="en-US" sz="2400" b="1" dirty="0">
                <a:solidFill>
                  <a:schemeClr val="tx2">
                    <a:lumMod val="20000"/>
                    <a:lumOff val="80000"/>
                  </a:schemeClr>
                </a:solidFill>
                <a:effectLst>
                  <a:outerShdw blurRad="38100" dist="38100" dir="2700000" algn="tl">
                    <a:srgbClr val="000000">
                      <a:alpha val="43137"/>
                    </a:srgbClr>
                  </a:outerShdw>
                </a:effectLst>
              </a:rPr>
              <a:t>MSMEs in RE and EE market</a:t>
            </a:r>
          </a:p>
        </p:txBody>
      </p:sp>
      <p:sp>
        <p:nvSpPr>
          <p:cNvPr id="10" name="Content Placeholder 2"/>
          <p:cNvSpPr>
            <a:spLocks noGrp="1"/>
          </p:cNvSpPr>
          <p:nvPr>
            <p:ph idx="1"/>
          </p:nvPr>
        </p:nvSpPr>
        <p:spPr>
          <a:xfrm>
            <a:off x="1061382" y="1196774"/>
            <a:ext cx="9448431" cy="3848268"/>
          </a:xfrm>
        </p:spPr>
        <p:txBody>
          <a:bodyPr anchor="t" anchorCtr="0">
            <a:noAutofit/>
          </a:bodyPr>
          <a:lstStyle/>
          <a:p>
            <a:pPr marL="0" indent="0" algn="just">
              <a:lnSpc>
                <a:spcPct val="110000"/>
              </a:lnSpc>
              <a:buNone/>
            </a:pPr>
            <a:r>
              <a:rPr lang="en-US" sz="2200" b="1" dirty="0">
                <a:solidFill>
                  <a:schemeClr val="tx1"/>
                </a:solidFill>
              </a:rPr>
              <a:t>What subsidy/assistance would you like to receive in addition to what </a:t>
            </a:r>
            <a:r>
              <a:rPr lang="en-US" sz="2200" b="1" dirty="0" smtClean="0">
                <a:solidFill>
                  <a:schemeClr val="tx1"/>
                </a:solidFill>
              </a:rPr>
              <a:t>government </a:t>
            </a:r>
            <a:r>
              <a:rPr lang="en-US" sz="2200" b="1" dirty="0">
                <a:solidFill>
                  <a:schemeClr val="tx1"/>
                </a:solidFill>
              </a:rPr>
              <a:t>offers?</a:t>
            </a:r>
          </a:p>
          <a:p>
            <a:pPr marL="0" indent="0" algn="just">
              <a:lnSpc>
                <a:spcPct val="150000"/>
              </a:lnSpc>
              <a:buNone/>
            </a:pPr>
            <a:r>
              <a:rPr lang="en-US" sz="1800" dirty="0">
                <a:solidFill>
                  <a:schemeClr val="tx1"/>
                </a:solidFill>
              </a:rPr>
              <a:t>Response rate: 67 </a:t>
            </a:r>
            <a:r>
              <a:rPr lang="en-US" sz="1800" dirty="0" smtClean="0">
                <a:solidFill>
                  <a:schemeClr val="tx1"/>
                </a:solidFill>
              </a:rPr>
              <a:t>%</a:t>
            </a:r>
          </a:p>
          <a:p>
            <a:pPr marL="0" indent="0" algn="just">
              <a:lnSpc>
                <a:spcPct val="150000"/>
              </a:lnSpc>
              <a:buNone/>
            </a:pPr>
            <a:r>
              <a:rPr lang="en-US" i="1" u="sng" dirty="0" smtClean="0">
                <a:solidFill>
                  <a:schemeClr val="tx1"/>
                </a:solidFill>
              </a:rPr>
              <a:t>Legislation</a:t>
            </a:r>
            <a:endParaRPr lang="en-US" i="1" u="sng" dirty="0">
              <a:solidFill>
                <a:schemeClr val="tx1"/>
              </a:solidFill>
            </a:endParaRPr>
          </a:p>
          <a:p>
            <a:pPr algn="just">
              <a:lnSpc>
                <a:spcPct val="110000"/>
              </a:lnSpc>
              <a:buFont typeface="Wingdings" panose="05000000000000000000" pitchFamily="2" charset="2"/>
              <a:buChar char="v"/>
            </a:pPr>
            <a:r>
              <a:rPr lang="en-US" dirty="0" smtClean="0">
                <a:solidFill>
                  <a:schemeClr val="tx1"/>
                </a:solidFill>
              </a:rPr>
              <a:t>For </a:t>
            </a:r>
            <a:r>
              <a:rPr lang="en-US" dirty="0">
                <a:solidFill>
                  <a:schemeClr val="tx1"/>
                </a:solidFill>
              </a:rPr>
              <a:t>environmentally friendly technology implementation, establish open joint-stock companies with public-private </a:t>
            </a:r>
            <a:r>
              <a:rPr lang="en-US" dirty="0" smtClean="0">
                <a:solidFill>
                  <a:schemeClr val="tx1"/>
                </a:solidFill>
              </a:rPr>
              <a:t>participation</a:t>
            </a:r>
            <a:endParaRPr lang="en-US" dirty="0">
              <a:solidFill>
                <a:schemeClr val="tx1"/>
              </a:solidFill>
            </a:endParaRPr>
          </a:p>
          <a:p>
            <a:pPr algn="just">
              <a:lnSpc>
                <a:spcPct val="110000"/>
              </a:lnSpc>
              <a:buFont typeface="Wingdings" panose="05000000000000000000" pitchFamily="2" charset="2"/>
              <a:buChar char="v"/>
            </a:pPr>
            <a:r>
              <a:rPr lang="en-US" dirty="0" smtClean="0">
                <a:solidFill>
                  <a:schemeClr val="tx1"/>
                </a:solidFill>
              </a:rPr>
              <a:t>Subsidize </a:t>
            </a:r>
            <a:r>
              <a:rPr lang="en-US" dirty="0">
                <a:solidFill>
                  <a:schemeClr val="tx1"/>
                </a:solidFill>
              </a:rPr>
              <a:t>installation of PV and solar thermal technologies for the population of non-gasified areas under targeted community benefit </a:t>
            </a:r>
            <a:r>
              <a:rPr lang="en-US" dirty="0" smtClean="0">
                <a:solidFill>
                  <a:schemeClr val="tx1"/>
                </a:solidFill>
              </a:rPr>
              <a:t>programs</a:t>
            </a:r>
            <a:endParaRPr lang="en-US" dirty="0">
              <a:solidFill>
                <a:schemeClr val="tx1"/>
              </a:solidFill>
            </a:endParaRPr>
          </a:p>
        </p:txBody>
      </p:sp>
      <p:sp>
        <p:nvSpPr>
          <p:cNvPr id="7" name="Title 1"/>
          <p:cNvSpPr txBox="1">
            <a:spLocks/>
          </p:cNvSpPr>
          <p:nvPr/>
        </p:nvSpPr>
        <p:spPr>
          <a:xfrm>
            <a:off x="-1590" y="5340003"/>
            <a:ext cx="12193589"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ANALYSIS </a:t>
            </a:r>
            <a:r>
              <a:rPr lang="en-US" dirty="0"/>
              <a:t>OF THE BUSINESS </a:t>
            </a:r>
            <a:r>
              <a:rPr lang="en-US" dirty="0" smtClean="0"/>
              <a:t>ENVIRONMENT</a:t>
            </a:r>
            <a:endParaRPr lang="en-US" dirty="0"/>
          </a:p>
        </p:txBody>
      </p:sp>
    </p:spTree>
    <p:extLst>
      <p:ext uri="{BB962C8B-B14F-4D97-AF65-F5344CB8AC3E}">
        <p14:creationId xmlns:p14="http://schemas.microsoft.com/office/powerpoint/2010/main" val="78618607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me"/>
          <p:cNvPicPr/>
          <p:nvPr/>
        </p:nvPicPr>
        <p:blipFill>
          <a:blip r:embed="rId2">
            <a:extLst>
              <a:ext uri="{28A0092B-C50C-407E-A947-70E740481C1C}">
                <a14:useLocalDpi xmlns:a14="http://schemas.microsoft.com/office/drawing/2010/main" val="0"/>
              </a:ext>
            </a:extLst>
          </a:blip>
          <a:srcRect/>
          <a:stretch>
            <a:fillRect/>
          </a:stretch>
        </p:blipFill>
        <p:spPr bwMode="auto">
          <a:xfrm>
            <a:off x="9218612" y="391635"/>
            <a:ext cx="2039620" cy="668020"/>
          </a:xfrm>
          <a:prstGeom prst="rect">
            <a:avLst/>
          </a:prstGeom>
          <a:noFill/>
          <a:ln>
            <a:noFill/>
          </a:ln>
        </p:spPr>
      </p:pic>
      <p:sp>
        <p:nvSpPr>
          <p:cNvPr id="9" name="Rectangle 8"/>
          <p:cNvSpPr/>
          <p:nvPr/>
        </p:nvSpPr>
        <p:spPr>
          <a:xfrm>
            <a:off x="684212" y="735109"/>
            <a:ext cx="11276730" cy="461665"/>
          </a:xfrm>
          <a:prstGeom prst="rect">
            <a:avLst/>
          </a:prstGeom>
        </p:spPr>
        <p:txBody>
          <a:bodyPr wrap="square">
            <a:spAutoFit/>
          </a:bodyPr>
          <a:lstStyle/>
          <a:p>
            <a:r>
              <a:rPr lang="en-US" sz="2400" b="1" dirty="0">
                <a:solidFill>
                  <a:schemeClr val="tx2">
                    <a:lumMod val="20000"/>
                    <a:lumOff val="80000"/>
                  </a:schemeClr>
                </a:solidFill>
                <a:effectLst>
                  <a:outerShdw blurRad="38100" dist="38100" dir="2700000" algn="tl">
                    <a:srgbClr val="000000">
                      <a:alpha val="43137"/>
                    </a:srgbClr>
                  </a:outerShdw>
                </a:effectLst>
              </a:rPr>
              <a:t>MSMEs in RE and EE market</a:t>
            </a:r>
          </a:p>
        </p:txBody>
      </p:sp>
      <p:sp>
        <p:nvSpPr>
          <p:cNvPr id="10" name="Content Placeholder 2"/>
          <p:cNvSpPr>
            <a:spLocks noGrp="1"/>
          </p:cNvSpPr>
          <p:nvPr>
            <p:ph idx="1"/>
          </p:nvPr>
        </p:nvSpPr>
        <p:spPr>
          <a:xfrm>
            <a:off x="1061382" y="1196774"/>
            <a:ext cx="10290242" cy="3848268"/>
          </a:xfrm>
        </p:spPr>
        <p:txBody>
          <a:bodyPr anchor="t" anchorCtr="0">
            <a:noAutofit/>
          </a:bodyPr>
          <a:lstStyle/>
          <a:p>
            <a:pPr marL="0" indent="0" algn="just">
              <a:lnSpc>
                <a:spcPct val="110000"/>
              </a:lnSpc>
              <a:buNone/>
            </a:pPr>
            <a:r>
              <a:rPr lang="en-US" sz="2200" b="1" dirty="0">
                <a:solidFill>
                  <a:schemeClr val="tx1"/>
                </a:solidFill>
              </a:rPr>
              <a:t>How long will it take for your business to recover to its pre-Covid-19 state</a:t>
            </a:r>
            <a:r>
              <a:rPr lang="en-US" sz="2200" b="1" dirty="0" smtClean="0">
                <a:solidFill>
                  <a:schemeClr val="tx1"/>
                </a:solidFill>
              </a:rPr>
              <a:t>?</a:t>
            </a:r>
          </a:p>
          <a:p>
            <a:pPr marL="0" indent="0" algn="just">
              <a:lnSpc>
                <a:spcPct val="110000"/>
              </a:lnSpc>
              <a:buNone/>
            </a:pPr>
            <a:r>
              <a:rPr lang="en-US" sz="1800" dirty="0" smtClean="0">
                <a:solidFill>
                  <a:schemeClr val="tx1"/>
                </a:solidFill>
              </a:rPr>
              <a:t>Response </a:t>
            </a:r>
            <a:r>
              <a:rPr lang="en-US" sz="1800" dirty="0">
                <a:solidFill>
                  <a:schemeClr val="tx1"/>
                </a:solidFill>
              </a:rPr>
              <a:t>rate: </a:t>
            </a:r>
            <a:r>
              <a:rPr lang="en-US" sz="1800" dirty="0" smtClean="0">
                <a:solidFill>
                  <a:schemeClr val="tx1"/>
                </a:solidFill>
              </a:rPr>
              <a:t>100 %</a:t>
            </a:r>
          </a:p>
          <a:p>
            <a:pPr marL="0" indent="0" algn="just">
              <a:lnSpc>
                <a:spcPct val="110000"/>
              </a:lnSpc>
              <a:buNone/>
            </a:pPr>
            <a:endParaRPr lang="en-US" sz="1400" dirty="0" smtClean="0">
              <a:solidFill>
                <a:schemeClr val="tx1"/>
              </a:solidFill>
            </a:endParaRPr>
          </a:p>
          <a:p>
            <a:pPr marL="0" indent="0" algn="just">
              <a:lnSpc>
                <a:spcPct val="110000"/>
              </a:lnSpc>
              <a:buNone/>
            </a:pPr>
            <a:endParaRPr lang="en-US" sz="1400" dirty="0">
              <a:solidFill>
                <a:schemeClr val="tx1"/>
              </a:solidFill>
            </a:endParaRPr>
          </a:p>
          <a:p>
            <a:pPr marL="0" indent="0" algn="just">
              <a:lnSpc>
                <a:spcPct val="110000"/>
              </a:lnSpc>
              <a:buNone/>
            </a:pPr>
            <a:endParaRPr lang="en-US" sz="1400" dirty="0" smtClean="0">
              <a:solidFill>
                <a:schemeClr val="tx1"/>
              </a:solidFill>
            </a:endParaRPr>
          </a:p>
          <a:p>
            <a:pPr marL="0" indent="0" algn="just">
              <a:lnSpc>
                <a:spcPct val="110000"/>
              </a:lnSpc>
              <a:buNone/>
            </a:pPr>
            <a:endParaRPr lang="en-US" sz="1400" dirty="0" smtClean="0">
              <a:solidFill>
                <a:schemeClr val="tx1"/>
              </a:solidFill>
            </a:endParaRPr>
          </a:p>
          <a:p>
            <a:pPr algn="just">
              <a:lnSpc>
                <a:spcPct val="110000"/>
              </a:lnSpc>
              <a:buFont typeface="Wingdings" panose="05000000000000000000" pitchFamily="2" charset="2"/>
              <a:buChar char="v"/>
            </a:pPr>
            <a:r>
              <a:rPr lang="en-US" sz="1900" dirty="0" smtClean="0">
                <a:solidFill>
                  <a:schemeClr val="tx1"/>
                </a:solidFill>
              </a:rPr>
              <a:t>50 % (17 </a:t>
            </a:r>
            <a:r>
              <a:rPr lang="en-US" sz="1900" dirty="0">
                <a:solidFill>
                  <a:schemeClr val="tx1"/>
                </a:solidFill>
              </a:rPr>
              <a:t>+ 29 + 4 %) think that their business will return to pre-Covid-19 status in 1 or 2 years which is seen as an optimistic </a:t>
            </a:r>
            <a:r>
              <a:rPr lang="en-US" sz="1900" dirty="0" smtClean="0">
                <a:solidFill>
                  <a:schemeClr val="tx1"/>
                </a:solidFill>
              </a:rPr>
              <a:t>scenario</a:t>
            </a:r>
            <a:endParaRPr lang="en-US" sz="1900" dirty="0">
              <a:solidFill>
                <a:schemeClr val="tx1"/>
              </a:solidFill>
            </a:endParaRPr>
          </a:p>
          <a:p>
            <a:pPr algn="just">
              <a:lnSpc>
                <a:spcPct val="110000"/>
              </a:lnSpc>
              <a:buFont typeface="Wingdings" panose="05000000000000000000" pitchFamily="2" charset="2"/>
              <a:buChar char="v"/>
            </a:pPr>
            <a:r>
              <a:rPr lang="en-US" sz="1900" dirty="0" smtClean="0">
                <a:solidFill>
                  <a:schemeClr val="tx1"/>
                </a:solidFill>
              </a:rPr>
              <a:t>1 </a:t>
            </a:r>
            <a:r>
              <a:rPr lang="en-US" sz="1900" dirty="0">
                <a:solidFill>
                  <a:schemeClr val="tx1"/>
                </a:solidFill>
              </a:rPr>
              <a:t>respondent thinks that it will take longer – 2 to 3 </a:t>
            </a:r>
            <a:r>
              <a:rPr lang="en-US" sz="1900" dirty="0" smtClean="0">
                <a:solidFill>
                  <a:schemeClr val="tx1"/>
                </a:solidFill>
              </a:rPr>
              <a:t>years</a:t>
            </a:r>
            <a:endParaRPr lang="en-US" sz="1900" dirty="0">
              <a:solidFill>
                <a:schemeClr val="tx1"/>
              </a:solidFill>
            </a:endParaRPr>
          </a:p>
          <a:p>
            <a:pPr algn="just">
              <a:lnSpc>
                <a:spcPct val="110000"/>
              </a:lnSpc>
              <a:buFont typeface="Wingdings" panose="05000000000000000000" pitchFamily="2" charset="2"/>
              <a:buChar char="v"/>
            </a:pPr>
            <a:r>
              <a:rPr lang="en-US" sz="1900" dirty="0" smtClean="0">
                <a:solidFill>
                  <a:schemeClr val="tx1"/>
                </a:solidFill>
              </a:rPr>
              <a:t>42 </a:t>
            </a:r>
            <a:r>
              <a:rPr lang="en-US" sz="1900" dirty="0" smtClean="0">
                <a:solidFill>
                  <a:schemeClr val="tx1"/>
                </a:solidFill>
              </a:rPr>
              <a:t>% found </a:t>
            </a:r>
            <a:r>
              <a:rPr lang="en-US" sz="1900" dirty="0">
                <a:solidFill>
                  <a:schemeClr val="tx1"/>
                </a:solidFill>
              </a:rPr>
              <a:t>it difficult to </a:t>
            </a:r>
            <a:r>
              <a:rPr lang="en-US" sz="1900" dirty="0" smtClean="0">
                <a:solidFill>
                  <a:schemeClr val="tx1"/>
                </a:solidFill>
              </a:rPr>
              <a:t>answer – </a:t>
            </a:r>
            <a:r>
              <a:rPr lang="en-US" sz="1900" dirty="0" smtClean="0">
                <a:solidFill>
                  <a:schemeClr val="tx1"/>
                </a:solidFill>
              </a:rPr>
              <a:t>the most </a:t>
            </a:r>
            <a:r>
              <a:rPr lang="en-US" sz="1900" dirty="0">
                <a:solidFill>
                  <a:schemeClr val="tx1"/>
                </a:solidFill>
              </a:rPr>
              <a:t>realistic </a:t>
            </a:r>
            <a:r>
              <a:rPr lang="en-US" sz="1900" dirty="0" smtClean="0">
                <a:solidFill>
                  <a:schemeClr val="tx1"/>
                </a:solidFill>
              </a:rPr>
              <a:t>respondents</a:t>
            </a:r>
            <a:endParaRPr lang="en-US" sz="1900" dirty="0">
              <a:solidFill>
                <a:schemeClr val="tx1"/>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3190462973"/>
              </p:ext>
            </p:extLst>
          </p:nvPr>
        </p:nvGraphicFramePr>
        <p:xfrm>
          <a:off x="1411316" y="2210489"/>
          <a:ext cx="8642949" cy="1230569"/>
        </p:xfrm>
        <a:graphic>
          <a:graphicData uri="http://schemas.openxmlformats.org/drawingml/2006/table">
            <a:tbl>
              <a:tblPr firstRow="1" firstCol="1" bandRow="1">
                <a:tableStyleId>{5C22544A-7EE6-4342-B048-85BDC9FD1C3A}</a:tableStyleId>
              </a:tblPr>
              <a:tblGrid>
                <a:gridCol w="1235152"/>
                <a:gridCol w="1429100"/>
                <a:gridCol w="1298462"/>
                <a:gridCol w="1211898"/>
                <a:gridCol w="1125334"/>
                <a:gridCol w="1118601"/>
                <a:gridCol w="1224402"/>
              </a:tblGrid>
              <a:tr h="571900">
                <a:tc>
                  <a:txBody>
                    <a:bodyPr/>
                    <a:lstStyle/>
                    <a:p>
                      <a:pPr marL="0" marR="0" algn="ctr">
                        <a:spcBef>
                          <a:spcPts val="0"/>
                        </a:spcBef>
                        <a:spcAft>
                          <a:spcPts val="0"/>
                        </a:spcAft>
                      </a:pPr>
                      <a:r>
                        <a:rPr lang="en-US" sz="1200" b="0" dirty="0">
                          <a:effectLst/>
                        </a:rPr>
                        <a:t> </a:t>
                      </a:r>
                      <a:endParaRPr lang="en-US" sz="14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tx1">
                        <a:lumMod val="75000"/>
                      </a:schemeClr>
                    </a:solidFill>
                  </a:tcPr>
                </a:tc>
                <a:tc>
                  <a:txBody>
                    <a:bodyPr/>
                    <a:lstStyle/>
                    <a:p>
                      <a:pPr marL="0" marR="0" algn="ctr">
                        <a:spcBef>
                          <a:spcPts val="0"/>
                        </a:spcBef>
                        <a:spcAft>
                          <a:spcPts val="0"/>
                        </a:spcAft>
                      </a:pPr>
                      <a:r>
                        <a:rPr lang="en-US" sz="1500" b="0" dirty="0">
                          <a:effectLst/>
                        </a:rPr>
                        <a:t>Don't have a certain idea</a:t>
                      </a:r>
                      <a:endParaRPr lang="en-US" sz="15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5">
                        <a:lumMod val="75000"/>
                      </a:schemeClr>
                    </a:solidFill>
                  </a:tcPr>
                </a:tc>
                <a:tc>
                  <a:txBody>
                    <a:bodyPr/>
                    <a:lstStyle/>
                    <a:p>
                      <a:pPr marL="0" marR="0" algn="ctr">
                        <a:spcBef>
                          <a:spcPts val="0"/>
                        </a:spcBef>
                        <a:spcAft>
                          <a:spcPts val="0"/>
                        </a:spcAft>
                      </a:pPr>
                      <a:r>
                        <a:rPr lang="en-US" sz="1600" b="0" dirty="0">
                          <a:effectLst/>
                        </a:rPr>
                        <a:t>Already restored</a:t>
                      </a:r>
                      <a:endParaRPr lang="en-US" sz="18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5">
                        <a:lumMod val="75000"/>
                      </a:schemeClr>
                    </a:solidFill>
                  </a:tcPr>
                </a:tc>
                <a:tc>
                  <a:txBody>
                    <a:bodyPr/>
                    <a:lstStyle/>
                    <a:p>
                      <a:pPr marL="0" marR="0" algn="ctr">
                        <a:spcBef>
                          <a:spcPts val="0"/>
                        </a:spcBef>
                        <a:spcAft>
                          <a:spcPts val="0"/>
                        </a:spcAft>
                      </a:pPr>
                      <a:r>
                        <a:rPr lang="en-US" sz="1600" b="0" dirty="0">
                          <a:effectLst/>
                        </a:rPr>
                        <a:t>1 year</a:t>
                      </a:r>
                      <a:endParaRPr lang="en-US" sz="18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5">
                        <a:lumMod val="75000"/>
                      </a:schemeClr>
                    </a:solidFill>
                  </a:tcPr>
                </a:tc>
                <a:tc>
                  <a:txBody>
                    <a:bodyPr/>
                    <a:lstStyle/>
                    <a:p>
                      <a:pPr marL="0" marR="0" algn="ctr">
                        <a:spcBef>
                          <a:spcPts val="0"/>
                        </a:spcBef>
                        <a:spcAft>
                          <a:spcPts val="0"/>
                        </a:spcAft>
                      </a:pPr>
                      <a:r>
                        <a:rPr lang="en-US" sz="1600" b="0" dirty="0">
                          <a:effectLst/>
                        </a:rPr>
                        <a:t>2 years</a:t>
                      </a:r>
                      <a:endParaRPr lang="en-US" sz="18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5">
                        <a:lumMod val="75000"/>
                      </a:schemeClr>
                    </a:solidFill>
                  </a:tcPr>
                </a:tc>
                <a:tc>
                  <a:txBody>
                    <a:bodyPr/>
                    <a:lstStyle/>
                    <a:p>
                      <a:pPr marL="0" marR="0" algn="ctr">
                        <a:spcBef>
                          <a:spcPts val="0"/>
                        </a:spcBef>
                        <a:spcAft>
                          <a:spcPts val="0"/>
                        </a:spcAft>
                      </a:pPr>
                      <a:r>
                        <a:rPr lang="en-US" sz="1600" b="0" dirty="0">
                          <a:effectLst/>
                        </a:rPr>
                        <a:t>1-2 years</a:t>
                      </a:r>
                      <a:endParaRPr lang="en-US" sz="18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5">
                        <a:lumMod val="75000"/>
                      </a:schemeClr>
                    </a:solidFill>
                  </a:tcPr>
                </a:tc>
                <a:tc>
                  <a:txBody>
                    <a:bodyPr/>
                    <a:lstStyle/>
                    <a:p>
                      <a:pPr marL="0" marR="0" algn="ctr">
                        <a:spcBef>
                          <a:spcPts val="0"/>
                        </a:spcBef>
                        <a:spcAft>
                          <a:spcPts val="0"/>
                        </a:spcAft>
                      </a:pPr>
                      <a:r>
                        <a:rPr lang="en-US" sz="1600" b="0" dirty="0">
                          <a:effectLst/>
                        </a:rPr>
                        <a:t>2-3 years</a:t>
                      </a:r>
                      <a:endParaRPr lang="en-US" sz="18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5">
                        <a:lumMod val="75000"/>
                      </a:schemeClr>
                    </a:solidFill>
                  </a:tcPr>
                </a:tc>
              </a:tr>
              <a:tr h="334040">
                <a:tc>
                  <a:txBody>
                    <a:bodyPr/>
                    <a:lstStyle/>
                    <a:p>
                      <a:pPr marL="0" marR="0" algn="ctr">
                        <a:spcBef>
                          <a:spcPts val="0"/>
                        </a:spcBef>
                        <a:spcAft>
                          <a:spcPts val="0"/>
                        </a:spcAft>
                      </a:pPr>
                      <a:r>
                        <a:rPr lang="en-US" sz="1600" b="0" dirty="0">
                          <a:effectLst/>
                        </a:rPr>
                        <a:t> </a:t>
                      </a:r>
                      <a:endParaRPr lang="en-US" sz="14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5">
                        <a:lumMod val="60000"/>
                        <a:lumOff val="40000"/>
                      </a:schemeClr>
                    </a:solidFill>
                  </a:tcPr>
                </a:tc>
                <a:tc>
                  <a:txBody>
                    <a:bodyPr/>
                    <a:lstStyle/>
                    <a:p>
                      <a:pPr marL="0" marR="0" algn="ctr">
                        <a:spcBef>
                          <a:spcPts val="0"/>
                        </a:spcBef>
                        <a:spcAft>
                          <a:spcPts val="0"/>
                        </a:spcAft>
                      </a:pPr>
                      <a:r>
                        <a:rPr lang="en-US" sz="1600" b="0">
                          <a:effectLst/>
                          <a:highlight>
                            <a:srgbClr val="FFFF00"/>
                          </a:highlight>
                        </a:rPr>
                        <a:t>42 %</a:t>
                      </a:r>
                      <a:endParaRPr lang="en-US" sz="14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b="0">
                          <a:effectLst/>
                        </a:rPr>
                        <a:t>4 %</a:t>
                      </a:r>
                      <a:endParaRPr lang="en-US" sz="14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b="0">
                          <a:effectLst/>
                          <a:highlight>
                            <a:srgbClr val="00FF00"/>
                          </a:highlight>
                        </a:rPr>
                        <a:t>17 %</a:t>
                      </a:r>
                      <a:endParaRPr lang="en-US" sz="14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b="0">
                          <a:effectLst/>
                          <a:highlight>
                            <a:srgbClr val="00FF00"/>
                          </a:highlight>
                        </a:rPr>
                        <a:t>29 %</a:t>
                      </a:r>
                      <a:endParaRPr lang="en-US" sz="14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b="0">
                          <a:effectLst/>
                          <a:highlight>
                            <a:srgbClr val="00FF00"/>
                          </a:highlight>
                        </a:rPr>
                        <a:t>4 %</a:t>
                      </a:r>
                      <a:endParaRPr lang="en-US" sz="14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b="0">
                          <a:effectLst/>
                        </a:rPr>
                        <a:t>4 %</a:t>
                      </a:r>
                      <a:endParaRPr lang="en-US" sz="14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r>
              <a:tr h="324629">
                <a:tc>
                  <a:txBody>
                    <a:bodyPr/>
                    <a:lstStyle/>
                    <a:p>
                      <a:pPr marL="0" marR="0" algn="ctr">
                        <a:spcBef>
                          <a:spcPts val="0"/>
                        </a:spcBef>
                        <a:spcAft>
                          <a:spcPts val="0"/>
                        </a:spcAft>
                      </a:pPr>
                      <a:r>
                        <a:rPr lang="en-US" sz="1600" b="0" dirty="0">
                          <a:effectLst/>
                        </a:rPr>
                        <a:t>Responses</a:t>
                      </a:r>
                      <a:endParaRPr lang="en-US" sz="14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5">
                        <a:lumMod val="60000"/>
                        <a:lumOff val="40000"/>
                      </a:schemeClr>
                    </a:solidFill>
                  </a:tcPr>
                </a:tc>
                <a:tc>
                  <a:txBody>
                    <a:bodyPr/>
                    <a:lstStyle/>
                    <a:p>
                      <a:pPr marL="0" marR="0" algn="ctr">
                        <a:spcBef>
                          <a:spcPts val="0"/>
                        </a:spcBef>
                        <a:spcAft>
                          <a:spcPts val="0"/>
                        </a:spcAft>
                      </a:pPr>
                      <a:r>
                        <a:rPr lang="en-US" sz="1600" b="0">
                          <a:effectLst/>
                        </a:rPr>
                        <a:t>10</a:t>
                      </a:r>
                      <a:endParaRPr lang="en-US" sz="14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b="0">
                          <a:effectLst/>
                        </a:rPr>
                        <a:t>1</a:t>
                      </a:r>
                      <a:endParaRPr lang="en-US" sz="14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b="0">
                          <a:effectLst/>
                        </a:rPr>
                        <a:t>4</a:t>
                      </a:r>
                      <a:endParaRPr lang="en-US" sz="14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b="0">
                          <a:effectLst/>
                        </a:rPr>
                        <a:t>7</a:t>
                      </a:r>
                      <a:endParaRPr lang="en-US" sz="14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b="0">
                          <a:effectLst/>
                        </a:rPr>
                        <a:t>1</a:t>
                      </a:r>
                      <a:endParaRPr lang="en-US" sz="14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b="0" dirty="0">
                          <a:effectLst/>
                        </a:rPr>
                        <a:t>1</a:t>
                      </a:r>
                      <a:endParaRPr lang="en-US" sz="14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r>
            </a:tbl>
          </a:graphicData>
        </a:graphic>
      </p:graphicFrame>
      <p:sp>
        <p:nvSpPr>
          <p:cNvPr id="7" name="Title 1"/>
          <p:cNvSpPr txBox="1">
            <a:spLocks/>
          </p:cNvSpPr>
          <p:nvPr/>
        </p:nvSpPr>
        <p:spPr>
          <a:xfrm>
            <a:off x="-1590" y="5340003"/>
            <a:ext cx="12193589"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ANALYSIS </a:t>
            </a:r>
            <a:r>
              <a:rPr lang="en-US" dirty="0"/>
              <a:t>OF THE BUSINESS </a:t>
            </a:r>
            <a:r>
              <a:rPr lang="en-US" dirty="0" smtClean="0"/>
              <a:t>ENVIRONMENT</a:t>
            </a:r>
            <a:endParaRPr lang="en-US" dirty="0"/>
          </a:p>
        </p:txBody>
      </p:sp>
    </p:spTree>
    <p:extLst>
      <p:ext uri="{BB962C8B-B14F-4D97-AF65-F5344CB8AC3E}">
        <p14:creationId xmlns:p14="http://schemas.microsoft.com/office/powerpoint/2010/main" val="217064077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me"/>
          <p:cNvPicPr/>
          <p:nvPr/>
        </p:nvPicPr>
        <p:blipFill>
          <a:blip r:embed="rId2">
            <a:extLst>
              <a:ext uri="{28A0092B-C50C-407E-A947-70E740481C1C}">
                <a14:useLocalDpi xmlns:a14="http://schemas.microsoft.com/office/drawing/2010/main" val="0"/>
              </a:ext>
            </a:extLst>
          </a:blip>
          <a:srcRect/>
          <a:stretch>
            <a:fillRect/>
          </a:stretch>
        </p:blipFill>
        <p:spPr bwMode="auto">
          <a:xfrm>
            <a:off x="9218612" y="391635"/>
            <a:ext cx="2039620" cy="668020"/>
          </a:xfrm>
          <a:prstGeom prst="rect">
            <a:avLst/>
          </a:prstGeom>
          <a:noFill/>
          <a:ln>
            <a:noFill/>
          </a:ln>
        </p:spPr>
      </p:pic>
      <p:sp>
        <p:nvSpPr>
          <p:cNvPr id="9" name="Rectangle 8"/>
          <p:cNvSpPr/>
          <p:nvPr/>
        </p:nvSpPr>
        <p:spPr>
          <a:xfrm>
            <a:off x="684212" y="735109"/>
            <a:ext cx="11276730" cy="461665"/>
          </a:xfrm>
          <a:prstGeom prst="rect">
            <a:avLst/>
          </a:prstGeom>
        </p:spPr>
        <p:txBody>
          <a:bodyPr wrap="square">
            <a:spAutoFit/>
          </a:bodyPr>
          <a:lstStyle/>
          <a:p>
            <a:r>
              <a:rPr lang="en-US" sz="2400" b="1" dirty="0">
                <a:solidFill>
                  <a:schemeClr val="tx2">
                    <a:lumMod val="20000"/>
                    <a:lumOff val="80000"/>
                  </a:schemeClr>
                </a:solidFill>
                <a:effectLst>
                  <a:outerShdw blurRad="38100" dist="38100" dir="2700000" algn="tl">
                    <a:srgbClr val="000000">
                      <a:alpha val="43137"/>
                    </a:srgbClr>
                  </a:outerShdw>
                </a:effectLst>
              </a:rPr>
              <a:t>MSMEs in RE and EE market</a:t>
            </a:r>
          </a:p>
        </p:txBody>
      </p:sp>
      <p:sp>
        <p:nvSpPr>
          <p:cNvPr id="10" name="Content Placeholder 2"/>
          <p:cNvSpPr>
            <a:spLocks noGrp="1"/>
          </p:cNvSpPr>
          <p:nvPr>
            <p:ph idx="1"/>
          </p:nvPr>
        </p:nvSpPr>
        <p:spPr>
          <a:xfrm>
            <a:off x="1061382" y="1840374"/>
            <a:ext cx="10050314" cy="3204667"/>
          </a:xfrm>
        </p:spPr>
        <p:txBody>
          <a:bodyPr anchor="t" anchorCtr="0">
            <a:noAutofit/>
          </a:bodyPr>
          <a:lstStyle/>
          <a:p>
            <a:pPr marL="0" indent="0" algn="just">
              <a:lnSpc>
                <a:spcPct val="110000"/>
              </a:lnSpc>
              <a:buNone/>
            </a:pPr>
            <a:r>
              <a:rPr lang="en-US" sz="2200" b="1" dirty="0">
                <a:solidFill>
                  <a:schemeClr val="tx1"/>
                </a:solidFill>
              </a:rPr>
              <a:t>Do you plan to change </a:t>
            </a:r>
            <a:r>
              <a:rPr lang="en-US" sz="2200" b="1" dirty="0" smtClean="0">
                <a:solidFill>
                  <a:schemeClr val="tx1"/>
                </a:solidFill>
              </a:rPr>
              <a:t>your business </a:t>
            </a:r>
            <a:r>
              <a:rPr lang="en-US" sz="2200" b="1" dirty="0">
                <a:solidFill>
                  <a:schemeClr val="tx1"/>
                </a:solidFill>
              </a:rPr>
              <a:t>activity field?</a:t>
            </a:r>
          </a:p>
          <a:p>
            <a:pPr marL="0" indent="0" algn="just">
              <a:lnSpc>
                <a:spcPct val="110000"/>
              </a:lnSpc>
              <a:buNone/>
            </a:pPr>
            <a:r>
              <a:rPr lang="en-US" dirty="0">
                <a:solidFill>
                  <a:schemeClr val="tx1"/>
                </a:solidFill>
              </a:rPr>
              <a:t>Response rate: 100 </a:t>
            </a:r>
            <a:r>
              <a:rPr lang="en-US" dirty="0" smtClean="0">
                <a:solidFill>
                  <a:schemeClr val="tx1"/>
                </a:solidFill>
              </a:rPr>
              <a:t>%</a:t>
            </a:r>
          </a:p>
          <a:p>
            <a:pPr marL="0" indent="0" algn="just">
              <a:lnSpc>
                <a:spcPct val="110000"/>
              </a:lnSpc>
              <a:buNone/>
            </a:pPr>
            <a:endParaRPr lang="en-US" dirty="0">
              <a:solidFill>
                <a:schemeClr val="tx1"/>
              </a:solidFill>
            </a:endParaRPr>
          </a:p>
          <a:p>
            <a:pPr marL="0" indent="0" algn="just">
              <a:lnSpc>
                <a:spcPct val="110000"/>
              </a:lnSpc>
              <a:buNone/>
            </a:pPr>
            <a:endParaRPr lang="en-US" dirty="0">
              <a:solidFill>
                <a:schemeClr val="tx1"/>
              </a:solidFill>
            </a:endParaRPr>
          </a:p>
          <a:p>
            <a:pPr algn="just">
              <a:lnSpc>
                <a:spcPct val="110000"/>
              </a:lnSpc>
              <a:buFont typeface="Wingdings" panose="05000000000000000000" pitchFamily="2" charset="2"/>
              <a:buChar char="v"/>
            </a:pPr>
            <a:r>
              <a:rPr lang="en-US" dirty="0" smtClean="0">
                <a:solidFill>
                  <a:schemeClr val="tx1"/>
                </a:solidFill>
              </a:rPr>
              <a:t>One </a:t>
            </a:r>
            <a:r>
              <a:rPr lang="en-US" dirty="0">
                <a:solidFill>
                  <a:schemeClr val="tx1"/>
                </a:solidFill>
              </a:rPr>
              <a:t>answer for all respondents: "</a:t>
            </a:r>
            <a:r>
              <a:rPr lang="en-US" b="1" dirty="0">
                <a:solidFill>
                  <a:schemeClr val="tx1"/>
                </a:solidFill>
              </a:rPr>
              <a:t>No</a:t>
            </a:r>
            <a:r>
              <a:rPr lang="en-US" dirty="0" smtClean="0">
                <a:solidFill>
                  <a:schemeClr val="tx1"/>
                </a:solidFill>
              </a:rPr>
              <a:t>"</a:t>
            </a:r>
            <a:endParaRPr lang="en-US" dirty="0">
              <a:solidFill>
                <a:schemeClr val="tx1"/>
              </a:solidFill>
            </a:endParaRPr>
          </a:p>
        </p:txBody>
      </p:sp>
      <p:sp>
        <p:nvSpPr>
          <p:cNvPr id="7" name="Title 1"/>
          <p:cNvSpPr txBox="1">
            <a:spLocks/>
          </p:cNvSpPr>
          <p:nvPr/>
        </p:nvSpPr>
        <p:spPr>
          <a:xfrm>
            <a:off x="-1590" y="5340003"/>
            <a:ext cx="12193589"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ANALYSIS </a:t>
            </a:r>
            <a:r>
              <a:rPr lang="en-US" dirty="0"/>
              <a:t>OF THE BUSINESS </a:t>
            </a:r>
            <a:r>
              <a:rPr lang="en-US" dirty="0" smtClean="0"/>
              <a:t>ENVIRONMENT</a:t>
            </a:r>
            <a:endParaRPr lang="en-US" dirty="0"/>
          </a:p>
        </p:txBody>
      </p:sp>
    </p:spTree>
    <p:extLst>
      <p:ext uri="{BB962C8B-B14F-4D97-AF65-F5344CB8AC3E}">
        <p14:creationId xmlns:p14="http://schemas.microsoft.com/office/powerpoint/2010/main" val="374013528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me"/>
          <p:cNvPicPr/>
          <p:nvPr/>
        </p:nvPicPr>
        <p:blipFill>
          <a:blip r:embed="rId2">
            <a:extLst>
              <a:ext uri="{28A0092B-C50C-407E-A947-70E740481C1C}">
                <a14:useLocalDpi xmlns:a14="http://schemas.microsoft.com/office/drawing/2010/main" val="0"/>
              </a:ext>
            </a:extLst>
          </a:blip>
          <a:srcRect/>
          <a:stretch>
            <a:fillRect/>
          </a:stretch>
        </p:blipFill>
        <p:spPr bwMode="auto">
          <a:xfrm>
            <a:off x="9218612" y="391635"/>
            <a:ext cx="2039620" cy="668020"/>
          </a:xfrm>
          <a:prstGeom prst="rect">
            <a:avLst/>
          </a:prstGeom>
          <a:noFill/>
          <a:ln>
            <a:noFill/>
          </a:ln>
        </p:spPr>
      </p:pic>
      <p:sp>
        <p:nvSpPr>
          <p:cNvPr id="9" name="Rectangle 8"/>
          <p:cNvSpPr/>
          <p:nvPr/>
        </p:nvSpPr>
        <p:spPr>
          <a:xfrm>
            <a:off x="684212" y="735109"/>
            <a:ext cx="11276730" cy="461665"/>
          </a:xfrm>
          <a:prstGeom prst="rect">
            <a:avLst/>
          </a:prstGeom>
        </p:spPr>
        <p:txBody>
          <a:bodyPr wrap="square">
            <a:spAutoFit/>
          </a:bodyPr>
          <a:lstStyle/>
          <a:p>
            <a:r>
              <a:rPr lang="en-US" sz="2400" b="1" dirty="0">
                <a:solidFill>
                  <a:schemeClr val="tx2">
                    <a:lumMod val="20000"/>
                    <a:lumOff val="80000"/>
                  </a:schemeClr>
                </a:solidFill>
                <a:effectLst>
                  <a:outerShdw blurRad="38100" dist="38100" dir="2700000" algn="tl">
                    <a:srgbClr val="000000">
                      <a:alpha val="43137"/>
                    </a:srgbClr>
                  </a:outerShdw>
                </a:effectLst>
              </a:rPr>
              <a:t>MSMEs in RE and EE market</a:t>
            </a:r>
          </a:p>
        </p:txBody>
      </p:sp>
      <p:sp>
        <p:nvSpPr>
          <p:cNvPr id="10" name="Content Placeholder 2"/>
          <p:cNvSpPr>
            <a:spLocks noGrp="1"/>
          </p:cNvSpPr>
          <p:nvPr>
            <p:ph idx="1"/>
          </p:nvPr>
        </p:nvSpPr>
        <p:spPr>
          <a:xfrm>
            <a:off x="1061382" y="1840373"/>
            <a:ext cx="10050314" cy="3565003"/>
          </a:xfrm>
        </p:spPr>
        <p:txBody>
          <a:bodyPr anchor="t" anchorCtr="0">
            <a:noAutofit/>
          </a:bodyPr>
          <a:lstStyle/>
          <a:p>
            <a:pPr marL="0" indent="0" algn="just">
              <a:lnSpc>
                <a:spcPct val="110000"/>
              </a:lnSpc>
              <a:buNone/>
            </a:pPr>
            <a:r>
              <a:rPr lang="en-US" sz="2200" b="1" dirty="0">
                <a:solidFill>
                  <a:schemeClr val="tx1"/>
                </a:solidFill>
              </a:rPr>
              <a:t>Are you going to establish backup resources (financial or physical</a:t>
            </a:r>
            <a:r>
              <a:rPr lang="en-US" sz="2200" b="1" dirty="0" smtClean="0">
                <a:solidFill>
                  <a:schemeClr val="tx1"/>
                </a:solidFill>
              </a:rPr>
              <a:t>)?</a:t>
            </a:r>
            <a:endParaRPr lang="en-US" sz="2200" b="1" dirty="0">
              <a:solidFill>
                <a:schemeClr val="tx1"/>
              </a:solidFill>
            </a:endParaRPr>
          </a:p>
          <a:p>
            <a:pPr marL="0" indent="0" algn="just">
              <a:lnSpc>
                <a:spcPct val="110000"/>
              </a:lnSpc>
              <a:buNone/>
            </a:pPr>
            <a:r>
              <a:rPr lang="en-US" dirty="0">
                <a:solidFill>
                  <a:schemeClr val="tx1"/>
                </a:solidFill>
              </a:rPr>
              <a:t>Response rate: </a:t>
            </a:r>
            <a:r>
              <a:rPr lang="en-US" dirty="0" smtClean="0">
                <a:solidFill>
                  <a:schemeClr val="tx1"/>
                </a:solidFill>
              </a:rPr>
              <a:t>92 %</a:t>
            </a:r>
          </a:p>
          <a:p>
            <a:pPr marL="0" indent="0" algn="just">
              <a:lnSpc>
                <a:spcPct val="110000"/>
              </a:lnSpc>
              <a:buNone/>
            </a:pPr>
            <a:endParaRPr lang="en-US" dirty="0" smtClean="0">
              <a:solidFill>
                <a:schemeClr val="tx1"/>
              </a:solidFill>
            </a:endParaRPr>
          </a:p>
          <a:p>
            <a:pPr marL="0" indent="0" algn="just">
              <a:lnSpc>
                <a:spcPct val="110000"/>
              </a:lnSpc>
              <a:buNone/>
            </a:pPr>
            <a:endParaRPr lang="en-US" sz="1800" dirty="0">
              <a:solidFill>
                <a:schemeClr val="tx1"/>
              </a:solidFill>
            </a:endParaRPr>
          </a:p>
          <a:p>
            <a:pPr marL="0" indent="0" algn="just">
              <a:lnSpc>
                <a:spcPct val="110000"/>
              </a:lnSpc>
              <a:buNone/>
            </a:pPr>
            <a:endParaRPr lang="en-US" sz="1800" dirty="0" smtClean="0">
              <a:solidFill>
                <a:schemeClr val="tx1"/>
              </a:solidFill>
            </a:endParaRPr>
          </a:p>
          <a:p>
            <a:pPr marL="0" indent="0" algn="just">
              <a:lnSpc>
                <a:spcPct val="110000"/>
              </a:lnSpc>
              <a:buNone/>
            </a:pPr>
            <a:endParaRPr lang="en-US" sz="1800" dirty="0">
              <a:solidFill>
                <a:schemeClr val="tx1"/>
              </a:solidFill>
            </a:endParaRPr>
          </a:p>
          <a:p>
            <a:pPr algn="just">
              <a:lnSpc>
                <a:spcPct val="110000"/>
              </a:lnSpc>
              <a:buFont typeface="Wingdings" panose="05000000000000000000" pitchFamily="2" charset="2"/>
              <a:buChar char="v"/>
            </a:pPr>
            <a:r>
              <a:rPr lang="en-US" sz="1800" dirty="0" smtClean="0">
                <a:solidFill>
                  <a:schemeClr val="tx1"/>
                </a:solidFill>
              </a:rPr>
              <a:t>Backup </a:t>
            </a:r>
            <a:r>
              <a:rPr lang="en-US" sz="1800" dirty="0">
                <a:solidFill>
                  <a:schemeClr val="tx1"/>
                </a:solidFill>
              </a:rPr>
              <a:t>resources (financial or physical) have been established by 4.5 % of the respondents and 82% are going to establish</a:t>
            </a:r>
            <a:endParaRPr lang="en-US" sz="1800" dirty="0" smtClean="0">
              <a:solidFill>
                <a:schemeClr val="tx1"/>
              </a:solidFill>
            </a:endParaRPr>
          </a:p>
          <a:p>
            <a:pPr marL="0" indent="0" algn="just">
              <a:lnSpc>
                <a:spcPct val="110000"/>
              </a:lnSpc>
              <a:buNone/>
            </a:pPr>
            <a:endParaRPr lang="en-US" dirty="0">
              <a:solidFill>
                <a:schemeClr val="tx1"/>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2707562136"/>
              </p:ext>
            </p:extLst>
          </p:nvPr>
        </p:nvGraphicFramePr>
        <p:xfrm>
          <a:off x="1180617" y="2837319"/>
          <a:ext cx="9583838" cy="1564124"/>
        </p:xfrm>
        <a:graphic>
          <a:graphicData uri="http://schemas.openxmlformats.org/drawingml/2006/table">
            <a:tbl>
              <a:tblPr firstRow="1" firstCol="1" bandRow="1">
                <a:tableStyleId>{5C22544A-7EE6-4342-B048-85BDC9FD1C3A}</a:tableStyleId>
              </a:tblPr>
              <a:tblGrid>
                <a:gridCol w="1643605"/>
                <a:gridCol w="2292071"/>
                <a:gridCol w="1883083"/>
                <a:gridCol w="1881996"/>
                <a:gridCol w="1883083"/>
              </a:tblGrid>
              <a:tr h="700095">
                <a:tc>
                  <a:txBody>
                    <a:bodyPr/>
                    <a:lstStyle/>
                    <a:p>
                      <a:pPr marL="0" marR="0" algn="ctr">
                        <a:spcBef>
                          <a:spcPts val="0"/>
                        </a:spcBef>
                        <a:spcAft>
                          <a:spcPts val="0"/>
                        </a:spcAft>
                      </a:pPr>
                      <a:r>
                        <a:rPr lang="en-US" sz="1600" dirty="0">
                          <a:effectLst/>
                        </a:rPr>
                        <a:t>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b="0" dirty="0">
                          <a:effectLst/>
                        </a:rPr>
                        <a:t>Yes</a:t>
                      </a:r>
                      <a:endParaRPr lang="en-US" sz="16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b="0" dirty="0">
                          <a:effectLst/>
                        </a:rPr>
                        <a:t>Can’t say</a:t>
                      </a:r>
                      <a:endParaRPr lang="en-US" sz="16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b="0" dirty="0">
                          <a:effectLst/>
                        </a:rPr>
                        <a:t>Already created</a:t>
                      </a:r>
                      <a:endParaRPr lang="en-US" sz="16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b="0" dirty="0">
                          <a:effectLst/>
                        </a:rPr>
                        <a:t>Yes, once it becomes possible</a:t>
                      </a:r>
                      <a:endParaRPr lang="en-US" sz="16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r>
              <a:tr h="410529">
                <a:tc>
                  <a:txBody>
                    <a:bodyPr/>
                    <a:lstStyle/>
                    <a:p>
                      <a:pPr marL="0" marR="0" indent="0" algn="ctr">
                        <a:spcBef>
                          <a:spcPts val="0"/>
                        </a:spcBef>
                        <a:spcAft>
                          <a:spcPts val="0"/>
                        </a:spcAft>
                      </a:pPr>
                      <a:r>
                        <a:rPr lang="en-US" sz="1600" b="0" dirty="0">
                          <a:effectLst/>
                        </a:rPr>
                        <a:t>%</a:t>
                      </a:r>
                      <a:endParaRPr lang="en-US" sz="16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a:effectLst/>
                          <a:highlight>
                            <a:srgbClr val="FFFF00"/>
                          </a:highlight>
                        </a:rPr>
                        <a:t>81.8 %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a:effectLst/>
                        </a:rPr>
                        <a:t>9.1 %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dirty="0">
                          <a:effectLst/>
                        </a:rPr>
                        <a:t>4.5 %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a:effectLst/>
                        </a:rPr>
                        <a:t>4.5 %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r>
              <a:tr h="422075">
                <a:tc>
                  <a:txBody>
                    <a:bodyPr/>
                    <a:lstStyle/>
                    <a:p>
                      <a:pPr marL="0" marR="0" algn="ctr">
                        <a:spcBef>
                          <a:spcPts val="0"/>
                        </a:spcBef>
                        <a:spcAft>
                          <a:spcPts val="0"/>
                        </a:spcAft>
                      </a:pPr>
                      <a:r>
                        <a:rPr lang="en-US" sz="1600" b="0" dirty="0">
                          <a:effectLst/>
                        </a:rPr>
                        <a:t>Responses</a:t>
                      </a:r>
                      <a:endParaRPr lang="en-US" sz="16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dirty="0">
                          <a:effectLst/>
                        </a:rPr>
                        <a:t>18</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a:effectLst/>
                        </a:rPr>
                        <a:t>2</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a:effectLst/>
                        </a:rPr>
                        <a:t>1</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dirty="0">
                          <a:effectLst/>
                        </a:rPr>
                        <a:t>1</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r>
            </a:tbl>
          </a:graphicData>
        </a:graphic>
      </p:graphicFrame>
      <p:sp>
        <p:nvSpPr>
          <p:cNvPr id="7" name="Title 1"/>
          <p:cNvSpPr txBox="1">
            <a:spLocks/>
          </p:cNvSpPr>
          <p:nvPr/>
        </p:nvSpPr>
        <p:spPr>
          <a:xfrm>
            <a:off x="-1590" y="5340003"/>
            <a:ext cx="12193589"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ANALYSIS </a:t>
            </a:r>
            <a:r>
              <a:rPr lang="en-US" dirty="0"/>
              <a:t>OF THE BUSINESS </a:t>
            </a:r>
            <a:r>
              <a:rPr lang="en-US" dirty="0" smtClean="0"/>
              <a:t>ENVIRONMENT</a:t>
            </a:r>
            <a:endParaRPr lang="en-US" dirty="0"/>
          </a:p>
        </p:txBody>
      </p:sp>
    </p:spTree>
    <p:extLst>
      <p:ext uri="{BB962C8B-B14F-4D97-AF65-F5344CB8AC3E}">
        <p14:creationId xmlns:p14="http://schemas.microsoft.com/office/powerpoint/2010/main" val="39767108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3589" y="2462901"/>
            <a:ext cx="9266857" cy="1912137"/>
          </a:xfrm>
        </p:spPr>
        <p:txBody>
          <a:bodyPr>
            <a:noAutofit/>
          </a:bodyPr>
          <a:lstStyle/>
          <a:p>
            <a:pPr marL="0" indent="0">
              <a:buNone/>
            </a:pPr>
            <a:r>
              <a:rPr lang="en-US" sz="2400" b="1" dirty="0" smtClean="0">
                <a:solidFill>
                  <a:schemeClr val="tx1"/>
                </a:solidFill>
                <a:effectLst>
                  <a:outerShdw blurRad="38100" dist="38100" dir="2700000" algn="tl">
                    <a:srgbClr val="000000">
                      <a:alpha val="43137"/>
                    </a:srgbClr>
                  </a:outerShdw>
                </a:effectLst>
              </a:rPr>
              <a:t>The </a:t>
            </a:r>
            <a:r>
              <a:rPr lang="en-US" sz="2400" b="1" dirty="0">
                <a:solidFill>
                  <a:schemeClr val="tx1"/>
                </a:solidFill>
                <a:effectLst>
                  <a:outerShdw blurRad="38100" dist="38100" dir="2700000" algn="tl">
                    <a:srgbClr val="000000">
                      <a:alpha val="43137"/>
                    </a:srgbClr>
                  </a:outerShdw>
                </a:effectLst>
              </a:rPr>
              <a:t>effects of the global economic slowdown are </a:t>
            </a:r>
            <a:r>
              <a:rPr lang="en-US" sz="2400" b="1" dirty="0" smtClean="0">
                <a:solidFill>
                  <a:schemeClr val="tx1"/>
                </a:solidFill>
                <a:effectLst>
                  <a:outerShdw blurRad="38100" dist="38100" dir="2700000" algn="tl">
                    <a:srgbClr val="000000">
                      <a:alpha val="43137"/>
                    </a:srgbClr>
                  </a:outerShdw>
                </a:effectLst>
              </a:rPr>
              <a:t>reflected </a:t>
            </a:r>
            <a:r>
              <a:rPr lang="en-US" sz="2400" b="1" dirty="0">
                <a:solidFill>
                  <a:schemeClr val="tx1"/>
                </a:solidFill>
                <a:effectLst>
                  <a:outerShdw blurRad="38100" dist="38100" dir="2700000" algn="tl">
                    <a:srgbClr val="000000">
                      <a:alpha val="43137"/>
                    </a:srgbClr>
                  </a:outerShdw>
                </a:effectLst>
              </a:rPr>
              <a:t>on the Armenian </a:t>
            </a:r>
            <a:r>
              <a:rPr lang="en-US" sz="2400" b="1" dirty="0" smtClean="0">
                <a:solidFill>
                  <a:schemeClr val="tx1"/>
                </a:solidFill>
                <a:effectLst>
                  <a:outerShdw blurRad="38100" dist="38100" dir="2700000" algn="tl">
                    <a:srgbClr val="000000">
                      <a:alpha val="43137"/>
                    </a:srgbClr>
                  </a:outerShdw>
                </a:effectLst>
              </a:rPr>
              <a:t>exports and tourism:</a:t>
            </a:r>
          </a:p>
          <a:p>
            <a:pPr marL="0" indent="0">
              <a:buNone/>
            </a:pPr>
            <a:endParaRPr lang="en-US" sz="1000" dirty="0" smtClean="0">
              <a:solidFill>
                <a:schemeClr val="tx1"/>
              </a:solidFill>
              <a:effectLst>
                <a:outerShdw blurRad="38100" dist="38100" dir="2700000" algn="tl">
                  <a:srgbClr val="000000">
                    <a:alpha val="43137"/>
                  </a:srgbClr>
                </a:outerShdw>
              </a:effectLst>
            </a:endParaRPr>
          </a:p>
          <a:p>
            <a:pPr lvl="2">
              <a:buFont typeface="Wingdings" panose="05000000000000000000" pitchFamily="2" charset="2"/>
              <a:buChar char="v"/>
            </a:pPr>
            <a:r>
              <a:rPr lang="en-US" sz="2400" dirty="0" smtClean="0">
                <a:solidFill>
                  <a:schemeClr val="tx1"/>
                </a:solidFill>
                <a:effectLst>
                  <a:outerShdw blurRad="38100" dist="38100" dir="2700000" algn="tl">
                    <a:srgbClr val="000000">
                      <a:alpha val="43137"/>
                    </a:srgbClr>
                  </a:outerShdw>
                </a:effectLst>
              </a:rPr>
              <a:t>Brandy				</a:t>
            </a:r>
            <a:r>
              <a:rPr lang="en-US" sz="2400" b="1" dirty="0" smtClean="0">
                <a:solidFill>
                  <a:schemeClr val="tx1"/>
                </a:solidFill>
                <a:effectLst>
                  <a:outerShdw blurRad="38100" dist="38100" dir="2700000" algn="tl">
                    <a:srgbClr val="000000">
                      <a:alpha val="43137"/>
                    </a:srgbClr>
                  </a:outerShdw>
                </a:effectLst>
              </a:rPr>
              <a:t>-18.8 %</a:t>
            </a:r>
            <a:endParaRPr lang="en-US" sz="2400" b="1" dirty="0">
              <a:solidFill>
                <a:schemeClr val="tx1"/>
              </a:solidFill>
              <a:effectLst>
                <a:outerShdw blurRad="38100" dist="38100" dir="2700000" algn="tl">
                  <a:srgbClr val="000000">
                    <a:alpha val="43137"/>
                  </a:srgbClr>
                </a:outerShdw>
              </a:effectLst>
            </a:endParaRPr>
          </a:p>
          <a:p>
            <a:pPr lvl="2">
              <a:buFont typeface="Wingdings" panose="05000000000000000000" pitchFamily="2" charset="2"/>
              <a:buChar char="v"/>
            </a:pPr>
            <a:r>
              <a:rPr lang="en-US" sz="2400" dirty="0">
                <a:solidFill>
                  <a:schemeClr val="tx1"/>
                </a:solidFill>
                <a:effectLst>
                  <a:outerShdw blurRad="38100" dist="38100" dir="2700000" algn="tl">
                    <a:srgbClr val="000000">
                      <a:alpha val="43137"/>
                    </a:srgbClr>
                  </a:outerShdw>
                </a:effectLst>
              </a:rPr>
              <a:t>Iron </a:t>
            </a:r>
            <a:r>
              <a:rPr lang="en-US" sz="2400" dirty="0" smtClean="0">
                <a:solidFill>
                  <a:schemeClr val="tx1"/>
                </a:solidFill>
                <a:effectLst>
                  <a:outerShdw blurRad="38100" dist="38100" dir="2700000" algn="tl">
                    <a:srgbClr val="000000">
                      <a:alpha val="43137"/>
                    </a:srgbClr>
                  </a:outerShdw>
                </a:effectLst>
              </a:rPr>
              <a:t>smelting		</a:t>
            </a:r>
            <a:r>
              <a:rPr lang="en-US" sz="2400" b="1" dirty="0" smtClean="0">
                <a:solidFill>
                  <a:schemeClr val="tx1"/>
                </a:solidFill>
                <a:effectLst>
                  <a:outerShdw blurRad="38100" dist="38100" dir="2700000" algn="tl">
                    <a:srgbClr val="000000">
                      <a:alpha val="43137"/>
                    </a:srgbClr>
                  </a:outerShdw>
                </a:effectLst>
              </a:rPr>
              <a:t>-28.4 %</a:t>
            </a:r>
            <a:endParaRPr lang="en-US" sz="2400" b="1" dirty="0">
              <a:solidFill>
                <a:schemeClr val="tx1"/>
              </a:solidFill>
              <a:effectLst>
                <a:outerShdw blurRad="38100" dist="38100" dir="2700000" algn="tl">
                  <a:srgbClr val="000000">
                    <a:alpha val="43137"/>
                  </a:srgbClr>
                </a:outerShdw>
              </a:effectLst>
            </a:endParaRPr>
          </a:p>
          <a:p>
            <a:pPr lvl="2">
              <a:buFont typeface="Wingdings" panose="05000000000000000000" pitchFamily="2" charset="2"/>
              <a:buChar char="v"/>
            </a:pPr>
            <a:r>
              <a:rPr lang="en-US" sz="2400" dirty="0">
                <a:solidFill>
                  <a:schemeClr val="tx1"/>
                </a:solidFill>
                <a:effectLst>
                  <a:outerShdw blurRad="38100" dist="38100" dir="2700000" algn="tl">
                    <a:srgbClr val="000000">
                      <a:alpha val="43137"/>
                    </a:srgbClr>
                  </a:outerShdw>
                </a:effectLst>
              </a:rPr>
              <a:t>Diamond </a:t>
            </a:r>
            <a:r>
              <a:rPr lang="en-US" sz="2400" dirty="0" smtClean="0">
                <a:solidFill>
                  <a:schemeClr val="tx1"/>
                </a:solidFill>
                <a:effectLst>
                  <a:outerShdw blurRad="38100" dist="38100" dir="2700000" algn="tl">
                    <a:srgbClr val="000000">
                      <a:alpha val="43137"/>
                    </a:srgbClr>
                  </a:outerShdw>
                </a:effectLst>
              </a:rPr>
              <a:t>stone	</a:t>
            </a:r>
            <a:r>
              <a:rPr lang="en-US" sz="2400" b="1" dirty="0" smtClean="0">
                <a:solidFill>
                  <a:schemeClr val="tx1"/>
                </a:solidFill>
                <a:effectLst>
                  <a:outerShdw blurRad="38100" dist="38100" dir="2700000" algn="tl">
                    <a:srgbClr val="000000">
                      <a:alpha val="43137"/>
                    </a:srgbClr>
                  </a:outerShdw>
                </a:effectLst>
              </a:rPr>
              <a:t>-53.1 %</a:t>
            </a:r>
            <a:endParaRPr lang="en-US" sz="2400" b="1" dirty="0">
              <a:solidFill>
                <a:schemeClr val="tx1"/>
              </a:solidFill>
              <a:effectLst>
                <a:outerShdw blurRad="38100" dist="38100" dir="2700000" algn="tl">
                  <a:srgbClr val="000000">
                    <a:alpha val="43137"/>
                  </a:srgbClr>
                </a:outerShdw>
              </a:effectLst>
            </a:endParaRPr>
          </a:p>
          <a:p>
            <a:pPr lvl="2">
              <a:buFont typeface="Wingdings" panose="05000000000000000000" pitchFamily="2" charset="2"/>
              <a:buChar char="v"/>
            </a:pPr>
            <a:r>
              <a:rPr lang="en-US" sz="2400" dirty="0" smtClean="0">
                <a:solidFill>
                  <a:schemeClr val="tx1"/>
                </a:solidFill>
                <a:effectLst>
                  <a:outerShdw blurRad="38100" dist="38100" dir="2700000" algn="tl">
                    <a:srgbClr val="000000">
                      <a:alpha val="43137"/>
                    </a:srgbClr>
                  </a:outerShdw>
                </a:effectLst>
              </a:rPr>
              <a:t>Tobacco			  </a:t>
            </a:r>
            <a:r>
              <a:rPr lang="en-US" sz="2400" b="1" dirty="0" smtClean="0">
                <a:solidFill>
                  <a:schemeClr val="tx1"/>
                </a:solidFill>
                <a:effectLst>
                  <a:outerShdw blurRad="38100" dist="38100" dir="2700000" algn="tl">
                    <a:srgbClr val="000000">
                      <a:alpha val="43137"/>
                    </a:srgbClr>
                  </a:outerShdw>
                </a:effectLst>
              </a:rPr>
              <a:t>-9.6 %</a:t>
            </a:r>
            <a:endParaRPr lang="en-US" sz="2400" b="1" dirty="0">
              <a:solidFill>
                <a:schemeClr val="tx1"/>
              </a:solidFill>
              <a:effectLst>
                <a:outerShdw blurRad="38100" dist="38100" dir="2700000" algn="tl">
                  <a:srgbClr val="000000">
                    <a:alpha val="43137"/>
                  </a:srgbClr>
                </a:outerShdw>
              </a:effectLst>
            </a:endParaRPr>
          </a:p>
          <a:p>
            <a:pPr lvl="2">
              <a:buFont typeface="Wingdings" panose="05000000000000000000" pitchFamily="2" charset="2"/>
              <a:buChar char="v"/>
            </a:pPr>
            <a:r>
              <a:rPr lang="en-US" sz="2400" dirty="0" smtClean="0">
                <a:solidFill>
                  <a:schemeClr val="tx1"/>
                </a:solidFill>
                <a:effectLst>
                  <a:outerShdw blurRad="38100" dist="38100" dir="2700000" algn="tl">
                    <a:srgbClr val="000000">
                      <a:alpha val="43137"/>
                    </a:srgbClr>
                  </a:outerShdw>
                </a:effectLst>
              </a:rPr>
              <a:t>Jewelry 			</a:t>
            </a:r>
            <a:r>
              <a:rPr lang="en-US" sz="2400" b="1" dirty="0" smtClean="0">
                <a:solidFill>
                  <a:schemeClr val="tx1"/>
                </a:solidFill>
                <a:effectLst>
                  <a:outerShdw blurRad="38100" dist="38100" dir="2700000" algn="tl">
                    <a:srgbClr val="000000">
                      <a:alpha val="43137"/>
                    </a:srgbClr>
                  </a:outerShdw>
                </a:effectLst>
              </a:rPr>
              <a:t>-52.4 %</a:t>
            </a:r>
          </a:p>
          <a:p>
            <a:pPr lvl="2">
              <a:buFont typeface="Wingdings" panose="05000000000000000000" pitchFamily="2" charset="2"/>
              <a:buChar char="v"/>
            </a:pPr>
            <a:r>
              <a:rPr lang="en-US" sz="2400" dirty="0" smtClean="0">
                <a:solidFill>
                  <a:schemeClr val="tx1"/>
                </a:solidFill>
                <a:effectLst>
                  <a:outerShdw blurRad="38100" dist="38100" dir="2700000" algn="tl">
                    <a:srgbClr val="000000">
                      <a:alpha val="43137"/>
                    </a:srgbClr>
                  </a:outerShdw>
                </a:effectLst>
              </a:rPr>
              <a:t>Tourism				</a:t>
            </a:r>
            <a:r>
              <a:rPr lang="en-US" sz="2400" b="1" dirty="0" smtClean="0">
                <a:solidFill>
                  <a:schemeClr val="tx1"/>
                </a:solidFill>
                <a:effectLst>
                  <a:outerShdw blurRad="38100" dist="38100" dir="2700000" algn="tl">
                    <a:srgbClr val="000000">
                      <a:alpha val="43137"/>
                    </a:srgbClr>
                  </a:outerShdw>
                </a:effectLst>
              </a:rPr>
              <a:t>-63.0 %</a:t>
            </a:r>
            <a:endParaRPr lang="en-US" sz="2400" b="1" dirty="0">
              <a:solidFill>
                <a:schemeClr val="tx1"/>
              </a:solidFill>
              <a:effectLst>
                <a:outerShdw blurRad="38100" dist="38100" dir="2700000" algn="tl">
                  <a:srgbClr val="000000">
                    <a:alpha val="43137"/>
                  </a:srgbClr>
                </a:outerShdw>
              </a:effectLst>
            </a:endParaRPr>
          </a:p>
          <a:p>
            <a:pPr lvl="2">
              <a:buFont typeface="Wingdings" panose="05000000000000000000" pitchFamily="2" charset="2"/>
              <a:buChar char="v"/>
            </a:pPr>
            <a:endParaRPr lang="en-US" sz="2400" dirty="0" smtClean="0">
              <a:solidFill>
                <a:schemeClr val="tx1"/>
              </a:solidFill>
              <a:effectLst>
                <a:outerShdw blurRad="38100" dist="38100" dir="2700000" algn="tl">
                  <a:srgbClr val="000000">
                    <a:alpha val="43137"/>
                  </a:srgbClr>
                </a:outerShdw>
              </a:effectLst>
            </a:endParaRPr>
          </a:p>
        </p:txBody>
      </p:sp>
      <p:pic>
        <p:nvPicPr>
          <p:cNvPr id="4" name="Picture 3" descr="Home"/>
          <p:cNvPicPr/>
          <p:nvPr/>
        </p:nvPicPr>
        <p:blipFill>
          <a:blip r:embed="rId2">
            <a:extLst>
              <a:ext uri="{28A0092B-C50C-407E-A947-70E740481C1C}">
                <a14:useLocalDpi xmlns:a14="http://schemas.microsoft.com/office/drawing/2010/main" val="0"/>
              </a:ext>
            </a:extLst>
          </a:blip>
          <a:srcRect/>
          <a:stretch>
            <a:fillRect/>
          </a:stretch>
        </p:blipFill>
        <p:spPr bwMode="auto">
          <a:xfrm>
            <a:off x="9218612" y="391635"/>
            <a:ext cx="2039620" cy="668020"/>
          </a:xfrm>
          <a:prstGeom prst="rect">
            <a:avLst/>
          </a:prstGeom>
          <a:noFill/>
          <a:ln>
            <a:noFill/>
          </a:ln>
        </p:spPr>
      </p:pic>
      <p:sp>
        <p:nvSpPr>
          <p:cNvPr id="6" name="Title 1"/>
          <p:cNvSpPr>
            <a:spLocks noGrp="1"/>
          </p:cNvSpPr>
          <p:nvPr>
            <p:ph type="title"/>
          </p:nvPr>
        </p:nvSpPr>
        <p:spPr>
          <a:xfrm>
            <a:off x="-1588" y="5351090"/>
            <a:ext cx="8534400" cy="1507067"/>
          </a:xfrm>
        </p:spPr>
        <p:txBody>
          <a:bodyPr/>
          <a:lstStyle/>
          <a:p>
            <a:r>
              <a:rPr lang="en-US" dirty="0"/>
              <a:t>Objectives of the Study</a:t>
            </a:r>
          </a:p>
        </p:txBody>
      </p:sp>
    </p:spTree>
    <p:extLst>
      <p:ext uri="{BB962C8B-B14F-4D97-AF65-F5344CB8AC3E}">
        <p14:creationId xmlns:p14="http://schemas.microsoft.com/office/powerpoint/2010/main" val="321482374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me"/>
          <p:cNvPicPr/>
          <p:nvPr/>
        </p:nvPicPr>
        <p:blipFill>
          <a:blip r:embed="rId2">
            <a:extLst>
              <a:ext uri="{28A0092B-C50C-407E-A947-70E740481C1C}">
                <a14:useLocalDpi xmlns:a14="http://schemas.microsoft.com/office/drawing/2010/main" val="0"/>
              </a:ext>
            </a:extLst>
          </a:blip>
          <a:srcRect/>
          <a:stretch>
            <a:fillRect/>
          </a:stretch>
        </p:blipFill>
        <p:spPr bwMode="auto">
          <a:xfrm>
            <a:off x="9218612" y="391635"/>
            <a:ext cx="2039620" cy="668020"/>
          </a:xfrm>
          <a:prstGeom prst="rect">
            <a:avLst/>
          </a:prstGeom>
          <a:noFill/>
          <a:ln>
            <a:noFill/>
          </a:ln>
        </p:spPr>
      </p:pic>
      <p:sp>
        <p:nvSpPr>
          <p:cNvPr id="9" name="Rectangle 8"/>
          <p:cNvSpPr/>
          <p:nvPr/>
        </p:nvSpPr>
        <p:spPr>
          <a:xfrm>
            <a:off x="684212" y="735109"/>
            <a:ext cx="11276730" cy="461665"/>
          </a:xfrm>
          <a:prstGeom prst="rect">
            <a:avLst/>
          </a:prstGeom>
        </p:spPr>
        <p:txBody>
          <a:bodyPr wrap="square">
            <a:spAutoFit/>
          </a:bodyPr>
          <a:lstStyle/>
          <a:p>
            <a:r>
              <a:rPr lang="en-US" sz="2400" b="1" dirty="0">
                <a:solidFill>
                  <a:schemeClr val="tx2">
                    <a:lumMod val="20000"/>
                    <a:lumOff val="80000"/>
                  </a:schemeClr>
                </a:solidFill>
                <a:effectLst>
                  <a:outerShdw blurRad="38100" dist="38100" dir="2700000" algn="tl">
                    <a:srgbClr val="000000">
                      <a:alpha val="43137"/>
                    </a:srgbClr>
                  </a:outerShdw>
                </a:effectLst>
              </a:rPr>
              <a:t>MSMEs in RE and EE market</a:t>
            </a:r>
          </a:p>
        </p:txBody>
      </p:sp>
      <p:sp>
        <p:nvSpPr>
          <p:cNvPr id="10" name="Content Placeholder 2"/>
          <p:cNvSpPr>
            <a:spLocks noGrp="1"/>
          </p:cNvSpPr>
          <p:nvPr>
            <p:ph idx="1"/>
          </p:nvPr>
        </p:nvSpPr>
        <p:spPr>
          <a:xfrm>
            <a:off x="1061382" y="1840373"/>
            <a:ext cx="10050314" cy="3565003"/>
          </a:xfrm>
        </p:spPr>
        <p:txBody>
          <a:bodyPr anchor="t" anchorCtr="0">
            <a:noAutofit/>
          </a:bodyPr>
          <a:lstStyle/>
          <a:p>
            <a:pPr marL="0" indent="0" algn="just">
              <a:lnSpc>
                <a:spcPct val="110000"/>
              </a:lnSpc>
              <a:buNone/>
            </a:pPr>
            <a:r>
              <a:rPr lang="en-US" sz="2200" b="1" dirty="0" smtClean="0">
                <a:solidFill>
                  <a:schemeClr val="tx1"/>
                </a:solidFill>
              </a:rPr>
              <a:t>The </a:t>
            </a:r>
            <a:r>
              <a:rPr lang="en-US" sz="2200" b="1" dirty="0">
                <a:solidFill>
                  <a:schemeClr val="tx1"/>
                </a:solidFill>
              </a:rPr>
              <a:t>types of subsidies used, their pros and </a:t>
            </a:r>
            <a:r>
              <a:rPr lang="en-US" sz="2200" b="1" dirty="0" smtClean="0">
                <a:solidFill>
                  <a:schemeClr val="tx1"/>
                </a:solidFill>
              </a:rPr>
              <a:t>cons</a:t>
            </a:r>
          </a:p>
          <a:p>
            <a:pPr marL="0" indent="0" algn="just">
              <a:lnSpc>
                <a:spcPct val="110000"/>
              </a:lnSpc>
              <a:buNone/>
            </a:pPr>
            <a:r>
              <a:rPr lang="en-US" dirty="0" smtClean="0">
                <a:solidFill>
                  <a:schemeClr val="tx1"/>
                </a:solidFill>
              </a:rPr>
              <a:t>Response </a:t>
            </a:r>
            <a:r>
              <a:rPr lang="en-US" dirty="0">
                <a:solidFill>
                  <a:schemeClr val="tx1"/>
                </a:solidFill>
              </a:rPr>
              <a:t>rate: </a:t>
            </a:r>
            <a:r>
              <a:rPr lang="en-US" dirty="0" smtClean="0">
                <a:solidFill>
                  <a:schemeClr val="tx1"/>
                </a:solidFill>
              </a:rPr>
              <a:t>100 %</a:t>
            </a:r>
          </a:p>
          <a:p>
            <a:pPr marL="0" indent="0" algn="just">
              <a:lnSpc>
                <a:spcPct val="110000"/>
              </a:lnSpc>
              <a:buNone/>
            </a:pPr>
            <a:r>
              <a:rPr lang="en-US" dirty="0">
                <a:solidFill>
                  <a:schemeClr val="tx1"/>
                </a:solidFill>
              </a:rPr>
              <a:t>16 out of 24 (</a:t>
            </a:r>
            <a:r>
              <a:rPr lang="en-US" b="1" dirty="0">
                <a:solidFill>
                  <a:schemeClr val="tx1"/>
                </a:solidFill>
              </a:rPr>
              <a:t>67</a:t>
            </a:r>
            <a:r>
              <a:rPr lang="en-US" dirty="0">
                <a:solidFill>
                  <a:schemeClr val="tx1"/>
                </a:solidFill>
              </a:rPr>
              <a:t> %) respondents </a:t>
            </a:r>
            <a:r>
              <a:rPr lang="en-US" b="1" dirty="0">
                <a:solidFill>
                  <a:schemeClr val="tx1"/>
                </a:solidFill>
              </a:rPr>
              <a:t>did not take advantage of the </a:t>
            </a:r>
            <a:r>
              <a:rPr lang="en-US" b="1" dirty="0" smtClean="0">
                <a:solidFill>
                  <a:schemeClr val="tx1"/>
                </a:solidFill>
              </a:rPr>
              <a:t>subsidies</a:t>
            </a:r>
            <a:endParaRPr lang="en-US" dirty="0">
              <a:solidFill>
                <a:schemeClr val="tx1"/>
              </a:solidFill>
            </a:endParaRPr>
          </a:p>
          <a:p>
            <a:pPr marL="0" indent="0" algn="just">
              <a:lnSpc>
                <a:spcPct val="110000"/>
              </a:lnSpc>
              <a:buNone/>
            </a:pPr>
            <a:r>
              <a:rPr lang="en-US" b="1" dirty="0" smtClean="0">
                <a:solidFill>
                  <a:schemeClr val="tx1"/>
                </a:solidFill>
              </a:rPr>
              <a:t>What Respondents think about </a:t>
            </a:r>
            <a:r>
              <a:rPr lang="en-US" b="1" dirty="0">
                <a:solidFill>
                  <a:schemeClr val="tx1"/>
                </a:solidFill>
              </a:rPr>
              <a:t>the government assistance </a:t>
            </a:r>
            <a:r>
              <a:rPr lang="en-US" b="1" dirty="0" smtClean="0">
                <a:solidFill>
                  <a:schemeClr val="tx1"/>
                </a:solidFill>
              </a:rPr>
              <a:t>programs</a:t>
            </a:r>
          </a:p>
          <a:p>
            <a:pPr algn="just">
              <a:lnSpc>
                <a:spcPct val="110000"/>
              </a:lnSpc>
              <a:buFont typeface="Wingdings" panose="05000000000000000000" pitchFamily="2" charset="2"/>
              <a:buChar char="v"/>
            </a:pPr>
            <a:r>
              <a:rPr lang="en-US" dirty="0" smtClean="0">
                <a:solidFill>
                  <a:schemeClr val="tx1"/>
                </a:solidFill>
              </a:rPr>
              <a:t>Negative 5 and </a:t>
            </a:r>
            <a:r>
              <a:rPr lang="en-US" dirty="0">
                <a:solidFill>
                  <a:schemeClr val="tx1"/>
                </a:solidFill>
              </a:rPr>
              <a:t>only one </a:t>
            </a:r>
            <a:r>
              <a:rPr lang="en-US" dirty="0" smtClean="0">
                <a:solidFill>
                  <a:schemeClr val="tx1"/>
                </a:solidFill>
              </a:rPr>
              <a:t>positive</a:t>
            </a:r>
          </a:p>
          <a:p>
            <a:pPr algn="just">
              <a:lnSpc>
                <a:spcPct val="110000"/>
              </a:lnSpc>
              <a:buFont typeface="Wingdings" panose="05000000000000000000" pitchFamily="2" charset="2"/>
              <a:buChar char="v"/>
            </a:pPr>
            <a:r>
              <a:rPr lang="en-US" dirty="0" smtClean="0">
                <a:solidFill>
                  <a:schemeClr val="tx1"/>
                </a:solidFill>
              </a:rPr>
              <a:t>The </a:t>
            </a:r>
            <a:r>
              <a:rPr lang="en-US" dirty="0">
                <a:solidFill>
                  <a:schemeClr val="tx1"/>
                </a:solidFill>
              </a:rPr>
              <a:t>negative answers mention (a) too high interest rate of loans; (b) mandatory collateral; (c</a:t>
            </a:r>
            <a:r>
              <a:rPr lang="en-US" dirty="0" smtClean="0">
                <a:solidFill>
                  <a:schemeClr val="tx1"/>
                </a:solidFill>
              </a:rPr>
              <a:t>) </a:t>
            </a:r>
            <a:r>
              <a:rPr lang="en-US" dirty="0">
                <a:solidFill>
                  <a:schemeClr val="tx1"/>
                </a:solidFill>
              </a:rPr>
              <a:t>slow clearance procedure; (d) various limitations </a:t>
            </a:r>
            <a:r>
              <a:rPr lang="en-US" dirty="0" smtClean="0">
                <a:solidFill>
                  <a:schemeClr val="tx1"/>
                </a:solidFill>
              </a:rPr>
              <a:t>(eligibility </a:t>
            </a:r>
            <a:r>
              <a:rPr lang="en-US" dirty="0">
                <a:solidFill>
                  <a:schemeClr val="tx1"/>
                </a:solidFill>
              </a:rPr>
              <a:t>issues due to limitations); (e) </a:t>
            </a:r>
            <a:r>
              <a:rPr lang="en-US" dirty="0" smtClean="0">
                <a:solidFill>
                  <a:schemeClr val="tx1"/>
                </a:solidFill>
              </a:rPr>
              <a:t>the subsidy </a:t>
            </a:r>
            <a:r>
              <a:rPr lang="en-US" dirty="0">
                <a:solidFill>
                  <a:schemeClr val="tx1"/>
                </a:solidFill>
              </a:rPr>
              <a:t>it too </a:t>
            </a:r>
            <a:r>
              <a:rPr lang="en-US" dirty="0" smtClean="0">
                <a:solidFill>
                  <a:schemeClr val="tx1"/>
                </a:solidFill>
              </a:rPr>
              <a:t>small</a:t>
            </a:r>
          </a:p>
        </p:txBody>
      </p:sp>
      <p:sp>
        <p:nvSpPr>
          <p:cNvPr id="7" name="Title 1"/>
          <p:cNvSpPr txBox="1">
            <a:spLocks/>
          </p:cNvSpPr>
          <p:nvPr/>
        </p:nvSpPr>
        <p:spPr>
          <a:xfrm>
            <a:off x="-1590" y="5340003"/>
            <a:ext cx="12193589"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ANALYSIS </a:t>
            </a:r>
            <a:r>
              <a:rPr lang="en-US" dirty="0"/>
              <a:t>OF THE BUSINESS </a:t>
            </a:r>
            <a:r>
              <a:rPr lang="en-US" dirty="0" smtClean="0"/>
              <a:t>ENVIRONMENT</a:t>
            </a:r>
            <a:endParaRPr lang="en-US" dirty="0"/>
          </a:p>
        </p:txBody>
      </p:sp>
    </p:spTree>
    <p:extLst>
      <p:ext uri="{BB962C8B-B14F-4D97-AF65-F5344CB8AC3E}">
        <p14:creationId xmlns:p14="http://schemas.microsoft.com/office/powerpoint/2010/main" val="172111818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me"/>
          <p:cNvPicPr/>
          <p:nvPr/>
        </p:nvPicPr>
        <p:blipFill>
          <a:blip r:embed="rId2">
            <a:extLst>
              <a:ext uri="{28A0092B-C50C-407E-A947-70E740481C1C}">
                <a14:useLocalDpi xmlns:a14="http://schemas.microsoft.com/office/drawing/2010/main" val="0"/>
              </a:ext>
            </a:extLst>
          </a:blip>
          <a:srcRect/>
          <a:stretch>
            <a:fillRect/>
          </a:stretch>
        </p:blipFill>
        <p:spPr bwMode="auto">
          <a:xfrm>
            <a:off x="9218612" y="391635"/>
            <a:ext cx="2039620" cy="668020"/>
          </a:xfrm>
          <a:prstGeom prst="rect">
            <a:avLst/>
          </a:prstGeom>
          <a:noFill/>
          <a:ln>
            <a:noFill/>
          </a:ln>
        </p:spPr>
      </p:pic>
      <p:sp>
        <p:nvSpPr>
          <p:cNvPr id="9" name="Rectangle 8"/>
          <p:cNvSpPr/>
          <p:nvPr/>
        </p:nvSpPr>
        <p:spPr>
          <a:xfrm>
            <a:off x="684212" y="735109"/>
            <a:ext cx="11276730" cy="461665"/>
          </a:xfrm>
          <a:prstGeom prst="rect">
            <a:avLst/>
          </a:prstGeom>
        </p:spPr>
        <p:txBody>
          <a:bodyPr wrap="square">
            <a:spAutoFit/>
          </a:bodyPr>
          <a:lstStyle/>
          <a:p>
            <a:r>
              <a:rPr lang="en-US" sz="2400" b="1" dirty="0">
                <a:solidFill>
                  <a:schemeClr val="tx2">
                    <a:lumMod val="20000"/>
                    <a:lumOff val="80000"/>
                  </a:schemeClr>
                </a:solidFill>
                <a:effectLst>
                  <a:outerShdw blurRad="38100" dist="38100" dir="2700000" algn="tl">
                    <a:srgbClr val="000000">
                      <a:alpha val="43137"/>
                    </a:srgbClr>
                  </a:outerShdw>
                </a:effectLst>
              </a:rPr>
              <a:t>MSMEs in RE and EE market</a:t>
            </a:r>
          </a:p>
        </p:txBody>
      </p:sp>
      <p:sp>
        <p:nvSpPr>
          <p:cNvPr id="10" name="Content Placeholder 2"/>
          <p:cNvSpPr>
            <a:spLocks noGrp="1"/>
          </p:cNvSpPr>
          <p:nvPr>
            <p:ph idx="1"/>
          </p:nvPr>
        </p:nvSpPr>
        <p:spPr>
          <a:xfrm>
            <a:off x="1061382" y="2251173"/>
            <a:ext cx="10050314" cy="3154203"/>
          </a:xfrm>
        </p:spPr>
        <p:txBody>
          <a:bodyPr anchor="t" anchorCtr="0">
            <a:noAutofit/>
          </a:bodyPr>
          <a:lstStyle/>
          <a:p>
            <a:pPr marL="0" indent="0" algn="just">
              <a:lnSpc>
                <a:spcPct val="110000"/>
              </a:lnSpc>
              <a:buNone/>
            </a:pPr>
            <a:r>
              <a:rPr lang="en-US" b="1" dirty="0" smtClean="0">
                <a:solidFill>
                  <a:schemeClr val="tx1"/>
                </a:solidFill>
              </a:rPr>
              <a:t>Human resources</a:t>
            </a:r>
          </a:p>
          <a:p>
            <a:pPr algn="just">
              <a:lnSpc>
                <a:spcPct val="110000"/>
              </a:lnSpc>
              <a:buFont typeface="Wingdings" panose="05000000000000000000" pitchFamily="2" charset="2"/>
              <a:buChar char="v"/>
            </a:pPr>
            <a:r>
              <a:rPr lang="en-US" dirty="0" smtClean="0">
                <a:solidFill>
                  <a:schemeClr val="tx1"/>
                </a:solidFill>
              </a:rPr>
              <a:t>In </a:t>
            </a:r>
            <a:r>
              <a:rPr lang="en-US" dirty="0">
                <a:solidFill>
                  <a:schemeClr val="tx1"/>
                </a:solidFill>
              </a:rPr>
              <a:t>general for the MSMEs in delivering energy-efficient products and in providing renewable energy equipment employment has </a:t>
            </a:r>
            <a:r>
              <a:rPr lang="en-US" b="1" dirty="0">
                <a:solidFill>
                  <a:schemeClr val="tx1"/>
                </a:solidFill>
              </a:rPr>
              <a:t>increased by 120 % </a:t>
            </a:r>
            <a:r>
              <a:rPr lang="en-US" dirty="0">
                <a:solidFill>
                  <a:schemeClr val="tx1"/>
                </a:solidFill>
              </a:rPr>
              <a:t>which should be seen as a positive </a:t>
            </a:r>
            <a:r>
              <a:rPr lang="en-US" dirty="0" smtClean="0">
                <a:solidFill>
                  <a:schemeClr val="tx1"/>
                </a:solidFill>
              </a:rPr>
              <a:t>trend</a:t>
            </a:r>
          </a:p>
          <a:p>
            <a:pPr marL="0" indent="0" algn="just">
              <a:lnSpc>
                <a:spcPct val="150000"/>
              </a:lnSpc>
              <a:buNone/>
            </a:pPr>
            <a:r>
              <a:rPr lang="en-US" b="1" dirty="0">
                <a:solidFill>
                  <a:schemeClr val="tx1"/>
                </a:solidFill>
              </a:rPr>
              <a:t>Annual turnover </a:t>
            </a:r>
            <a:r>
              <a:rPr lang="en-US" b="1" dirty="0" smtClean="0">
                <a:solidFill>
                  <a:schemeClr val="tx1"/>
                </a:solidFill>
              </a:rPr>
              <a:t>trend</a:t>
            </a:r>
          </a:p>
          <a:p>
            <a:pPr algn="just">
              <a:lnSpc>
                <a:spcPct val="110000"/>
              </a:lnSpc>
              <a:buFont typeface="Wingdings" panose="05000000000000000000" pitchFamily="2" charset="2"/>
              <a:buChar char="v"/>
            </a:pPr>
            <a:r>
              <a:rPr lang="en-US" dirty="0">
                <a:solidFill>
                  <a:schemeClr val="tx1"/>
                </a:solidFill>
              </a:rPr>
              <a:t>For the summary of turnover for all respondents, the average growth was </a:t>
            </a:r>
            <a:r>
              <a:rPr lang="en-US" b="1" dirty="0">
                <a:solidFill>
                  <a:schemeClr val="tx1"/>
                </a:solidFill>
              </a:rPr>
              <a:t>91 </a:t>
            </a:r>
            <a:r>
              <a:rPr lang="en-US" b="1" dirty="0" smtClean="0">
                <a:solidFill>
                  <a:schemeClr val="tx1"/>
                </a:solidFill>
              </a:rPr>
              <a:t>%</a:t>
            </a:r>
            <a:r>
              <a:rPr lang="en-US" dirty="0" smtClean="0">
                <a:solidFill>
                  <a:schemeClr val="tx1"/>
                </a:solidFill>
              </a:rPr>
              <a:t>  during </a:t>
            </a:r>
            <a:r>
              <a:rPr lang="en-US" dirty="0">
                <a:solidFill>
                  <a:schemeClr val="tx1"/>
                </a:solidFill>
              </a:rPr>
              <a:t>the Covid-19 </a:t>
            </a:r>
            <a:r>
              <a:rPr lang="en-US" dirty="0" smtClean="0">
                <a:solidFill>
                  <a:schemeClr val="tx1"/>
                </a:solidFill>
              </a:rPr>
              <a:t>outbreak which </a:t>
            </a:r>
            <a:r>
              <a:rPr lang="en-US" dirty="0">
                <a:solidFill>
                  <a:schemeClr val="tx1"/>
                </a:solidFill>
              </a:rPr>
              <a:t>should be seen as a positive </a:t>
            </a:r>
            <a:r>
              <a:rPr lang="en-US" dirty="0" smtClean="0">
                <a:solidFill>
                  <a:schemeClr val="tx1"/>
                </a:solidFill>
              </a:rPr>
              <a:t>trend</a:t>
            </a:r>
            <a:endParaRPr lang="en-US" dirty="0">
              <a:solidFill>
                <a:schemeClr val="tx1"/>
              </a:solidFill>
            </a:endParaRPr>
          </a:p>
          <a:p>
            <a:pPr marL="0" indent="0" algn="just">
              <a:lnSpc>
                <a:spcPct val="110000"/>
              </a:lnSpc>
              <a:buNone/>
            </a:pPr>
            <a:endParaRPr lang="en-US" dirty="0">
              <a:solidFill>
                <a:schemeClr val="tx1"/>
              </a:solidFill>
            </a:endParaRPr>
          </a:p>
        </p:txBody>
      </p:sp>
      <p:sp>
        <p:nvSpPr>
          <p:cNvPr id="2" name="Rectangle 1"/>
          <p:cNvSpPr/>
          <p:nvPr/>
        </p:nvSpPr>
        <p:spPr>
          <a:xfrm>
            <a:off x="1061382" y="1308475"/>
            <a:ext cx="9367408" cy="830997"/>
          </a:xfrm>
          <a:prstGeom prst="rect">
            <a:avLst/>
          </a:prstGeom>
        </p:spPr>
        <p:txBody>
          <a:bodyPr wrap="square">
            <a:spAutoFit/>
          </a:bodyPr>
          <a:lstStyle/>
          <a:p>
            <a:r>
              <a:rPr lang="en-US" sz="2400" dirty="0" smtClean="0">
                <a:latin typeface="Calibri" panose="020F0502020204030204" pitchFamily="34" charset="0"/>
                <a:ea typeface="Times New Roman" panose="02020603050405020304" pitchFamily="18" charset="0"/>
                <a:cs typeface="Times New Roman" panose="02020603050405020304" pitchFamily="18" charset="0"/>
              </a:rPr>
              <a:t>MAIN FINDINGS FROM THE SURVEY AND INTERVIEWS CONDUCTED AMONG THE MSMES</a:t>
            </a:r>
            <a:endParaRPr lang="en-US" sz="2400" dirty="0"/>
          </a:p>
        </p:txBody>
      </p:sp>
      <p:sp>
        <p:nvSpPr>
          <p:cNvPr id="7" name="Title 1"/>
          <p:cNvSpPr txBox="1">
            <a:spLocks/>
          </p:cNvSpPr>
          <p:nvPr/>
        </p:nvSpPr>
        <p:spPr>
          <a:xfrm>
            <a:off x="-1590" y="5340003"/>
            <a:ext cx="12193589"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ANALYSIS </a:t>
            </a:r>
            <a:r>
              <a:rPr lang="en-US" dirty="0"/>
              <a:t>OF THE BUSINESS </a:t>
            </a:r>
            <a:r>
              <a:rPr lang="en-US" dirty="0" smtClean="0"/>
              <a:t>ENVIRONMENT</a:t>
            </a:r>
            <a:endParaRPr lang="en-US" dirty="0"/>
          </a:p>
        </p:txBody>
      </p:sp>
    </p:spTree>
    <p:extLst>
      <p:ext uri="{BB962C8B-B14F-4D97-AF65-F5344CB8AC3E}">
        <p14:creationId xmlns:p14="http://schemas.microsoft.com/office/powerpoint/2010/main" val="20658572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me"/>
          <p:cNvPicPr/>
          <p:nvPr/>
        </p:nvPicPr>
        <p:blipFill>
          <a:blip r:embed="rId2">
            <a:extLst>
              <a:ext uri="{28A0092B-C50C-407E-A947-70E740481C1C}">
                <a14:useLocalDpi xmlns:a14="http://schemas.microsoft.com/office/drawing/2010/main" val="0"/>
              </a:ext>
            </a:extLst>
          </a:blip>
          <a:srcRect/>
          <a:stretch>
            <a:fillRect/>
          </a:stretch>
        </p:blipFill>
        <p:spPr bwMode="auto">
          <a:xfrm>
            <a:off x="9218612" y="391635"/>
            <a:ext cx="2039620" cy="668020"/>
          </a:xfrm>
          <a:prstGeom prst="rect">
            <a:avLst/>
          </a:prstGeom>
          <a:noFill/>
          <a:ln>
            <a:noFill/>
          </a:ln>
        </p:spPr>
      </p:pic>
      <p:sp>
        <p:nvSpPr>
          <p:cNvPr id="9" name="Rectangle 8"/>
          <p:cNvSpPr/>
          <p:nvPr/>
        </p:nvSpPr>
        <p:spPr>
          <a:xfrm>
            <a:off x="684212" y="735109"/>
            <a:ext cx="11276730" cy="461665"/>
          </a:xfrm>
          <a:prstGeom prst="rect">
            <a:avLst/>
          </a:prstGeom>
        </p:spPr>
        <p:txBody>
          <a:bodyPr wrap="square">
            <a:spAutoFit/>
          </a:bodyPr>
          <a:lstStyle/>
          <a:p>
            <a:r>
              <a:rPr lang="en-US" sz="2400" b="1" dirty="0">
                <a:solidFill>
                  <a:schemeClr val="tx2">
                    <a:lumMod val="20000"/>
                    <a:lumOff val="80000"/>
                  </a:schemeClr>
                </a:solidFill>
                <a:effectLst>
                  <a:outerShdw blurRad="38100" dist="38100" dir="2700000" algn="tl">
                    <a:srgbClr val="000000">
                      <a:alpha val="43137"/>
                    </a:srgbClr>
                  </a:outerShdw>
                </a:effectLst>
              </a:rPr>
              <a:t>MSMEs in RE and EE market</a:t>
            </a:r>
          </a:p>
        </p:txBody>
      </p:sp>
      <p:sp>
        <p:nvSpPr>
          <p:cNvPr id="10" name="Content Placeholder 2"/>
          <p:cNvSpPr>
            <a:spLocks noGrp="1"/>
          </p:cNvSpPr>
          <p:nvPr>
            <p:ph idx="1"/>
          </p:nvPr>
        </p:nvSpPr>
        <p:spPr>
          <a:xfrm>
            <a:off x="1061382" y="2251173"/>
            <a:ext cx="10050314" cy="3154203"/>
          </a:xfrm>
        </p:spPr>
        <p:txBody>
          <a:bodyPr anchor="t" anchorCtr="0">
            <a:noAutofit/>
          </a:bodyPr>
          <a:lstStyle/>
          <a:p>
            <a:pPr marL="0" indent="0" algn="just">
              <a:lnSpc>
                <a:spcPct val="110000"/>
              </a:lnSpc>
              <a:buNone/>
            </a:pPr>
            <a:r>
              <a:rPr lang="en-US" b="1" dirty="0" smtClean="0">
                <a:solidFill>
                  <a:schemeClr val="tx1"/>
                </a:solidFill>
              </a:rPr>
              <a:t>Trends </a:t>
            </a:r>
            <a:r>
              <a:rPr lang="en-US" b="1" dirty="0">
                <a:solidFill>
                  <a:schemeClr val="tx1"/>
                </a:solidFill>
              </a:rPr>
              <a:t>in sick leave due to </a:t>
            </a:r>
            <a:r>
              <a:rPr lang="en-US" b="1" dirty="0" smtClean="0">
                <a:solidFill>
                  <a:schemeClr val="tx1"/>
                </a:solidFill>
              </a:rPr>
              <a:t>COVID-19</a:t>
            </a:r>
          </a:p>
          <a:p>
            <a:pPr algn="just">
              <a:lnSpc>
                <a:spcPct val="110000"/>
              </a:lnSpc>
              <a:buFont typeface="Wingdings" panose="05000000000000000000" pitchFamily="2" charset="2"/>
              <a:buChar char="v"/>
            </a:pPr>
            <a:r>
              <a:rPr lang="en-US" dirty="0" smtClean="0">
                <a:solidFill>
                  <a:schemeClr val="tx1"/>
                </a:solidFill>
              </a:rPr>
              <a:t>The share of </a:t>
            </a:r>
            <a:r>
              <a:rPr lang="en-US" dirty="0">
                <a:solidFill>
                  <a:schemeClr val="tx1"/>
                </a:solidFill>
              </a:rPr>
              <a:t>sick leaves relative to the total number of employees before (25 out of 241) and after February 2020 (65 out of 529) is </a:t>
            </a:r>
            <a:r>
              <a:rPr lang="en-US" b="1" dirty="0">
                <a:solidFill>
                  <a:schemeClr val="tx1"/>
                </a:solidFill>
              </a:rPr>
              <a:t>10.37 % and 12.38 %</a:t>
            </a:r>
            <a:r>
              <a:rPr lang="en-US" dirty="0">
                <a:solidFill>
                  <a:schemeClr val="tx1"/>
                </a:solidFill>
              </a:rPr>
              <a:t> </a:t>
            </a:r>
            <a:r>
              <a:rPr lang="en-US" dirty="0" smtClean="0">
                <a:solidFill>
                  <a:schemeClr val="tx1"/>
                </a:solidFill>
              </a:rPr>
              <a:t>correspondingly</a:t>
            </a:r>
            <a:endParaRPr lang="en-US" dirty="0">
              <a:solidFill>
                <a:schemeClr val="tx1"/>
              </a:solidFill>
            </a:endParaRPr>
          </a:p>
          <a:p>
            <a:pPr algn="just">
              <a:lnSpc>
                <a:spcPct val="110000"/>
              </a:lnSpc>
              <a:buFont typeface="Wingdings" panose="05000000000000000000" pitchFamily="2" charset="2"/>
              <a:buChar char="v"/>
            </a:pPr>
            <a:r>
              <a:rPr lang="en-US" dirty="0" smtClean="0">
                <a:solidFill>
                  <a:schemeClr val="tx1"/>
                </a:solidFill>
              </a:rPr>
              <a:t>At </a:t>
            </a:r>
            <a:r>
              <a:rPr lang="en-US" dirty="0">
                <a:solidFill>
                  <a:schemeClr val="tx1"/>
                </a:solidFill>
              </a:rPr>
              <a:t>first glance, this increase in sick leaves does not seem </a:t>
            </a:r>
            <a:r>
              <a:rPr lang="en-US" dirty="0" smtClean="0">
                <a:solidFill>
                  <a:schemeClr val="tx1"/>
                </a:solidFill>
              </a:rPr>
              <a:t>significant, however</a:t>
            </a:r>
            <a:r>
              <a:rPr lang="en-US" dirty="0">
                <a:solidFill>
                  <a:schemeClr val="tx1"/>
                </a:solidFill>
              </a:rPr>
              <a:t>, the impact on industry performance should be taken as the benchmark (see </a:t>
            </a:r>
            <a:r>
              <a:rPr lang="en-US" dirty="0" smtClean="0">
                <a:solidFill>
                  <a:schemeClr val="tx1"/>
                </a:solidFill>
              </a:rPr>
              <a:t>Productivity</a:t>
            </a:r>
            <a:r>
              <a:rPr lang="en-US" dirty="0">
                <a:solidFill>
                  <a:schemeClr val="tx1"/>
                </a:solidFill>
              </a:rPr>
              <a:t>).</a:t>
            </a:r>
          </a:p>
          <a:p>
            <a:pPr marL="0" indent="0" algn="just">
              <a:lnSpc>
                <a:spcPct val="110000"/>
              </a:lnSpc>
              <a:buNone/>
            </a:pPr>
            <a:endParaRPr lang="en-US" dirty="0">
              <a:solidFill>
                <a:schemeClr val="tx1"/>
              </a:solidFill>
            </a:endParaRPr>
          </a:p>
        </p:txBody>
      </p:sp>
      <p:sp>
        <p:nvSpPr>
          <p:cNvPr id="2" name="Rectangle 1"/>
          <p:cNvSpPr/>
          <p:nvPr/>
        </p:nvSpPr>
        <p:spPr>
          <a:xfrm>
            <a:off x="1061382" y="1308475"/>
            <a:ext cx="9367408" cy="830997"/>
          </a:xfrm>
          <a:prstGeom prst="rect">
            <a:avLst/>
          </a:prstGeom>
        </p:spPr>
        <p:txBody>
          <a:bodyPr wrap="square">
            <a:spAutoFit/>
          </a:bodyPr>
          <a:lstStyle/>
          <a:p>
            <a:r>
              <a:rPr lang="en-US" sz="2400" dirty="0" smtClean="0">
                <a:latin typeface="Calibri" panose="020F0502020204030204" pitchFamily="34" charset="0"/>
                <a:ea typeface="Times New Roman" panose="02020603050405020304" pitchFamily="18" charset="0"/>
                <a:cs typeface="Times New Roman" panose="02020603050405020304" pitchFamily="18" charset="0"/>
              </a:rPr>
              <a:t>MAIN FINDINGS FROM THE SURVEY AND INTERVIEWS CONDUCTED AMONG THE MSMES</a:t>
            </a:r>
            <a:endParaRPr lang="en-US" sz="2400" dirty="0"/>
          </a:p>
        </p:txBody>
      </p:sp>
      <p:sp>
        <p:nvSpPr>
          <p:cNvPr id="7" name="Title 1"/>
          <p:cNvSpPr txBox="1">
            <a:spLocks/>
          </p:cNvSpPr>
          <p:nvPr/>
        </p:nvSpPr>
        <p:spPr>
          <a:xfrm>
            <a:off x="-1590" y="5340003"/>
            <a:ext cx="12193589"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ANALYSIS </a:t>
            </a:r>
            <a:r>
              <a:rPr lang="en-US" dirty="0"/>
              <a:t>OF THE BUSINESS </a:t>
            </a:r>
            <a:r>
              <a:rPr lang="en-US" dirty="0" smtClean="0"/>
              <a:t>ENVIRONMENT</a:t>
            </a:r>
            <a:endParaRPr lang="en-US" dirty="0"/>
          </a:p>
        </p:txBody>
      </p:sp>
    </p:spTree>
    <p:extLst>
      <p:ext uri="{BB962C8B-B14F-4D97-AF65-F5344CB8AC3E}">
        <p14:creationId xmlns:p14="http://schemas.microsoft.com/office/powerpoint/2010/main" val="379148004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me"/>
          <p:cNvPicPr/>
          <p:nvPr/>
        </p:nvPicPr>
        <p:blipFill>
          <a:blip r:embed="rId2">
            <a:extLst>
              <a:ext uri="{28A0092B-C50C-407E-A947-70E740481C1C}">
                <a14:useLocalDpi xmlns:a14="http://schemas.microsoft.com/office/drawing/2010/main" val="0"/>
              </a:ext>
            </a:extLst>
          </a:blip>
          <a:srcRect/>
          <a:stretch>
            <a:fillRect/>
          </a:stretch>
        </p:blipFill>
        <p:spPr bwMode="auto">
          <a:xfrm>
            <a:off x="9218612" y="391635"/>
            <a:ext cx="2039620" cy="668020"/>
          </a:xfrm>
          <a:prstGeom prst="rect">
            <a:avLst/>
          </a:prstGeom>
          <a:noFill/>
          <a:ln>
            <a:noFill/>
          </a:ln>
        </p:spPr>
      </p:pic>
      <p:sp>
        <p:nvSpPr>
          <p:cNvPr id="9" name="Rectangle 8"/>
          <p:cNvSpPr/>
          <p:nvPr/>
        </p:nvSpPr>
        <p:spPr>
          <a:xfrm>
            <a:off x="684212" y="735109"/>
            <a:ext cx="11276730" cy="461665"/>
          </a:xfrm>
          <a:prstGeom prst="rect">
            <a:avLst/>
          </a:prstGeom>
        </p:spPr>
        <p:txBody>
          <a:bodyPr wrap="square">
            <a:spAutoFit/>
          </a:bodyPr>
          <a:lstStyle/>
          <a:p>
            <a:r>
              <a:rPr lang="en-US" sz="2400" b="1" dirty="0">
                <a:solidFill>
                  <a:schemeClr val="tx2">
                    <a:lumMod val="20000"/>
                    <a:lumOff val="80000"/>
                  </a:schemeClr>
                </a:solidFill>
                <a:effectLst>
                  <a:outerShdw blurRad="38100" dist="38100" dir="2700000" algn="tl">
                    <a:srgbClr val="000000">
                      <a:alpha val="43137"/>
                    </a:srgbClr>
                  </a:outerShdw>
                </a:effectLst>
              </a:rPr>
              <a:t>MSMEs in RE and EE market</a:t>
            </a:r>
          </a:p>
        </p:txBody>
      </p:sp>
      <p:sp>
        <p:nvSpPr>
          <p:cNvPr id="10" name="Content Placeholder 2"/>
          <p:cNvSpPr>
            <a:spLocks noGrp="1"/>
          </p:cNvSpPr>
          <p:nvPr>
            <p:ph idx="1"/>
          </p:nvPr>
        </p:nvSpPr>
        <p:spPr>
          <a:xfrm>
            <a:off x="1061382" y="2251173"/>
            <a:ext cx="10050314" cy="3154203"/>
          </a:xfrm>
        </p:spPr>
        <p:txBody>
          <a:bodyPr anchor="t" anchorCtr="0">
            <a:noAutofit/>
          </a:bodyPr>
          <a:lstStyle/>
          <a:p>
            <a:pPr marL="0" indent="0" algn="just">
              <a:lnSpc>
                <a:spcPct val="110000"/>
              </a:lnSpc>
              <a:buNone/>
            </a:pPr>
            <a:r>
              <a:rPr lang="en-US" b="1" dirty="0" smtClean="0">
                <a:solidFill>
                  <a:schemeClr val="tx1"/>
                </a:solidFill>
              </a:rPr>
              <a:t>Number </a:t>
            </a:r>
            <a:r>
              <a:rPr lang="en-US" b="1" dirty="0">
                <a:solidFill>
                  <a:schemeClr val="tx1"/>
                </a:solidFill>
              </a:rPr>
              <a:t>of days on sick leave for health </a:t>
            </a:r>
            <a:r>
              <a:rPr lang="en-US" b="1" dirty="0" smtClean="0">
                <a:solidFill>
                  <a:schemeClr val="tx1"/>
                </a:solidFill>
              </a:rPr>
              <a:t>reasons</a:t>
            </a:r>
          </a:p>
          <a:p>
            <a:pPr marL="0" indent="0" algn="just">
              <a:lnSpc>
                <a:spcPct val="110000"/>
              </a:lnSpc>
              <a:buNone/>
            </a:pPr>
            <a:endParaRPr lang="en-US" dirty="0" smtClean="0">
              <a:solidFill>
                <a:schemeClr val="tx1"/>
              </a:solidFill>
            </a:endParaRPr>
          </a:p>
          <a:p>
            <a:pPr algn="just">
              <a:lnSpc>
                <a:spcPct val="110000"/>
              </a:lnSpc>
              <a:buFont typeface="Wingdings" panose="05000000000000000000" pitchFamily="2" charset="2"/>
              <a:buChar char="v"/>
            </a:pPr>
            <a:r>
              <a:rPr lang="en-US" dirty="0">
                <a:solidFill>
                  <a:schemeClr val="tx1"/>
                </a:solidFill>
              </a:rPr>
              <a:t>Absolute number of days on sick leave due to health reasons before February 2020 (328) and after February 2020 to the present (1167) </a:t>
            </a:r>
            <a:r>
              <a:rPr lang="en-US" b="1" dirty="0">
                <a:solidFill>
                  <a:schemeClr val="tx1"/>
                </a:solidFill>
              </a:rPr>
              <a:t>increased by 256 </a:t>
            </a:r>
            <a:r>
              <a:rPr lang="en-US" b="1" dirty="0" smtClean="0">
                <a:solidFill>
                  <a:schemeClr val="tx1"/>
                </a:solidFill>
              </a:rPr>
              <a:t>%</a:t>
            </a:r>
          </a:p>
          <a:p>
            <a:pPr marL="0" indent="0" algn="just">
              <a:lnSpc>
                <a:spcPct val="110000"/>
              </a:lnSpc>
              <a:buNone/>
            </a:pPr>
            <a:endParaRPr lang="en-US" dirty="0">
              <a:solidFill>
                <a:schemeClr val="tx1"/>
              </a:solidFill>
            </a:endParaRPr>
          </a:p>
        </p:txBody>
      </p:sp>
      <p:sp>
        <p:nvSpPr>
          <p:cNvPr id="2" name="Rectangle 1"/>
          <p:cNvSpPr/>
          <p:nvPr/>
        </p:nvSpPr>
        <p:spPr>
          <a:xfrm>
            <a:off x="1061382" y="1308475"/>
            <a:ext cx="9367408" cy="830997"/>
          </a:xfrm>
          <a:prstGeom prst="rect">
            <a:avLst/>
          </a:prstGeom>
        </p:spPr>
        <p:txBody>
          <a:bodyPr wrap="square">
            <a:spAutoFit/>
          </a:bodyPr>
          <a:lstStyle/>
          <a:p>
            <a:r>
              <a:rPr lang="en-US" sz="2400" dirty="0" smtClean="0">
                <a:latin typeface="Calibri" panose="020F0502020204030204" pitchFamily="34" charset="0"/>
                <a:ea typeface="Times New Roman" panose="02020603050405020304" pitchFamily="18" charset="0"/>
                <a:cs typeface="Times New Roman" panose="02020603050405020304" pitchFamily="18" charset="0"/>
              </a:rPr>
              <a:t>MAIN FINDINGS FROM THE SURVEY AND INTERVIEWS CONDUCTED AMONG THE MSMES</a:t>
            </a:r>
            <a:endParaRPr lang="en-US" sz="2400" dirty="0"/>
          </a:p>
        </p:txBody>
      </p:sp>
      <p:sp>
        <p:nvSpPr>
          <p:cNvPr id="7" name="Title 1"/>
          <p:cNvSpPr txBox="1">
            <a:spLocks/>
          </p:cNvSpPr>
          <p:nvPr/>
        </p:nvSpPr>
        <p:spPr>
          <a:xfrm>
            <a:off x="-1590" y="5340003"/>
            <a:ext cx="12193589"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ANALYSIS </a:t>
            </a:r>
            <a:r>
              <a:rPr lang="en-US" dirty="0"/>
              <a:t>OF THE BUSINESS </a:t>
            </a:r>
            <a:r>
              <a:rPr lang="en-US" dirty="0" smtClean="0"/>
              <a:t>ENVIRONMENT</a:t>
            </a:r>
            <a:endParaRPr lang="en-US" dirty="0"/>
          </a:p>
        </p:txBody>
      </p:sp>
    </p:spTree>
    <p:extLst>
      <p:ext uri="{BB962C8B-B14F-4D97-AF65-F5344CB8AC3E}">
        <p14:creationId xmlns:p14="http://schemas.microsoft.com/office/powerpoint/2010/main" val="274320025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me"/>
          <p:cNvPicPr/>
          <p:nvPr/>
        </p:nvPicPr>
        <p:blipFill>
          <a:blip r:embed="rId2">
            <a:extLst>
              <a:ext uri="{28A0092B-C50C-407E-A947-70E740481C1C}">
                <a14:useLocalDpi xmlns:a14="http://schemas.microsoft.com/office/drawing/2010/main" val="0"/>
              </a:ext>
            </a:extLst>
          </a:blip>
          <a:srcRect/>
          <a:stretch>
            <a:fillRect/>
          </a:stretch>
        </p:blipFill>
        <p:spPr bwMode="auto">
          <a:xfrm>
            <a:off x="9218612" y="391635"/>
            <a:ext cx="2039620" cy="668020"/>
          </a:xfrm>
          <a:prstGeom prst="rect">
            <a:avLst/>
          </a:prstGeom>
          <a:noFill/>
          <a:ln>
            <a:noFill/>
          </a:ln>
        </p:spPr>
      </p:pic>
      <p:sp>
        <p:nvSpPr>
          <p:cNvPr id="9" name="Rectangle 8"/>
          <p:cNvSpPr/>
          <p:nvPr/>
        </p:nvSpPr>
        <p:spPr>
          <a:xfrm>
            <a:off x="684212" y="735109"/>
            <a:ext cx="11276730" cy="461665"/>
          </a:xfrm>
          <a:prstGeom prst="rect">
            <a:avLst/>
          </a:prstGeom>
        </p:spPr>
        <p:txBody>
          <a:bodyPr wrap="square">
            <a:spAutoFit/>
          </a:bodyPr>
          <a:lstStyle/>
          <a:p>
            <a:r>
              <a:rPr lang="en-US" sz="2400" b="1" dirty="0">
                <a:solidFill>
                  <a:schemeClr val="tx2">
                    <a:lumMod val="20000"/>
                    <a:lumOff val="80000"/>
                  </a:schemeClr>
                </a:solidFill>
                <a:effectLst>
                  <a:outerShdw blurRad="38100" dist="38100" dir="2700000" algn="tl">
                    <a:srgbClr val="000000">
                      <a:alpha val="43137"/>
                    </a:srgbClr>
                  </a:outerShdw>
                </a:effectLst>
              </a:rPr>
              <a:t>MSMEs in RE and EE market</a:t>
            </a:r>
          </a:p>
        </p:txBody>
      </p:sp>
      <p:sp>
        <p:nvSpPr>
          <p:cNvPr id="10" name="Content Placeholder 2"/>
          <p:cNvSpPr>
            <a:spLocks noGrp="1"/>
          </p:cNvSpPr>
          <p:nvPr>
            <p:ph idx="1"/>
          </p:nvPr>
        </p:nvSpPr>
        <p:spPr>
          <a:xfrm>
            <a:off x="1061382" y="2251173"/>
            <a:ext cx="10050314" cy="3154203"/>
          </a:xfrm>
        </p:spPr>
        <p:txBody>
          <a:bodyPr anchor="t" anchorCtr="0">
            <a:noAutofit/>
          </a:bodyPr>
          <a:lstStyle/>
          <a:p>
            <a:pPr marL="0" indent="0" algn="just">
              <a:lnSpc>
                <a:spcPct val="110000"/>
              </a:lnSpc>
              <a:buNone/>
            </a:pPr>
            <a:r>
              <a:rPr lang="en-US" b="1" dirty="0" smtClean="0">
                <a:solidFill>
                  <a:schemeClr val="tx1"/>
                </a:solidFill>
              </a:rPr>
              <a:t>Compensations </a:t>
            </a:r>
            <a:r>
              <a:rPr lang="en-US" b="1" dirty="0">
                <a:solidFill>
                  <a:schemeClr val="tx1"/>
                </a:solidFill>
              </a:rPr>
              <a:t>paid under </a:t>
            </a:r>
            <a:r>
              <a:rPr lang="en-US" b="1" dirty="0" smtClean="0">
                <a:solidFill>
                  <a:schemeClr val="tx1"/>
                </a:solidFill>
              </a:rPr>
              <a:t>Government </a:t>
            </a:r>
            <a:r>
              <a:rPr lang="en-US" b="1" dirty="0">
                <a:solidFill>
                  <a:schemeClr val="tx1"/>
                </a:solidFill>
              </a:rPr>
              <a:t>support programs to the employees </a:t>
            </a:r>
            <a:r>
              <a:rPr lang="en-US" dirty="0">
                <a:solidFill>
                  <a:schemeClr val="tx1"/>
                </a:solidFill>
              </a:rPr>
              <a:t>for mitigation of the COVID-19 </a:t>
            </a:r>
            <a:r>
              <a:rPr lang="en-US" dirty="0" smtClean="0">
                <a:solidFill>
                  <a:schemeClr val="tx1"/>
                </a:solidFill>
              </a:rPr>
              <a:t>impact</a:t>
            </a:r>
          </a:p>
          <a:p>
            <a:pPr algn="just">
              <a:lnSpc>
                <a:spcPct val="110000"/>
              </a:lnSpc>
              <a:buFont typeface="Wingdings" panose="05000000000000000000" pitchFamily="2" charset="2"/>
              <a:buChar char="v"/>
            </a:pPr>
            <a:r>
              <a:rPr lang="en-US" dirty="0" smtClean="0">
                <a:solidFill>
                  <a:schemeClr val="tx1"/>
                </a:solidFill>
              </a:rPr>
              <a:t>Low coverage of 37.5 </a:t>
            </a:r>
            <a:r>
              <a:rPr lang="en-US" dirty="0">
                <a:solidFill>
                  <a:schemeClr val="tx1"/>
                </a:solidFill>
              </a:rPr>
              <a:t>% of respondents received financial compensations (mix) paid to </a:t>
            </a:r>
            <a:r>
              <a:rPr lang="en-US" dirty="0" smtClean="0">
                <a:solidFill>
                  <a:schemeClr val="tx1"/>
                </a:solidFill>
              </a:rPr>
              <a:t>employees may be due to unawareness </a:t>
            </a:r>
            <a:r>
              <a:rPr lang="en-US" dirty="0">
                <a:solidFill>
                  <a:schemeClr val="tx1"/>
                </a:solidFill>
              </a:rPr>
              <a:t>of the employees about the state support programs; support conditions (eligibility) not met; complications associated with application to the support programs; Lack of interest due to the small amount of financial assistance, </a:t>
            </a:r>
            <a:r>
              <a:rPr lang="en-US" dirty="0" smtClean="0">
                <a:solidFill>
                  <a:schemeClr val="tx1"/>
                </a:solidFill>
              </a:rPr>
              <a:t>etc.</a:t>
            </a:r>
            <a:endParaRPr lang="en-US" dirty="0">
              <a:solidFill>
                <a:schemeClr val="tx1"/>
              </a:solidFill>
            </a:endParaRPr>
          </a:p>
        </p:txBody>
      </p:sp>
      <p:sp>
        <p:nvSpPr>
          <p:cNvPr id="2" name="Rectangle 1"/>
          <p:cNvSpPr/>
          <p:nvPr/>
        </p:nvSpPr>
        <p:spPr>
          <a:xfrm>
            <a:off x="1061382" y="1308475"/>
            <a:ext cx="9367408" cy="830997"/>
          </a:xfrm>
          <a:prstGeom prst="rect">
            <a:avLst/>
          </a:prstGeom>
        </p:spPr>
        <p:txBody>
          <a:bodyPr wrap="square">
            <a:spAutoFit/>
          </a:bodyPr>
          <a:lstStyle/>
          <a:p>
            <a:r>
              <a:rPr lang="en-US" sz="2400" dirty="0" smtClean="0">
                <a:latin typeface="Calibri" panose="020F0502020204030204" pitchFamily="34" charset="0"/>
                <a:ea typeface="Times New Roman" panose="02020603050405020304" pitchFamily="18" charset="0"/>
                <a:cs typeface="Times New Roman" panose="02020603050405020304" pitchFamily="18" charset="0"/>
              </a:rPr>
              <a:t>MAIN FINDINGS FROM THE SURVEY AND INTERVIEWS CONDUCTED AMONG THE MSMES</a:t>
            </a:r>
            <a:endParaRPr lang="en-US" sz="2400" dirty="0"/>
          </a:p>
        </p:txBody>
      </p:sp>
      <p:sp>
        <p:nvSpPr>
          <p:cNvPr id="7" name="Title 1"/>
          <p:cNvSpPr txBox="1">
            <a:spLocks/>
          </p:cNvSpPr>
          <p:nvPr/>
        </p:nvSpPr>
        <p:spPr>
          <a:xfrm>
            <a:off x="-1590" y="5340003"/>
            <a:ext cx="12193589"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ANALYSIS </a:t>
            </a:r>
            <a:r>
              <a:rPr lang="en-US" dirty="0"/>
              <a:t>OF THE BUSINESS </a:t>
            </a:r>
            <a:r>
              <a:rPr lang="en-US" dirty="0" smtClean="0"/>
              <a:t>ENVIRONMENT</a:t>
            </a:r>
            <a:endParaRPr lang="en-US" dirty="0"/>
          </a:p>
        </p:txBody>
      </p:sp>
    </p:spTree>
    <p:extLst>
      <p:ext uri="{BB962C8B-B14F-4D97-AF65-F5344CB8AC3E}">
        <p14:creationId xmlns:p14="http://schemas.microsoft.com/office/powerpoint/2010/main" val="355915478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me"/>
          <p:cNvPicPr/>
          <p:nvPr/>
        </p:nvPicPr>
        <p:blipFill>
          <a:blip r:embed="rId2">
            <a:extLst>
              <a:ext uri="{28A0092B-C50C-407E-A947-70E740481C1C}">
                <a14:useLocalDpi xmlns:a14="http://schemas.microsoft.com/office/drawing/2010/main" val="0"/>
              </a:ext>
            </a:extLst>
          </a:blip>
          <a:srcRect/>
          <a:stretch>
            <a:fillRect/>
          </a:stretch>
        </p:blipFill>
        <p:spPr bwMode="auto">
          <a:xfrm>
            <a:off x="9218612" y="391635"/>
            <a:ext cx="2039620" cy="668020"/>
          </a:xfrm>
          <a:prstGeom prst="rect">
            <a:avLst/>
          </a:prstGeom>
          <a:noFill/>
          <a:ln>
            <a:noFill/>
          </a:ln>
        </p:spPr>
      </p:pic>
      <p:sp>
        <p:nvSpPr>
          <p:cNvPr id="9" name="Rectangle 8"/>
          <p:cNvSpPr/>
          <p:nvPr/>
        </p:nvSpPr>
        <p:spPr>
          <a:xfrm>
            <a:off x="684212" y="735109"/>
            <a:ext cx="11276730" cy="461665"/>
          </a:xfrm>
          <a:prstGeom prst="rect">
            <a:avLst/>
          </a:prstGeom>
        </p:spPr>
        <p:txBody>
          <a:bodyPr wrap="square">
            <a:spAutoFit/>
          </a:bodyPr>
          <a:lstStyle/>
          <a:p>
            <a:r>
              <a:rPr lang="en-US" sz="2400" b="1" dirty="0">
                <a:solidFill>
                  <a:schemeClr val="tx2">
                    <a:lumMod val="20000"/>
                    <a:lumOff val="80000"/>
                  </a:schemeClr>
                </a:solidFill>
                <a:effectLst>
                  <a:outerShdw blurRad="38100" dist="38100" dir="2700000" algn="tl">
                    <a:srgbClr val="000000">
                      <a:alpha val="43137"/>
                    </a:srgbClr>
                  </a:outerShdw>
                </a:effectLst>
              </a:rPr>
              <a:t>MSMEs in RE and EE market</a:t>
            </a:r>
          </a:p>
        </p:txBody>
      </p:sp>
      <p:sp>
        <p:nvSpPr>
          <p:cNvPr id="10" name="Content Placeholder 2"/>
          <p:cNvSpPr>
            <a:spLocks noGrp="1"/>
          </p:cNvSpPr>
          <p:nvPr>
            <p:ph idx="1"/>
          </p:nvPr>
        </p:nvSpPr>
        <p:spPr>
          <a:xfrm>
            <a:off x="1061382" y="2251173"/>
            <a:ext cx="10050314" cy="3154203"/>
          </a:xfrm>
        </p:spPr>
        <p:txBody>
          <a:bodyPr anchor="t" anchorCtr="0">
            <a:noAutofit/>
          </a:bodyPr>
          <a:lstStyle/>
          <a:p>
            <a:pPr marL="0" indent="0" algn="just">
              <a:lnSpc>
                <a:spcPct val="110000"/>
              </a:lnSpc>
              <a:buNone/>
            </a:pPr>
            <a:r>
              <a:rPr lang="en-US" b="1" dirty="0" smtClean="0">
                <a:solidFill>
                  <a:schemeClr val="tx1"/>
                </a:solidFill>
              </a:rPr>
              <a:t>Covid-19 </a:t>
            </a:r>
            <a:r>
              <a:rPr lang="en-US" b="1" dirty="0">
                <a:solidFill>
                  <a:schemeClr val="tx1"/>
                </a:solidFill>
              </a:rPr>
              <a:t>vaccination </a:t>
            </a:r>
            <a:r>
              <a:rPr lang="en-US" b="1" dirty="0" smtClean="0">
                <a:solidFill>
                  <a:schemeClr val="tx1"/>
                </a:solidFill>
              </a:rPr>
              <a:t>rate</a:t>
            </a:r>
          </a:p>
          <a:p>
            <a:pPr algn="just">
              <a:lnSpc>
                <a:spcPct val="110000"/>
              </a:lnSpc>
              <a:buFont typeface="Wingdings" panose="05000000000000000000" pitchFamily="2" charset="2"/>
              <a:buChar char="v"/>
            </a:pPr>
            <a:r>
              <a:rPr lang="en-US" dirty="0" smtClean="0">
                <a:solidFill>
                  <a:schemeClr val="tx1"/>
                </a:solidFill>
              </a:rPr>
              <a:t>At </a:t>
            </a:r>
            <a:r>
              <a:rPr lang="en-US" dirty="0">
                <a:solidFill>
                  <a:schemeClr val="tx1"/>
                </a:solidFill>
              </a:rPr>
              <a:t>the time of </a:t>
            </a:r>
            <a:r>
              <a:rPr lang="en-US" dirty="0" smtClean="0">
                <a:solidFill>
                  <a:schemeClr val="tx1"/>
                </a:solidFill>
              </a:rPr>
              <a:t>conducting the </a:t>
            </a:r>
            <a:r>
              <a:rPr lang="en-US" dirty="0">
                <a:solidFill>
                  <a:schemeClr val="tx1"/>
                </a:solidFill>
              </a:rPr>
              <a:t>survey, the vaccination rate of respondents was much higher than the national </a:t>
            </a:r>
            <a:r>
              <a:rPr lang="en-US" dirty="0" smtClean="0">
                <a:solidFill>
                  <a:schemeClr val="tx1"/>
                </a:solidFill>
              </a:rPr>
              <a:t>average</a:t>
            </a:r>
          </a:p>
          <a:p>
            <a:pPr algn="just">
              <a:lnSpc>
                <a:spcPct val="110000"/>
              </a:lnSpc>
              <a:buFont typeface="Wingdings" panose="05000000000000000000" pitchFamily="2" charset="2"/>
              <a:buChar char="v"/>
            </a:pPr>
            <a:r>
              <a:rPr lang="en-US" dirty="0" smtClean="0">
                <a:solidFill>
                  <a:schemeClr val="tx1"/>
                </a:solidFill>
              </a:rPr>
              <a:t>In </a:t>
            </a:r>
            <a:r>
              <a:rPr lang="en-US" dirty="0">
                <a:solidFill>
                  <a:schemeClr val="tx1"/>
                </a:solidFill>
              </a:rPr>
              <a:t>fact only three companies had the staff entirely vaccinated. The other 21 companies have only 56 % of vaccinated employees. For the total number of the respondents the average rate of vaccination </a:t>
            </a:r>
            <a:r>
              <a:rPr lang="en-US" dirty="0" smtClean="0">
                <a:solidFill>
                  <a:schemeClr val="tx1"/>
                </a:solidFill>
              </a:rPr>
              <a:t>was </a:t>
            </a:r>
            <a:r>
              <a:rPr lang="en-US" dirty="0">
                <a:solidFill>
                  <a:schemeClr val="tx1"/>
                </a:solidFill>
              </a:rPr>
              <a:t>65 </a:t>
            </a:r>
            <a:r>
              <a:rPr lang="en-US" dirty="0" smtClean="0">
                <a:solidFill>
                  <a:schemeClr val="tx1"/>
                </a:solidFill>
              </a:rPr>
              <a:t>%</a:t>
            </a:r>
            <a:endParaRPr lang="en-US" dirty="0">
              <a:solidFill>
                <a:schemeClr val="tx1"/>
              </a:solidFill>
            </a:endParaRPr>
          </a:p>
        </p:txBody>
      </p:sp>
      <p:sp>
        <p:nvSpPr>
          <p:cNvPr id="2" name="Rectangle 1"/>
          <p:cNvSpPr/>
          <p:nvPr/>
        </p:nvSpPr>
        <p:spPr>
          <a:xfrm>
            <a:off x="1061382" y="1308475"/>
            <a:ext cx="9367408" cy="830997"/>
          </a:xfrm>
          <a:prstGeom prst="rect">
            <a:avLst/>
          </a:prstGeom>
        </p:spPr>
        <p:txBody>
          <a:bodyPr wrap="square">
            <a:spAutoFit/>
          </a:bodyPr>
          <a:lstStyle/>
          <a:p>
            <a:r>
              <a:rPr lang="en-US" sz="2400" dirty="0" smtClean="0">
                <a:latin typeface="Calibri" panose="020F0502020204030204" pitchFamily="34" charset="0"/>
                <a:ea typeface="Times New Roman" panose="02020603050405020304" pitchFamily="18" charset="0"/>
                <a:cs typeface="Times New Roman" panose="02020603050405020304" pitchFamily="18" charset="0"/>
              </a:rPr>
              <a:t>MAIN FINDINGS FROM THE SURVEY AND INTERVIEWS CONDUCTED AMONG THE MSMES</a:t>
            </a:r>
            <a:endParaRPr lang="en-US" sz="2400" dirty="0"/>
          </a:p>
        </p:txBody>
      </p:sp>
      <p:sp>
        <p:nvSpPr>
          <p:cNvPr id="7" name="Title 1"/>
          <p:cNvSpPr txBox="1">
            <a:spLocks/>
          </p:cNvSpPr>
          <p:nvPr/>
        </p:nvSpPr>
        <p:spPr>
          <a:xfrm>
            <a:off x="-1590" y="5340003"/>
            <a:ext cx="12193589"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ANALYSIS </a:t>
            </a:r>
            <a:r>
              <a:rPr lang="en-US" dirty="0"/>
              <a:t>OF THE BUSINESS </a:t>
            </a:r>
            <a:r>
              <a:rPr lang="en-US" dirty="0" smtClean="0"/>
              <a:t>ENVIRONMENT</a:t>
            </a:r>
            <a:endParaRPr lang="en-US" dirty="0"/>
          </a:p>
        </p:txBody>
      </p:sp>
    </p:spTree>
    <p:extLst>
      <p:ext uri="{BB962C8B-B14F-4D97-AF65-F5344CB8AC3E}">
        <p14:creationId xmlns:p14="http://schemas.microsoft.com/office/powerpoint/2010/main" val="370040917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me"/>
          <p:cNvPicPr/>
          <p:nvPr/>
        </p:nvPicPr>
        <p:blipFill>
          <a:blip r:embed="rId2">
            <a:extLst>
              <a:ext uri="{28A0092B-C50C-407E-A947-70E740481C1C}">
                <a14:useLocalDpi xmlns:a14="http://schemas.microsoft.com/office/drawing/2010/main" val="0"/>
              </a:ext>
            </a:extLst>
          </a:blip>
          <a:srcRect/>
          <a:stretch>
            <a:fillRect/>
          </a:stretch>
        </p:blipFill>
        <p:spPr bwMode="auto">
          <a:xfrm>
            <a:off x="9218612" y="391635"/>
            <a:ext cx="2039620" cy="668020"/>
          </a:xfrm>
          <a:prstGeom prst="rect">
            <a:avLst/>
          </a:prstGeom>
          <a:noFill/>
          <a:ln>
            <a:noFill/>
          </a:ln>
        </p:spPr>
      </p:pic>
      <p:sp>
        <p:nvSpPr>
          <p:cNvPr id="9" name="Rectangle 8"/>
          <p:cNvSpPr/>
          <p:nvPr/>
        </p:nvSpPr>
        <p:spPr>
          <a:xfrm>
            <a:off x="684212" y="735109"/>
            <a:ext cx="11276730" cy="461665"/>
          </a:xfrm>
          <a:prstGeom prst="rect">
            <a:avLst/>
          </a:prstGeom>
        </p:spPr>
        <p:txBody>
          <a:bodyPr wrap="square">
            <a:spAutoFit/>
          </a:bodyPr>
          <a:lstStyle/>
          <a:p>
            <a:r>
              <a:rPr lang="en-US" sz="2400" b="1" dirty="0">
                <a:solidFill>
                  <a:schemeClr val="tx2">
                    <a:lumMod val="20000"/>
                    <a:lumOff val="80000"/>
                  </a:schemeClr>
                </a:solidFill>
                <a:effectLst>
                  <a:outerShdw blurRad="38100" dist="38100" dir="2700000" algn="tl">
                    <a:srgbClr val="000000">
                      <a:alpha val="43137"/>
                    </a:srgbClr>
                  </a:outerShdw>
                </a:effectLst>
              </a:rPr>
              <a:t>MSMEs in RE and EE market</a:t>
            </a:r>
          </a:p>
        </p:txBody>
      </p:sp>
      <p:sp>
        <p:nvSpPr>
          <p:cNvPr id="10" name="Content Placeholder 2"/>
          <p:cNvSpPr>
            <a:spLocks noGrp="1"/>
          </p:cNvSpPr>
          <p:nvPr>
            <p:ph idx="1"/>
          </p:nvPr>
        </p:nvSpPr>
        <p:spPr>
          <a:xfrm>
            <a:off x="1061382" y="2251173"/>
            <a:ext cx="10050314" cy="3154203"/>
          </a:xfrm>
        </p:spPr>
        <p:txBody>
          <a:bodyPr anchor="t" anchorCtr="0">
            <a:noAutofit/>
          </a:bodyPr>
          <a:lstStyle/>
          <a:p>
            <a:pPr marL="0" indent="0" algn="just">
              <a:lnSpc>
                <a:spcPct val="110000"/>
              </a:lnSpc>
              <a:buNone/>
            </a:pPr>
            <a:r>
              <a:rPr lang="en-US" b="1" dirty="0" smtClean="0">
                <a:solidFill>
                  <a:schemeClr val="tx1"/>
                </a:solidFill>
              </a:rPr>
              <a:t>Staff </a:t>
            </a:r>
            <a:r>
              <a:rPr lang="en-US" b="1" dirty="0">
                <a:solidFill>
                  <a:schemeClr val="tx1"/>
                </a:solidFill>
              </a:rPr>
              <a:t>layoffs due to financial situation </a:t>
            </a:r>
            <a:endParaRPr lang="en-US" b="1" dirty="0" smtClean="0">
              <a:solidFill>
                <a:schemeClr val="tx1"/>
              </a:solidFill>
            </a:endParaRPr>
          </a:p>
          <a:p>
            <a:pPr marL="0" indent="0" algn="just">
              <a:lnSpc>
                <a:spcPct val="110000"/>
              </a:lnSpc>
              <a:buNone/>
            </a:pPr>
            <a:endParaRPr lang="en-US" dirty="0" smtClean="0">
              <a:solidFill>
                <a:schemeClr val="tx1"/>
              </a:solidFill>
            </a:endParaRPr>
          </a:p>
          <a:p>
            <a:pPr algn="just">
              <a:lnSpc>
                <a:spcPct val="110000"/>
              </a:lnSpc>
              <a:buFont typeface="Wingdings" panose="05000000000000000000" pitchFamily="2" charset="2"/>
              <a:buChar char="v"/>
            </a:pPr>
            <a:r>
              <a:rPr lang="en-US" dirty="0" smtClean="0">
                <a:solidFill>
                  <a:schemeClr val="tx1"/>
                </a:solidFill>
              </a:rPr>
              <a:t>12 </a:t>
            </a:r>
            <a:r>
              <a:rPr lang="en-US" dirty="0">
                <a:solidFill>
                  <a:schemeClr val="tx1"/>
                </a:solidFill>
              </a:rPr>
              <a:t>% of </a:t>
            </a:r>
            <a:r>
              <a:rPr lang="en-US" dirty="0" smtClean="0">
                <a:solidFill>
                  <a:schemeClr val="tx1"/>
                </a:solidFill>
              </a:rPr>
              <a:t>respondents had lay-offs caused </a:t>
            </a:r>
            <a:r>
              <a:rPr lang="en-US" dirty="0">
                <a:solidFill>
                  <a:schemeClr val="tx1"/>
                </a:solidFill>
              </a:rPr>
              <a:t>by Covid-19 </a:t>
            </a:r>
            <a:r>
              <a:rPr lang="en-US" dirty="0" smtClean="0">
                <a:solidFill>
                  <a:schemeClr val="tx1"/>
                </a:solidFill>
              </a:rPr>
              <a:t>pandemic financial situation. This is </a:t>
            </a:r>
            <a:r>
              <a:rPr lang="en-US" dirty="0">
                <a:solidFill>
                  <a:schemeClr val="tx1"/>
                </a:solidFill>
              </a:rPr>
              <a:t>significantly lower </a:t>
            </a:r>
            <a:r>
              <a:rPr lang="en-US" dirty="0" smtClean="0">
                <a:solidFill>
                  <a:schemeClr val="tx1"/>
                </a:solidFill>
              </a:rPr>
              <a:t>rate than </a:t>
            </a:r>
            <a:r>
              <a:rPr lang="en-US" dirty="0">
                <a:solidFill>
                  <a:schemeClr val="tx1"/>
                </a:solidFill>
              </a:rPr>
              <a:t>in other </a:t>
            </a:r>
            <a:r>
              <a:rPr lang="en-US" dirty="0" smtClean="0">
                <a:solidFill>
                  <a:schemeClr val="tx1"/>
                </a:solidFill>
              </a:rPr>
              <a:t>industries</a:t>
            </a:r>
          </a:p>
        </p:txBody>
      </p:sp>
      <p:sp>
        <p:nvSpPr>
          <p:cNvPr id="2" name="Rectangle 1"/>
          <p:cNvSpPr/>
          <p:nvPr/>
        </p:nvSpPr>
        <p:spPr>
          <a:xfrm>
            <a:off x="1061382" y="1308475"/>
            <a:ext cx="9367408" cy="830997"/>
          </a:xfrm>
          <a:prstGeom prst="rect">
            <a:avLst/>
          </a:prstGeom>
        </p:spPr>
        <p:txBody>
          <a:bodyPr wrap="square">
            <a:spAutoFit/>
          </a:bodyPr>
          <a:lstStyle/>
          <a:p>
            <a:r>
              <a:rPr lang="en-US" sz="2400" dirty="0" smtClean="0">
                <a:latin typeface="Calibri" panose="020F0502020204030204" pitchFamily="34" charset="0"/>
                <a:ea typeface="Times New Roman" panose="02020603050405020304" pitchFamily="18" charset="0"/>
                <a:cs typeface="Times New Roman" panose="02020603050405020304" pitchFamily="18" charset="0"/>
              </a:rPr>
              <a:t>MAIN FINDINGS FROM THE SURVEY AND INTERVIEWS CONDUCTED AMONG THE MSMES</a:t>
            </a:r>
            <a:endParaRPr lang="en-US" sz="2400" dirty="0"/>
          </a:p>
        </p:txBody>
      </p:sp>
      <p:sp>
        <p:nvSpPr>
          <p:cNvPr id="7" name="Title 1"/>
          <p:cNvSpPr txBox="1">
            <a:spLocks/>
          </p:cNvSpPr>
          <p:nvPr/>
        </p:nvSpPr>
        <p:spPr>
          <a:xfrm>
            <a:off x="-1590" y="5340003"/>
            <a:ext cx="12193589"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ANALYSIS </a:t>
            </a:r>
            <a:r>
              <a:rPr lang="en-US" dirty="0"/>
              <a:t>OF THE BUSINESS </a:t>
            </a:r>
            <a:r>
              <a:rPr lang="en-US" dirty="0" smtClean="0"/>
              <a:t>ENVIRONMENT</a:t>
            </a:r>
            <a:endParaRPr lang="en-US" dirty="0"/>
          </a:p>
        </p:txBody>
      </p:sp>
    </p:spTree>
    <p:extLst>
      <p:ext uri="{BB962C8B-B14F-4D97-AF65-F5344CB8AC3E}">
        <p14:creationId xmlns:p14="http://schemas.microsoft.com/office/powerpoint/2010/main" val="243350170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me"/>
          <p:cNvPicPr/>
          <p:nvPr/>
        </p:nvPicPr>
        <p:blipFill>
          <a:blip r:embed="rId2">
            <a:extLst>
              <a:ext uri="{28A0092B-C50C-407E-A947-70E740481C1C}">
                <a14:useLocalDpi xmlns:a14="http://schemas.microsoft.com/office/drawing/2010/main" val="0"/>
              </a:ext>
            </a:extLst>
          </a:blip>
          <a:srcRect/>
          <a:stretch>
            <a:fillRect/>
          </a:stretch>
        </p:blipFill>
        <p:spPr bwMode="auto">
          <a:xfrm>
            <a:off x="9218612" y="391635"/>
            <a:ext cx="2039620" cy="668020"/>
          </a:xfrm>
          <a:prstGeom prst="rect">
            <a:avLst/>
          </a:prstGeom>
          <a:noFill/>
          <a:ln>
            <a:noFill/>
          </a:ln>
        </p:spPr>
      </p:pic>
      <p:sp>
        <p:nvSpPr>
          <p:cNvPr id="9" name="Rectangle 8"/>
          <p:cNvSpPr/>
          <p:nvPr/>
        </p:nvSpPr>
        <p:spPr>
          <a:xfrm>
            <a:off x="684212" y="735109"/>
            <a:ext cx="11276730" cy="461665"/>
          </a:xfrm>
          <a:prstGeom prst="rect">
            <a:avLst/>
          </a:prstGeom>
        </p:spPr>
        <p:txBody>
          <a:bodyPr wrap="square">
            <a:spAutoFit/>
          </a:bodyPr>
          <a:lstStyle/>
          <a:p>
            <a:r>
              <a:rPr lang="en-US" sz="2400" b="1" dirty="0">
                <a:solidFill>
                  <a:schemeClr val="tx2">
                    <a:lumMod val="20000"/>
                    <a:lumOff val="80000"/>
                  </a:schemeClr>
                </a:solidFill>
                <a:effectLst>
                  <a:outerShdw blurRad="38100" dist="38100" dir="2700000" algn="tl">
                    <a:srgbClr val="000000">
                      <a:alpha val="43137"/>
                    </a:srgbClr>
                  </a:outerShdw>
                </a:effectLst>
              </a:rPr>
              <a:t>MSMEs in RE and EE market</a:t>
            </a:r>
          </a:p>
        </p:txBody>
      </p:sp>
      <p:sp>
        <p:nvSpPr>
          <p:cNvPr id="10" name="Content Placeholder 2"/>
          <p:cNvSpPr>
            <a:spLocks noGrp="1"/>
          </p:cNvSpPr>
          <p:nvPr>
            <p:ph idx="1"/>
          </p:nvPr>
        </p:nvSpPr>
        <p:spPr>
          <a:xfrm>
            <a:off x="1061382" y="2139472"/>
            <a:ext cx="10050314" cy="3154203"/>
          </a:xfrm>
        </p:spPr>
        <p:txBody>
          <a:bodyPr anchor="t" anchorCtr="0">
            <a:noAutofit/>
          </a:bodyPr>
          <a:lstStyle/>
          <a:p>
            <a:pPr marL="0" indent="0" algn="just">
              <a:lnSpc>
                <a:spcPct val="110000"/>
              </a:lnSpc>
              <a:buNone/>
            </a:pPr>
            <a:r>
              <a:rPr lang="en-US" sz="1800" b="1" dirty="0" smtClean="0">
                <a:solidFill>
                  <a:schemeClr val="tx1"/>
                </a:solidFill>
              </a:rPr>
              <a:t>Staff </a:t>
            </a:r>
            <a:r>
              <a:rPr lang="en-US" sz="1800" b="1" dirty="0">
                <a:solidFill>
                  <a:schemeClr val="tx1"/>
                </a:solidFill>
              </a:rPr>
              <a:t>layoffs due to financial situation </a:t>
            </a:r>
            <a:endParaRPr lang="en-US" sz="1800" b="1" dirty="0" smtClean="0">
              <a:solidFill>
                <a:schemeClr val="tx1"/>
              </a:solidFill>
            </a:endParaRPr>
          </a:p>
          <a:p>
            <a:pPr algn="just">
              <a:lnSpc>
                <a:spcPct val="110000"/>
              </a:lnSpc>
              <a:buFont typeface="Wingdings" panose="05000000000000000000" pitchFamily="2" charset="2"/>
              <a:buChar char="v"/>
            </a:pPr>
            <a:r>
              <a:rPr lang="en-US" sz="1800" dirty="0" smtClean="0">
                <a:solidFill>
                  <a:schemeClr val="tx1"/>
                </a:solidFill>
              </a:rPr>
              <a:t>12 </a:t>
            </a:r>
            <a:r>
              <a:rPr lang="en-US" sz="1800" dirty="0">
                <a:solidFill>
                  <a:schemeClr val="tx1"/>
                </a:solidFill>
              </a:rPr>
              <a:t>% of </a:t>
            </a:r>
            <a:r>
              <a:rPr lang="en-US" sz="1800" dirty="0" smtClean="0">
                <a:solidFill>
                  <a:schemeClr val="tx1"/>
                </a:solidFill>
              </a:rPr>
              <a:t>respondents had lay-offs caused </a:t>
            </a:r>
            <a:r>
              <a:rPr lang="en-US" sz="1800" dirty="0">
                <a:solidFill>
                  <a:schemeClr val="tx1"/>
                </a:solidFill>
              </a:rPr>
              <a:t>by Covid-19 </a:t>
            </a:r>
            <a:r>
              <a:rPr lang="en-US" sz="1800" dirty="0" smtClean="0">
                <a:solidFill>
                  <a:schemeClr val="tx1"/>
                </a:solidFill>
              </a:rPr>
              <a:t>pandemic financial situation. This is </a:t>
            </a:r>
            <a:r>
              <a:rPr lang="en-US" sz="1800" dirty="0">
                <a:solidFill>
                  <a:schemeClr val="tx1"/>
                </a:solidFill>
              </a:rPr>
              <a:t>significantly lower </a:t>
            </a:r>
            <a:r>
              <a:rPr lang="en-US" sz="1800" dirty="0" smtClean="0">
                <a:solidFill>
                  <a:schemeClr val="tx1"/>
                </a:solidFill>
              </a:rPr>
              <a:t>rate than </a:t>
            </a:r>
            <a:r>
              <a:rPr lang="en-US" sz="1800" dirty="0">
                <a:solidFill>
                  <a:schemeClr val="tx1"/>
                </a:solidFill>
              </a:rPr>
              <a:t>in other </a:t>
            </a:r>
            <a:r>
              <a:rPr lang="en-US" sz="1800" dirty="0" smtClean="0">
                <a:solidFill>
                  <a:schemeClr val="tx1"/>
                </a:solidFill>
              </a:rPr>
              <a:t>industries</a:t>
            </a:r>
          </a:p>
          <a:p>
            <a:pPr marL="0" indent="0" algn="just">
              <a:lnSpc>
                <a:spcPct val="110000"/>
              </a:lnSpc>
              <a:buNone/>
            </a:pPr>
            <a:r>
              <a:rPr lang="en-US" sz="1800" dirty="0" smtClean="0">
                <a:solidFill>
                  <a:schemeClr val="tx1"/>
                </a:solidFill>
              </a:rPr>
              <a:t>Cases </a:t>
            </a:r>
            <a:r>
              <a:rPr lang="en-US" sz="1800" dirty="0">
                <a:solidFill>
                  <a:schemeClr val="tx1"/>
                </a:solidFill>
              </a:rPr>
              <a:t>of quitting work due to health issues caused by Covid-19</a:t>
            </a:r>
          </a:p>
          <a:p>
            <a:pPr algn="just">
              <a:lnSpc>
                <a:spcPct val="110000"/>
              </a:lnSpc>
              <a:buFont typeface="Wingdings" panose="05000000000000000000" pitchFamily="2" charset="2"/>
              <a:buChar char="v"/>
            </a:pPr>
            <a:r>
              <a:rPr lang="en-US" sz="1800" dirty="0" smtClean="0">
                <a:solidFill>
                  <a:schemeClr val="tx1"/>
                </a:solidFill>
              </a:rPr>
              <a:t>17 </a:t>
            </a:r>
            <a:r>
              <a:rPr lang="en-US" sz="1800" dirty="0">
                <a:solidFill>
                  <a:schemeClr val="tx1"/>
                </a:solidFill>
              </a:rPr>
              <a:t>% of </a:t>
            </a:r>
            <a:r>
              <a:rPr lang="en-US" sz="1800" dirty="0" smtClean="0">
                <a:solidFill>
                  <a:schemeClr val="tx1"/>
                </a:solidFill>
              </a:rPr>
              <a:t>respondents </a:t>
            </a:r>
            <a:r>
              <a:rPr lang="en-US" sz="1800" dirty="0">
                <a:solidFill>
                  <a:schemeClr val="tx1"/>
                </a:solidFill>
              </a:rPr>
              <a:t>had employees who quit their job due to health problems caused by </a:t>
            </a:r>
            <a:r>
              <a:rPr lang="en-US" sz="1800" dirty="0" smtClean="0">
                <a:solidFill>
                  <a:schemeClr val="tx1"/>
                </a:solidFill>
              </a:rPr>
              <a:t>Covid-19</a:t>
            </a:r>
          </a:p>
          <a:p>
            <a:pPr marL="0" indent="0" algn="just">
              <a:lnSpc>
                <a:spcPct val="110000"/>
              </a:lnSpc>
              <a:buNone/>
            </a:pPr>
            <a:r>
              <a:rPr lang="en-US" sz="1800" dirty="0" smtClean="0">
                <a:solidFill>
                  <a:schemeClr val="tx1"/>
                </a:solidFill>
              </a:rPr>
              <a:t>Compensations </a:t>
            </a:r>
            <a:r>
              <a:rPr lang="en-US" sz="1800" dirty="0">
                <a:solidFill>
                  <a:schemeClr val="tx1"/>
                </a:solidFill>
              </a:rPr>
              <a:t>from the company and Employees on unpaid </a:t>
            </a:r>
            <a:r>
              <a:rPr lang="en-US" sz="1800" dirty="0" smtClean="0">
                <a:solidFill>
                  <a:schemeClr val="tx1"/>
                </a:solidFill>
              </a:rPr>
              <a:t>leave</a:t>
            </a:r>
          </a:p>
          <a:p>
            <a:pPr algn="just">
              <a:lnSpc>
                <a:spcPct val="110000"/>
              </a:lnSpc>
              <a:buFont typeface="Wingdings" panose="05000000000000000000" pitchFamily="2" charset="2"/>
              <a:buChar char="v"/>
            </a:pPr>
            <a:r>
              <a:rPr lang="en-US" sz="1800" dirty="0" smtClean="0">
                <a:solidFill>
                  <a:schemeClr val="tx1"/>
                </a:solidFill>
              </a:rPr>
              <a:t>58 </a:t>
            </a:r>
            <a:r>
              <a:rPr lang="en-US" sz="1800" dirty="0">
                <a:solidFill>
                  <a:schemeClr val="tx1"/>
                </a:solidFill>
              </a:rPr>
              <a:t>% of respondents paid compensation from the company due to Covid-19, and </a:t>
            </a:r>
            <a:r>
              <a:rPr lang="en-US" sz="1800" b="1" dirty="0">
                <a:solidFill>
                  <a:schemeClr val="tx1"/>
                </a:solidFill>
              </a:rPr>
              <a:t>no respondents had employees on unpaid leave</a:t>
            </a:r>
            <a:endParaRPr lang="en-US" sz="1800" b="1" dirty="0" smtClean="0">
              <a:solidFill>
                <a:schemeClr val="tx1"/>
              </a:solidFill>
            </a:endParaRPr>
          </a:p>
          <a:p>
            <a:pPr marL="0" indent="0" algn="just">
              <a:lnSpc>
                <a:spcPct val="110000"/>
              </a:lnSpc>
              <a:buNone/>
            </a:pPr>
            <a:endParaRPr lang="en-US" sz="1800" dirty="0">
              <a:solidFill>
                <a:schemeClr val="tx1"/>
              </a:solidFill>
            </a:endParaRPr>
          </a:p>
          <a:p>
            <a:pPr algn="just">
              <a:lnSpc>
                <a:spcPct val="110000"/>
              </a:lnSpc>
              <a:buFont typeface="Wingdings" panose="05000000000000000000" pitchFamily="2" charset="2"/>
              <a:buChar char="v"/>
            </a:pPr>
            <a:endParaRPr lang="en-US" sz="1800" dirty="0" smtClean="0">
              <a:solidFill>
                <a:schemeClr val="tx1"/>
              </a:solidFill>
            </a:endParaRPr>
          </a:p>
        </p:txBody>
      </p:sp>
      <p:sp>
        <p:nvSpPr>
          <p:cNvPr id="2" name="Rectangle 1"/>
          <p:cNvSpPr/>
          <p:nvPr/>
        </p:nvSpPr>
        <p:spPr>
          <a:xfrm>
            <a:off x="1061382" y="1308475"/>
            <a:ext cx="9367408" cy="830997"/>
          </a:xfrm>
          <a:prstGeom prst="rect">
            <a:avLst/>
          </a:prstGeom>
        </p:spPr>
        <p:txBody>
          <a:bodyPr wrap="square">
            <a:spAutoFit/>
          </a:bodyPr>
          <a:lstStyle/>
          <a:p>
            <a:r>
              <a:rPr lang="en-US" sz="2400" dirty="0" smtClean="0">
                <a:latin typeface="Calibri" panose="020F0502020204030204" pitchFamily="34" charset="0"/>
                <a:ea typeface="Times New Roman" panose="02020603050405020304" pitchFamily="18" charset="0"/>
                <a:cs typeface="Times New Roman" panose="02020603050405020304" pitchFamily="18" charset="0"/>
              </a:rPr>
              <a:t>MAIN FINDINGS FROM THE SURVEY AND INTERVIEWS CONDUCTED AMONG THE MSMES</a:t>
            </a:r>
            <a:endParaRPr lang="en-US" sz="2400" dirty="0"/>
          </a:p>
        </p:txBody>
      </p:sp>
      <p:sp>
        <p:nvSpPr>
          <p:cNvPr id="7" name="Title 1"/>
          <p:cNvSpPr txBox="1">
            <a:spLocks/>
          </p:cNvSpPr>
          <p:nvPr/>
        </p:nvSpPr>
        <p:spPr>
          <a:xfrm>
            <a:off x="-1590" y="5340003"/>
            <a:ext cx="12193589"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ANALYSIS </a:t>
            </a:r>
            <a:r>
              <a:rPr lang="en-US" dirty="0"/>
              <a:t>OF THE BUSINESS </a:t>
            </a:r>
            <a:r>
              <a:rPr lang="en-US" dirty="0" smtClean="0"/>
              <a:t>ENVIRONMENT</a:t>
            </a:r>
            <a:endParaRPr lang="en-US" dirty="0"/>
          </a:p>
        </p:txBody>
      </p:sp>
    </p:spTree>
    <p:extLst>
      <p:ext uri="{BB962C8B-B14F-4D97-AF65-F5344CB8AC3E}">
        <p14:creationId xmlns:p14="http://schemas.microsoft.com/office/powerpoint/2010/main" val="351686813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me"/>
          <p:cNvPicPr/>
          <p:nvPr/>
        </p:nvPicPr>
        <p:blipFill>
          <a:blip r:embed="rId2">
            <a:extLst>
              <a:ext uri="{28A0092B-C50C-407E-A947-70E740481C1C}">
                <a14:useLocalDpi xmlns:a14="http://schemas.microsoft.com/office/drawing/2010/main" val="0"/>
              </a:ext>
            </a:extLst>
          </a:blip>
          <a:srcRect/>
          <a:stretch>
            <a:fillRect/>
          </a:stretch>
        </p:blipFill>
        <p:spPr bwMode="auto">
          <a:xfrm>
            <a:off x="9218612" y="391635"/>
            <a:ext cx="2039620" cy="668020"/>
          </a:xfrm>
          <a:prstGeom prst="rect">
            <a:avLst/>
          </a:prstGeom>
          <a:noFill/>
          <a:ln>
            <a:noFill/>
          </a:ln>
        </p:spPr>
      </p:pic>
      <p:sp>
        <p:nvSpPr>
          <p:cNvPr id="9" name="Rectangle 8"/>
          <p:cNvSpPr/>
          <p:nvPr/>
        </p:nvSpPr>
        <p:spPr>
          <a:xfrm>
            <a:off x="684212" y="735109"/>
            <a:ext cx="11276730" cy="461665"/>
          </a:xfrm>
          <a:prstGeom prst="rect">
            <a:avLst/>
          </a:prstGeom>
        </p:spPr>
        <p:txBody>
          <a:bodyPr wrap="square">
            <a:spAutoFit/>
          </a:bodyPr>
          <a:lstStyle/>
          <a:p>
            <a:r>
              <a:rPr lang="en-US" sz="2400" b="1" dirty="0">
                <a:solidFill>
                  <a:schemeClr val="tx2">
                    <a:lumMod val="20000"/>
                    <a:lumOff val="80000"/>
                  </a:schemeClr>
                </a:solidFill>
                <a:effectLst>
                  <a:outerShdw blurRad="38100" dist="38100" dir="2700000" algn="tl">
                    <a:srgbClr val="000000">
                      <a:alpha val="43137"/>
                    </a:srgbClr>
                  </a:outerShdw>
                </a:effectLst>
              </a:rPr>
              <a:t>MSMEs in RE and EE market</a:t>
            </a:r>
          </a:p>
        </p:txBody>
      </p:sp>
      <p:sp>
        <p:nvSpPr>
          <p:cNvPr id="10" name="Content Placeholder 2"/>
          <p:cNvSpPr>
            <a:spLocks noGrp="1"/>
          </p:cNvSpPr>
          <p:nvPr>
            <p:ph idx="1"/>
          </p:nvPr>
        </p:nvSpPr>
        <p:spPr>
          <a:xfrm>
            <a:off x="1061382" y="2139472"/>
            <a:ext cx="10050314" cy="3154203"/>
          </a:xfrm>
        </p:spPr>
        <p:txBody>
          <a:bodyPr anchor="t" anchorCtr="0">
            <a:noAutofit/>
          </a:bodyPr>
          <a:lstStyle/>
          <a:p>
            <a:pPr marL="0" indent="0" algn="just">
              <a:lnSpc>
                <a:spcPct val="110000"/>
              </a:lnSpc>
              <a:buNone/>
            </a:pPr>
            <a:r>
              <a:rPr lang="en-US" b="1" dirty="0" smtClean="0">
                <a:solidFill>
                  <a:schemeClr val="tx1"/>
                </a:solidFill>
              </a:rPr>
              <a:t>Increasing </a:t>
            </a:r>
            <a:r>
              <a:rPr lang="en-US" b="1" dirty="0">
                <a:solidFill>
                  <a:schemeClr val="tx1"/>
                </a:solidFill>
              </a:rPr>
              <a:t>the company staff in the near </a:t>
            </a:r>
            <a:r>
              <a:rPr lang="en-US" b="1" dirty="0" smtClean="0">
                <a:solidFill>
                  <a:schemeClr val="tx1"/>
                </a:solidFill>
              </a:rPr>
              <a:t>future</a:t>
            </a:r>
          </a:p>
          <a:p>
            <a:pPr marL="0" indent="0" algn="just">
              <a:lnSpc>
                <a:spcPct val="110000"/>
              </a:lnSpc>
              <a:buNone/>
            </a:pPr>
            <a:endParaRPr lang="en-US" dirty="0" smtClean="0">
              <a:solidFill>
                <a:schemeClr val="tx1"/>
              </a:solidFill>
            </a:endParaRPr>
          </a:p>
          <a:p>
            <a:pPr algn="just">
              <a:lnSpc>
                <a:spcPct val="110000"/>
              </a:lnSpc>
              <a:buFont typeface="Wingdings" panose="05000000000000000000" pitchFamily="2" charset="2"/>
              <a:buChar char="v"/>
            </a:pPr>
            <a:r>
              <a:rPr lang="en-US" dirty="0" smtClean="0">
                <a:solidFill>
                  <a:schemeClr val="tx1"/>
                </a:solidFill>
              </a:rPr>
              <a:t>It </a:t>
            </a:r>
            <a:r>
              <a:rPr lang="en-US" dirty="0">
                <a:solidFill>
                  <a:schemeClr val="tx1"/>
                </a:solidFill>
              </a:rPr>
              <a:t>is remarkable fact that </a:t>
            </a:r>
            <a:r>
              <a:rPr lang="en-US" b="1" dirty="0">
                <a:solidFill>
                  <a:schemeClr val="tx1"/>
                </a:solidFill>
              </a:rPr>
              <a:t>19 out of 24 </a:t>
            </a:r>
            <a:r>
              <a:rPr lang="en-US" dirty="0">
                <a:solidFill>
                  <a:schemeClr val="tx1"/>
                </a:solidFill>
              </a:rPr>
              <a:t>respondents are intended to increase the company staff in the near future. This indicates that companies are preparing for the growth of the RES and EE market in the country</a:t>
            </a:r>
          </a:p>
          <a:p>
            <a:pPr algn="just">
              <a:lnSpc>
                <a:spcPct val="110000"/>
              </a:lnSpc>
              <a:buFont typeface="Wingdings" panose="05000000000000000000" pitchFamily="2" charset="2"/>
              <a:buChar char="v"/>
            </a:pPr>
            <a:endParaRPr lang="en-US" dirty="0" smtClean="0">
              <a:solidFill>
                <a:schemeClr val="tx1"/>
              </a:solidFill>
            </a:endParaRPr>
          </a:p>
        </p:txBody>
      </p:sp>
      <p:sp>
        <p:nvSpPr>
          <p:cNvPr id="7" name="Title 1"/>
          <p:cNvSpPr txBox="1">
            <a:spLocks/>
          </p:cNvSpPr>
          <p:nvPr/>
        </p:nvSpPr>
        <p:spPr>
          <a:xfrm>
            <a:off x="-1590" y="5340003"/>
            <a:ext cx="12193589"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ANALYSIS </a:t>
            </a:r>
            <a:r>
              <a:rPr lang="en-US" dirty="0"/>
              <a:t>OF THE BUSINESS </a:t>
            </a:r>
            <a:r>
              <a:rPr lang="en-US" dirty="0" smtClean="0"/>
              <a:t>ENVIRONMENT</a:t>
            </a:r>
            <a:endParaRPr lang="en-US" dirty="0"/>
          </a:p>
        </p:txBody>
      </p:sp>
      <p:sp>
        <p:nvSpPr>
          <p:cNvPr id="11" name="Rectangle 10"/>
          <p:cNvSpPr/>
          <p:nvPr/>
        </p:nvSpPr>
        <p:spPr>
          <a:xfrm>
            <a:off x="669494" y="1151719"/>
            <a:ext cx="9367408" cy="830997"/>
          </a:xfrm>
          <a:prstGeom prst="rect">
            <a:avLst/>
          </a:prstGeom>
        </p:spPr>
        <p:txBody>
          <a:bodyPr wrap="square">
            <a:spAutoFit/>
          </a:bodyPr>
          <a:lstStyle/>
          <a:p>
            <a:r>
              <a:rPr lang="en-US" sz="2400" dirty="0" smtClean="0">
                <a:latin typeface="Calibri" panose="020F0502020204030204" pitchFamily="34" charset="0"/>
                <a:ea typeface="Times New Roman" panose="02020603050405020304" pitchFamily="18" charset="0"/>
                <a:cs typeface="Times New Roman" panose="02020603050405020304" pitchFamily="18" charset="0"/>
              </a:rPr>
              <a:t>MAIN FINDINGS FROM THE SURVEY AND INTERVIEWS CONDUCTED AMONG THE MSMES</a:t>
            </a:r>
            <a:endParaRPr lang="en-US" sz="2400" dirty="0"/>
          </a:p>
        </p:txBody>
      </p:sp>
    </p:spTree>
    <p:extLst>
      <p:ext uri="{BB962C8B-B14F-4D97-AF65-F5344CB8AC3E}">
        <p14:creationId xmlns:p14="http://schemas.microsoft.com/office/powerpoint/2010/main" val="3259920370"/>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me"/>
          <p:cNvPicPr/>
          <p:nvPr/>
        </p:nvPicPr>
        <p:blipFill>
          <a:blip r:embed="rId2">
            <a:extLst>
              <a:ext uri="{28A0092B-C50C-407E-A947-70E740481C1C}">
                <a14:useLocalDpi xmlns:a14="http://schemas.microsoft.com/office/drawing/2010/main" val="0"/>
              </a:ext>
            </a:extLst>
          </a:blip>
          <a:srcRect/>
          <a:stretch>
            <a:fillRect/>
          </a:stretch>
        </p:blipFill>
        <p:spPr bwMode="auto">
          <a:xfrm>
            <a:off x="9218612" y="391635"/>
            <a:ext cx="2039620" cy="668020"/>
          </a:xfrm>
          <a:prstGeom prst="rect">
            <a:avLst/>
          </a:prstGeom>
          <a:noFill/>
          <a:ln>
            <a:noFill/>
          </a:ln>
        </p:spPr>
      </p:pic>
      <p:sp>
        <p:nvSpPr>
          <p:cNvPr id="9" name="Rectangle 8"/>
          <p:cNvSpPr/>
          <p:nvPr/>
        </p:nvSpPr>
        <p:spPr>
          <a:xfrm>
            <a:off x="684212" y="735109"/>
            <a:ext cx="11276730" cy="461665"/>
          </a:xfrm>
          <a:prstGeom prst="rect">
            <a:avLst/>
          </a:prstGeom>
        </p:spPr>
        <p:txBody>
          <a:bodyPr wrap="square">
            <a:spAutoFit/>
          </a:bodyPr>
          <a:lstStyle/>
          <a:p>
            <a:r>
              <a:rPr lang="en-US" sz="2400" b="1" dirty="0">
                <a:solidFill>
                  <a:schemeClr val="tx2">
                    <a:lumMod val="20000"/>
                    <a:lumOff val="80000"/>
                  </a:schemeClr>
                </a:solidFill>
                <a:effectLst>
                  <a:outerShdw blurRad="38100" dist="38100" dir="2700000" algn="tl">
                    <a:srgbClr val="000000">
                      <a:alpha val="43137"/>
                    </a:srgbClr>
                  </a:outerShdw>
                </a:effectLst>
              </a:rPr>
              <a:t>MSMEs in RE and EE market</a:t>
            </a:r>
          </a:p>
        </p:txBody>
      </p:sp>
      <p:sp>
        <p:nvSpPr>
          <p:cNvPr id="10" name="Content Placeholder 2"/>
          <p:cNvSpPr>
            <a:spLocks noGrp="1"/>
          </p:cNvSpPr>
          <p:nvPr>
            <p:ph idx="1"/>
          </p:nvPr>
        </p:nvSpPr>
        <p:spPr>
          <a:xfrm>
            <a:off x="1061382" y="2021905"/>
            <a:ext cx="10050314" cy="3154203"/>
          </a:xfrm>
        </p:spPr>
        <p:txBody>
          <a:bodyPr anchor="t" anchorCtr="0">
            <a:noAutofit/>
          </a:bodyPr>
          <a:lstStyle/>
          <a:p>
            <a:pPr marL="0" indent="0" algn="just">
              <a:buNone/>
            </a:pPr>
            <a:r>
              <a:rPr lang="en-US" sz="2200" b="1" dirty="0">
                <a:solidFill>
                  <a:schemeClr val="tx1"/>
                </a:solidFill>
              </a:rPr>
              <a:t>P</a:t>
            </a:r>
            <a:r>
              <a:rPr lang="en-US" sz="2200" b="1" dirty="0" smtClean="0">
                <a:solidFill>
                  <a:schemeClr val="tx1"/>
                </a:solidFill>
              </a:rPr>
              <a:t>roductivity</a:t>
            </a:r>
            <a:r>
              <a:rPr lang="en-US" sz="2200" dirty="0" smtClean="0">
                <a:solidFill>
                  <a:schemeClr val="tx1"/>
                </a:solidFill>
              </a:rPr>
              <a:t>, turnover and labor resources of the MSMEs RE and EE field before and after February 2020</a:t>
            </a:r>
          </a:p>
        </p:txBody>
      </p:sp>
      <p:graphicFrame>
        <p:nvGraphicFramePr>
          <p:cNvPr id="7" name="Chart 6"/>
          <p:cNvGraphicFramePr/>
          <p:nvPr>
            <p:extLst>
              <p:ext uri="{D42A27DB-BD31-4B8C-83A1-F6EECF244321}">
                <p14:modId xmlns:p14="http://schemas.microsoft.com/office/powerpoint/2010/main" val="3436844311"/>
              </p:ext>
            </p:extLst>
          </p:nvPr>
        </p:nvGraphicFramePr>
        <p:xfrm>
          <a:off x="1493135" y="2830175"/>
          <a:ext cx="8935655" cy="2969733"/>
        </p:xfrm>
        <a:graphic>
          <a:graphicData uri="http://schemas.openxmlformats.org/drawingml/2006/chart">
            <c:chart xmlns:c="http://schemas.openxmlformats.org/drawingml/2006/chart" xmlns:r="http://schemas.openxmlformats.org/officeDocument/2006/relationships" r:id="rId3"/>
          </a:graphicData>
        </a:graphic>
      </p:graphicFrame>
      <p:sp>
        <p:nvSpPr>
          <p:cNvPr id="11" name="Title 1"/>
          <p:cNvSpPr txBox="1">
            <a:spLocks/>
          </p:cNvSpPr>
          <p:nvPr/>
        </p:nvSpPr>
        <p:spPr>
          <a:xfrm>
            <a:off x="-1590" y="5340003"/>
            <a:ext cx="12193589"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ANALYSIS </a:t>
            </a:r>
            <a:r>
              <a:rPr lang="en-US" dirty="0"/>
              <a:t>OF THE BUSINESS </a:t>
            </a:r>
            <a:r>
              <a:rPr lang="en-US" dirty="0" smtClean="0"/>
              <a:t>ENVIRONMENT</a:t>
            </a:r>
            <a:endParaRPr lang="en-US" dirty="0"/>
          </a:p>
        </p:txBody>
      </p:sp>
      <p:sp>
        <p:nvSpPr>
          <p:cNvPr id="12" name="Rectangle 11"/>
          <p:cNvSpPr/>
          <p:nvPr/>
        </p:nvSpPr>
        <p:spPr>
          <a:xfrm>
            <a:off x="669494" y="1151719"/>
            <a:ext cx="9367408" cy="830997"/>
          </a:xfrm>
          <a:prstGeom prst="rect">
            <a:avLst/>
          </a:prstGeom>
        </p:spPr>
        <p:txBody>
          <a:bodyPr wrap="square">
            <a:spAutoFit/>
          </a:bodyPr>
          <a:lstStyle/>
          <a:p>
            <a:r>
              <a:rPr lang="en-US" sz="2400" dirty="0" smtClean="0">
                <a:latin typeface="Calibri" panose="020F0502020204030204" pitchFamily="34" charset="0"/>
                <a:ea typeface="Times New Roman" panose="02020603050405020304" pitchFamily="18" charset="0"/>
                <a:cs typeface="Times New Roman" panose="02020603050405020304" pitchFamily="18" charset="0"/>
              </a:rPr>
              <a:t>MAIN FINDINGS FROM THE SURVEY AND INTERVIEWS CONDUCTED AMONG THE MSMES</a:t>
            </a:r>
            <a:endParaRPr lang="en-US" sz="2400" dirty="0"/>
          </a:p>
        </p:txBody>
      </p:sp>
    </p:spTree>
    <p:extLst>
      <p:ext uri="{BB962C8B-B14F-4D97-AF65-F5344CB8AC3E}">
        <p14:creationId xmlns:p14="http://schemas.microsoft.com/office/powerpoint/2010/main" val="14381378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4211" y="1262063"/>
            <a:ext cx="11099750" cy="4052290"/>
          </a:xfrm>
        </p:spPr>
        <p:txBody>
          <a:bodyPr>
            <a:noAutofit/>
          </a:bodyPr>
          <a:lstStyle/>
          <a:p>
            <a:pPr marL="342900" indent="-342900">
              <a:buFont typeface="Arial" panose="020B0604020202020204" pitchFamily="34" charset="0"/>
              <a:buChar char="•"/>
            </a:pPr>
            <a:r>
              <a:rPr lang="en-US" sz="2400" cap="none" dirty="0" smtClean="0"/>
              <a:t/>
            </a:r>
            <a:br>
              <a:rPr lang="en-US" sz="2400" cap="none" dirty="0" smtClean="0"/>
            </a:br>
            <a:endParaRPr lang="en-US" sz="2400" cap="none" dirty="0"/>
          </a:p>
        </p:txBody>
      </p:sp>
      <p:pic>
        <p:nvPicPr>
          <p:cNvPr id="6" name="Picture 5" descr="Home"/>
          <p:cNvPicPr/>
          <p:nvPr/>
        </p:nvPicPr>
        <p:blipFill>
          <a:blip r:embed="rId2">
            <a:extLst>
              <a:ext uri="{28A0092B-C50C-407E-A947-70E740481C1C}">
                <a14:useLocalDpi xmlns:a14="http://schemas.microsoft.com/office/drawing/2010/main" val="0"/>
              </a:ext>
            </a:extLst>
          </a:blip>
          <a:srcRect/>
          <a:stretch>
            <a:fillRect/>
          </a:stretch>
        </p:blipFill>
        <p:spPr bwMode="auto">
          <a:xfrm>
            <a:off x="9218612" y="391635"/>
            <a:ext cx="2039620" cy="668020"/>
          </a:xfrm>
          <a:prstGeom prst="rect">
            <a:avLst/>
          </a:prstGeom>
          <a:noFill/>
          <a:ln>
            <a:noFill/>
          </a:ln>
        </p:spPr>
      </p:pic>
      <p:graphicFrame>
        <p:nvGraphicFramePr>
          <p:cNvPr id="10" name="Chart 9"/>
          <p:cNvGraphicFramePr/>
          <p:nvPr>
            <p:extLst>
              <p:ext uri="{D42A27DB-BD31-4B8C-83A1-F6EECF244321}">
                <p14:modId xmlns:p14="http://schemas.microsoft.com/office/powerpoint/2010/main" val="2635421600"/>
              </p:ext>
            </p:extLst>
          </p:nvPr>
        </p:nvGraphicFramePr>
        <p:xfrm>
          <a:off x="1430594" y="1504723"/>
          <a:ext cx="7788018" cy="4099664"/>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 Placeholder 6"/>
          <p:cNvSpPr txBox="1">
            <a:spLocks/>
          </p:cNvSpPr>
          <p:nvPr/>
        </p:nvSpPr>
        <p:spPr>
          <a:xfrm>
            <a:off x="677116" y="726657"/>
            <a:ext cx="8652078" cy="461665"/>
          </a:xfrm>
          <a:prstGeom prst="rect">
            <a:avLst/>
          </a:prstGeom>
        </p:spPr>
        <p:txBody>
          <a:bodyPr vert="horz" wrap="square" lIns="91440" tIns="45720" rIns="91440" bIns="45720" rtlCol="0" anchor="ctr">
            <a:sp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buNone/>
            </a:pPr>
            <a:r>
              <a:rPr lang="en-US" sz="2400" b="1" dirty="0" smtClean="0">
                <a:solidFill>
                  <a:schemeClr val="tx1"/>
                </a:solidFill>
                <a:effectLst>
                  <a:outerShdw blurRad="38100" dist="38100" dir="2700000" algn="tl">
                    <a:srgbClr val="000000">
                      <a:alpha val="43137"/>
                    </a:srgbClr>
                  </a:outerShdw>
                </a:effectLst>
              </a:rPr>
              <a:t>General </a:t>
            </a:r>
            <a:r>
              <a:rPr lang="en-US" sz="2400" b="1" dirty="0">
                <a:solidFill>
                  <a:schemeClr val="tx1"/>
                </a:solidFill>
                <a:effectLst>
                  <a:outerShdw blurRad="38100" dist="38100" dir="2700000" algn="tl">
                    <a:srgbClr val="000000">
                      <a:alpha val="43137"/>
                    </a:srgbClr>
                  </a:outerShdw>
                </a:effectLst>
              </a:rPr>
              <a:t>impact of COVID-19 crisis on the Economy</a:t>
            </a:r>
          </a:p>
        </p:txBody>
      </p:sp>
      <p:sp>
        <p:nvSpPr>
          <p:cNvPr id="7" name="Title 1"/>
          <p:cNvSpPr txBox="1">
            <a:spLocks/>
          </p:cNvSpPr>
          <p:nvPr/>
        </p:nvSpPr>
        <p:spPr>
          <a:xfrm>
            <a:off x="0" y="5350933"/>
            <a:ext cx="9330783"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General impact of COVID-19 crisis</a:t>
            </a:r>
            <a:endParaRPr lang="en-US" dirty="0"/>
          </a:p>
        </p:txBody>
      </p:sp>
    </p:spTree>
    <p:extLst>
      <p:ext uri="{BB962C8B-B14F-4D97-AF65-F5344CB8AC3E}">
        <p14:creationId xmlns:p14="http://schemas.microsoft.com/office/powerpoint/2010/main" val="405965081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me"/>
          <p:cNvPicPr/>
          <p:nvPr/>
        </p:nvPicPr>
        <p:blipFill>
          <a:blip r:embed="rId2">
            <a:extLst>
              <a:ext uri="{28A0092B-C50C-407E-A947-70E740481C1C}">
                <a14:useLocalDpi xmlns:a14="http://schemas.microsoft.com/office/drawing/2010/main" val="0"/>
              </a:ext>
            </a:extLst>
          </a:blip>
          <a:srcRect/>
          <a:stretch>
            <a:fillRect/>
          </a:stretch>
        </p:blipFill>
        <p:spPr bwMode="auto">
          <a:xfrm>
            <a:off x="9218612" y="391635"/>
            <a:ext cx="2039620" cy="668020"/>
          </a:xfrm>
          <a:prstGeom prst="rect">
            <a:avLst/>
          </a:prstGeom>
          <a:noFill/>
          <a:ln>
            <a:noFill/>
          </a:ln>
        </p:spPr>
      </p:pic>
      <p:sp>
        <p:nvSpPr>
          <p:cNvPr id="9" name="Rectangle 8"/>
          <p:cNvSpPr/>
          <p:nvPr/>
        </p:nvSpPr>
        <p:spPr>
          <a:xfrm>
            <a:off x="684212" y="735109"/>
            <a:ext cx="11276730" cy="461665"/>
          </a:xfrm>
          <a:prstGeom prst="rect">
            <a:avLst/>
          </a:prstGeom>
        </p:spPr>
        <p:txBody>
          <a:bodyPr wrap="square">
            <a:spAutoFit/>
          </a:bodyPr>
          <a:lstStyle/>
          <a:p>
            <a:r>
              <a:rPr lang="en-US" sz="2400" b="1" dirty="0">
                <a:solidFill>
                  <a:schemeClr val="tx2">
                    <a:lumMod val="20000"/>
                    <a:lumOff val="80000"/>
                  </a:schemeClr>
                </a:solidFill>
                <a:effectLst>
                  <a:outerShdw blurRad="38100" dist="38100" dir="2700000" algn="tl">
                    <a:srgbClr val="000000">
                      <a:alpha val="43137"/>
                    </a:srgbClr>
                  </a:outerShdw>
                </a:effectLst>
              </a:rPr>
              <a:t>MSMEs in RE and EE market</a:t>
            </a:r>
          </a:p>
        </p:txBody>
      </p:sp>
      <p:sp>
        <p:nvSpPr>
          <p:cNvPr id="10" name="Content Placeholder 2"/>
          <p:cNvSpPr>
            <a:spLocks noGrp="1"/>
          </p:cNvSpPr>
          <p:nvPr>
            <p:ph idx="1"/>
          </p:nvPr>
        </p:nvSpPr>
        <p:spPr>
          <a:xfrm>
            <a:off x="1061382" y="2297409"/>
            <a:ext cx="10050314" cy="2944014"/>
          </a:xfrm>
        </p:spPr>
        <p:txBody>
          <a:bodyPr anchor="t" anchorCtr="0">
            <a:noAutofit/>
          </a:bodyPr>
          <a:lstStyle/>
          <a:p>
            <a:pPr marL="0" indent="0" algn="just">
              <a:lnSpc>
                <a:spcPct val="110000"/>
              </a:lnSpc>
              <a:buNone/>
            </a:pPr>
            <a:r>
              <a:rPr lang="en-US" sz="2200" b="1" dirty="0" smtClean="0">
                <a:solidFill>
                  <a:schemeClr val="tx1"/>
                </a:solidFill>
              </a:rPr>
              <a:t>Remote work</a:t>
            </a:r>
          </a:p>
          <a:p>
            <a:pPr algn="just">
              <a:lnSpc>
                <a:spcPct val="110000"/>
              </a:lnSpc>
              <a:buFont typeface="Wingdings" panose="05000000000000000000" pitchFamily="2" charset="2"/>
              <a:buChar char="v"/>
            </a:pPr>
            <a:r>
              <a:rPr lang="en-US" dirty="0" smtClean="0">
                <a:solidFill>
                  <a:schemeClr val="tx1"/>
                </a:solidFill>
              </a:rPr>
              <a:t>For </a:t>
            </a:r>
            <a:r>
              <a:rPr lang="en-US" dirty="0">
                <a:solidFill>
                  <a:schemeClr val="tx1"/>
                </a:solidFill>
              </a:rPr>
              <a:t>MSMEs supplying </a:t>
            </a:r>
            <a:r>
              <a:rPr lang="en-US" dirty="0" smtClean="0">
                <a:solidFill>
                  <a:schemeClr val="tx1"/>
                </a:solidFill>
              </a:rPr>
              <a:t>EE </a:t>
            </a:r>
            <a:r>
              <a:rPr lang="en-US" dirty="0">
                <a:solidFill>
                  <a:schemeClr val="tx1"/>
                </a:solidFill>
              </a:rPr>
              <a:t>products and </a:t>
            </a:r>
            <a:r>
              <a:rPr lang="en-US" dirty="0" smtClean="0">
                <a:solidFill>
                  <a:schemeClr val="tx1"/>
                </a:solidFill>
              </a:rPr>
              <a:t>RE equipment</a:t>
            </a:r>
            <a:r>
              <a:rPr lang="en-US" dirty="0">
                <a:solidFill>
                  <a:schemeClr val="tx1"/>
                </a:solidFill>
              </a:rPr>
              <a:t>, the remote work allows a rather limited range of tasks, and therefore cannot be considered an effective solution to combat the impact of Covid-19 on the regular operation of </a:t>
            </a:r>
            <a:r>
              <a:rPr lang="en-US" dirty="0" smtClean="0">
                <a:solidFill>
                  <a:schemeClr val="tx1"/>
                </a:solidFill>
              </a:rPr>
              <a:t>enterprises</a:t>
            </a:r>
          </a:p>
          <a:p>
            <a:pPr algn="just">
              <a:lnSpc>
                <a:spcPct val="110000"/>
              </a:lnSpc>
              <a:buFont typeface="Wingdings" panose="05000000000000000000" pitchFamily="2" charset="2"/>
              <a:buChar char="v"/>
            </a:pPr>
            <a:r>
              <a:rPr lang="en-US" dirty="0" smtClean="0">
                <a:solidFill>
                  <a:schemeClr val="tx1"/>
                </a:solidFill>
              </a:rPr>
              <a:t>Due </a:t>
            </a:r>
            <a:r>
              <a:rPr lang="en-US" dirty="0">
                <a:solidFill>
                  <a:schemeClr val="tx1"/>
                </a:solidFill>
              </a:rPr>
              <a:t>to possible slow adaptation to new working conditions and organizational difficulties, despite some reduction in overhead costs, remote work should be seen as a factor leading to a decrease in labor </a:t>
            </a:r>
            <a:r>
              <a:rPr lang="en-US" dirty="0" smtClean="0">
                <a:solidFill>
                  <a:schemeClr val="tx1"/>
                </a:solidFill>
              </a:rPr>
              <a:t>productivity</a:t>
            </a:r>
          </a:p>
        </p:txBody>
      </p:sp>
      <p:sp>
        <p:nvSpPr>
          <p:cNvPr id="7" name="Title 1"/>
          <p:cNvSpPr txBox="1">
            <a:spLocks/>
          </p:cNvSpPr>
          <p:nvPr/>
        </p:nvSpPr>
        <p:spPr>
          <a:xfrm>
            <a:off x="-1590" y="5340003"/>
            <a:ext cx="12193589"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ANALYSIS </a:t>
            </a:r>
            <a:r>
              <a:rPr lang="en-US" dirty="0"/>
              <a:t>OF THE BUSINESS </a:t>
            </a:r>
            <a:r>
              <a:rPr lang="en-US" dirty="0" smtClean="0"/>
              <a:t>ENVIRONMENT</a:t>
            </a:r>
            <a:endParaRPr lang="en-US" dirty="0"/>
          </a:p>
        </p:txBody>
      </p:sp>
      <p:sp>
        <p:nvSpPr>
          <p:cNvPr id="12" name="Rectangle 11"/>
          <p:cNvSpPr/>
          <p:nvPr/>
        </p:nvSpPr>
        <p:spPr>
          <a:xfrm>
            <a:off x="669494" y="1151719"/>
            <a:ext cx="9367408" cy="830997"/>
          </a:xfrm>
          <a:prstGeom prst="rect">
            <a:avLst/>
          </a:prstGeom>
        </p:spPr>
        <p:txBody>
          <a:bodyPr wrap="square">
            <a:spAutoFit/>
          </a:bodyPr>
          <a:lstStyle/>
          <a:p>
            <a:r>
              <a:rPr lang="en-US" sz="2400" dirty="0" smtClean="0">
                <a:latin typeface="Calibri" panose="020F0502020204030204" pitchFamily="34" charset="0"/>
                <a:ea typeface="Times New Roman" panose="02020603050405020304" pitchFamily="18" charset="0"/>
                <a:cs typeface="Times New Roman" panose="02020603050405020304" pitchFamily="18" charset="0"/>
              </a:rPr>
              <a:t>MAIN FINDINGS FROM THE SURVEY AND INTERVIEWS CONDUCTED AMONG THE MSMES</a:t>
            </a:r>
            <a:endParaRPr lang="en-US" sz="2400" dirty="0"/>
          </a:p>
        </p:txBody>
      </p:sp>
    </p:spTree>
    <p:extLst>
      <p:ext uri="{BB962C8B-B14F-4D97-AF65-F5344CB8AC3E}">
        <p14:creationId xmlns:p14="http://schemas.microsoft.com/office/powerpoint/2010/main" val="324405128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me"/>
          <p:cNvPicPr/>
          <p:nvPr/>
        </p:nvPicPr>
        <p:blipFill>
          <a:blip r:embed="rId2">
            <a:extLst>
              <a:ext uri="{28A0092B-C50C-407E-A947-70E740481C1C}">
                <a14:useLocalDpi xmlns:a14="http://schemas.microsoft.com/office/drawing/2010/main" val="0"/>
              </a:ext>
            </a:extLst>
          </a:blip>
          <a:srcRect/>
          <a:stretch>
            <a:fillRect/>
          </a:stretch>
        </p:blipFill>
        <p:spPr bwMode="auto">
          <a:xfrm>
            <a:off x="9218612" y="391635"/>
            <a:ext cx="2039620" cy="668020"/>
          </a:xfrm>
          <a:prstGeom prst="rect">
            <a:avLst/>
          </a:prstGeom>
          <a:noFill/>
          <a:ln>
            <a:noFill/>
          </a:ln>
        </p:spPr>
      </p:pic>
      <p:sp>
        <p:nvSpPr>
          <p:cNvPr id="9" name="Rectangle 8"/>
          <p:cNvSpPr/>
          <p:nvPr/>
        </p:nvSpPr>
        <p:spPr>
          <a:xfrm>
            <a:off x="684212" y="735109"/>
            <a:ext cx="11276730" cy="461665"/>
          </a:xfrm>
          <a:prstGeom prst="rect">
            <a:avLst/>
          </a:prstGeom>
        </p:spPr>
        <p:txBody>
          <a:bodyPr wrap="square">
            <a:spAutoFit/>
          </a:bodyPr>
          <a:lstStyle/>
          <a:p>
            <a:r>
              <a:rPr lang="en-US" sz="2400" b="1" dirty="0">
                <a:solidFill>
                  <a:schemeClr val="tx2">
                    <a:lumMod val="20000"/>
                    <a:lumOff val="80000"/>
                  </a:schemeClr>
                </a:solidFill>
                <a:effectLst>
                  <a:outerShdw blurRad="38100" dist="38100" dir="2700000" algn="tl">
                    <a:srgbClr val="000000">
                      <a:alpha val="43137"/>
                    </a:srgbClr>
                  </a:outerShdw>
                </a:effectLst>
              </a:rPr>
              <a:t>MSMEs in RE and EE market</a:t>
            </a:r>
          </a:p>
        </p:txBody>
      </p:sp>
      <p:sp>
        <p:nvSpPr>
          <p:cNvPr id="10" name="Content Placeholder 2"/>
          <p:cNvSpPr>
            <a:spLocks noGrp="1"/>
          </p:cNvSpPr>
          <p:nvPr>
            <p:ph idx="1"/>
          </p:nvPr>
        </p:nvSpPr>
        <p:spPr>
          <a:xfrm>
            <a:off x="1061381" y="1969653"/>
            <a:ext cx="10339681" cy="3154203"/>
          </a:xfrm>
        </p:spPr>
        <p:txBody>
          <a:bodyPr anchor="t" anchorCtr="0">
            <a:noAutofit/>
          </a:bodyPr>
          <a:lstStyle/>
          <a:p>
            <a:pPr marL="0" indent="0" algn="just">
              <a:lnSpc>
                <a:spcPct val="110000"/>
              </a:lnSpc>
              <a:buNone/>
            </a:pPr>
            <a:r>
              <a:rPr lang="en-US" sz="2200" b="1" dirty="0" smtClean="0">
                <a:solidFill>
                  <a:schemeClr val="tx1"/>
                </a:solidFill>
              </a:rPr>
              <a:t>Special </a:t>
            </a:r>
            <a:r>
              <a:rPr lang="en-US" sz="2200" b="1" dirty="0">
                <a:solidFill>
                  <a:schemeClr val="tx1"/>
                </a:solidFill>
              </a:rPr>
              <a:t>considerations for MSMEs owned and/or operated by </a:t>
            </a:r>
            <a:r>
              <a:rPr lang="en-US" sz="2200" b="1" dirty="0" smtClean="0">
                <a:solidFill>
                  <a:schemeClr val="tx1"/>
                </a:solidFill>
              </a:rPr>
              <a:t>women</a:t>
            </a:r>
          </a:p>
          <a:p>
            <a:pPr marL="0" indent="0" algn="just">
              <a:lnSpc>
                <a:spcPct val="110000"/>
              </a:lnSpc>
              <a:buNone/>
            </a:pPr>
            <a:r>
              <a:rPr lang="en-US" sz="1800" dirty="0" smtClean="0">
                <a:solidFill>
                  <a:schemeClr val="tx1"/>
                </a:solidFill>
              </a:rPr>
              <a:t>Armenia </a:t>
            </a:r>
            <a:r>
              <a:rPr lang="en-US" sz="1800" dirty="0">
                <a:solidFill>
                  <a:schemeClr val="tx1"/>
                </a:solidFill>
              </a:rPr>
              <a:t>has been adopted the "Women's Entrepreneurship Strategy in </a:t>
            </a:r>
            <a:r>
              <a:rPr lang="en-US" sz="1800" dirty="0" smtClean="0">
                <a:solidFill>
                  <a:schemeClr val="tx1"/>
                </a:solidFill>
              </a:rPr>
              <a:t>Armenia“ in 2013.  </a:t>
            </a:r>
            <a:r>
              <a:rPr lang="en-US" sz="1800" dirty="0">
                <a:solidFill>
                  <a:schemeClr val="tx1"/>
                </a:solidFill>
              </a:rPr>
              <a:t>However, </a:t>
            </a:r>
            <a:r>
              <a:rPr lang="en-US" sz="1800" b="1" dirty="0">
                <a:solidFill>
                  <a:schemeClr val="tx1"/>
                </a:solidFill>
              </a:rPr>
              <a:t>there are no </a:t>
            </a:r>
            <a:r>
              <a:rPr lang="en-US" sz="1800" b="1" dirty="0" smtClean="0">
                <a:solidFill>
                  <a:schemeClr val="tx1"/>
                </a:solidFill>
              </a:rPr>
              <a:t>gender-disaggregated </a:t>
            </a:r>
            <a:r>
              <a:rPr lang="en-US" sz="1800" b="1" dirty="0">
                <a:solidFill>
                  <a:schemeClr val="tx1"/>
                </a:solidFill>
              </a:rPr>
              <a:t>statistics </a:t>
            </a:r>
            <a:r>
              <a:rPr lang="en-US" sz="1800" dirty="0">
                <a:solidFill>
                  <a:schemeClr val="tx1"/>
                </a:solidFill>
              </a:rPr>
              <a:t>conducted for </a:t>
            </a:r>
            <a:r>
              <a:rPr lang="en-US" sz="1800" dirty="0" smtClean="0">
                <a:solidFill>
                  <a:schemeClr val="tx1"/>
                </a:solidFill>
              </a:rPr>
              <a:t>MSMEs. </a:t>
            </a:r>
            <a:r>
              <a:rPr lang="en-US" sz="1800" dirty="0">
                <a:solidFill>
                  <a:schemeClr val="tx1"/>
                </a:solidFill>
              </a:rPr>
              <a:t>According to the "Armenia. Country Gender Assessment Report” women represent about 30 % of owners of </a:t>
            </a:r>
            <a:r>
              <a:rPr lang="en-US" sz="1800" dirty="0" smtClean="0">
                <a:solidFill>
                  <a:schemeClr val="tx1"/>
                </a:solidFill>
              </a:rPr>
              <a:t>Micro-Enterprises</a:t>
            </a:r>
          </a:p>
          <a:p>
            <a:pPr marL="0" indent="0" algn="just">
              <a:lnSpc>
                <a:spcPct val="110000"/>
              </a:lnSpc>
              <a:buNone/>
            </a:pPr>
            <a:r>
              <a:rPr lang="en-US" sz="1800" dirty="0" smtClean="0">
                <a:solidFill>
                  <a:schemeClr val="tx1"/>
                </a:solidFill>
              </a:rPr>
              <a:t>Some studies state that “</a:t>
            </a:r>
            <a:r>
              <a:rPr lang="en-US" sz="1800" dirty="0">
                <a:solidFill>
                  <a:schemeClr val="tx1"/>
                </a:solidFill>
              </a:rPr>
              <a:t>Men are harder hit by the crisis than women in Armenia,”  while the </a:t>
            </a:r>
            <a:r>
              <a:rPr lang="en-US" sz="1800" dirty="0" smtClean="0">
                <a:solidFill>
                  <a:schemeClr val="tx1"/>
                </a:solidFill>
              </a:rPr>
              <a:t>others claim </a:t>
            </a:r>
            <a:r>
              <a:rPr lang="en-US" sz="1800" dirty="0">
                <a:solidFill>
                  <a:schemeClr val="tx1"/>
                </a:solidFill>
              </a:rPr>
              <a:t>the opposite: "female-led SMEs were seven percentage points more likely to close compared to male-led SMEs with some regional variations".  </a:t>
            </a:r>
            <a:endParaRPr lang="en-US" sz="1800" dirty="0" smtClean="0">
              <a:solidFill>
                <a:schemeClr val="tx1"/>
              </a:solidFill>
            </a:endParaRPr>
          </a:p>
          <a:p>
            <a:pPr marL="0" indent="0" algn="just">
              <a:lnSpc>
                <a:spcPct val="110000"/>
              </a:lnSpc>
              <a:buNone/>
            </a:pPr>
            <a:r>
              <a:rPr lang="en-US" sz="1800" dirty="0">
                <a:solidFill>
                  <a:schemeClr val="tx1"/>
                </a:solidFill>
              </a:rPr>
              <a:t>To alleviate challenges faced by women entrepreneurs, several financing programs have been </a:t>
            </a:r>
            <a:r>
              <a:rPr lang="en-US" sz="1800" dirty="0" smtClean="0">
                <a:solidFill>
                  <a:schemeClr val="tx1"/>
                </a:solidFill>
              </a:rPr>
              <a:t>introduced </a:t>
            </a:r>
            <a:r>
              <a:rPr lang="en-US" sz="1800" dirty="0">
                <a:solidFill>
                  <a:schemeClr val="tx1"/>
                </a:solidFill>
              </a:rPr>
              <a:t>to the Armenian market, including those to be implemented as part of the </a:t>
            </a:r>
            <a:r>
              <a:rPr lang="en-US" sz="1800" b="1" dirty="0">
                <a:solidFill>
                  <a:schemeClr val="tx1"/>
                </a:solidFill>
              </a:rPr>
              <a:t>MSME support measures to combat the impact of Covid-19 in </a:t>
            </a:r>
            <a:r>
              <a:rPr lang="en-US" sz="1800" b="1" dirty="0" smtClean="0">
                <a:solidFill>
                  <a:schemeClr val="tx1"/>
                </a:solidFill>
              </a:rPr>
              <a:t>Armenia</a:t>
            </a:r>
            <a:endParaRPr lang="en-US" sz="1800" dirty="0">
              <a:solidFill>
                <a:schemeClr val="tx1"/>
              </a:solidFill>
            </a:endParaRPr>
          </a:p>
          <a:p>
            <a:pPr marL="0" indent="0" algn="just">
              <a:lnSpc>
                <a:spcPct val="110000"/>
              </a:lnSpc>
              <a:buNone/>
            </a:pPr>
            <a:endParaRPr lang="en-US" sz="1600" dirty="0" smtClean="0">
              <a:solidFill>
                <a:schemeClr val="tx1"/>
              </a:solidFill>
            </a:endParaRPr>
          </a:p>
        </p:txBody>
      </p:sp>
      <p:sp>
        <p:nvSpPr>
          <p:cNvPr id="7" name="Title 1"/>
          <p:cNvSpPr txBox="1">
            <a:spLocks/>
          </p:cNvSpPr>
          <p:nvPr/>
        </p:nvSpPr>
        <p:spPr>
          <a:xfrm>
            <a:off x="-1590" y="5340003"/>
            <a:ext cx="12193589"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ANALYSIS </a:t>
            </a:r>
            <a:r>
              <a:rPr lang="en-US" dirty="0"/>
              <a:t>OF THE BUSINESS </a:t>
            </a:r>
            <a:r>
              <a:rPr lang="en-US" dirty="0" smtClean="0"/>
              <a:t>ENVIRONMENT</a:t>
            </a:r>
            <a:endParaRPr lang="en-US" dirty="0"/>
          </a:p>
        </p:txBody>
      </p:sp>
      <p:sp>
        <p:nvSpPr>
          <p:cNvPr id="12" name="Rectangle 11"/>
          <p:cNvSpPr/>
          <p:nvPr/>
        </p:nvSpPr>
        <p:spPr>
          <a:xfrm>
            <a:off x="669494" y="1151719"/>
            <a:ext cx="9367408" cy="830997"/>
          </a:xfrm>
          <a:prstGeom prst="rect">
            <a:avLst/>
          </a:prstGeom>
        </p:spPr>
        <p:txBody>
          <a:bodyPr wrap="square">
            <a:spAutoFit/>
          </a:bodyPr>
          <a:lstStyle/>
          <a:p>
            <a:r>
              <a:rPr lang="en-US" sz="2400" dirty="0" smtClean="0">
                <a:latin typeface="Calibri" panose="020F0502020204030204" pitchFamily="34" charset="0"/>
                <a:ea typeface="Times New Roman" panose="02020603050405020304" pitchFamily="18" charset="0"/>
                <a:cs typeface="Times New Roman" panose="02020603050405020304" pitchFamily="18" charset="0"/>
              </a:rPr>
              <a:t>MAIN FINDINGS FROM THE SURVEY AND INTERVIEWS CONDUCTED AMONG THE MSMES</a:t>
            </a:r>
            <a:endParaRPr lang="en-US" sz="2400" dirty="0"/>
          </a:p>
        </p:txBody>
      </p:sp>
    </p:spTree>
    <p:extLst>
      <p:ext uri="{BB962C8B-B14F-4D97-AF65-F5344CB8AC3E}">
        <p14:creationId xmlns:p14="http://schemas.microsoft.com/office/powerpoint/2010/main" val="843629334"/>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me"/>
          <p:cNvPicPr/>
          <p:nvPr/>
        </p:nvPicPr>
        <p:blipFill>
          <a:blip r:embed="rId2">
            <a:extLst>
              <a:ext uri="{28A0092B-C50C-407E-A947-70E740481C1C}">
                <a14:useLocalDpi xmlns:a14="http://schemas.microsoft.com/office/drawing/2010/main" val="0"/>
              </a:ext>
            </a:extLst>
          </a:blip>
          <a:srcRect/>
          <a:stretch>
            <a:fillRect/>
          </a:stretch>
        </p:blipFill>
        <p:spPr bwMode="auto">
          <a:xfrm>
            <a:off x="9218612" y="391635"/>
            <a:ext cx="2039620" cy="668020"/>
          </a:xfrm>
          <a:prstGeom prst="rect">
            <a:avLst/>
          </a:prstGeom>
          <a:noFill/>
          <a:ln>
            <a:noFill/>
          </a:ln>
        </p:spPr>
      </p:pic>
      <p:sp>
        <p:nvSpPr>
          <p:cNvPr id="9" name="Rectangle 8"/>
          <p:cNvSpPr/>
          <p:nvPr/>
        </p:nvSpPr>
        <p:spPr>
          <a:xfrm>
            <a:off x="684212" y="735109"/>
            <a:ext cx="11276730" cy="461665"/>
          </a:xfrm>
          <a:prstGeom prst="rect">
            <a:avLst/>
          </a:prstGeom>
        </p:spPr>
        <p:txBody>
          <a:bodyPr wrap="square">
            <a:spAutoFit/>
          </a:bodyPr>
          <a:lstStyle/>
          <a:p>
            <a:r>
              <a:rPr lang="en-US" sz="2400" b="1" dirty="0">
                <a:solidFill>
                  <a:schemeClr val="tx2">
                    <a:lumMod val="20000"/>
                    <a:lumOff val="80000"/>
                  </a:schemeClr>
                </a:solidFill>
                <a:effectLst>
                  <a:outerShdw blurRad="38100" dist="38100" dir="2700000" algn="tl">
                    <a:srgbClr val="000000">
                      <a:alpha val="43137"/>
                    </a:srgbClr>
                  </a:outerShdw>
                </a:effectLst>
              </a:rPr>
              <a:t>MSMEs in RE and EE market</a:t>
            </a:r>
          </a:p>
        </p:txBody>
      </p:sp>
      <p:sp>
        <p:nvSpPr>
          <p:cNvPr id="10" name="Content Placeholder 2"/>
          <p:cNvSpPr>
            <a:spLocks noGrp="1"/>
          </p:cNvSpPr>
          <p:nvPr>
            <p:ph idx="1"/>
          </p:nvPr>
        </p:nvSpPr>
        <p:spPr>
          <a:xfrm>
            <a:off x="1061382" y="1943527"/>
            <a:ext cx="9865120" cy="3154203"/>
          </a:xfrm>
        </p:spPr>
        <p:txBody>
          <a:bodyPr anchor="t" anchorCtr="0">
            <a:noAutofit/>
          </a:bodyPr>
          <a:lstStyle/>
          <a:p>
            <a:pPr marL="0" indent="0" algn="just">
              <a:lnSpc>
                <a:spcPct val="110000"/>
              </a:lnSpc>
              <a:buNone/>
            </a:pPr>
            <a:r>
              <a:rPr lang="en-US" sz="2200" b="1" dirty="0" smtClean="0">
                <a:solidFill>
                  <a:schemeClr val="tx1"/>
                </a:solidFill>
              </a:rPr>
              <a:t>Special </a:t>
            </a:r>
            <a:r>
              <a:rPr lang="en-US" sz="2200" b="1" dirty="0">
                <a:solidFill>
                  <a:schemeClr val="tx1"/>
                </a:solidFill>
              </a:rPr>
              <a:t>considerations for MSMEs owned and/or operated by </a:t>
            </a:r>
            <a:r>
              <a:rPr lang="en-US" sz="2200" b="1" dirty="0" smtClean="0">
                <a:solidFill>
                  <a:schemeClr val="tx1"/>
                </a:solidFill>
              </a:rPr>
              <a:t>women</a:t>
            </a:r>
          </a:p>
          <a:p>
            <a:pPr algn="just">
              <a:lnSpc>
                <a:spcPct val="110000"/>
              </a:lnSpc>
              <a:buFont typeface="Wingdings" panose="05000000000000000000" pitchFamily="2" charset="2"/>
              <a:buChar char="v"/>
            </a:pPr>
            <a:r>
              <a:rPr lang="en-US" sz="1800" dirty="0">
                <a:solidFill>
                  <a:schemeClr val="tx1"/>
                </a:solidFill>
              </a:rPr>
              <a:t>Eastern Partnership Countries – Women in Business Programme (</a:t>
            </a:r>
            <a:r>
              <a:rPr lang="en-US" sz="1800" dirty="0" err="1">
                <a:solidFill>
                  <a:schemeClr val="tx1"/>
                </a:solidFill>
              </a:rPr>
              <a:t>WiB</a:t>
            </a:r>
            <a:r>
              <a:rPr lang="en-US" sz="1800" dirty="0">
                <a:solidFill>
                  <a:schemeClr val="tx1"/>
                </a:solidFill>
              </a:rPr>
              <a:t>) </a:t>
            </a:r>
            <a:r>
              <a:rPr lang="en-US" sz="1800" dirty="0" smtClean="0">
                <a:solidFill>
                  <a:schemeClr val="tx1"/>
                </a:solidFill>
              </a:rPr>
              <a:t>loan </a:t>
            </a:r>
            <a:r>
              <a:rPr lang="en-US" sz="1800" dirty="0">
                <a:solidFill>
                  <a:schemeClr val="tx1"/>
                </a:solidFill>
              </a:rPr>
              <a:t>of up to US$ 2 million </a:t>
            </a:r>
            <a:r>
              <a:rPr lang="en-US" sz="1800" dirty="0" smtClean="0">
                <a:solidFill>
                  <a:schemeClr val="tx1"/>
                </a:solidFill>
              </a:rPr>
              <a:t>in </a:t>
            </a:r>
            <a:r>
              <a:rPr lang="en-US" sz="1800" dirty="0">
                <a:solidFill>
                  <a:schemeClr val="tx1"/>
                </a:solidFill>
              </a:rPr>
              <a:t>local currency </a:t>
            </a:r>
            <a:r>
              <a:rPr lang="en-US" sz="1800" dirty="0" smtClean="0">
                <a:solidFill>
                  <a:schemeClr val="tx1"/>
                </a:solidFill>
              </a:rPr>
              <a:t>got Converse </a:t>
            </a:r>
            <a:r>
              <a:rPr lang="en-US" sz="1800" dirty="0">
                <a:solidFill>
                  <a:schemeClr val="tx1"/>
                </a:solidFill>
              </a:rPr>
              <a:t>Bank for </a:t>
            </a:r>
            <a:r>
              <a:rPr lang="en-US" sz="1800" dirty="0" smtClean="0">
                <a:solidFill>
                  <a:schemeClr val="tx1"/>
                </a:solidFill>
              </a:rPr>
              <a:t>women-led </a:t>
            </a:r>
            <a:r>
              <a:rPr lang="en-US" sz="1800" dirty="0">
                <a:solidFill>
                  <a:schemeClr val="tx1"/>
                </a:solidFill>
              </a:rPr>
              <a:t>MSMEs. The technical cooperation (TC) support is organized at the level of the Regional </a:t>
            </a:r>
            <a:r>
              <a:rPr lang="en-US" sz="1800" dirty="0" err="1">
                <a:solidFill>
                  <a:schemeClr val="tx1"/>
                </a:solidFill>
              </a:rPr>
              <a:t>WiB</a:t>
            </a:r>
            <a:r>
              <a:rPr lang="en-US" sz="1800" dirty="0">
                <a:solidFill>
                  <a:schemeClr val="tx1"/>
                </a:solidFill>
              </a:rPr>
              <a:t> TC Programme for Eastern Partnership countries and funded by SIDA – Swedish International Development Cooperation Agency (EUR 2.2 million</a:t>
            </a:r>
            <a:r>
              <a:rPr lang="en-US" sz="1800" dirty="0" smtClean="0">
                <a:solidFill>
                  <a:schemeClr val="tx1"/>
                </a:solidFill>
              </a:rPr>
              <a:t>)</a:t>
            </a:r>
          </a:p>
          <a:p>
            <a:pPr algn="just">
              <a:lnSpc>
                <a:spcPct val="110000"/>
              </a:lnSpc>
              <a:buFont typeface="Wingdings" panose="05000000000000000000" pitchFamily="2" charset="2"/>
              <a:buChar char="v"/>
            </a:pPr>
            <a:r>
              <a:rPr lang="en-US" sz="1800" dirty="0" err="1">
                <a:solidFill>
                  <a:schemeClr val="tx1"/>
                </a:solidFill>
              </a:rPr>
              <a:t>Ameriabank</a:t>
            </a:r>
            <a:r>
              <a:rPr lang="en-US" sz="1800" dirty="0">
                <a:solidFill>
                  <a:schemeClr val="tx1"/>
                </a:solidFill>
              </a:rPr>
              <a:t> will receive US$ 10 million under the Women in Business (</a:t>
            </a:r>
            <a:r>
              <a:rPr lang="en-US" sz="1800" dirty="0" err="1">
                <a:solidFill>
                  <a:schemeClr val="tx1"/>
                </a:solidFill>
              </a:rPr>
              <a:t>WiB</a:t>
            </a:r>
            <a:r>
              <a:rPr lang="en-US" sz="1800" dirty="0">
                <a:solidFill>
                  <a:schemeClr val="tx1"/>
                </a:solidFill>
              </a:rPr>
              <a:t>) </a:t>
            </a:r>
            <a:r>
              <a:rPr lang="en-US" sz="1800" dirty="0" err="1" smtClean="0">
                <a:solidFill>
                  <a:schemeClr val="tx1"/>
                </a:solidFill>
              </a:rPr>
              <a:t>programme</a:t>
            </a:r>
            <a:endParaRPr lang="en-US" sz="1800" dirty="0" smtClean="0">
              <a:solidFill>
                <a:schemeClr val="tx1"/>
              </a:solidFill>
            </a:endParaRPr>
          </a:p>
          <a:p>
            <a:pPr algn="just">
              <a:lnSpc>
                <a:spcPct val="110000"/>
              </a:lnSpc>
              <a:buFont typeface="Wingdings" panose="05000000000000000000" pitchFamily="2" charset="2"/>
              <a:buChar char="v"/>
            </a:pPr>
            <a:r>
              <a:rPr lang="en-US" sz="1800" dirty="0" smtClean="0">
                <a:solidFill>
                  <a:schemeClr val="tx1"/>
                </a:solidFill>
              </a:rPr>
              <a:t>ADB </a:t>
            </a:r>
            <a:r>
              <a:rPr lang="en-US" sz="1800" dirty="0">
                <a:solidFill>
                  <a:schemeClr val="tx1"/>
                </a:solidFill>
              </a:rPr>
              <a:t>and </a:t>
            </a:r>
            <a:r>
              <a:rPr lang="en-US" sz="1800" dirty="0" err="1">
                <a:solidFill>
                  <a:schemeClr val="tx1"/>
                </a:solidFill>
              </a:rPr>
              <a:t>Armeconombank</a:t>
            </a:r>
            <a:r>
              <a:rPr lang="en-US" sz="1800" dirty="0">
                <a:solidFill>
                  <a:schemeClr val="tx1"/>
                </a:solidFill>
              </a:rPr>
              <a:t> </a:t>
            </a:r>
            <a:r>
              <a:rPr lang="en-US" sz="1800" dirty="0" smtClean="0">
                <a:solidFill>
                  <a:schemeClr val="tx1"/>
                </a:solidFill>
              </a:rPr>
              <a:t>have </a:t>
            </a:r>
            <a:r>
              <a:rPr lang="en-US" sz="1800" dirty="0">
                <a:solidFill>
                  <a:schemeClr val="tx1"/>
                </a:solidFill>
              </a:rPr>
              <a:t>signed a $15 million loan to support MSMEs with a specific focus on women-owned and operated businesses and areas outside the capital city of Yerevan, in dealing with the impact of the COVID-19 </a:t>
            </a:r>
            <a:r>
              <a:rPr lang="en-US" sz="1800" dirty="0" smtClean="0">
                <a:solidFill>
                  <a:schemeClr val="tx1"/>
                </a:solidFill>
              </a:rPr>
              <a:t>outbreak</a:t>
            </a:r>
          </a:p>
          <a:p>
            <a:pPr marL="0" indent="0" algn="just">
              <a:lnSpc>
                <a:spcPct val="110000"/>
              </a:lnSpc>
              <a:buNone/>
            </a:pPr>
            <a:endParaRPr lang="en-US" sz="1600" dirty="0" smtClean="0">
              <a:solidFill>
                <a:schemeClr val="tx1"/>
              </a:solidFill>
            </a:endParaRPr>
          </a:p>
        </p:txBody>
      </p:sp>
      <p:sp>
        <p:nvSpPr>
          <p:cNvPr id="7" name="Title 1"/>
          <p:cNvSpPr txBox="1">
            <a:spLocks/>
          </p:cNvSpPr>
          <p:nvPr/>
        </p:nvSpPr>
        <p:spPr>
          <a:xfrm>
            <a:off x="-1590" y="5340003"/>
            <a:ext cx="12193589"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ANALYSIS </a:t>
            </a:r>
            <a:r>
              <a:rPr lang="en-US" dirty="0"/>
              <a:t>OF THE BUSINESS </a:t>
            </a:r>
            <a:r>
              <a:rPr lang="en-US" dirty="0" smtClean="0"/>
              <a:t>ENVIRONMENT</a:t>
            </a:r>
            <a:endParaRPr lang="en-US" dirty="0"/>
          </a:p>
        </p:txBody>
      </p:sp>
      <p:sp>
        <p:nvSpPr>
          <p:cNvPr id="11" name="Rectangle 10"/>
          <p:cNvSpPr/>
          <p:nvPr/>
        </p:nvSpPr>
        <p:spPr>
          <a:xfrm>
            <a:off x="669494" y="1151719"/>
            <a:ext cx="9367408" cy="830997"/>
          </a:xfrm>
          <a:prstGeom prst="rect">
            <a:avLst/>
          </a:prstGeom>
        </p:spPr>
        <p:txBody>
          <a:bodyPr wrap="square">
            <a:spAutoFit/>
          </a:bodyPr>
          <a:lstStyle/>
          <a:p>
            <a:r>
              <a:rPr lang="en-US" sz="2400" dirty="0" smtClean="0">
                <a:latin typeface="Calibri" panose="020F0502020204030204" pitchFamily="34" charset="0"/>
                <a:ea typeface="Times New Roman" panose="02020603050405020304" pitchFamily="18" charset="0"/>
                <a:cs typeface="Times New Roman" panose="02020603050405020304" pitchFamily="18" charset="0"/>
              </a:rPr>
              <a:t>MAIN FINDINGS FROM THE SURVEY AND INTERVIEWS CONDUCTED AMONG THE MSMES</a:t>
            </a:r>
            <a:endParaRPr lang="en-US" sz="2400" dirty="0"/>
          </a:p>
        </p:txBody>
      </p:sp>
    </p:spTree>
    <p:extLst>
      <p:ext uri="{BB962C8B-B14F-4D97-AF65-F5344CB8AC3E}">
        <p14:creationId xmlns:p14="http://schemas.microsoft.com/office/powerpoint/2010/main" val="3600129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me"/>
          <p:cNvPicPr/>
          <p:nvPr/>
        </p:nvPicPr>
        <p:blipFill>
          <a:blip r:embed="rId2">
            <a:extLst>
              <a:ext uri="{28A0092B-C50C-407E-A947-70E740481C1C}">
                <a14:useLocalDpi xmlns:a14="http://schemas.microsoft.com/office/drawing/2010/main" val="0"/>
              </a:ext>
            </a:extLst>
          </a:blip>
          <a:srcRect/>
          <a:stretch>
            <a:fillRect/>
          </a:stretch>
        </p:blipFill>
        <p:spPr bwMode="auto">
          <a:xfrm>
            <a:off x="9218612" y="391635"/>
            <a:ext cx="2039620" cy="668020"/>
          </a:xfrm>
          <a:prstGeom prst="rect">
            <a:avLst/>
          </a:prstGeom>
          <a:noFill/>
          <a:ln>
            <a:noFill/>
          </a:ln>
        </p:spPr>
      </p:pic>
      <p:sp>
        <p:nvSpPr>
          <p:cNvPr id="8" name="Title 1"/>
          <p:cNvSpPr txBox="1">
            <a:spLocks/>
          </p:cNvSpPr>
          <p:nvPr/>
        </p:nvSpPr>
        <p:spPr>
          <a:xfrm>
            <a:off x="-1590" y="5340005"/>
            <a:ext cx="12193589"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dirty="0" smtClean="0"/>
              <a:t>BEST </a:t>
            </a:r>
            <a:r>
              <a:rPr lang="en-US" sz="3200" dirty="0"/>
              <a:t>PRACTICES IN </a:t>
            </a:r>
            <a:r>
              <a:rPr lang="en-US" sz="3200" dirty="0" smtClean="0"/>
              <a:t>RESPONSE </a:t>
            </a:r>
            <a:r>
              <a:rPr lang="en-US" sz="3200" dirty="0"/>
              <a:t>TO THE COVID-19 CRISIS AND POST-CRISIS RECOVERY</a:t>
            </a:r>
          </a:p>
        </p:txBody>
      </p:sp>
      <p:sp>
        <p:nvSpPr>
          <p:cNvPr id="9" name="Rectangle 8"/>
          <p:cNvSpPr/>
          <p:nvPr/>
        </p:nvSpPr>
        <p:spPr>
          <a:xfrm>
            <a:off x="684212" y="735109"/>
            <a:ext cx="11276730" cy="461665"/>
          </a:xfrm>
          <a:prstGeom prst="rect">
            <a:avLst/>
          </a:prstGeom>
        </p:spPr>
        <p:txBody>
          <a:bodyPr wrap="square">
            <a:spAutoFit/>
          </a:bodyPr>
          <a:lstStyle/>
          <a:p>
            <a:r>
              <a:rPr lang="en-US" sz="2400" b="1" dirty="0">
                <a:solidFill>
                  <a:schemeClr val="tx2">
                    <a:lumMod val="20000"/>
                    <a:lumOff val="80000"/>
                  </a:schemeClr>
                </a:solidFill>
                <a:effectLst>
                  <a:outerShdw blurRad="38100" dist="38100" dir="2700000" algn="tl">
                    <a:srgbClr val="000000">
                      <a:alpha val="43137"/>
                    </a:srgbClr>
                  </a:outerShdw>
                </a:effectLst>
              </a:rPr>
              <a:t>MSMEs in RE and EE market</a:t>
            </a:r>
          </a:p>
        </p:txBody>
      </p:sp>
      <p:sp>
        <p:nvSpPr>
          <p:cNvPr id="10" name="Content Placeholder 2"/>
          <p:cNvSpPr>
            <a:spLocks noGrp="1"/>
          </p:cNvSpPr>
          <p:nvPr>
            <p:ph idx="1"/>
          </p:nvPr>
        </p:nvSpPr>
        <p:spPr>
          <a:xfrm>
            <a:off x="1061381" y="1826156"/>
            <a:ext cx="10196851" cy="3242236"/>
          </a:xfrm>
        </p:spPr>
        <p:txBody>
          <a:bodyPr anchor="t" anchorCtr="0">
            <a:noAutofit/>
          </a:bodyPr>
          <a:lstStyle/>
          <a:p>
            <a:pPr marL="0" indent="0" algn="just">
              <a:lnSpc>
                <a:spcPct val="110000"/>
              </a:lnSpc>
              <a:buNone/>
            </a:pPr>
            <a:r>
              <a:rPr lang="en-US" sz="2200" dirty="0" smtClean="0">
                <a:solidFill>
                  <a:schemeClr val="tx1"/>
                </a:solidFill>
                <a:effectLst>
                  <a:outerShdw blurRad="38100" dist="38100" dir="2700000" algn="tl">
                    <a:srgbClr val="000000">
                      <a:alpha val="43137"/>
                    </a:srgbClr>
                  </a:outerShdw>
                </a:effectLst>
              </a:rPr>
              <a:t>Solar </a:t>
            </a:r>
            <a:r>
              <a:rPr lang="en-US" sz="2200" dirty="0">
                <a:solidFill>
                  <a:schemeClr val="tx1"/>
                </a:solidFill>
                <a:effectLst>
                  <a:outerShdw blurRad="38100" dist="38100" dir="2700000" algn="tl">
                    <a:srgbClr val="000000">
                      <a:alpha val="43137"/>
                    </a:srgbClr>
                  </a:outerShdw>
                </a:effectLst>
              </a:rPr>
              <a:t>PV 4 MW plant in </a:t>
            </a:r>
            <a:r>
              <a:rPr lang="en-US" sz="2200" dirty="0" err="1">
                <a:solidFill>
                  <a:schemeClr val="tx1"/>
                </a:solidFill>
                <a:effectLst>
                  <a:outerShdw blurRad="38100" dist="38100" dir="2700000" algn="tl">
                    <a:srgbClr val="000000">
                      <a:alpha val="43137"/>
                    </a:srgbClr>
                  </a:outerShdw>
                </a:effectLst>
              </a:rPr>
              <a:t>Aragatsotn</a:t>
            </a:r>
            <a:r>
              <a:rPr lang="en-US" sz="2200" dirty="0">
                <a:solidFill>
                  <a:schemeClr val="tx1"/>
                </a:solidFill>
                <a:effectLst>
                  <a:outerShdw blurRad="38100" dist="38100" dir="2700000" algn="tl">
                    <a:srgbClr val="000000">
                      <a:alpha val="43137"/>
                    </a:srgbClr>
                  </a:outerShdw>
                </a:effectLst>
              </a:rPr>
              <a:t> </a:t>
            </a:r>
            <a:r>
              <a:rPr lang="en-US" sz="2200" dirty="0" smtClean="0">
                <a:solidFill>
                  <a:schemeClr val="tx1"/>
                </a:solidFill>
                <a:effectLst>
                  <a:outerShdw blurRad="38100" dist="38100" dir="2700000" algn="tl">
                    <a:srgbClr val="000000">
                      <a:alpha val="43137"/>
                    </a:srgbClr>
                  </a:outerShdw>
                </a:effectLst>
              </a:rPr>
              <a:t>Marz</a:t>
            </a:r>
          </a:p>
          <a:p>
            <a:pPr marL="0" indent="0" algn="just">
              <a:buNone/>
            </a:pPr>
            <a:r>
              <a:rPr lang="en-US" dirty="0" smtClean="0">
                <a:solidFill>
                  <a:schemeClr val="tx1"/>
                </a:solidFill>
              </a:rPr>
              <a:t>Funded by EU-Armenia </a:t>
            </a:r>
            <a:r>
              <a:rPr lang="en-US" dirty="0">
                <a:solidFill>
                  <a:schemeClr val="tx1"/>
                </a:solidFill>
              </a:rPr>
              <a:t>SME Fund managed by Amber Capital Armenia</a:t>
            </a:r>
            <a:endParaRPr lang="en-US" dirty="0" smtClean="0">
              <a:solidFill>
                <a:schemeClr val="tx1"/>
              </a:solidFill>
            </a:endParaRPr>
          </a:p>
          <a:p>
            <a:pPr marL="0" indent="0" algn="just">
              <a:buNone/>
            </a:pPr>
            <a:r>
              <a:rPr lang="en-US" dirty="0">
                <a:solidFill>
                  <a:schemeClr val="tx1"/>
                </a:solidFill>
              </a:rPr>
              <a:t>Solis LLC </a:t>
            </a:r>
            <a:r>
              <a:rPr lang="en-US" dirty="0" smtClean="0">
                <a:solidFill>
                  <a:schemeClr val="tx1"/>
                </a:solidFill>
              </a:rPr>
              <a:t>(number </a:t>
            </a:r>
            <a:r>
              <a:rPr lang="en-US" dirty="0">
                <a:solidFill>
                  <a:schemeClr val="tx1"/>
                </a:solidFill>
              </a:rPr>
              <a:t>of employees 1 </a:t>
            </a:r>
            <a:r>
              <a:rPr lang="en-US" dirty="0" smtClean="0">
                <a:solidFill>
                  <a:schemeClr val="tx1"/>
                </a:solidFill>
              </a:rPr>
              <a:t>– 10) will </a:t>
            </a:r>
            <a:r>
              <a:rPr lang="en-US" dirty="0">
                <a:solidFill>
                  <a:schemeClr val="tx1"/>
                </a:solidFill>
              </a:rPr>
              <a:t>build and operate a 4 MW </a:t>
            </a:r>
            <a:r>
              <a:rPr lang="en-US" dirty="0" smtClean="0">
                <a:solidFill>
                  <a:schemeClr val="tx1"/>
                </a:solidFill>
              </a:rPr>
              <a:t>PV. </a:t>
            </a:r>
            <a:r>
              <a:rPr lang="en-US" dirty="0">
                <a:solidFill>
                  <a:schemeClr val="tx1"/>
                </a:solidFill>
              </a:rPr>
              <a:t>The engineering and construction contract for the project in a competitive tender process awarded to a small enterprise </a:t>
            </a:r>
            <a:r>
              <a:rPr lang="en-US" dirty="0" err="1">
                <a:solidFill>
                  <a:schemeClr val="tx1"/>
                </a:solidFill>
              </a:rPr>
              <a:t>Ecoville</a:t>
            </a:r>
            <a:r>
              <a:rPr lang="en-US" dirty="0">
                <a:solidFill>
                  <a:schemeClr val="tx1"/>
                </a:solidFill>
              </a:rPr>
              <a:t> LLC (number of employees 1 - 10</a:t>
            </a:r>
            <a:r>
              <a:rPr lang="en-US" dirty="0" smtClean="0">
                <a:solidFill>
                  <a:schemeClr val="tx1"/>
                </a:solidFill>
              </a:rPr>
              <a:t>)</a:t>
            </a:r>
          </a:p>
          <a:p>
            <a:pPr marL="0" indent="0" algn="just">
              <a:buNone/>
            </a:pPr>
            <a:r>
              <a:rPr lang="en-US" dirty="0">
                <a:solidFill>
                  <a:schemeClr val="tx1"/>
                </a:solidFill>
              </a:rPr>
              <a:t>The facility will generate 7.5 GWh of clean energy per year, resulting in 3,200 tons of avoided CO2 emissions annually. </a:t>
            </a:r>
            <a:r>
              <a:rPr lang="en-US" dirty="0" smtClean="0">
                <a:solidFill>
                  <a:schemeClr val="tx1"/>
                </a:solidFill>
              </a:rPr>
              <a:t>Around </a:t>
            </a:r>
            <a:r>
              <a:rPr lang="en-US" dirty="0">
                <a:solidFill>
                  <a:schemeClr val="tx1"/>
                </a:solidFill>
              </a:rPr>
              <a:t>50 jobs in construction and </a:t>
            </a:r>
            <a:r>
              <a:rPr lang="en-US" dirty="0" smtClean="0">
                <a:solidFill>
                  <a:schemeClr val="tx1"/>
                </a:solidFill>
              </a:rPr>
              <a:t>operation</a:t>
            </a:r>
          </a:p>
          <a:p>
            <a:pPr marL="0" indent="0" algn="just">
              <a:buNone/>
            </a:pPr>
            <a:r>
              <a:rPr lang="en-US" dirty="0">
                <a:solidFill>
                  <a:schemeClr val="tx1"/>
                </a:solidFill>
              </a:rPr>
              <a:t>The funding amount has not been disclosed</a:t>
            </a:r>
          </a:p>
          <a:p>
            <a:pPr marL="0" indent="0" algn="just">
              <a:lnSpc>
                <a:spcPct val="110000"/>
              </a:lnSpc>
              <a:buNone/>
            </a:pPr>
            <a:endParaRPr lang="en-US" sz="1900" dirty="0" smtClean="0">
              <a:solidFill>
                <a:schemeClr val="tx1"/>
              </a:solidFill>
            </a:endParaRPr>
          </a:p>
        </p:txBody>
      </p:sp>
    </p:spTree>
    <p:extLst>
      <p:ext uri="{BB962C8B-B14F-4D97-AF65-F5344CB8AC3E}">
        <p14:creationId xmlns:p14="http://schemas.microsoft.com/office/powerpoint/2010/main" val="162927344"/>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me"/>
          <p:cNvPicPr/>
          <p:nvPr/>
        </p:nvPicPr>
        <p:blipFill>
          <a:blip r:embed="rId2">
            <a:extLst>
              <a:ext uri="{28A0092B-C50C-407E-A947-70E740481C1C}">
                <a14:useLocalDpi xmlns:a14="http://schemas.microsoft.com/office/drawing/2010/main" val="0"/>
              </a:ext>
            </a:extLst>
          </a:blip>
          <a:srcRect/>
          <a:stretch>
            <a:fillRect/>
          </a:stretch>
        </p:blipFill>
        <p:spPr bwMode="auto">
          <a:xfrm>
            <a:off x="9218612" y="391635"/>
            <a:ext cx="2039620" cy="668020"/>
          </a:xfrm>
          <a:prstGeom prst="rect">
            <a:avLst/>
          </a:prstGeom>
          <a:noFill/>
          <a:ln>
            <a:noFill/>
          </a:ln>
        </p:spPr>
      </p:pic>
      <p:sp>
        <p:nvSpPr>
          <p:cNvPr id="9" name="Rectangle 8"/>
          <p:cNvSpPr/>
          <p:nvPr/>
        </p:nvSpPr>
        <p:spPr>
          <a:xfrm>
            <a:off x="684212" y="735109"/>
            <a:ext cx="11276730" cy="461665"/>
          </a:xfrm>
          <a:prstGeom prst="rect">
            <a:avLst/>
          </a:prstGeom>
        </p:spPr>
        <p:txBody>
          <a:bodyPr wrap="square">
            <a:spAutoFit/>
          </a:bodyPr>
          <a:lstStyle/>
          <a:p>
            <a:r>
              <a:rPr lang="en-US" sz="2400" b="1" dirty="0">
                <a:solidFill>
                  <a:schemeClr val="tx2">
                    <a:lumMod val="20000"/>
                    <a:lumOff val="80000"/>
                  </a:schemeClr>
                </a:solidFill>
                <a:effectLst>
                  <a:outerShdw blurRad="38100" dist="38100" dir="2700000" algn="tl">
                    <a:srgbClr val="000000">
                      <a:alpha val="43137"/>
                    </a:srgbClr>
                  </a:outerShdw>
                </a:effectLst>
              </a:rPr>
              <a:t>MSMEs in RE and EE market</a:t>
            </a:r>
          </a:p>
        </p:txBody>
      </p:sp>
      <p:sp>
        <p:nvSpPr>
          <p:cNvPr id="10" name="Content Placeholder 2"/>
          <p:cNvSpPr>
            <a:spLocks noGrp="1"/>
          </p:cNvSpPr>
          <p:nvPr>
            <p:ph idx="1"/>
          </p:nvPr>
        </p:nvSpPr>
        <p:spPr>
          <a:xfrm>
            <a:off x="1061381" y="1422681"/>
            <a:ext cx="10499247" cy="3753428"/>
          </a:xfrm>
        </p:spPr>
        <p:txBody>
          <a:bodyPr anchor="t" anchorCtr="0">
            <a:noAutofit/>
          </a:bodyPr>
          <a:lstStyle/>
          <a:p>
            <a:pPr marL="0" indent="0" algn="just">
              <a:lnSpc>
                <a:spcPct val="110000"/>
              </a:lnSpc>
              <a:buNone/>
            </a:pPr>
            <a:r>
              <a:rPr lang="en-US" sz="2200" dirty="0" smtClean="0">
                <a:solidFill>
                  <a:schemeClr val="tx1"/>
                </a:solidFill>
                <a:effectLst>
                  <a:outerShdw blurRad="38100" dist="38100" dir="2700000" algn="tl">
                    <a:srgbClr val="000000">
                      <a:alpha val="43137"/>
                    </a:srgbClr>
                  </a:outerShdw>
                </a:effectLst>
              </a:rPr>
              <a:t>Green </a:t>
            </a:r>
            <a:r>
              <a:rPr lang="en-US" sz="2200" dirty="0">
                <a:solidFill>
                  <a:schemeClr val="tx1"/>
                </a:solidFill>
                <a:effectLst>
                  <a:outerShdw blurRad="38100" dist="38100" dir="2700000" algn="tl">
                    <a:srgbClr val="000000">
                      <a:alpha val="43137"/>
                    </a:srgbClr>
                  </a:outerShdw>
                </a:effectLst>
              </a:rPr>
              <a:t>refrigeration to save energy and </a:t>
            </a:r>
            <a:r>
              <a:rPr lang="en-US" sz="2200" dirty="0" smtClean="0">
                <a:solidFill>
                  <a:schemeClr val="tx1"/>
                </a:solidFill>
                <a:effectLst>
                  <a:outerShdw blurRad="38100" dist="38100" dir="2700000" algn="tl">
                    <a:srgbClr val="000000">
                      <a:alpha val="43137"/>
                    </a:srgbClr>
                  </a:outerShdw>
                </a:effectLst>
              </a:rPr>
              <a:t>water</a:t>
            </a:r>
          </a:p>
          <a:p>
            <a:pPr marL="0" indent="0" algn="just">
              <a:lnSpc>
                <a:spcPct val="110000"/>
              </a:lnSpc>
              <a:buNone/>
            </a:pPr>
            <a:r>
              <a:rPr lang="en-US" sz="1800" dirty="0">
                <a:solidFill>
                  <a:schemeClr val="tx1"/>
                </a:solidFill>
              </a:rPr>
              <a:t>Tamara Fruit </a:t>
            </a:r>
            <a:r>
              <a:rPr lang="en-US" sz="1800" dirty="0" smtClean="0">
                <a:solidFill>
                  <a:schemeClr val="tx1"/>
                </a:solidFill>
              </a:rPr>
              <a:t>(number </a:t>
            </a:r>
            <a:r>
              <a:rPr lang="en-US" sz="1800" dirty="0">
                <a:solidFill>
                  <a:schemeClr val="tx1"/>
                </a:solidFill>
              </a:rPr>
              <a:t>of employees 50 – 249) is one of Armenia’s largest companies producing a wide range of </a:t>
            </a:r>
            <a:r>
              <a:rPr lang="en-US" sz="1800" dirty="0" smtClean="0">
                <a:solidFill>
                  <a:schemeClr val="tx1"/>
                </a:solidFill>
              </a:rPr>
              <a:t>natural juices</a:t>
            </a:r>
            <a:r>
              <a:rPr lang="en-US" sz="1800" dirty="0">
                <a:solidFill>
                  <a:schemeClr val="tx1"/>
                </a:solidFill>
              </a:rPr>
              <a:t>, compotes, nectars, jams and the first in Armenia to produce deep-frozen fruit and vegetables, as well as organic food. In addition to domestic sales, the company’s products are exported to Russia, the USA, the UK, EU, Israel and UAE</a:t>
            </a:r>
            <a:r>
              <a:rPr lang="en-US" sz="1800" dirty="0" smtClean="0">
                <a:solidFill>
                  <a:schemeClr val="tx1"/>
                </a:solidFill>
              </a:rPr>
              <a:t>.</a:t>
            </a:r>
          </a:p>
          <a:p>
            <a:pPr marL="0" indent="0" algn="just">
              <a:lnSpc>
                <a:spcPct val="110000"/>
              </a:lnSpc>
              <a:buNone/>
            </a:pPr>
            <a:r>
              <a:rPr lang="en-US" sz="1800" dirty="0" smtClean="0">
                <a:solidFill>
                  <a:schemeClr val="tx1"/>
                </a:solidFill>
              </a:rPr>
              <a:t>The company replaced old ammonia-based </a:t>
            </a:r>
            <a:r>
              <a:rPr lang="en-US" sz="1800" dirty="0">
                <a:solidFill>
                  <a:schemeClr val="tx1"/>
                </a:solidFill>
              </a:rPr>
              <a:t>system with a modern, Freon gas-based </a:t>
            </a:r>
            <a:r>
              <a:rPr lang="en-US" sz="1800" dirty="0" smtClean="0">
                <a:solidFill>
                  <a:schemeClr val="tx1"/>
                </a:solidFill>
              </a:rPr>
              <a:t>refrigerator. </a:t>
            </a:r>
            <a:r>
              <a:rPr lang="en-US" sz="1800" dirty="0">
                <a:solidFill>
                  <a:schemeClr val="tx1"/>
                </a:solidFill>
              </a:rPr>
              <a:t>The company </a:t>
            </a:r>
            <a:r>
              <a:rPr lang="en-US" sz="1800" dirty="0" smtClean="0">
                <a:solidFill>
                  <a:schemeClr val="tx1"/>
                </a:solidFill>
              </a:rPr>
              <a:t>received technical </a:t>
            </a:r>
            <a:r>
              <a:rPr lang="en-US" sz="1800" dirty="0">
                <a:solidFill>
                  <a:schemeClr val="tx1"/>
                </a:solidFill>
              </a:rPr>
              <a:t>assessment </a:t>
            </a:r>
            <a:r>
              <a:rPr lang="en-US" sz="1800" dirty="0" smtClean="0">
                <a:solidFill>
                  <a:schemeClr val="tx1"/>
                </a:solidFill>
              </a:rPr>
              <a:t>from GEFF </a:t>
            </a:r>
            <a:r>
              <a:rPr lang="en-US" sz="1800" dirty="0">
                <a:solidFill>
                  <a:schemeClr val="tx1"/>
                </a:solidFill>
              </a:rPr>
              <a:t>team at no charge. </a:t>
            </a:r>
            <a:r>
              <a:rPr lang="en-US" sz="1800" dirty="0" smtClean="0">
                <a:solidFill>
                  <a:schemeClr val="tx1"/>
                </a:solidFill>
              </a:rPr>
              <a:t>The </a:t>
            </a:r>
            <a:r>
              <a:rPr lang="en-US" sz="1800" dirty="0">
                <a:solidFill>
                  <a:schemeClr val="tx1"/>
                </a:solidFill>
              </a:rPr>
              <a:t>investment of US$ 39,300 for a new refrigeration machine </a:t>
            </a:r>
            <a:r>
              <a:rPr lang="en-US" sz="1800" dirty="0" smtClean="0">
                <a:solidFill>
                  <a:schemeClr val="tx1"/>
                </a:solidFill>
              </a:rPr>
              <a:t>enables to </a:t>
            </a:r>
            <a:r>
              <a:rPr lang="en-US" sz="1800" dirty="0">
                <a:solidFill>
                  <a:schemeClr val="tx1"/>
                </a:solidFill>
              </a:rPr>
              <a:t>save US$ 6,070 annually, </a:t>
            </a:r>
            <a:r>
              <a:rPr lang="en-US" sz="1800" dirty="0" smtClean="0">
                <a:solidFill>
                  <a:schemeClr val="tx1"/>
                </a:solidFill>
              </a:rPr>
              <a:t> - 84 </a:t>
            </a:r>
            <a:r>
              <a:rPr lang="en-US" sz="1800" dirty="0" err="1">
                <a:solidFill>
                  <a:schemeClr val="tx1"/>
                </a:solidFill>
              </a:rPr>
              <a:t>MWh</a:t>
            </a:r>
            <a:r>
              <a:rPr lang="en-US" sz="1800" dirty="0">
                <a:solidFill>
                  <a:schemeClr val="tx1"/>
                </a:solidFill>
              </a:rPr>
              <a:t> of electricity and 1,895 m3/year of </a:t>
            </a:r>
            <a:r>
              <a:rPr lang="en-US" sz="1800" dirty="0" smtClean="0">
                <a:solidFill>
                  <a:schemeClr val="tx1"/>
                </a:solidFill>
              </a:rPr>
              <a:t>water. CO2 </a:t>
            </a:r>
            <a:r>
              <a:rPr lang="en-US" sz="1800" dirty="0">
                <a:solidFill>
                  <a:schemeClr val="tx1"/>
                </a:solidFill>
              </a:rPr>
              <a:t>savings </a:t>
            </a:r>
            <a:r>
              <a:rPr lang="en-US" sz="1800" dirty="0" smtClean="0">
                <a:solidFill>
                  <a:schemeClr val="tx1"/>
                </a:solidFill>
              </a:rPr>
              <a:t>- 37 </a:t>
            </a:r>
            <a:r>
              <a:rPr lang="en-US" sz="1800" dirty="0">
                <a:solidFill>
                  <a:schemeClr val="tx1"/>
                </a:solidFill>
              </a:rPr>
              <a:t>tons per year. </a:t>
            </a:r>
            <a:endParaRPr lang="en-US" sz="1800" dirty="0" smtClean="0">
              <a:solidFill>
                <a:schemeClr val="tx1"/>
              </a:solidFill>
            </a:endParaRPr>
          </a:p>
          <a:p>
            <a:pPr marL="0" indent="0" algn="just">
              <a:lnSpc>
                <a:spcPct val="110000"/>
              </a:lnSpc>
              <a:buNone/>
            </a:pPr>
            <a:r>
              <a:rPr lang="en-US" sz="1800" dirty="0" smtClean="0">
                <a:solidFill>
                  <a:schemeClr val="tx1"/>
                </a:solidFill>
              </a:rPr>
              <a:t>The project funded by </a:t>
            </a:r>
            <a:r>
              <a:rPr lang="en-US" sz="1800" dirty="0">
                <a:solidFill>
                  <a:schemeClr val="tx1"/>
                </a:solidFill>
              </a:rPr>
              <a:t>the Green Climate Fund (GCF) and the Climate Investment Funds </a:t>
            </a:r>
            <a:endParaRPr lang="en-US" sz="1800" dirty="0" smtClean="0">
              <a:solidFill>
                <a:schemeClr val="tx1"/>
              </a:solidFill>
            </a:endParaRPr>
          </a:p>
          <a:p>
            <a:pPr marL="0" indent="0" algn="just">
              <a:lnSpc>
                <a:spcPct val="110000"/>
              </a:lnSpc>
              <a:buNone/>
            </a:pPr>
            <a:endParaRPr lang="en-US" sz="1800" dirty="0" smtClean="0">
              <a:solidFill>
                <a:schemeClr val="tx1"/>
              </a:solidFill>
            </a:endParaRPr>
          </a:p>
        </p:txBody>
      </p:sp>
      <p:sp>
        <p:nvSpPr>
          <p:cNvPr id="3" name="Rectangle 2"/>
          <p:cNvSpPr/>
          <p:nvPr/>
        </p:nvSpPr>
        <p:spPr>
          <a:xfrm>
            <a:off x="1392821" y="5105430"/>
            <a:ext cx="8318338" cy="401520"/>
          </a:xfrm>
          <a:prstGeom prst="rect">
            <a:avLst/>
          </a:prstGeom>
        </p:spPr>
        <p:txBody>
          <a:bodyPr wrap="square">
            <a:spAutoFit/>
          </a:bodyPr>
          <a:lstStyle/>
          <a:p>
            <a:pPr algn="ctr">
              <a:lnSpc>
                <a:spcPct val="110000"/>
              </a:lnSpc>
            </a:pPr>
            <a:r>
              <a:rPr lang="en-US" sz="2000" b="1" i="1" dirty="0">
                <a:solidFill>
                  <a:srgbClr val="FFFF00"/>
                </a:solidFill>
                <a:effectLst>
                  <a:outerShdw blurRad="38100" dist="38100" dir="2700000" algn="tl">
                    <a:srgbClr val="000000">
                      <a:alpha val="43137"/>
                    </a:srgbClr>
                  </a:outerShdw>
                </a:effectLst>
              </a:rPr>
              <a:t>The project is </a:t>
            </a:r>
            <a:r>
              <a:rPr lang="en-US" sz="2000" b="1" i="1" dirty="0" smtClean="0">
                <a:solidFill>
                  <a:srgbClr val="FFFF00"/>
                </a:solidFill>
                <a:effectLst>
                  <a:outerShdw blurRad="38100" dist="38100" dir="2700000" algn="tl">
                    <a:srgbClr val="000000">
                      <a:alpha val="43137"/>
                    </a:srgbClr>
                  </a:outerShdw>
                </a:effectLst>
              </a:rPr>
              <a:t>nominated </a:t>
            </a:r>
            <a:r>
              <a:rPr lang="en-US" sz="2000" b="1" i="1" dirty="0">
                <a:solidFill>
                  <a:srgbClr val="FFFF00"/>
                </a:solidFill>
                <a:effectLst>
                  <a:outerShdw blurRad="38100" dist="38100" dir="2700000" algn="tl">
                    <a:srgbClr val="000000">
                      <a:alpha val="43137"/>
                    </a:srgbClr>
                  </a:outerShdw>
                </a:effectLst>
              </a:rPr>
              <a:t>for the Energy Globe Awards 2022</a:t>
            </a:r>
          </a:p>
        </p:txBody>
      </p:sp>
      <p:sp>
        <p:nvSpPr>
          <p:cNvPr id="7" name="Title 1"/>
          <p:cNvSpPr txBox="1">
            <a:spLocks/>
          </p:cNvSpPr>
          <p:nvPr/>
        </p:nvSpPr>
        <p:spPr>
          <a:xfrm>
            <a:off x="-1590" y="5340005"/>
            <a:ext cx="12193589"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dirty="0" smtClean="0"/>
              <a:t>BEST </a:t>
            </a:r>
            <a:r>
              <a:rPr lang="en-US" sz="3200" dirty="0"/>
              <a:t>PRACTICES IN </a:t>
            </a:r>
            <a:r>
              <a:rPr lang="en-US" sz="3200" dirty="0" smtClean="0"/>
              <a:t>RESPONSE </a:t>
            </a:r>
            <a:r>
              <a:rPr lang="en-US" sz="3200" dirty="0"/>
              <a:t>TO THE COVID-19 CRISIS AND POST-CRISIS RECOVERY</a:t>
            </a:r>
          </a:p>
        </p:txBody>
      </p:sp>
    </p:spTree>
    <p:extLst>
      <p:ext uri="{BB962C8B-B14F-4D97-AF65-F5344CB8AC3E}">
        <p14:creationId xmlns:p14="http://schemas.microsoft.com/office/powerpoint/2010/main" val="4225543718"/>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me"/>
          <p:cNvPicPr/>
          <p:nvPr/>
        </p:nvPicPr>
        <p:blipFill>
          <a:blip r:embed="rId2">
            <a:extLst>
              <a:ext uri="{28A0092B-C50C-407E-A947-70E740481C1C}">
                <a14:useLocalDpi xmlns:a14="http://schemas.microsoft.com/office/drawing/2010/main" val="0"/>
              </a:ext>
            </a:extLst>
          </a:blip>
          <a:srcRect/>
          <a:stretch>
            <a:fillRect/>
          </a:stretch>
        </p:blipFill>
        <p:spPr bwMode="auto">
          <a:xfrm>
            <a:off x="9218612" y="391635"/>
            <a:ext cx="2039620" cy="668020"/>
          </a:xfrm>
          <a:prstGeom prst="rect">
            <a:avLst/>
          </a:prstGeom>
          <a:noFill/>
          <a:ln>
            <a:noFill/>
          </a:ln>
        </p:spPr>
      </p:pic>
      <p:sp>
        <p:nvSpPr>
          <p:cNvPr id="9" name="Rectangle 8"/>
          <p:cNvSpPr/>
          <p:nvPr/>
        </p:nvSpPr>
        <p:spPr>
          <a:xfrm>
            <a:off x="684212" y="735109"/>
            <a:ext cx="11276730" cy="461665"/>
          </a:xfrm>
          <a:prstGeom prst="rect">
            <a:avLst/>
          </a:prstGeom>
        </p:spPr>
        <p:txBody>
          <a:bodyPr wrap="square">
            <a:spAutoFit/>
          </a:bodyPr>
          <a:lstStyle/>
          <a:p>
            <a:r>
              <a:rPr lang="en-US" sz="2400" b="1" dirty="0">
                <a:solidFill>
                  <a:schemeClr val="tx2">
                    <a:lumMod val="20000"/>
                    <a:lumOff val="80000"/>
                  </a:schemeClr>
                </a:solidFill>
                <a:effectLst>
                  <a:outerShdw blurRad="38100" dist="38100" dir="2700000" algn="tl">
                    <a:srgbClr val="000000">
                      <a:alpha val="43137"/>
                    </a:srgbClr>
                  </a:outerShdw>
                </a:effectLst>
              </a:rPr>
              <a:t>MSMEs in RE and EE market</a:t>
            </a:r>
          </a:p>
        </p:txBody>
      </p:sp>
      <p:sp>
        <p:nvSpPr>
          <p:cNvPr id="10" name="Content Placeholder 2"/>
          <p:cNvSpPr>
            <a:spLocks noGrp="1"/>
          </p:cNvSpPr>
          <p:nvPr>
            <p:ph idx="1"/>
          </p:nvPr>
        </p:nvSpPr>
        <p:spPr>
          <a:xfrm>
            <a:off x="945635" y="1311688"/>
            <a:ext cx="9865120" cy="4292278"/>
          </a:xfrm>
        </p:spPr>
        <p:txBody>
          <a:bodyPr anchor="t" anchorCtr="0">
            <a:noAutofit/>
          </a:bodyPr>
          <a:lstStyle/>
          <a:p>
            <a:pPr marL="0" indent="0" algn="just">
              <a:lnSpc>
                <a:spcPct val="110000"/>
              </a:lnSpc>
              <a:buNone/>
            </a:pPr>
            <a:r>
              <a:rPr lang="en-US" sz="2200" dirty="0" smtClean="0">
                <a:solidFill>
                  <a:schemeClr val="tx1"/>
                </a:solidFill>
                <a:effectLst>
                  <a:outerShdw blurRad="38100" dist="38100" dir="2700000" algn="tl">
                    <a:srgbClr val="000000">
                      <a:alpha val="43137"/>
                    </a:srgbClr>
                  </a:outerShdw>
                </a:effectLst>
              </a:rPr>
              <a:t>Energy-efficient </a:t>
            </a:r>
            <a:r>
              <a:rPr lang="en-US" sz="2200" dirty="0">
                <a:solidFill>
                  <a:schemeClr val="tx1"/>
                </a:solidFill>
                <a:effectLst>
                  <a:outerShdw blurRad="38100" dist="38100" dir="2700000" algn="tl">
                    <a:srgbClr val="000000">
                      <a:alpha val="43137"/>
                    </a:srgbClr>
                  </a:outerShdw>
                </a:effectLst>
              </a:rPr>
              <a:t>bottling equipment for wine </a:t>
            </a:r>
            <a:r>
              <a:rPr lang="en-US" sz="2200" dirty="0" smtClean="0">
                <a:solidFill>
                  <a:schemeClr val="tx1"/>
                </a:solidFill>
                <a:effectLst>
                  <a:outerShdw blurRad="38100" dist="38100" dir="2700000" algn="tl">
                    <a:srgbClr val="000000">
                      <a:alpha val="43137"/>
                    </a:srgbClr>
                  </a:outerShdw>
                </a:effectLst>
              </a:rPr>
              <a:t>producer</a:t>
            </a:r>
          </a:p>
          <a:p>
            <a:pPr marL="0" indent="0" algn="just">
              <a:lnSpc>
                <a:spcPct val="110000"/>
              </a:lnSpc>
              <a:buNone/>
            </a:pPr>
            <a:r>
              <a:rPr lang="en-US" sz="1800" dirty="0" err="1" smtClean="0">
                <a:solidFill>
                  <a:schemeClr val="tx1"/>
                </a:solidFill>
              </a:rPr>
              <a:t>Kataro</a:t>
            </a:r>
            <a:r>
              <a:rPr lang="en-US" sz="1800" dirty="0" smtClean="0">
                <a:solidFill>
                  <a:schemeClr val="tx1"/>
                </a:solidFill>
              </a:rPr>
              <a:t> </a:t>
            </a:r>
            <a:r>
              <a:rPr lang="en-US" sz="1800" dirty="0">
                <a:solidFill>
                  <a:schemeClr val="tx1"/>
                </a:solidFill>
              </a:rPr>
              <a:t>LLC </a:t>
            </a:r>
            <a:r>
              <a:rPr lang="en-US" sz="1800" dirty="0" smtClean="0">
                <a:solidFill>
                  <a:schemeClr val="tx1"/>
                </a:solidFill>
              </a:rPr>
              <a:t>(number </a:t>
            </a:r>
            <a:r>
              <a:rPr lang="en-US" sz="1800" dirty="0">
                <a:solidFill>
                  <a:schemeClr val="tx1"/>
                </a:solidFill>
              </a:rPr>
              <a:t>of employees 10 – </a:t>
            </a:r>
            <a:r>
              <a:rPr lang="en-US" sz="1800" dirty="0" smtClean="0">
                <a:solidFill>
                  <a:schemeClr val="tx1"/>
                </a:solidFill>
              </a:rPr>
              <a:t>49) </a:t>
            </a:r>
            <a:r>
              <a:rPr lang="en-US" sz="1800" dirty="0" smtClean="0">
                <a:solidFill>
                  <a:schemeClr val="tx1"/>
                </a:solidFill>
              </a:rPr>
              <a:t>is </a:t>
            </a:r>
            <a:r>
              <a:rPr lang="en-US" sz="1800" dirty="0">
                <a:solidFill>
                  <a:schemeClr val="tx1"/>
                </a:solidFill>
              </a:rPr>
              <a:t>a </a:t>
            </a:r>
            <a:r>
              <a:rPr lang="en-US" sz="1800" dirty="0" smtClean="0">
                <a:solidFill>
                  <a:schemeClr val="tx1"/>
                </a:solidFill>
              </a:rPr>
              <a:t>winemaker </a:t>
            </a:r>
            <a:r>
              <a:rPr lang="en-US" sz="1800" dirty="0">
                <a:solidFill>
                  <a:schemeClr val="tx1"/>
                </a:solidFill>
              </a:rPr>
              <a:t>of </a:t>
            </a:r>
            <a:r>
              <a:rPr lang="en-US" sz="1800" dirty="0">
                <a:solidFill>
                  <a:schemeClr val="tx1"/>
                </a:solidFill>
              </a:rPr>
              <a:t>the Ararat </a:t>
            </a:r>
            <a:r>
              <a:rPr lang="en-US" sz="1800" dirty="0" smtClean="0">
                <a:solidFill>
                  <a:schemeClr val="tx1"/>
                </a:solidFill>
              </a:rPr>
              <a:t>region, </a:t>
            </a:r>
            <a:r>
              <a:rPr lang="en-US" sz="1800" dirty="0">
                <a:solidFill>
                  <a:schemeClr val="tx1"/>
                </a:solidFill>
              </a:rPr>
              <a:t>annually produces and exports approximately 60,000 bottles of wine overseas. In order to expand its </a:t>
            </a:r>
            <a:r>
              <a:rPr lang="en-US" sz="1800" dirty="0" smtClean="0">
                <a:solidFill>
                  <a:schemeClr val="tx1"/>
                </a:solidFill>
              </a:rPr>
              <a:t>production, </a:t>
            </a:r>
            <a:r>
              <a:rPr lang="en-US" sz="1800" dirty="0">
                <a:solidFill>
                  <a:schemeClr val="tx1"/>
                </a:solidFill>
              </a:rPr>
              <a:t>the winemaker </a:t>
            </a:r>
            <a:r>
              <a:rPr lang="en-US" sz="1800" dirty="0" smtClean="0">
                <a:solidFill>
                  <a:schemeClr val="tx1"/>
                </a:solidFill>
              </a:rPr>
              <a:t>invested </a:t>
            </a:r>
            <a:r>
              <a:rPr lang="en-US" sz="1800" dirty="0">
                <a:solidFill>
                  <a:schemeClr val="tx1"/>
                </a:solidFill>
              </a:rPr>
              <a:t>in energy-efficient bottling equipment </a:t>
            </a:r>
            <a:r>
              <a:rPr lang="en-US" sz="1800" dirty="0" smtClean="0">
                <a:solidFill>
                  <a:schemeClr val="tx1"/>
                </a:solidFill>
              </a:rPr>
              <a:t>from Italy</a:t>
            </a:r>
            <a:r>
              <a:rPr lang="en-US" sz="1800" dirty="0">
                <a:solidFill>
                  <a:schemeClr val="tx1"/>
                </a:solidFill>
              </a:rPr>
              <a:t>. The new unit </a:t>
            </a:r>
            <a:r>
              <a:rPr lang="en-US" sz="1800" dirty="0" smtClean="0">
                <a:solidFill>
                  <a:schemeClr val="tx1"/>
                </a:solidFill>
              </a:rPr>
              <a:t>will save in energy consumption 41 %.  </a:t>
            </a:r>
          </a:p>
          <a:p>
            <a:pPr marL="0" indent="0" algn="just">
              <a:lnSpc>
                <a:spcPct val="110000"/>
              </a:lnSpc>
              <a:buNone/>
            </a:pPr>
            <a:r>
              <a:rPr lang="en-US" sz="1800" dirty="0">
                <a:solidFill>
                  <a:schemeClr val="tx1"/>
                </a:solidFill>
              </a:rPr>
              <a:t>The project was made accessible owing to the efforts of the PFI through GEFF (supported by the Green Climate Fund (GCF), in combination with the Program on </a:t>
            </a:r>
            <a:r>
              <a:rPr lang="en-US" sz="1800" dirty="0" smtClean="0">
                <a:solidFill>
                  <a:schemeClr val="tx1"/>
                </a:solidFill>
              </a:rPr>
              <a:t>“State </a:t>
            </a:r>
            <a:r>
              <a:rPr lang="en-US" sz="1800" dirty="0">
                <a:solidFill>
                  <a:schemeClr val="tx1"/>
                </a:solidFill>
              </a:rPr>
              <a:t>assistance of leasing for financial lending of </a:t>
            </a:r>
            <a:r>
              <a:rPr lang="en-US" sz="1800" dirty="0" err="1">
                <a:solidFill>
                  <a:schemeClr val="tx1"/>
                </a:solidFill>
              </a:rPr>
              <a:t>agri</a:t>
            </a:r>
            <a:r>
              <a:rPr lang="en-US" sz="1800" dirty="0">
                <a:solidFill>
                  <a:schemeClr val="tx1"/>
                </a:solidFill>
              </a:rPr>
              <a:t>-food equipment in the Republic of Armenia</a:t>
            </a:r>
            <a:r>
              <a:rPr lang="en-US" sz="1800" dirty="0" smtClean="0">
                <a:solidFill>
                  <a:schemeClr val="tx1"/>
                </a:solidFill>
              </a:rPr>
              <a:t>”.</a:t>
            </a:r>
          </a:p>
          <a:p>
            <a:pPr marL="0" indent="0" algn="just">
              <a:lnSpc>
                <a:spcPct val="110000"/>
              </a:lnSpc>
              <a:buNone/>
            </a:pPr>
            <a:r>
              <a:rPr lang="en-US" sz="1800" dirty="0">
                <a:solidFill>
                  <a:schemeClr val="tx1"/>
                </a:solidFill>
              </a:rPr>
              <a:t>Total investment </a:t>
            </a:r>
            <a:r>
              <a:rPr lang="en-US" sz="1800" dirty="0" smtClean="0">
                <a:solidFill>
                  <a:schemeClr val="tx1"/>
                </a:solidFill>
              </a:rPr>
              <a:t> US</a:t>
            </a:r>
            <a:r>
              <a:rPr lang="en-US" sz="1800" dirty="0">
                <a:solidFill>
                  <a:schemeClr val="tx1"/>
                </a:solidFill>
              </a:rPr>
              <a:t>$ 162,000, payback </a:t>
            </a:r>
            <a:r>
              <a:rPr lang="en-US" sz="1800" dirty="0" smtClean="0">
                <a:solidFill>
                  <a:schemeClr val="tx1"/>
                </a:solidFill>
              </a:rPr>
              <a:t>- 15 </a:t>
            </a:r>
            <a:r>
              <a:rPr lang="en-US" sz="1800" dirty="0">
                <a:solidFill>
                  <a:schemeClr val="tx1"/>
                </a:solidFill>
              </a:rPr>
              <a:t>years. Yearly energy saving - 12 </a:t>
            </a:r>
            <a:r>
              <a:rPr lang="en-US" sz="1800" dirty="0" err="1" smtClean="0">
                <a:solidFill>
                  <a:schemeClr val="tx1"/>
                </a:solidFill>
              </a:rPr>
              <a:t>MWh</a:t>
            </a:r>
            <a:r>
              <a:rPr lang="en-US" sz="1800" dirty="0">
                <a:solidFill>
                  <a:schemeClr val="tx1"/>
                </a:solidFill>
              </a:rPr>
              <a:t>. CO2 saving </a:t>
            </a:r>
            <a:r>
              <a:rPr lang="en-US" sz="1800" dirty="0" smtClean="0">
                <a:solidFill>
                  <a:schemeClr val="tx1"/>
                </a:solidFill>
              </a:rPr>
              <a:t>- 3 </a:t>
            </a:r>
            <a:r>
              <a:rPr lang="en-US" sz="1800" dirty="0">
                <a:solidFill>
                  <a:schemeClr val="tx1"/>
                </a:solidFill>
              </a:rPr>
              <a:t>tons per </a:t>
            </a:r>
            <a:r>
              <a:rPr lang="en-US" sz="1800" dirty="0" smtClean="0">
                <a:solidFill>
                  <a:schemeClr val="tx1"/>
                </a:solidFill>
              </a:rPr>
              <a:t>year.</a:t>
            </a:r>
          </a:p>
          <a:p>
            <a:pPr marL="0" indent="0" algn="ctr">
              <a:lnSpc>
                <a:spcPct val="110000"/>
              </a:lnSpc>
              <a:buNone/>
            </a:pPr>
            <a:r>
              <a:rPr lang="en-US" b="1" i="1" dirty="0" smtClean="0">
                <a:solidFill>
                  <a:srgbClr val="FFFF00"/>
                </a:solidFill>
                <a:effectLst>
                  <a:outerShdw blurRad="38100" dist="38100" dir="2700000" algn="tl">
                    <a:srgbClr val="000000">
                      <a:alpha val="43137"/>
                    </a:srgbClr>
                  </a:outerShdw>
                </a:effectLst>
              </a:rPr>
              <a:t>The project is </a:t>
            </a:r>
            <a:r>
              <a:rPr lang="en-US" b="1" i="1" dirty="0">
                <a:solidFill>
                  <a:srgbClr val="FFFF00"/>
                </a:solidFill>
                <a:effectLst>
                  <a:outerShdw blurRad="38100" dist="38100" dir="2700000" algn="tl">
                    <a:srgbClr val="000000">
                      <a:alpha val="43137"/>
                    </a:srgbClr>
                  </a:outerShdw>
                </a:effectLst>
              </a:rPr>
              <a:t>nominated for the Energy Globe Awards 2022</a:t>
            </a:r>
            <a:endParaRPr lang="en-US" b="1" i="1" dirty="0" smtClean="0">
              <a:solidFill>
                <a:srgbClr val="FFFF00"/>
              </a:solidFill>
              <a:effectLst>
                <a:outerShdw blurRad="38100" dist="38100" dir="2700000" algn="tl">
                  <a:srgbClr val="000000">
                    <a:alpha val="43137"/>
                  </a:srgbClr>
                </a:outerShdw>
              </a:effectLst>
            </a:endParaRPr>
          </a:p>
        </p:txBody>
      </p:sp>
      <p:sp>
        <p:nvSpPr>
          <p:cNvPr id="7" name="Title 1"/>
          <p:cNvSpPr txBox="1">
            <a:spLocks/>
          </p:cNvSpPr>
          <p:nvPr/>
        </p:nvSpPr>
        <p:spPr>
          <a:xfrm>
            <a:off x="-1590" y="5340005"/>
            <a:ext cx="12193589"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dirty="0" smtClean="0"/>
              <a:t>BEST </a:t>
            </a:r>
            <a:r>
              <a:rPr lang="en-US" sz="3200" dirty="0"/>
              <a:t>PRACTICES IN </a:t>
            </a:r>
            <a:r>
              <a:rPr lang="en-US" sz="3200" dirty="0" smtClean="0"/>
              <a:t>RESPONSE </a:t>
            </a:r>
            <a:r>
              <a:rPr lang="en-US" sz="3200" dirty="0"/>
              <a:t>TO THE COVID-19 CRISIS AND POST-CRISIS RECOVERY</a:t>
            </a:r>
          </a:p>
        </p:txBody>
      </p:sp>
    </p:spTree>
    <p:extLst>
      <p:ext uri="{BB962C8B-B14F-4D97-AF65-F5344CB8AC3E}">
        <p14:creationId xmlns:p14="http://schemas.microsoft.com/office/powerpoint/2010/main" val="929094987"/>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me"/>
          <p:cNvPicPr/>
          <p:nvPr/>
        </p:nvPicPr>
        <p:blipFill>
          <a:blip r:embed="rId2">
            <a:extLst>
              <a:ext uri="{28A0092B-C50C-407E-A947-70E740481C1C}">
                <a14:useLocalDpi xmlns:a14="http://schemas.microsoft.com/office/drawing/2010/main" val="0"/>
              </a:ext>
            </a:extLst>
          </a:blip>
          <a:srcRect/>
          <a:stretch>
            <a:fillRect/>
          </a:stretch>
        </p:blipFill>
        <p:spPr bwMode="auto">
          <a:xfrm>
            <a:off x="9218612" y="391635"/>
            <a:ext cx="2039620" cy="668020"/>
          </a:xfrm>
          <a:prstGeom prst="rect">
            <a:avLst/>
          </a:prstGeom>
          <a:noFill/>
          <a:ln>
            <a:noFill/>
          </a:ln>
        </p:spPr>
      </p:pic>
      <p:sp>
        <p:nvSpPr>
          <p:cNvPr id="9" name="Rectangle 8"/>
          <p:cNvSpPr/>
          <p:nvPr/>
        </p:nvSpPr>
        <p:spPr>
          <a:xfrm>
            <a:off x="684212" y="735109"/>
            <a:ext cx="11276730" cy="461665"/>
          </a:xfrm>
          <a:prstGeom prst="rect">
            <a:avLst/>
          </a:prstGeom>
        </p:spPr>
        <p:txBody>
          <a:bodyPr wrap="square">
            <a:spAutoFit/>
          </a:bodyPr>
          <a:lstStyle/>
          <a:p>
            <a:r>
              <a:rPr lang="en-US" sz="2400" b="1" dirty="0">
                <a:solidFill>
                  <a:schemeClr val="tx2">
                    <a:lumMod val="20000"/>
                    <a:lumOff val="80000"/>
                  </a:schemeClr>
                </a:solidFill>
                <a:effectLst>
                  <a:outerShdw blurRad="38100" dist="38100" dir="2700000" algn="tl">
                    <a:srgbClr val="000000">
                      <a:alpha val="43137"/>
                    </a:srgbClr>
                  </a:outerShdw>
                </a:effectLst>
              </a:rPr>
              <a:t>MSMEs in RE and EE market</a:t>
            </a:r>
          </a:p>
        </p:txBody>
      </p:sp>
      <p:sp>
        <p:nvSpPr>
          <p:cNvPr id="10" name="Content Placeholder 2"/>
          <p:cNvSpPr>
            <a:spLocks noGrp="1"/>
          </p:cNvSpPr>
          <p:nvPr>
            <p:ph idx="1"/>
          </p:nvPr>
        </p:nvSpPr>
        <p:spPr>
          <a:xfrm>
            <a:off x="945635" y="1586011"/>
            <a:ext cx="9865120" cy="3508505"/>
          </a:xfrm>
        </p:spPr>
        <p:txBody>
          <a:bodyPr anchor="t" anchorCtr="0">
            <a:noAutofit/>
          </a:bodyPr>
          <a:lstStyle/>
          <a:p>
            <a:pPr marL="0" indent="0" algn="just">
              <a:lnSpc>
                <a:spcPct val="110000"/>
              </a:lnSpc>
              <a:buNone/>
            </a:pPr>
            <a:r>
              <a:rPr lang="en-US" sz="2200" dirty="0" smtClean="0">
                <a:solidFill>
                  <a:schemeClr val="tx1"/>
                </a:solidFill>
                <a:effectLst>
                  <a:outerShdw blurRad="38100" dist="38100" dir="2700000" algn="tl">
                    <a:srgbClr val="000000">
                      <a:alpha val="43137"/>
                    </a:srgbClr>
                  </a:outerShdw>
                </a:effectLst>
              </a:rPr>
              <a:t>А </a:t>
            </a:r>
            <a:r>
              <a:rPr lang="en-US" sz="2200" dirty="0">
                <a:solidFill>
                  <a:schemeClr val="tx1"/>
                </a:solidFill>
                <a:effectLst>
                  <a:outerShdw blurRad="38100" dist="38100" dir="2700000" algn="tl">
                    <a:srgbClr val="000000">
                      <a:alpha val="43137"/>
                    </a:srgbClr>
                  </a:outerShdw>
                </a:effectLst>
              </a:rPr>
              <a:t>ground-based PV plant for gas </a:t>
            </a:r>
            <a:r>
              <a:rPr lang="en-US" sz="2200" dirty="0" smtClean="0">
                <a:solidFill>
                  <a:schemeClr val="tx1"/>
                </a:solidFill>
                <a:effectLst>
                  <a:outerShdw blurRad="38100" dist="38100" dir="2700000" algn="tl">
                    <a:srgbClr val="000000">
                      <a:alpha val="43137"/>
                    </a:srgbClr>
                  </a:outerShdw>
                </a:effectLst>
              </a:rPr>
              <a:t>station</a:t>
            </a:r>
          </a:p>
          <a:p>
            <a:pPr marL="0" indent="0" algn="just">
              <a:lnSpc>
                <a:spcPct val="110000"/>
              </a:lnSpc>
              <a:buNone/>
            </a:pPr>
            <a:r>
              <a:rPr lang="en-US" dirty="0" smtClean="0">
                <a:solidFill>
                  <a:schemeClr val="tx1"/>
                </a:solidFill>
              </a:rPr>
              <a:t>Karen </a:t>
            </a:r>
            <a:r>
              <a:rPr lang="en-US" dirty="0" err="1">
                <a:solidFill>
                  <a:schemeClr val="tx1"/>
                </a:solidFill>
              </a:rPr>
              <a:t>Ev</a:t>
            </a:r>
            <a:r>
              <a:rPr lang="en-US" dirty="0">
                <a:solidFill>
                  <a:schemeClr val="tx1"/>
                </a:solidFill>
              </a:rPr>
              <a:t> </a:t>
            </a:r>
            <a:r>
              <a:rPr lang="en-US" dirty="0" err="1">
                <a:solidFill>
                  <a:schemeClr val="tx1"/>
                </a:solidFill>
              </a:rPr>
              <a:t>Rafik</a:t>
            </a:r>
            <a:r>
              <a:rPr lang="en-US" dirty="0">
                <a:solidFill>
                  <a:schemeClr val="tx1"/>
                </a:solidFill>
              </a:rPr>
              <a:t> LLC </a:t>
            </a:r>
            <a:r>
              <a:rPr lang="en-US" dirty="0" smtClean="0">
                <a:solidFill>
                  <a:schemeClr val="tx1"/>
                </a:solidFill>
              </a:rPr>
              <a:t>(number </a:t>
            </a:r>
            <a:r>
              <a:rPr lang="en-US" dirty="0">
                <a:solidFill>
                  <a:schemeClr val="tx1"/>
                </a:solidFill>
              </a:rPr>
              <a:t>of employees 1 </a:t>
            </a:r>
            <a:r>
              <a:rPr lang="en-US" dirty="0" smtClean="0">
                <a:solidFill>
                  <a:schemeClr val="tx1"/>
                </a:solidFill>
              </a:rPr>
              <a:t>– 10), </a:t>
            </a:r>
            <a:r>
              <a:rPr lang="en-US" dirty="0">
                <a:solidFill>
                  <a:schemeClr val="tx1"/>
                </a:solidFill>
              </a:rPr>
              <a:t>gas station </a:t>
            </a:r>
            <a:r>
              <a:rPr lang="en-US" dirty="0" smtClean="0">
                <a:solidFill>
                  <a:schemeClr val="tx1"/>
                </a:solidFill>
              </a:rPr>
              <a:t>operator invested </a:t>
            </a:r>
            <a:r>
              <a:rPr lang="en-US" dirty="0">
                <a:solidFill>
                  <a:schemeClr val="tx1"/>
                </a:solidFill>
              </a:rPr>
              <a:t>in a ground-based PV plant in </a:t>
            </a:r>
            <a:r>
              <a:rPr lang="en-US" dirty="0" smtClean="0">
                <a:solidFill>
                  <a:schemeClr val="tx1"/>
                </a:solidFill>
              </a:rPr>
              <a:t>Artashat. It </a:t>
            </a:r>
            <a:r>
              <a:rPr lang="en-US" dirty="0">
                <a:solidFill>
                  <a:schemeClr val="tx1"/>
                </a:solidFill>
              </a:rPr>
              <a:t>is an efficient combination of new customized technical solutions </a:t>
            </a:r>
            <a:r>
              <a:rPr lang="en-US" dirty="0" smtClean="0">
                <a:solidFill>
                  <a:schemeClr val="tx1"/>
                </a:solidFill>
              </a:rPr>
              <a:t>for existing </a:t>
            </a:r>
            <a:r>
              <a:rPr lang="en-US" dirty="0">
                <a:solidFill>
                  <a:schemeClr val="tx1"/>
                </a:solidFill>
              </a:rPr>
              <a:t>business operations. The investment lead to a reduction in dependence on energy supply from external suppliers, as well as a significant reduction in energy and operating costs. The environmental friendliness of the investment </a:t>
            </a:r>
            <a:r>
              <a:rPr lang="en-US" dirty="0" smtClean="0">
                <a:solidFill>
                  <a:schemeClr val="tx1"/>
                </a:solidFill>
              </a:rPr>
              <a:t>also enhances </a:t>
            </a:r>
            <a:r>
              <a:rPr lang="en-US" dirty="0">
                <a:solidFill>
                  <a:schemeClr val="tx1"/>
                </a:solidFill>
              </a:rPr>
              <a:t>the status of the company</a:t>
            </a:r>
            <a:r>
              <a:rPr lang="en-US" dirty="0" smtClean="0">
                <a:solidFill>
                  <a:schemeClr val="tx1"/>
                </a:solidFill>
              </a:rPr>
              <a:t>.</a:t>
            </a:r>
            <a:r>
              <a:rPr lang="en-US" dirty="0">
                <a:solidFill>
                  <a:schemeClr val="tx1"/>
                </a:solidFill>
              </a:rPr>
              <a:t> </a:t>
            </a:r>
            <a:endParaRPr lang="en-US" dirty="0" smtClean="0">
              <a:solidFill>
                <a:schemeClr val="tx1"/>
              </a:solidFill>
            </a:endParaRPr>
          </a:p>
          <a:p>
            <a:pPr marL="0" indent="0" algn="just">
              <a:lnSpc>
                <a:spcPct val="110000"/>
              </a:lnSpc>
              <a:buNone/>
            </a:pPr>
            <a:r>
              <a:rPr lang="en-US" dirty="0" smtClean="0">
                <a:solidFill>
                  <a:schemeClr val="tx1"/>
                </a:solidFill>
              </a:rPr>
              <a:t>Reduction </a:t>
            </a:r>
            <a:r>
              <a:rPr lang="en-US" dirty="0">
                <a:solidFill>
                  <a:schemeClr val="tx1"/>
                </a:solidFill>
              </a:rPr>
              <a:t>of CO2 </a:t>
            </a:r>
            <a:r>
              <a:rPr lang="en-US" dirty="0" smtClean="0">
                <a:solidFill>
                  <a:schemeClr val="tx1"/>
                </a:solidFill>
              </a:rPr>
              <a:t>- 381 t/year</a:t>
            </a:r>
            <a:endParaRPr lang="en-US" dirty="0">
              <a:solidFill>
                <a:schemeClr val="tx1"/>
              </a:solidFill>
            </a:endParaRPr>
          </a:p>
        </p:txBody>
      </p:sp>
      <p:sp>
        <p:nvSpPr>
          <p:cNvPr id="7" name="Title 1"/>
          <p:cNvSpPr txBox="1">
            <a:spLocks/>
          </p:cNvSpPr>
          <p:nvPr/>
        </p:nvSpPr>
        <p:spPr>
          <a:xfrm>
            <a:off x="-1590" y="5340005"/>
            <a:ext cx="12193589"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dirty="0" smtClean="0"/>
              <a:t>BEST </a:t>
            </a:r>
            <a:r>
              <a:rPr lang="en-US" sz="3200" dirty="0"/>
              <a:t>PRACTICES IN </a:t>
            </a:r>
            <a:r>
              <a:rPr lang="en-US" sz="3200" dirty="0" smtClean="0"/>
              <a:t>RESPONSE </a:t>
            </a:r>
            <a:r>
              <a:rPr lang="en-US" sz="3200" dirty="0"/>
              <a:t>TO THE COVID-19 CRISIS AND POST-CRISIS RECOVERY</a:t>
            </a:r>
          </a:p>
        </p:txBody>
      </p:sp>
    </p:spTree>
    <p:extLst>
      <p:ext uri="{BB962C8B-B14F-4D97-AF65-F5344CB8AC3E}">
        <p14:creationId xmlns:p14="http://schemas.microsoft.com/office/powerpoint/2010/main" val="1317168970"/>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me"/>
          <p:cNvPicPr/>
          <p:nvPr/>
        </p:nvPicPr>
        <p:blipFill>
          <a:blip r:embed="rId2">
            <a:extLst>
              <a:ext uri="{28A0092B-C50C-407E-A947-70E740481C1C}">
                <a14:useLocalDpi xmlns:a14="http://schemas.microsoft.com/office/drawing/2010/main" val="0"/>
              </a:ext>
            </a:extLst>
          </a:blip>
          <a:srcRect/>
          <a:stretch>
            <a:fillRect/>
          </a:stretch>
        </p:blipFill>
        <p:spPr bwMode="auto">
          <a:xfrm>
            <a:off x="9218612" y="391635"/>
            <a:ext cx="2039620" cy="668020"/>
          </a:xfrm>
          <a:prstGeom prst="rect">
            <a:avLst/>
          </a:prstGeom>
          <a:noFill/>
          <a:ln>
            <a:noFill/>
          </a:ln>
        </p:spPr>
      </p:pic>
      <p:sp>
        <p:nvSpPr>
          <p:cNvPr id="9" name="Rectangle 8"/>
          <p:cNvSpPr/>
          <p:nvPr/>
        </p:nvSpPr>
        <p:spPr>
          <a:xfrm>
            <a:off x="684212" y="735109"/>
            <a:ext cx="11276730" cy="461665"/>
          </a:xfrm>
          <a:prstGeom prst="rect">
            <a:avLst/>
          </a:prstGeom>
        </p:spPr>
        <p:txBody>
          <a:bodyPr wrap="square">
            <a:spAutoFit/>
          </a:bodyPr>
          <a:lstStyle/>
          <a:p>
            <a:r>
              <a:rPr lang="en-US" sz="2400" b="1" dirty="0">
                <a:solidFill>
                  <a:schemeClr val="tx2">
                    <a:lumMod val="20000"/>
                    <a:lumOff val="80000"/>
                  </a:schemeClr>
                </a:solidFill>
                <a:effectLst>
                  <a:outerShdw blurRad="38100" dist="38100" dir="2700000" algn="tl">
                    <a:srgbClr val="000000">
                      <a:alpha val="43137"/>
                    </a:srgbClr>
                  </a:outerShdw>
                </a:effectLst>
              </a:rPr>
              <a:t>MSMEs in RE and EE market</a:t>
            </a:r>
          </a:p>
        </p:txBody>
      </p:sp>
      <p:sp>
        <p:nvSpPr>
          <p:cNvPr id="10" name="Content Placeholder 2"/>
          <p:cNvSpPr>
            <a:spLocks noGrp="1"/>
          </p:cNvSpPr>
          <p:nvPr>
            <p:ph idx="1"/>
          </p:nvPr>
        </p:nvSpPr>
        <p:spPr>
          <a:xfrm>
            <a:off x="945635" y="1403129"/>
            <a:ext cx="9865120" cy="3747606"/>
          </a:xfrm>
        </p:spPr>
        <p:txBody>
          <a:bodyPr anchor="t" anchorCtr="0">
            <a:noAutofit/>
          </a:bodyPr>
          <a:lstStyle/>
          <a:p>
            <a:pPr marL="0" indent="0" algn="just">
              <a:lnSpc>
                <a:spcPct val="110000"/>
              </a:lnSpc>
              <a:buNone/>
            </a:pPr>
            <a:r>
              <a:rPr lang="en-US" sz="2200" dirty="0" smtClean="0">
                <a:solidFill>
                  <a:schemeClr val="tx1"/>
                </a:solidFill>
                <a:effectLst>
                  <a:outerShdw blurRad="38100" dist="38100" dir="2700000" algn="tl">
                    <a:srgbClr val="000000">
                      <a:alpha val="43137"/>
                    </a:srgbClr>
                  </a:outerShdw>
                </a:effectLst>
              </a:rPr>
              <a:t>A </a:t>
            </a:r>
            <a:r>
              <a:rPr lang="en-US" sz="2200" dirty="0">
                <a:solidFill>
                  <a:schemeClr val="tx1"/>
                </a:solidFill>
                <a:effectLst>
                  <a:outerShdw blurRad="38100" dist="38100" dir="2700000" algn="tl">
                    <a:srgbClr val="000000">
                      <a:alpha val="43137"/>
                    </a:srgbClr>
                  </a:outerShdw>
                </a:effectLst>
              </a:rPr>
              <a:t>rooftop PV plant for clothing </a:t>
            </a:r>
            <a:r>
              <a:rPr lang="en-US" sz="2200" dirty="0" smtClean="0">
                <a:solidFill>
                  <a:schemeClr val="tx1"/>
                </a:solidFill>
                <a:effectLst>
                  <a:outerShdw blurRad="38100" dist="38100" dir="2700000" algn="tl">
                    <a:srgbClr val="000000">
                      <a:alpha val="43137"/>
                    </a:srgbClr>
                  </a:outerShdw>
                </a:effectLst>
              </a:rPr>
              <a:t>company</a:t>
            </a:r>
          </a:p>
          <a:p>
            <a:pPr marL="0" indent="0" algn="just">
              <a:lnSpc>
                <a:spcPct val="110000"/>
              </a:lnSpc>
              <a:buNone/>
            </a:pPr>
            <a:endParaRPr lang="en-US" sz="1000" dirty="0" smtClean="0">
              <a:solidFill>
                <a:schemeClr val="tx1"/>
              </a:solidFill>
            </a:endParaRPr>
          </a:p>
          <a:p>
            <a:pPr marL="0" indent="0" algn="just">
              <a:lnSpc>
                <a:spcPct val="110000"/>
              </a:lnSpc>
              <a:buNone/>
            </a:pPr>
            <a:r>
              <a:rPr lang="en-US" dirty="0" smtClean="0">
                <a:solidFill>
                  <a:schemeClr val="tx1"/>
                </a:solidFill>
              </a:rPr>
              <a:t>A </a:t>
            </a:r>
            <a:r>
              <a:rPr lang="en-US" dirty="0">
                <a:solidFill>
                  <a:schemeClr val="tx1"/>
                </a:solidFill>
              </a:rPr>
              <a:t>clothing company Artik </a:t>
            </a:r>
            <a:r>
              <a:rPr lang="en-US" dirty="0">
                <a:solidFill>
                  <a:schemeClr val="tx1"/>
                </a:solidFill>
              </a:rPr>
              <a:t>PHK LLC </a:t>
            </a:r>
            <a:r>
              <a:rPr lang="en-US" dirty="0" smtClean="0">
                <a:solidFill>
                  <a:schemeClr val="tx1"/>
                </a:solidFill>
              </a:rPr>
              <a:t>(number </a:t>
            </a:r>
            <a:r>
              <a:rPr lang="en-US" dirty="0">
                <a:solidFill>
                  <a:schemeClr val="tx1"/>
                </a:solidFill>
              </a:rPr>
              <a:t>of employees 10 – </a:t>
            </a:r>
            <a:r>
              <a:rPr lang="en-US" dirty="0" smtClean="0">
                <a:solidFill>
                  <a:schemeClr val="tx1"/>
                </a:solidFill>
              </a:rPr>
              <a:t>49, has a </a:t>
            </a:r>
            <a:r>
              <a:rPr lang="en-US" dirty="0">
                <a:solidFill>
                  <a:schemeClr val="tx1"/>
                </a:solidFill>
              </a:rPr>
              <a:t>70 % of women </a:t>
            </a:r>
            <a:r>
              <a:rPr lang="en-US" dirty="0" smtClean="0">
                <a:solidFill>
                  <a:schemeClr val="tx1"/>
                </a:solidFill>
              </a:rPr>
              <a:t>employees) is </a:t>
            </a:r>
            <a:r>
              <a:rPr lang="en-US" dirty="0">
                <a:solidFill>
                  <a:schemeClr val="tx1"/>
                </a:solidFill>
              </a:rPr>
              <a:t>based in </a:t>
            </a:r>
            <a:r>
              <a:rPr lang="en-US" dirty="0" err="1">
                <a:solidFill>
                  <a:schemeClr val="tx1"/>
                </a:solidFill>
              </a:rPr>
              <a:t>Shirak</a:t>
            </a:r>
            <a:r>
              <a:rPr lang="en-US" dirty="0">
                <a:solidFill>
                  <a:schemeClr val="tx1"/>
                </a:solidFill>
              </a:rPr>
              <a:t> </a:t>
            </a:r>
            <a:r>
              <a:rPr lang="en-US" dirty="0" smtClean="0">
                <a:solidFill>
                  <a:schemeClr val="tx1"/>
                </a:solidFill>
              </a:rPr>
              <a:t>region </a:t>
            </a:r>
            <a:r>
              <a:rPr lang="en-US" dirty="0" smtClean="0">
                <a:solidFill>
                  <a:schemeClr val="tx1"/>
                </a:solidFill>
              </a:rPr>
              <a:t>which </a:t>
            </a:r>
            <a:r>
              <a:rPr lang="en-US" dirty="0">
                <a:solidFill>
                  <a:schemeClr val="tx1"/>
                </a:solidFill>
              </a:rPr>
              <a:t>has abundant solar energy resources. </a:t>
            </a:r>
            <a:r>
              <a:rPr lang="en-US" dirty="0" smtClean="0">
                <a:solidFill>
                  <a:schemeClr val="tx1"/>
                </a:solidFill>
              </a:rPr>
              <a:t>The </a:t>
            </a:r>
            <a:r>
              <a:rPr lang="en-US" dirty="0">
                <a:solidFill>
                  <a:schemeClr val="tx1"/>
                </a:solidFill>
              </a:rPr>
              <a:t>company has invested in a rooftop </a:t>
            </a:r>
            <a:r>
              <a:rPr lang="en-US" dirty="0" smtClean="0">
                <a:solidFill>
                  <a:schemeClr val="tx1"/>
                </a:solidFill>
              </a:rPr>
              <a:t>Solar PV installation </a:t>
            </a:r>
            <a:r>
              <a:rPr lang="en-US" dirty="0">
                <a:solidFill>
                  <a:schemeClr val="tx1"/>
                </a:solidFill>
              </a:rPr>
              <a:t>to reduce its energy dependence on external sources and take an important step towards achieving sustainability. </a:t>
            </a:r>
            <a:endParaRPr lang="en-US" dirty="0" smtClean="0">
              <a:solidFill>
                <a:schemeClr val="tx1"/>
              </a:solidFill>
            </a:endParaRPr>
          </a:p>
          <a:p>
            <a:pPr marL="0" indent="0" algn="just">
              <a:lnSpc>
                <a:spcPct val="110000"/>
              </a:lnSpc>
              <a:buNone/>
            </a:pPr>
            <a:r>
              <a:rPr lang="en-US" dirty="0" smtClean="0">
                <a:solidFill>
                  <a:schemeClr val="tx1"/>
                </a:solidFill>
              </a:rPr>
              <a:t>The </a:t>
            </a:r>
            <a:r>
              <a:rPr lang="en-US" dirty="0">
                <a:solidFill>
                  <a:schemeClr val="tx1"/>
                </a:solidFill>
              </a:rPr>
              <a:t>project </a:t>
            </a:r>
            <a:r>
              <a:rPr lang="en-US" dirty="0" smtClean="0">
                <a:solidFill>
                  <a:schemeClr val="tx1"/>
                </a:solidFill>
              </a:rPr>
              <a:t>financed by GEFF </a:t>
            </a:r>
            <a:r>
              <a:rPr lang="en-US" dirty="0">
                <a:solidFill>
                  <a:schemeClr val="tx1"/>
                </a:solidFill>
              </a:rPr>
              <a:t>– </a:t>
            </a:r>
            <a:r>
              <a:rPr lang="en-US" dirty="0" smtClean="0">
                <a:solidFill>
                  <a:schemeClr val="tx1"/>
                </a:solidFill>
              </a:rPr>
              <a:t>GCF, </a:t>
            </a:r>
            <a:r>
              <a:rPr lang="en-US" dirty="0" smtClean="0">
                <a:solidFill>
                  <a:schemeClr val="tx1"/>
                </a:solidFill>
              </a:rPr>
              <a:t>implemented </a:t>
            </a:r>
            <a:r>
              <a:rPr lang="en-US" dirty="0">
                <a:solidFill>
                  <a:schemeClr val="tx1"/>
                </a:solidFill>
              </a:rPr>
              <a:t>quickly and the investment is efficient in all aspects as it has zero emissions, requires minimal maintenance, helps to save the environment and slow down global warming.</a:t>
            </a:r>
          </a:p>
        </p:txBody>
      </p:sp>
      <p:sp>
        <p:nvSpPr>
          <p:cNvPr id="7" name="Title 1"/>
          <p:cNvSpPr txBox="1">
            <a:spLocks/>
          </p:cNvSpPr>
          <p:nvPr/>
        </p:nvSpPr>
        <p:spPr>
          <a:xfrm>
            <a:off x="-1590" y="5340005"/>
            <a:ext cx="12193589"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dirty="0" smtClean="0"/>
              <a:t>BEST </a:t>
            </a:r>
            <a:r>
              <a:rPr lang="en-US" sz="3200" dirty="0"/>
              <a:t>PRACTICES IN </a:t>
            </a:r>
            <a:r>
              <a:rPr lang="en-US" sz="3200" dirty="0" smtClean="0"/>
              <a:t>RESPONSE </a:t>
            </a:r>
            <a:r>
              <a:rPr lang="en-US" sz="3200" dirty="0"/>
              <a:t>TO THE COVID-19 CRISIS AND POST-CRISIS RECOVERY</a:t>
            </a:r>
          </a:p>
        </p:txBody>
      </p:sp>
    </p:spTree>
    <p:extLst>
      <p:ext uri="{BB962C8B-B14F-4D97-AF65-F5344CB8AC3E}">
        <p14:creationId xmlns:p14="http://schemas.microsoft.com/office/powerpoint/2010/main" val="2139378206"/>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me"/>
          <p:cNvPicPr/>
          <p:nvPr/>
        </p:nvPicPr>
        <p:blipFill>
          <a:blip r:embed="rId2">
            <a:extLst>
              <a:ext uri="{28A0092B-C50C-407E-A947-70E740481C1C}">
                <a14:useLocalDpi xmlns:a14="http://schemas.microsoft.com/office/drawing/2010/main" val="0"/>
              </a:ext>
            </a:extLst>
          </a:blip>
          <a:srcRect/>
          <a:stretch>
            <a:fillRect/>
          </a:stretch>
        </p:blipFill>
        <p:spPr bwMode="auto">
          <a:xfrm>
            <a:off x="9218612" y="391635"/>
            <a:ext cx="2039620" cy="668020"/>
          </a:xfrm>
          <a:prstGeom prst="rect">
            <a:avLst/>
          </a:prstGeom>
          <a:noFill/>
          <a:ln>
            <a:noFill/>
          </a:ln>
        </p:spPr>
      </p:pic>
      <p:sp>
        <p:nvSpPr>
          <p:cNvPr id="9" name="Rectangle 8"/>
          <p:cNvSpPr/>
          <p:nvPr/>
        </p:nvSpPr>
        <p:spPr>
          <a:xfrm>
            <a:off x="684212" y="735109"/>
            <a:ext cx="11276730" cy="461665"/>
          </a:xfrm>
          <a:prstGeom prst="rect">
            <a:avLst/>
          </a:prstGeom>
        </p:spPr>
        <p:txBody>
          <a:bodyPr wrap="square">
            <a:spAutoFit/>
          </a:bodyPr>
          <a:lstStyle/>
          <a:p>
            <a:r>
              <a:rPr lang="en-US" sz="2400" b="1" dirty="0">
                <a:solidFill>
                  <a:schemeClr val="tx2">
                    <a:lumMod val="20000"/>
                    <a:lumOff val="80000"/>
                  </a:schemeClr>
                </a:solidFill>
                <a:effectLst>
                  <a:outerShdw blurRad="38100" dist="38100" dir="2700000" algn="tl">
                    <a:srgbClr val="000000">
                      <a:alpha val="43137"/>
                    </a:srgbClr>
                  </a:outerShdw>
                </a:effectLst>
              </a:rPr>
              <a:t>MSMEs in RE and EE market</a:t>
            </a:r>
          </a:p>
        </p:txBody>
      </p:sp>
      <p:sp>
        <p:nvSpPr>
          <p:cNvPr id="10" name="Content Placeholder 2"/>
          <p:cNvSpPr>
            <a:spLocks noGrp="1"/>
          </p:cNvSpPr>
          <p:nvPr>
            <p:ph idx="1"/>
          </p:nvPr>
        </p:nvSpPr>
        <p:spPr>
          <a:xfrm>
            <a:off x="945635" y="1403129"/>
            <a:ext cx="9865120" cy="3747606"/>
          </a:xfrm>
        </p:spPr>
        <p:txBody>
          <a:bodyPr anchor="t" anchorCtr="0">
            <a:noAutofit/>
          </a:bodyPr>
          <a:lstStyle/>
          <a:p>
            <a:pPr marL="0" indent="0" algn="just">
              <a:lnSpc>
                <a:spcPct val="110000"/>
              </a:lnSpc>
              <a:buNone/>
            </a:pPr>
            <a:r>
              <a:rPr lang="en-US" sz="2200" dirty="0" smtClean="0">
                <a:solidFill>
                  <a:schemeClr val="tx1"/>
                </a:solidFill>
                <a:effectLst>
                  <a:outerShdw blurRad="38100" dist="38100" dir="2700000" algn="tl">
                    <a:srgbClr val="000000">
                      <a:alpha val="43137"/>
                    </a:srgbClr>
                  </a:outerShdw>
                </a:effectLst>
              </a:rPr>
              <a:t>Solar </a:t>
            </a:r>
            <a:r>
              <a:rPr lang="en-US" sz="2200" dirty="0">
                <a:solidFill>
                  <a:schemeClr val="tx1"/>
                </a:solidFill>
                <a:effectLst>
                  <a:outerShdw blurRad="38100" dist="38100" dir="2700000" algn="tl">
                    <a:srgbClr val="000000">
                      <a:alpha val="43137"/>
                    </a:srgbClr>
                  </a:outerShdw>
                </a:effectLst>
              </a:rPr>
              <a:t>Village pilot project for a border </a:t>
            </a:r>
            <a:r>
              <a:rPr lang="en-US" sz="2200" dirty="0" smtClean="0">
                <a:solidFill>
                  <a:schemeClr val="tx1"/>
                </a:solidFill>
                <a:effectLst>
                  <a:outerShdw blurRad="38100" dist="38100" dir="2700000" algn="tl">
                    <a:srgbClr val="000000">
                      <a:alpha val="43137"/>
                    </a:srgbClr>
                  </a:outerShdw>
                </a:effectLst>
              </a:rPr>
              <a:t>settlement</a:t>
            </a:r>
          </a:p>
          <a:p>
            <a:pPr marL="0" indent="0" algn="just">
              <a:lnSpc>
                <a:spcPct val="110000"/>
              </a:lnSpc>
              <a:buNone/>
            </a:pPr>
            <a:r>
              <a:rPr lang="en-US" sz="1800" dirty="0" smtClean="0">
                <a:solidFill>
                  <a:schemeClr val="tx1"/>
                </a:solidFill>
              </a:rPr>
              <a:t>The project initiated by Free </a:t>
            </a:r>
            <a:r>
              <a:rPr lang="en-US" sz="1800" dirty="0">
                <a:solidFill>
                  <a:schemeClr val="tx1"/>
                </a:solidFill>
              </a:rPr>
              <a:t>Energy LLC (</a:t>
            </a:r>
            <a:r>
              <a:rPr lang="en-US" sz="1800" dirty="0" smtClean="0">
                <a:solidFill>
                  <a:schemeClr val="tx1"/>
                </a:solidFill>
              </a:rPr>
              <a:t>number </a:t>
            </a:r>
            <a:r>
              <a:rPr lang="en-US" sz="1800" dirty="0">
                <a:solidFill>
                  <a:schemeClr val="tx1"/>
                </a:solidFill>
              </a:rPr>
              <a:t>of employees 10 – 49) and </a:t>
            </a:r>
            <a:r>
              <a:rPr lang="en-US" sz="1800" dirty="0" smtClean="0">
                <a:solidFill>
                  <a:schemeClr val="tx1"/>
                </a:solidFill>
              </a:rPr>
              <a:t>Armenian </a:t>
            </a:r>
            <a:r>
              <a:rPr lang="en-US" sz="1800" dirty="0">
                <a:solidFill>
                  <a:schemeClr val="tx1"/>
                </a:solidFill>
              </a:rPr>
              <a:t>Relief and Development Association (ARDA) for the border community of Chin-chin in Tavush region. </a:t>
            </a:r>
            <a:r>
              <a:rPr lang="en-US" sz="1800" dirty="0" smtClean="0">
                <a:solidFill>
                  <a:schemeClr val="tx1"/>
                </a:solidFill>
              </a:rPr>
              <a:t>it </a:t>
            </a:r>
            <a:r>
              <a:rPr lang="en-US" sz="1800" dirty="0">
                <a:solidFill>
                  <a:schemeClr val="tx1"/>
                </a:solidFill>
              </a:rPr>
              <a:t>is planned to provide the community of </a:t>
            </a:r>
            <a:r>
              <a:rPr lang="en-US" sz="1800" dirty="0" smtClean="0">
                <a:solidFill>
                  <a:schemeClr val="tx1"/>
                </a:solidFill>
              </a:rPr>
              <a:t>Chin-chin </a:t>
            </a:r>
            <a:r>
              <a:rPr lang="en-US" sz="1800" dirty="0">
                <a:solidFill>
                  <a:schemeClr val="tx1"/>
                </a:solidFill>
              </a:rPr>
              <a:t>with </a:t>
            </a:r>
            <a:r>
              <a:rPr lang="en-US" sz="1800" b="1" dirty="0">
                <a:solidFill>
                  <a:schemeClr val="tx1"/>
                </a:solidFill>
              </a:rPr>
              <a:t>150 roof-top solar thermal and solar PV installations for residential, public and administrative buildings, and also street lighting and drinking water supply</a:t>
            </a:r>
            <a:r>
              <a:rPr lang="en-US" sz="1800" dirty="0">
                <a:solidFill>
                  <a:schemeClr val="tx1"/>
                </a:solidFill>
              </a:rPr>
              <a:t>. In addition to all the positive aspects of energy conservation and preserving of forests from illegal logging, the project will create an opportunity for the development of the tourism industry, as the Tavush region is known for its charming forest-rich nature and ancient historical monuments and spectacular sites. The </a:t>
            </a:r>
            <a:r>
              <a:rPr lang="en-US" sz="1800" dirty="0" smtClean="0">
                <a:solidFill>
                  <a:schemeClr val="tx1"/>
                </a:solidFill>
              </a:rPr>
              <a:t>initiators seek for approval of the Government in </a:t>
            </a:r>
            <a:r>
              <a:rPr lang="en-US" sz="1800" dirty="0">
                <a:solidFill>
                  <a:schemeClr val="tx1"/>
                </a:solidFill>
              </a:rPr>
              <a:t>order to further contact the EU and international donors to co-finance the project.</a:t>
            </a:r>
          </a:p>
        </p:txBody>
      </p:sp>
      <p:sp>
        <p:nvSpPr>
          <p:cNvPr id="7" name="Title 1"/>
          <p:cNvSpPr txBox="1">
            <a:spLocks/>
          </p:cNvSpPr>
          <p:nvPr/>
        </p:nvSpPr>
        <p:spPr>
          <a:xfrm>
            <a:off x="-1590" y="5340005"/>
            <a:ext cx="12193589"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dirty="0" smtClean="0"/>
              <a:t>BEST </a:t>
            </a:r>
            <a:r>
              <a:rPr lang="en-US" sz="3200" dirty="0"/>
              <a:t>PRACTICES IN </a:t>
            </a:r>
            <a:r>
              <a:rPr lang="en-US" sz="3200" dirty="0" smtClean="0"/>
              <a:t>RESPONSE </a:t>
            </a:r>
            <a:r>
              <a:rPr lang="en-US" sz="3200" dirty="0"/>
              <a:t>TO THE COVID-19 CRISIS AND POST-CRISIS RECOVERY</a:t>
            </a:r>
          </a:p>
        </p:txBody>
      </p:sp>
    </p:spTree>
    <p:extLst>
      <p:ext uri="{BB962C8B-B14F-4D97-AF65-F5344CB8AC3E}">
        <p14:creationId xmlns:p14="http://schemas.microsoft.com/office/powerpoint/2010/main" val="2102166882"/>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me"/>
          <p:cNvPicPr/>
          <p:nvPr/>
        </p:nvPicPr>
        <p:blipFill>
          <a:blip r:embed="rId2">
            <a:extLst>
              <a:ext uri="{28A0092B-C50C-407E-A947-70E740481C1C}">
                <a14:useLocalDpi xmlns:a14="http://schemas.microsoft.com/office/drawing/2010/main" val="0"/>
              </a:ext>
            </a:extLst>
          </a:blip>
          <a:srcRect/>
          <a:stretch>
            <a:fillRect/>
          </a:stretch>
        </p:blipFill>
        <p:spPr bwMode="auto">
          <a:xfrm>
            <a:off x="9218612" y="391635"/>
            <a:ext cx="2039620" cy="668020"/>
          </a:xfrm>
          <a:prstGeom prst="rect">
            <a:avLst/>
          </a:prstGeom>
          <a:noFill/>
          <a:ln>
            <a:noFill/>
          </a:ln>
        </p:spPr>
      </p:pic>
      <p:sp>
        <p:nvSpPr>
          <p:cNvPr id="8" name="Title 1"/>
          <p:cNvSpPr txBox="1">
            <a:spLocks/>
          </p:cNvSpPr>
          <p:nvPr/>
        </p:nvSpPr>
        <p:spPr>
          <a:xfrm>
            <a:off x="-1590" y="5354750"/>
            <a:ext cx="12193589"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dirty="0" smtClean="0"/>
              <a:t>FINDINGS – CONCLUSIONS - </a:t>
            </a:r>
            <a:r>
              <a:rPr lang="en-US" sz="3200" dirty="0"/>
              <a:t>RECOMMENDATIONS</a:t>
            </a:r>
          </a:p>
        </p:txBody>
      </p:sp>
      <p:sp>
        <p:nvSpPr>
          <p:cNvPr id="9" name="Rectangle 8"/>
          <p:cNvSpPr/>
          <p:nvPr/>
        </p:nvSpPr>
        <p:spPr>
          <a:xfrm>
            <a:off x="684212" y="735109"/>
            <a:ext cx="11276730" cy="461665"/>
          </a:xfrm>
          <a:prstGeom prst="rect">
            <a:avLst/>
          </a:prstGeom>
        </p:spPr>
        <p:txBody>
          <a:bodyPr wrap="square">
            <a:spAutoFit/>
          </a:bodyPr>
          <a:lstStyle/>
          <a:p>
            <a:r>
              <a:rPr lang="en-US" sz="2400" b="1" dirty="0">
                <a:solidFill>
                  <a:schemeClr val="tx2">
                    <a:lumMod val="20000"/>
                    <a:lumOff val="80000"/>
                  </a:schemeClr>
                </a:solidFill>
                <a:effectLst>
                  <a:outerShdw blurRad="38100" dist="38100" dir="2700000" algn="tl">
                    <a:srgbClr val="000000">
                      <a:alpha val="43137"/>
                    </a:srgbClr>
                  </a:outerShdw>
                </a:effectLst>
              </a:rPr>
              <a:t>MSMEs in RE and EE market</a:t>
            </a:r>
          </a:p>
        </p:txBody>
      </p:sp>
      <p:sp>
        <p:nvSpPr>
          <p:cNvPr id="10" name="Content Placeholder 2"/>
          <p:cNvSpPr>
            <a:spLocks noGrp="1"/>
          </p:cNvSpPr>
          <p:nvPr>
            <p:ph idx="1"/>
          </p:nvPr>
        </p:nvSpPr>
        <p:spPr>
          <a:xfrm>
            <a:off x="945635" y="1429255"/>
            <a:ext cx="9865120" cy="3747606"/>
          </a:xfrm>
        </p:spPr>
        <p:txBody>
          <a:bodyPr anchor="t" anchorCtr="0">
            <a:noAutofit/>
          </a:bodyPr>
          <a:lstStyle/>
          <a:p>
            <a:pPr marL="0" indent="0" algn="just">
              <a:lnSpc>
                <a:spcPct val="110000"/>
              </a:lnSpc>
              <a:buNone/>
            </a:pPr>
            <a:r>
              <a:rPr lang="en-US" sz="1900" dirty="0">
                <a:solidFill>
                  <a:schemeClr val="tx1"/>
                </a:solidFill>
              </a:rPr>
              <a:t>The Armenian government has launched 25 support measures to counter the COVID-19 with more than 200.0 billion AMD. Access to external funding has also been maintained. Armenia has received multimillion-dollar targeted programs to combat the impact of Covid-19 on MSME </a:t>
            </a:r>
            <a:r>
              <a:rPr lang="en-US" sz="1900" dirty="0" smtClean="0">
                <a:solidFill>
                  <a:schemeClr val="tx1"/>
                </a:solidFill>
              </a:rPr>
              <a:t>operations</a:t>
            </a:r>
            <a:endParaRPr lang="en-US" sz="1900" dirty="0">
              <a:solidFill>
                <a:schemeClr val="tx1"/>
              </a:solidFill>
            </a:endParaRPr>
          </a:p>
          <a:p>
            <a:pPr marL="0" indent="0" algn="just">
              <a:lnSpc>
                <a:spcPct val="110000"/>
              </a:lnSpc>
              <a:buNone/>
            </a:pPr>
            <a:r>
              <a:rPr lang="en-US" sz="1900" dirty="0">
                <a:solidFill>
                  <a:schemeClr val="tx1"/>
                </a:solidFill>
              </a:rPr>
              <a:t>In general, the Government policy mitigated the crisis state of the economy, as evidenced by the growth of credit investments of the banking system by 6.3 % in January-September </a:t>
            </a:r>
            <a:r>
              <a:rPr lang="en-US" sz="1900" dirty="0" smtClean="0">
                <a:solidFill>
                  <a:schemeClr val="tx1"/>
                </a:solidFill>
              </a:rPr>
              <a:t>2020</a:t>
            </a:r>
            <a:endParaRPr lang="en-US" sz="1900" dirty="0" smtClean="0">
              <a:solidFill>
                <a:schemeClr val="tx1"/>
              </a:solidFill>
            </a:endParaRPr>
          </a:p>
          <a:p>
            <a:pPr marL="0" indent="0" algn="just">
              <a:lnSpc>
                <a:spcPct val="110000"/>
              </a:lnSpc>
              <a:buNone/>
            </a:pPr>
            <a:r>
              <a:rPr lang="en-US" sz="1900" dirty="0">
                <a:solidFill>
                  <a:schemeClr val="tx1"/>
                </a:solidFill>
              </a:rPr>
              <a:t>However, the lending and subsidy conditions not fully correspond to the potential beneficiaries. As the main aspects the respondents stressed (a) too high interest rate on loans; (b) mandatory collateral; (c) slow clearance procedure; (d) eligibility limitations; (e) too small subsidy size. One of the likely reasons for this, perhaps, is the lack of eligible financial </a:t>
            </a:r>
            <a:r>
              <a:rPr lang="en-US" sz="1900" dirty="0" smtClean="0">
                <a:solidFill>
                  <a:schemeClr val="tx1"/>
                </a:solidFill>
              </a:rPr>
              <a:t>resources</a:t>
            </a:r>
            <a:endParaRPr lang="en-US" sz="1900" dirty="0">
              <a:solidFill>
                <a:schemeClr val="tx1"/>
              </a:solidFill>
            </a:endParaRPr>
          </a:p>
        </p:txBody>
      </p:sp>
    </p:spTree>
    <p:extLst>
      <p:ext uri="{BB962C8B-B14F-4D97-AF65-F5344CB8AC3E}">
        <p14:creationId xmlns:p14="http://schemas.microsoft.com/office/powerpoint/2010/main" val="26373382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4211" y="1262062"/>
            <a:ext cx="11099750" cy="4224337"/>
          </a:xfrm>
        </p:spPr>
        <p:txBody>
          <a:bodyPr>
            <a:noAutofit/>
          </a:bodyPr>
          <a:lstStyle/>
          <a:p>
            <a:pPr marL="342900" indent="-342900">
              <a:buFont typeface="Arial" panose="020B0604020202020204" pitchFamily="34" charset="0"/>
              <a:buChar char="•"/>
            </a:pPr>
            <a:r>
              <a:rPr lang="en-US" sz="2400" cap="none" dirty="0" smtClean="0"/>
              <a:t/>
            </a:r>
            <a:br>
              <a:rPr lang="en-US" sz="2400" cap="none" dirty="0" smtClean="0"/>
            </a:br>
            <a:endParaRPr lang="en-US" sz="2400" cap="none" dirty="0"/>
          </a:p>
        </p:txBody>
      </p:sp>
      <p:pic>
        <p:nvPicPr>
          <p:cNvPr id="6" name="Picture 5" descr="Home"/>
          <p:cNvPicPr/>
          <p:nvPr/>
        </p:nvPicPr>
        <p:blipFill>
          <a:blip r:embed="rId2">
            <a:extLst>
              <a:ext uri="{28A0092B-C50C-407E-A947-70E740481C1C}">
                <a14:useLocalDpi xmlns:a14="http://schemas.microsoft.com/office/drawing/2010/main" val="0"/>
              </a:ext>
            </a:extLst>
          </a:blip>
          <a:srcRect/>
          <a:stretch>
            <a:fillRect/>
          </a:stretch>
        </p:blipFill>
        <p:spPr bwMode="auto">
          <a:xfrm>
            <a:off x="9218612" y="391635"/>
            <a:ext cx="2039620" cy="668020"/>
          </a:xfrm>
          <a:prstGeom prst="rect">
            <a:avLst/>
          </a:prstGeom>
          <a:noFill/>
          <a:ln>
            <a:noFill/>
          </a:ln>
        </p:spPr>
      </p:pic>
      <p:sp>
        <p:nvSpPr>
          <p:cNvPr id="12" name="Text Placeholder 6"/>
          <p:cNvSpPr txBox="1">
            <a:spLocks/>
          </p:cNvSpPr>
          <p:nvPr/>
        </p:nvSpPr>
        <p:spPr>
          <a:xfrm>
            <a:off x="677116" y="726657"/>
            <a:ext cx="8652078" cy="461665"/>
          </a:xfrm>
          <a:prstGeom prst="rect">
            <a:avLst/>
          </a:prstGeom>
        </p:spPr>
        <p:txBody>
          <a:bodyPr vert="horz" wrap="square" lIns="91440" tIns="45720" rIns="91440" bIns="45720" rtlCol="0" anchor="ctr">
            <a:sp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buNone/>
            </a:pPr>
            <a:r>
              <a:rPr lang="en-US" sz="2400" b="1" dirty="0" smtClean="0">
                <a:solidFill>
                  <a:schemeClr val="tx1"/>
                </a:solidFill>
                <a:effectLst>
                  <a:outerShdw blurRad="38100" dist="38100" dir="2700000" algn="tl">
                    <a:srgbClr val="000000">
                      <a:alpha val="43137"/>
                    </a:srgbClr>
                  </a:outerShdw>
                </a:effectLst>
              </a:rPr>
              <a:t>General </a:t>
            </a:r>
            <a:r>
              <a:rPr lang="en-US" sz="2400" b="1" dirty="0">
                <a:solidFill>
                  <a:schemeClr val="tx1"/>
                </a:solidFill>
                <a:effectLst>
                  <a:outerShdw blurRad="38100" dist="38100" dir="2700000" algn="tl">
                    <a:srgbClr val="000000">
                      <a:alpha val="43137"/>
                    </a:srgbClr>
                  </a:outerShdw>
                </a:effectLst>
              </a:rPr>
              <a:t>impact of COVID-19 crisis on the Economy</a:t>
            </a:r>
          </a:p>
        </p:txBody>
      </p:sp>
      <p:graphicFrame>
        <p:nvGraphicFramePr>
          <p:cNvPr id="7" name="Chart 6"/>
          <p:cNvGraphicFramePr/>
          <p:nvPr>
            <p:extLst>
              <p:ext uri="{D42A27DB-BD31-4B8C-83A1-F6EECF244321}">
                <p14:modId xmlns:p14="http://schemas.microsoft.com/office/powerpoint/2010/main" val="305786808"/>
              </p:ext>
            </p:extLst>
          </p:nvPr>
        </p:nvGraphicFramePr>
        <p:xfrm>
          <a:off x="684211" y="1942855"/>
          <a:ext cx="5564190" cy="354766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 name="Table 1"/>
          <p:cNvGraphicFramePr>
            <a:graphicFrameLocks noGrp="1"/>
          </p:cNvGraphicFramePr>
          <p:nvPr>
            <p:extLst>
              <p:ext uri="{D42A27DB-BD31-4B8C-83A1-F6EECF244321}">
                <p14:modId xmlns:p14="http://schemas.microsoft.com/office/powerpoint/2010/main" val="4157196152"/>
              </p:ext>
            </p:extLst>
          </p:nvPr>
        </p:nvGraphicFramePr>
        <p:xfrm>
          <a:off x="6377352" y="2064422"/>
          <a:ext cx="5099538" cy="2882715"/>
        </p:xfrm>
        <a:graphic>
          <a:graphicData uri="http://schemas.openxmlformats.org/drawingml/2006/table">
            <a:tbl>
              <a:tblPr firstRow="1" firstCol="1" bandRow="1">
                <a:tableStyleId>{5C22544A-7EE6-4342-B048-85BDC9FD1C3A}</a:tableStyleId>
              </a:tblPr>
              <a:tblGrid>
                <a:gridCol w="899331"/>
                <a:gridCol w="836824"/>
                <a:gridCol w="837810"/>
                <a:gridCol w="837810"/>
                <a:gridCol w="843703"/>
                <a:gridCol w="844060"/>
              </a:tblGrid>
              <a:tr h="576543">
                <a:tc>
                  <a:txBody>
                    <a:bodyPr/>
                    <a:lstStyle/>
                    <a:p>
                      <a:pPr marL="0" marR="0" algn="ctr">
                        <a:lnSpc>
                          <a:spcPct val="107000"/>
                        </a:lnSpc>
                        <a:spcBef>
                          <a:spcPts val="0"/>
                        </a:spcBef>
                        <a:spcAft>
                          <a:spcPts val="0"/>
                        </a:spcAft>
                      </a:pPr>
                      <a:r>
                        <a:rPr lang="en-US" sz="1600" dirty="0">
                          <a:effectLst/>
                        </a:rPr>
                        <a:t>Year</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rPr>
                        <a:t>Total</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rPr>
                        <a:t>Micro</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rPr>
                        <a:t>Small</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rPr>
                        <a:t>Medium</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dirty="0">
                          <a:effectLst/>
                        </a:rPr>
                        <a:t>%</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r>
              <a:tr h="576543">
                <a:tc>
                  <a:txBody>
                    <a:bodyPr/>
                    <a:lstStyle/>
                    <a:p>
                      <a:pPr marL="0" marR="0" algn="ctr">
                        <a:lnSpc>
                          <a:spcPct val="107000"/>
                        </a:lnSpc>
                        <a:spcBef>
                          <a:spcPts val="0"/>
                        </a:spcBef>
                        <a:spcAft>
                          <a:spcPts val="0"/>
                        </a:spcAft>
                      </a:pPr>
                      <a:r>
                        <a:rPr lang="en-US" sz="1600" dirty="0">
                          <a:effectLst/>
                        </a:rPr>
                        <a:t>2020</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b="1" dirty="0">
                          <a:effectLst/>
                        </a:rPr>
                        <a:t>232955</a:t>
                      </a:r>
                      <a:endParaRPr lang="en-US" sz="18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rPr>
                        <a:t>90917</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rPr>
                        <a:t>72002</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rPr>
                        <a:t>70036</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b="1" dirty="0">
                          <a:solidFill>
                            <a:schemeClr val="tx1"/>
                          </a:solidFill>
                          <a:effectLst/>
                        </a:rPr>
                        <a:t>- 6.1</a:t>
                      </a:r>
                      <a:endParaRPr lang="en-US" sz="20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1"/>
                    </a:solidFill>
                  </a:tcPr>
                </a:tc>
              </a:tr>
              <a:tr h="576543">
                <a:tc>
                  <a:txBody>
                    <a:bodyPr/>
                    <a:lstStyle/>
                    <a:p>
                      <a:pPr marL="0" marR="0" algn="ctr">
                        <a:lnSpc>
                          <a:spcPct val="107000"/>
                        </a:lnSpc>
                        <a:spcBef>
                          <a:spcPts val="0"/>
                        </a:spcBef>
                        <a:spcAft>
                          <a:spcPts val="0"/>
                        </a:spcAft>
                      </a:pPr>
                      <a:r>
                        <a:rPr lang="en-US" sz="1600" dirty="0">
                          <a:effectLst/>
                        </a:rPr>
                        <a:t>2019</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b="1" dirty="0">
                          <a:effectLst/>
                        </a:rPr>
                        <a:t>248069</a:t>
                      </a:r>
                      <a:endParaRPr lang="en-US" sz="18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rPr>
                        <a:t>95929</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rPr>
                        <a:t>79808</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rPr>
                        <a:t>72332</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b="1" dirty="0">
                          <a:effectLst/>
                        </a:rPr>
                        <a:t>16.5</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tx1">
                        <a:lumMod val="65000"/>
                      </a:schemeClr>
                    </a:solidFill>
                  </a:tcPr>
                </a:tc>
              </a:tr>
              <a:tr h="576543">
                <a:tc>
                  <a:txBody>
                    <a:bodyPr/>
                    <a:lstStyle/>
                    <a:p>
                      <a:pPr marL="0" marR="0" algn="ctr">
                        <a:lnSpc>
                          <a:spcPct val="107000"/>
                        </a:lnSpc>
                        <a:spcBef>
                          <a:spcPts val="0"/>
                        </a:spcBef>
                        <a:spcAft>
                          <a:spcPts val="0"/>
                        </a:spcAft>
                      </a:pPr>
                      <a:r>
                        <a:rPr lang="en-US" sz="1600" dirty="0">
                          <a:effectLst/>
                        </a:rPr>
                        <a:t>2018</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b="1" dirty="0">
                          <a:effectLst/>
                        </a:rPr>
                        <a:t>212963</a:t>
                      </a:r>
                      <a:endParaRPr lang="en-US" sz="18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82586</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rPr>
                        <a:t>69328</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rPr>
                        <a:t>61049</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b="1" dirty="0">
                          <a:effectLst/>
                        </a:rPr>
                        <a:t>26.6</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tx1">
                        <a:lumMod val="65000"/>
                      </a:schemeClr>
                    </a:solidFill>
                  </a:tcPr>
                </a:tc>
              </a:tr>
              <a:tr h="576543">
                <a:tc>
                  <a:txBody>
                    <a:bodyPr/>
                    <a:lstStyle/>
                    <a:p>
                      <a:pPr marL="0" marR="0" algn="ctr">
                        <a:lnSpc>
                          <a:spcPct val="107000"/>
                        </a:lnSpc>
                        <a:spcBef>
                          <a:spcPts val="0"/>
                        </a:spcBef>
                        <a:spcAft>
                          <a:spcPts val="0"/>
                        </a:spcAft>
                      </a:pPr>
                      <a:r>
                        <a:rPr lang="en-US" sz="1600" dirty="0">
                          <a:effectLst/>
                        </a:rPr>
                        <a:t>2017</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b="1" dirty="0">
                          <a:effectLst/>
                        </a:rPr>
                        <a:t>168187</a:t>
                      </a:r>
                      <a:endParaRPr lang="en-US" sz="18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61000</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57261</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rPr>
                        <a:t>49926</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b="1" dirty="0">
                          <a:effectLst/>
                        </a:rPr>
                        <a:t>21.0</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tx1">
                        <a:lumMod val="65000"/>
                      </a:schemeClr>
                    </a:solidFill>
                  </a:tcPr>
                </a:tc>
              </a:tr>
            </a:tbl>
          </a:graphicData>
        </a:graphic>
      </p:graphicFrame>
      <p:sp>
        <p:nvSpPr>
          <p:cNvPr id="3" name="Rectangle 2"/>
          <p:cNvSpPr/>
          <p:nvPr/>
        </p:nvSpPr>
        <p:spPr>
          <a:xfrm>
            <a:off x="6365630" y="1355367"/>
            <a:ext cx="5099539" cy="646331"/>
          </a:xfrm>
          <a:prstGeom prst="rect">
            <a:avLst/>
          </a:prstGeom>
        </p:spPr>
        <p:txBody>
          <a:bodyPr wrap="square">
            <a:spAutoFit/>
          </a:bodyPr>
          <a:lstStyle/>
          <a:p>
            <a:r>
              <a:rPr lang="en-US" b="1" dirty="0">
                <a:solidFill>
                  <a:srgbClr val="2D5A87"/>
                </a:solidFill>
                <a:latin typeface="Calibri" panose="020F0502020204030204" pitchFamily="34" charset="0"/>
                <a:ea typeface="Times New Roman" panose="02020603050405020304" pitchFamily="18" charset="0"/>
              </a:rPr>
              <a:t>MSME Labor Turnover in absolute figures and growth percentage, 2017 – 2020</a:t>
            </a:r>
            <a:endParaRPr lang="en-US" b="1" dirty="0"/>
          </a:p>
        </p:txBody>
      </p:sp>
      <p:sp>
        <p:nvSpPr>
          <p:cNvPr id="5" name="Rectangle 4"/>
          <p:cNvSpPr/>
          <p:nvPr/>
        </p:nvSpPr>
        <p:spPr>
          <a:xfrm>
            <a:off x="695937" y="1362124"/>
            <a:ext cx="4922823" cy="369332"/>
          </a:xfrm>
          <a:prstGeom prst="rect">
            <a:avLst/>
          </a:prstGeom>
        </p:spPr>
        <p:txBody>
          <a:bodyPr wrap="none">
            <a:spAutoFit/>
          </a:bodyPr>
          <a:lstStyle/>
          <a:p>
            <a:r>
              <a:rPr lang="en-US" b="1" dirty="0">
                <a:solidFill>
                  <a:srgbClr val="2D5A87"/>
                </a:solidFill>
                <a:latin typeface="Calibri" panose="020F0502020204030204" pitchFamily="34" charset="0"/>
                <a:ea typeface="Times New Roman" panose="02020603050405020304" pitchFamily="18" charset="0"/>
                <a:cs typeface="Times New Roman" panose="02020603050405020304" pitchFamily="18" charset="0"/>
              </a:rPr>
              <a:t>MSME labor turnover in 2017 – </a:t>
            </a:r>
            <a:r>
              <a:rPr lang="en-US" b="1" dirty="0" smtClean="0">
                <a:solidFill>
                  <a:srgbClr val="2D5A87"/>
                </a:solidFill>
                <a:latin typeface="Calibri" panose="020F0502020204030204" pitchFamily="34" charset="0"/>
                <a:ea typeface="Times New Roman" panose="02020603050405020304" pitchFamily="18" charset="0"/>
                <a:cs typeface="Times New Roman" panose="02020603050405020304" pitchFamily="18" charset="0"/>
              </a:rPr>
              <a:t>2020 (employees)</a:t>
            </a:r>
            <a:endParaRPr lang="en-US" b="1" dirty="0"/>
          </a:p>
        </p:txBody>
      </p:sp>
      <p:sp>
        <p:nvSpPr>
          <p:cNvPr id="10" name="Title 1"/>
          <p:cNvSpPr txBox="1">
            <a:spLocks/>
          </p:cNvSpPr>
          <p:nvPr/>
        </p:nvSpPr>
        <p:spPr>
          <a:xfrm>
            <a:off x="0" y="5350933"/>
            <a:ext cx="9330783"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General impact of COVID-19 crisis</a:t>
            </a:r>
            <a:endParaRPr lang="en-US" dirty="0"/>
          </a:p>
        </p:txBody>
      </p:sp>
    </p:spTree>
    <p:extLst>
      <p:ext uri="{BB962C8B-B14F-4D97-AF65-F5344CB8AC3E}">
        <p14:creationId xmlns:p14="http://schemas.microsoft.com/office/powerpoint/2010/main" val="3467305497"/>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me"/>
          <p:cNvPicPr/>
          <p:nvPr/>
        </p:nvPicPr>
        <p:blipFill>
          <a:blip r:embed="rId2">
            <a:extLst>
              <a:ext uri="{28A0092B-C50C-407E-A947-70E740481C1C}">
                <a14:useLocalDpi xmlns:a14="http://schemas.microsoft.com/office/drawing/2010/main" val="0"/>
              </a:ext>
            </a:extLst>
          </a:blip>
          <a:srcRect/>
          <a:stretch>
            <a:fillRect/>
          </a:stretch>
        </p:blipFill>
        <p:spPr bwMode="auto">
          <a:xfrm>
            <a:off x="9218612" y="391635"/>
            <a:ext cx="2039620" cy="668020"/>
          </a:xfrm>
          <a:prstGeom prst="rect">
            <a:avLst/>
          </a:prstGeom>
          <a:noFill/>
          <a:ln>
            <a:noFill/>
          </a:ln>
        </p:spPr>
      </p:pic>
      <p:sp>
        <p:nvSpPr>
          <p:cNvPr id="9" name="Rectangle 8"/>
          <p:cNvSpPr/>
          <p:nvPr/>
        </p:nvSpPr>
        <p:spPr>
          <a:xfrm>
            <a:off x="684212" y="735109"/>
            <a:ext cx="11276730" cy="461665"/>
          </a:xfrm>
          <a:prstGeom prst="rect">
            <a:avLst/>
          </a:prstGeom>
        </p:spPr>
        <p:txBody>
          <a:bodyPr wrap="square">
            <a:spAutoFit/>
          </a:bodyPr>
          <a:lstStyle/>
          <a:p>
            <a:r>
              <a:rPr lang="en-US" sz="2400" b="1" dirty="0">
                <a:solidFill>
                  <a:schemeClr val="tx2">
                    <a:lumMod val="20000"/>
                    <a:lumOff val="80000"/>
                  </a:schemeClr>
                </a:solidFill>
                <a:effectLst>
                  <a:outerShdw blurRad="38100" dist="38100" dir="2700000" algn="tl">
                    <a:srgbClr val="000000">
                      <a:alpha val="43137"/>
                    </a:srgbClr>
                  </a:outerShdw>
                </a:effectLst>
              </a:rPr>
              <a:t>MSMEs in RE and EE market</a:t>
            </a:r>
          </a:p>
        </p:txBody>
      </p:sp>
      <p:sp>
        <p:nvSpPr>
          <p:cNvPr id="10" name="Content Placeholder 2"/>
          <p:cNvSpPr>
            <a:spLocks noGrp="1"/>
          </p:cNvSpPr>
          <p:nvPr>
            <p:ph idx="1"/>
          </p:nvPr>
        </p:nvSpPr>
        <p:spPr>
          <a:xfrm>
            <a:off x="945635" y="1403129"/>
            <a:ext cx="10409130" cy="3747606"/>
          </a:xfrm>
        </p:spPr>
        <p:txBody>
          <a:bodyPr anchor="t" anchorCtr="0">
            <a:noAutofit/>
          </a:bodyPr>
          <a:lstStyle/>
          <a:p>
            <a:pPr algn="just">
              <a:lnSpc>
                <a:spcPct val="110000"/>
              </a:lnSpc>
              <a:buFont typeface="Wingdings" panose="05000000000000000000" pitchFamily="2" charset="2"/>
              <a:buChar char="v"/>
            </a:pPr>
            <a:r>
              <a:rPr lang="en-US" sz="2100" dirty="0" smtClean="0">
                <a:solidFill>
                  <a:schemeClr val="tx1"/>
                </a:solidFill>
              </a:rPr>
              <a:t>Extend </a:t>
            </a:r>
            <a:r>
              <a:rPr lang="en-US" sz="2100" dirty="0">
                <a:solidFill>
                  <a:schemeClr val="tx1"/>
                </a:solidFill>
              </a:rPr>
              <a:t>the availability and efficiency of the financial resources </a:t>
            </a:r>
            <a:r>
              <a:rPr lang="en-US" sz="2100" dirty="0" smtClean="0">
                <a:solidFill>
                  <a:schemeClr val="tx1"/>
                </a:solidFill>
              </a:rPr>
              <a:t>by introducing new </a:t>
            </a:r>
            <a:r>
              <a:rPr lang="en-US" sz="2100" dirty="0">
                <a:solidFill>
                  <a:schemeClr val="tx1"/>
                </a:solidFill>
              </a:rPr>
              <a:t>adjusted rules and regulations for commercial banks, including business protection through a credit guarantee mechanism, </a:t>
            </a:r>
            <a:r>
              <a:rPr lang="en-US" sz="2100" dirty="0" smtClean="0">
                <a:solidFill>
                  <a:schemeClr val="tx1"/>
                </a:solidFill>
              </a:rPr>
              <a:t>tax </a:t>
            </a:r>
            <a:r>
              <a:rPr lang="en-US" sz="2100" dirty="0" smtClean="0">
                <a:solidFill>
                  <a:schemeClr val="tx1"/>
                </a:solidFill>
              </a:rPr>
              <a:t>incentives </a:t>
            </a:r>
            <a:endParaRPr lang="en-US" sz="2100" dirty="0">
              <a:solidFill>
                <a:schemeClr val="tx1"/>
              </a:solidFill>
            </a:endParaRPr>
          </a:p>
          <a:p>
            <a:pPr algn="just">
              <a:lnSpc>
                <a:spcPct val="110000"/>
              </a:lnSpc>
              <a:buFont typeface="Wingdings" panose="05000000000000000000" pitchFamily="2" charset="2"/>
              <a:buChar char="v"/>
            </a:pPr>
            <a:r>
              <a:rPr lang="en-US" sz="2100" dirty="0" smtClean="0">
                <a:solidFill>
                  <a:schemeClr val="tx1"/>
                </a:solidFill>
              </a:rPr>
              <a:t>Develop and operate an effective credit risk management system</a:t>
            </a:r>
          </a:p>
          <a:p>
            <a:pPr algn="just">
              <a:lnSpc>
                <a:spcPct val="110000"/>
              </a:lnSpc>
              <a:buFont typeface="Wingdings" panose="05000000000000000000" pitchFamily="2" charset="2"/>
              <a:buChar char="v"/>
            </a:pPr>
            <a:r>
              <a:rPr lang="en-US" sz="2100" dirty="0" smtClean="0">
                <a:solidFill>
                  <a:schemeClr val="tx1"/>
                </a:solidFill>
              </a:rPr>
              <a:t>Introduce </a:t>
            </a:r>
            <a:r>
              <a:rPr lang="en-US" sz="2100" dirty="0">
                <a:solidFill>
                  <a:schemeClr val="tx1"/>
                </a:solidFill>
              </a:rPr>
              <a:t>credit </a:t>
            </a:r>
            <a:r>
              <a:rPr lang="en-US" sz="2100" b="1" dirty="0">
                <a:solidFill>
                  <a:schemeClr val="tx1"/>
                </a:solidFill>
              </a:rPr>
              <a:t>investment insurance, provision of state guarantees </a:t>
            </a:r>
            <a:r>
              <a:rPr lang="en-US" sz="2100" dirty="0">
                <a:solidFill>
                  <a:schemeClr val="tx1"/>
                </a:solidFill>
              </a:rPr>
              <a:t>for loan repayment (co-financing) for </a:t>
            </a:r>
            <a:r>
              <a:rPr lang="en-US" sz="2100" dirty="0" smtClean="0">
                <a:solidFill>
                  <a:schemeClr val="tx1"/>
                </a:solidFill>
              </a:rPr>
              <a:t>MSMEs </a:t>
            </a:r>
            <a:r>
              <a:rPr lang="en-US" sz="2100" dirty="0">
                <a:solidFill>
                  <a:schemeClr val="tx1"/>
                </a:solidFill>
              </a:rPr>
              <a:t>in delivering </a:t>
            </a:r>
            <a:r>
              <a:rPr lang="en-US" sz="2100" dirty="0" smtClean="0">
                <a:solidFill>
                  <a:schemeClr val="tx1"/>
                </a:solidFill>
              </a:rPr>
              <a:t>EE products </a:t>
            </a:r>
            <a:r>
              <a:rPr lang="en-US" sz="2100" dirty="0">
                <a:solidFill>
                  <a:schemeClr val="tx1"/>
                </a:solidFill>
              </a:rPr>
              <a:t>and in providing </a:t>
            </a:r>
            <a:r>
              <a:rPr lang="en-US" sz="2100" dirty="0" smtClean="0">
                <a:solidFill>
                  <a:schemeClr val="tx1"/>
                </a:solidFill>
              </a:rPr>
              <a:t>RE </a:t>
            </a:r>
            <a:r>
              <a:rPr lang="en-US" sz="2100" dirty="0" smtClean="0">
                <a:solidFill>
                  <a:schemeClr val="tx1"/>
                </a:solidFill>
              </a:rPr>
              <a:t>equipment</a:t>
            </a:r>
            <a:endParaRPr lang="en-US" sz="2100" dirty="0">
              <a:solidFill>
                <a:schemeClr val="tx1"/>
              </a:solidFill>
            </a:endParaRPr>
          </a:p>
          <a:p>
            <a:pPr algn="just">
              <a:lnSpc>
                <a:spcPct val="110000"/>
              </a:lnSpc>
              <a:buFont typeface="Wingdings" panose="05000000000000000000" pitchFamily="2" charset="2"/>
              <a:buChar char="v"/>
            </a:pPr>
            <a:r>
              <a:rPr lang="en-US" sz="2100" dirty="0" smtClean="0">
                <a:solidFill>
                  <a:schemeClr val="tx1"/>
                </a:solidFill>
              </a:rPr>
              <a:t>Encourage </a:t>
            </a:r>
            <a:r>
              <a:rPr lang="en-US" sz="2100" dirty="0">
                <a:solidFill>
                  <a:schemeClr val="tx1"/>
                </a:solidFill>
              </a:rPr>
              <a:t>and </a:t>
            </a:r>
            <a:r>
              <a:rPr lang="en-US" sz="2100" b="1" dirty="0">
                <a:solidFill>
                  <a:schemeClr val="tx1"/>
                </a:solidFill>
              </a:rPr>
              <a:t>subsidize investments </a:t>
            </a:r>
            <a:r>
              <a:rPr lang="en-US" sz="2100" dirty="0">
                <a:solidFill>
                  <a:schemeClr val="tx1"/>
                </a:solidFill>
              </a:rPr>
              <a:t>in EE and RE products and services that will result in energy and cost savings in the long </a:t>
            </a:r>
            <a:r>
              <a:rPr lang="en-US" sz="2100" dirty="0" smtClean="0">
                <a:solidFill>
                  <a:schemeClr val="tx1"/>
                </a:solidFill>
              </a:rPr>
              <a:t>term</a:t>
            </a:r>
            <a:endParaRPr lang="en-US" sz="2100" dirty="0">
              <a:solidFill>
                <a:schemeClr val="tx1"/>
              </a:solidFill>
            </a:endParaRPr>
          </a:p>
        </p:txBody>
      </p:sp>
      <p:sp>
        <p:nvSpPr>
          <p:cNvPr id="7" name="Title 1"/>
          <p:cNvSpPr txBox="1">
            <a:spLocks/>
          </p:cNvSpPr>
          <p:nvPr/>
        </p:nvSpPr>
        <p:spPr>
          <a:xfrm>
            <a:off x="-1590" y="5354750"/>
            <a:ext cx="12193589"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dirty="0" smtClean="0"/>
              <a:t>FINDINGS – CONCLUSIONS - </a:t>
            </a:r>
            <a:r>
              <a:rPr lang="en-US" sz="3200" dirty="0"/>
              <a:t>RECOMMENDATIONS</a:t>
            </a:r>
          </a:p>
        </p:txBody>
      </p:sp>
    </p:spTree>
    <p:extLst>
      <p:ext uri="{BB962C8B-B14F-4D97-AF65-F5344CB8AC3E}">
        <p14:creationId xmlns:p14="http://schemas.microsoft.com/office/powerpoint/2010/main" val="3649471447"/>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me"/>
          <p:cNvPicPr/>
          <p:nvPr/>
        </p:nvPicPr>
        <p:blipFill>
          <a:blip r:embed="rId2">
            <a:extLst>
              <a:ext uri="{28A0092B-C50C-407E-A947-70E740481C1C}">
                <a14:useLocalDpi xmlns:a14="http://schemas.microsoft.com/office/drawing/2010/main" val="0"/>
              </a:ext>
            </a:extLst>
          </a:blip>
          <a:srcRect/>
          <a:stretch>
            <a:fillRect/>
          </a:stretch>
        </p:blipFill>
        <p:spPr bwMode="auto">
          <a:xfrm>
            <a:off x="9218612" y="391635"/>
            <a:ext cx="2039620" cy="668020"/>
          </a:xfrm>
          <a:prstGeom prst="rect">
            <a:avLst/>
          </a:prstGeom>
          <a:noFill/>
          <a:ln>
            <a:noFill/>
          </a:ln>
        </p:spPr>
      </p:pic>
      <p:sp>
        <p:nvSpPr>
          <p:cNvPr id="9" name="Rectangle 8"/>
          <p:cNvSpPr/>
          <p:nvPr/>
        </p:nvSpPr>
        <p:spPr>
          <a:xfrm>
            <a:off x="684212" y="735109"/>
            <a:ext cx="11276730" cy="461665"/>
          </a:xfrm>
          <a:prstGeom prst="rect">
            <a:avLst/>
          </a:prstGeom>
        </p:spPr>
        <p:txBody>
          <a:bodyPr wrap="square">
            <a:spAutoFit/>
          </a:bodyPr>
          <a:lstStyle/>
          <a:p>
            <a:r>
              <a:rPr lang="en-US" sz="2400" b="1" dirty="0">
                <a:solidFill>
                  <a:schemeClr val="tx2">
                    <a:lumMod val="20000"/>
                    <a:lumOff val="80000"/>
                  </a:schemeClr>
                </a:solidFill>
                <a:effectLst>
                  <a:outerShdw blurRad="38100" dist="38100" dir="2700000" algn="tl">
                    <a:srgbClr val="000000">
                      <a:alpha val="43137"/>
                    </a:srgbClr>
                  </a:outerShdw>
                </a:effectLst>
              </a:rPr>
              <a:t>MSMEs in RE and EE market</a:t>
            </a:r>
          </a:p>
        </p:txBody>
      </p:sp>
      <p:sp>
        <p:nvSpPr>
          <p:cNvPr id="10" name="Content Placeholder 2"/>
          <p:cNvSpPr>
            <a:spLocks noGrp="1"/>
          </p:cNvSpPr>
          <p:nvPr>
            <p:ph idx="1"/>
          </p:nvPr>
        </p:nvSpPr>
        <p:spPr>
          <a:xfrm>
            <a:off x="945635" y="2303363"/>
            <a:ext cx="10409130" cy="2882094"/>
          </a:xfrm>
        </p:spPr>
        <p:txBody>
          <a:bodyPr anchor="t" anchorCtr="0">
            <a:noAutofit/>
          </a:bodyPr>
          <a:lstStyle/>
          <a:p>
            <a:pPr algn="just">
              <a:lnSpc>
                <a:spcPct val="110000"/>
              </a:lnSpc>
              <a:buFont typeface="Wingdings" panose="05000000000000000000" pitchFamily="2" charset="2"/>
              <a:buChar char="v"/>
            </a:pPr>
            <a:r>
              <a:rPr lang="en-US" sz="2200" b="1" dirty="0" smtClean="0">
                <a:solidFill>
                  <a:schemeClr val="tx1"/>
                </a:solidFill>
              </a:rPr>
              <a:t>Lending </a:t>
            </a:r>
            <a:r>
              <a:rPr lang="en-US" sz="2200" b="1" dirty="0">
                <a:solidFill>
                  <a:schemeClr val="tx1"/>
                </a:solidFill>
              </a:rPr>
              <a:t>on preferential terms </a:t>
            </a:r>
            <a:r>
              <a:rPr lang="en-US" sz="2200" dirty="0">
                <a:solidFill>
                  <a:schemeClr val="tx1"/>
                </a:solidFill>
              </a:rPr>
              <a:t>to individuals and legal entities that have been loyal clients for 3-5 </a:t>
            </a:r>
            <a:r>
              <a:rPr lang="en-US" sz="2200" dirty="0" smtClean="0">
                <a:solidFill>
                  <a:schemeClr val="tx1"/>
                </a:solidFill>
              </a:rPr>
              <a:t>years</a:t>
            </a:r>
            <a:endParaRPr lang="en-US" sz="2200" dirty="0">
              <a:solidFill>
                <a:schemeClr val="tx1"/>
              </a:solidFill>
            </a:endParaRPr>
          </a:p>
          <a:p>
            <a:pPr algn="just">
              <a:lnSpc>
                <a:spcPct val="110000"/>
              </a:lnSpc>
              <a:buFont typeface="Wingdings" panose="05000000000000000000" pitchFamily="2" charset="2"/>
              <a:buChar char="v"/>
            </a:pPr>
            <a:r>
              <a:rPr lang="en-US" sz="2200" dirty="0" smtClean="0">
                <a:solidFill>
                  <a:schemeClr val="tx1"/>
                </a:solidFill>
              </a:rPr>
              <a:t>Establish </a:t>
            </a:r>
            <a:r>
              <a:rPr lang="en-US" sz="2200" dirty="0">
                <a:solidFill>
                  <a:schemeClr val="tx1"/>
                </a:solidFill>
              </a:rPr>
              <a:t>close </a:t>
            </a:r>
            <a:r>
              <a:rPr lang="en-US" sz="2200" b="1" dirty="0">
                <a:solidFill>
                  <a:schemeClr val="tx1"/>
                </a:solidFill>
              </a:rPr>
              <a:t>cooperation between banks and companies</a:t>
            </a:r>
            <a:r>
              <a:rPr lang="en-US" sz="2200" dirty="0">
                <a:solidFill>
                  <a:schemeClr val="tx1"/>
                </a:solidFill>
              </a:rPr>
              <a:t>; participate in companies' capital, develop and implement of joint investment projects; </a:t>
            </a:r>
            <a:r>
              <a:rPr lang="en-US" sz="2200" dirty="0" smtClean="0">
                <a:solidFill>
                  <a:schemeClr val="tx1"/>
                </a:solidFill>
              </a:rPr>
              <a:t>provide technical </a:t>
            </a:r>
            <a:r>
              <a:rPr lang="en-US" sz="2200" dirty="0">
                <a:solidFill>
                  <a:schemeClr val="tx1"/>
                </a:solidFill>
              </a:rPr>
              <a:t>consultancy services, etc.</a:t>
            </a:r>
          </a:p>
          <a:p>
            <a:pPr algn="just">
              <a:lnSpc>
                <a:spcPct val="110000"/>
              </a:lnSpc>
              <a:buFont typeface="Wingdings" panose="05000000000000000000" pitchFamily="2" charset="2"/>
              <a:buChar char="v"/>
            </a:pPr>
            <a:r>
              <a:rPr lang="en-US" sz="2200" dirty="0" smtClean="0">
                <a:solidFill>
                  <a:schemeClr val="tx1"/>
                </a:solidFill>
              </a:rPr>
              <a:t>Ensure employment </a:t>
            </a:r>
            <a:r>
              <a:rPr lang="en-US" sz="2200" b="1" dirty="0" smtClean="0">
                <a:solidFill>
                  <a:schemeClr val="tx1"/>
                </a:solidFill>
              </a:rPr>
              <a:t>by </a:t>
            </a:r>
            <a:r>
              <a:rPr lang="en-US" sz="2200" b="1" dirty="0">
                <a:solidFill>
                  <a:schemeClr val="tx1"/>
                </a:solidFill>
              </a:rPr>
              <a:t>promoting remote work </a:t>
            </a:r>
            <a:r>
              <a:rPr lang="en-US" sz="2200" dirty="0">
                <a:solidFill>
                  <a:schemeClr val="tx1"/>
                </a:solidFill>
              </a:rPr>
              <a:t>of RA </a:t>
            </a:r>
            <a:r>
              <a:rPr lang="en-US" sz="2200" dirty="0" smtClean="0">
                <a:solidFill>
                  <a:schemeClr val="tx1"/>
                </a:solidFill>
              </a:rPr>
              <a:t>citizens</a:t>
            </a:r>
          </a:p>
        </p:txBody>
      </p:sp>
      <p:sp>
        <p:nvSpPr>
          <p:cNvPr id="7" name="Title 1"/>
          <p:cNvSpPr txBox="1">
            <a:spLocks/>
          </p:cNvSpPr>
          <p:nvPr/>
        </p:nvSpPr>
        <p:spPr>
          <a:xfrm>
            <a:off x="-1590" y="5354750"/>
            <a:ext cx="12193589"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dirty="0" smtClean="0"/>
              <a:t>FINDINGS – CONCLUSIONS - </a:t>
            </a:r>
            <a:r>
              <a:rPr lang="en-US" sz="3200" dirty="0"/>
              <a:t>RECOMMENDATIONS</a:t>
            </a:r>
          </a:p>
        </p:txBody>
      </p:sp>
    </p:spTree>
    <p:extLst>
      <p:ext uri="{BB962C8B-B14F-4D97-AF65-F5344CB8AC3E}">
        <p14:creationId xmlns:p14="http://schemas.microsoft.com/office/powerpoint/2010/main" val="1771432931"/>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me"/>
          <p:cNvPicPr/>
          <p:nvPr/>
        </p:nvPicPr>
        <p:blipFill>
          <a:blip r:embed="rId2">
            <a:extLst>
              <a:ext uri="{28A0092B-C50C-407E-A947-70E740481C1C}">
                <a14:useLocalDpi xmlns:a14="http://schemas.microsoft.com/office/drawing/2010/main" val="0"/>
              </a:ext>
            </a:extLst>
          </a:blip>
          <a:srcRect/>
          <a:stretch>
            <a:fillRect/>
          </a:stretch>
        </p:blipFill>
        <p:spPr bwMode="auto">
          <a:xfrm>
            <a:off x="9218612" y="391635"/>
            <a:ext cx="2039620" cy="668020"/>
          </a:xfrm>
          <a:prstGeom prst="rect">
            <a:avLst/>
          </a:prstGeom>
          <a:noFill/>
          <a:ln>
            <a:noFill/>
          </a:ln>
        </p:spPr>
      </p:pic>
      <p:sp>
        <p:nvSpPr>
          <p:cNvPr id="9" name="Rectangle 8"/>
          <p:cNvSpPr/>
          <p:nvPr/>
        </p:nvSpPr>
        <p:spPr>
          <a:xfrm>
            <a:off x="684212" y="735109"/>
            <a:ext cx="11276730" cy="461665"/>
          </a:xfrm>
          <a:prstGeom prst="rect">
            <a:avLst/>
          </a:prstGeom>
        </p:spPr>
        <p:txBody>
          <a:bodyPr wrap="square">
            <a:spAutoFit/>
          </a:bodyPr>
          <a:lstStyle/>
          <a:p>
            <a:r>
              <a:rPr lang="en-US" sz="2400" b="1" dirty="0">
                <a:solidFill>
                  <a:schemeClr val="tx2">
                    <a:lumMod val="20000"/>
                    <a:lumOff val="80000"/>
                  </a:schemeClr>
                </a:solidFill>
                <a:effectLst>
                  <a:outerShdw blurRad="38100" dist="38100" dir="2700000" algn="tl">
                    <a:srgbClr val="000000">
                      <a:alpha val="43137"/>
                    </a:srgbClr>
                  </a:outerShdw>
                </a:effectLst>
              </a:rPr>
              <a:t>MSMEs in RE and EE market</a:t>
            </a:r>
          </a:p>
        </p:txBody>
      </p:sp>
      <p:sp>
        <p:nvSpPr>
          <p:cNvPr id="10" name="Content Placeholder 2"/>
          <p:cNvSpPr>
            <a:spLocks noGrp="1"/>
          </p:cNvSpPr>
          <p:nvPr>
            <p:ph idx="1"/>
          </p:nvPr>
        </p:nvSpPr>
        <p:spPr>
          <a:xfrm>
            <a:off x="945635" y="1967699"/>
            <a:ext cx="10409130" cy="3402956"/>
          </a:xfrm>
        </p:spPr>
        <p:txBody>
          <a:bodyPr anchor="t" anchorCtr="0">
            <a:noAutofit/>
          </a:bodyPr>
          <a:lstStyle/>
          <a:p>
            <a:pPr algn="just">
              <a:lnSpc>
                <a:spcPct val="110000"/>
              </a:lnSpc>
              <a:buFont typeface="Wingdings" panose="05000000000000000000" pitchFamily="2" charset="2"/>
              <a:buChar char="v"/>
            </a:pPr>
            <a:r>
              <a:rPr lang="en-US" sz="2200" b="1" dirty="0" smtClean="0">
                <a:solidFill>
                  <a:schemeClr val="tx1"/>
                </a:solidFill>
              </a:rPr>
              <a:t>Develop </a:t>
            </a:r>
            <a:r>
              <a:rPr lang="en-US" sz="2200" b="1" dirty="0">
                <a:solidFill>
                  <a:schemeClr val="tx1"/>
                </a:solidFill>
              </a:rPr>
              <a:t>special programs dedicated to the MSMEs operating in the RE and EE market </a:t>
            </a:r>
            <a:r>
              <a:rPr lang="en-US" sz="2200" dirty="0">
                <a:solidFill>
                  <a:schemeClr val="tx1"/>
                </a:solidFill>
              </a:rPr>
              <a:t>to provide </a:t>
            </a:r>
            <a:r>
              <a:rPr lang="en-US" sz="2200" dirty="0" smtClean="0">
                <a:solidFill>
                  <a:schemeClr val="tx1"/>
                </a:solidFill>
              </a:rPr>
              <a:t>access </a:t>
            </a:r>
            <a:r>
              <a:rPr lang="en-US" sz="2200" dirty="0">
                <a:solidFill>
                  <a:schemeClr val="tx1"/>
                </a:solidFill>
              </a:rPr>
              <a:t>to </a:t>
            </a:r>
            <a:r>
              <a:rPr lang="en-US" sz="2200" dirty="0">
                <a:solidFill>
                  <a:schemeClr val="tx1"/>
                </a:solidFill>
              </a:rPr>
              <a:t>grants, </a:t>
            </a:r>
            <a:r>
              <a:rPr lang="en-US" sz="2200" dirty="0" smtClean="0">
                <a:solidFill>
                  <a:schemeClr val="tx1"/>
                </a:solidFill>
              </a:rPr>
              <a:t>low interest loans </a:t>
            </a:r>
            <a:r>
              <a:rPr lang="en-US" sz="2200" dirty="0">
                <a:solidFill>
                  <a:schemeClr val="tx1"/>
                </a:solidFill>
              </a:rPr>
              <a:t>and loan guarantees; information </a:t>
            </a:r>
            <a:r>
              <a:rPr lang="en-US" sz="2200" dirty="0">
                <a:solidFill>
                  <a:schemeClr val="tx1"/>
                </a:solidFill>
              </a:rPr>
              <a:t>and markets; </a:t>
            </a:r>
            <a:r>
              <a:rPr lang="en-US" sz="2200" dirty="0" smtClean="0">
                <a:solidFill>
                  <a:schemeClr val="tx1"/>
                </a:solidFill>
              </a:rPr>
              <a:t>opportunities </a:t>
            </a:r>
            <a:r>
              <a:rPr lang="en-US" sz="2200" dirty="0">
                <a:solidFill>
                  <a:schemeClr val="tx1"/>
                </a:solidFill>
              </a:rPr>
              <a:t>to address common problems with </a:t>
            </a:r>
            <a:r>
              <a:rPr lang="en-US" sz="2200" b="1" dirty="0">
                <a:solidFill>
                  <a:schemeClr val="tx1"/>
                </a:solidFill>
              </a:rPr>
              <a:t>jointly developed </a:t>
            </a:r>
            <a:r>
              <a:rPr lang="en-US" sz="2200" b="1" dirty="0" smtClean="0">
                <a:solidFill>
                  <a:schemeClr val="tx1"/>
                </a:solidFill>
              </a:rPr>
              <a:t>strategies</a:t>
            </a:r>
            <a:endParaRPr lang="en-US" sz="2200" b="1" dirty="0">
              <a:solidFill>
                <a:schemeClr val="tx1"/>
              </a:solidFill>
            </a:endParaRPr>
          </a:p>
          <a:p>
            <a:pPr algn="just">
              <a:lnSpc>
                <a:spcPct val="110000"/>
              </a:lnSpc>
              <a:buFont typeface="Wingdings" panose="05000000000000000000" pitchFamily="2" charset="2"/>
              <a:buChar char="v"/>
            </a:pPr>
            <a:r>
              <a:rPr lang="en-US" sz="2200" dirty="0" smtClean="0">
                <a:solidFill>
                  <a:schemeClr val="tx1"/>
                </a:solidFill>
              </a:rPr>
              <a:t>The </a:t>
            </a:r>
            <a:r>
              <a:rPr lang="en-US" sz="2200" dirty="0">
                <a:solidFill>
                  <a:schemeClr val="tx1"/>
                </a:solidFill>
              </a:rPr>
              <a:t>government should ensure that MSMEs and individual entrepreneurs are </a:t>
            </a:r>
            <a:r>
              <a:rPr lang="en-US" sz="2200" b="1" dirty="0">
                <a:solidFill>
                  <a:schemeClr val="tx1"/>
                </a:solidFill>
              </a:rPr>
              <a:t>consulted and involved in government decision-making processes </a:t>
            </a:r>
            <a:r>
              <a:rPr lang="en-US" sz="2200" dirty="0">
                <a:solidFill>
                  <a:schemeClr val="tx1"/>
                </a:solidFill>
              </a:rPr>
              <a:t>regarding the policy response to the pandemic and the development of recovery </a:t>
            </a:r>
            <a:r>
              <a:rPr lang="en-US" sz="2200" dirty="0" smtClean="0">
                <a:solidFill>
                  <a:schemeClr val="tx1"/>
                </a:solidFill>
              </a:rPr>
              <a:t>plans</a:t>
            </a:r>
          </a:p>
          <a:p>
            <a:pPr algn="just">
              <a:lnSpc>
                <a:spcPct val="110000"/>
              </a:lnSpc>
              <a:buFont typeface="Wingdings" panose="05000000000000000000" pitchFamily="2" charset="2"/>
              <a:buChar char="v"/>
            </a:pPr>
            <a:endParaRPr lang="en-US" sz="2200" dirty="0">
              <a:solidFill>
                <a:schemeClr val="tx1"/>
              </a:solidFill>
            </a:endParaRPr>
          </a:p>
        </p:txBody>
      </p:sp>
      <p:sp>
        <p:nvSpPr>
          <p:cNvPr id="7" name="Title 1"/>
          <p:cNvSpPr txBox="1">
            <a:spLocks/>
          </p:cNvSpPr>
          <p:nvPr/>
        </p:nvSpPr>
        <p:spPr>
          <a:xfrm>
            <a:off x="-1590" y="5354750"/>
            <a:ext cx="12193589"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dirty="0" smtClean="0"/>
              <a:t>FINDINGS – CONCLUSIONS - </a:t>
            </a:r>
            <a:r>
              <a:rPr lang="en-US" sz="3200" dirty="0"/>
              <a:t>RECOMMENDATIONS</a:t>
            </a:r>
          </a:p>
        </p:txBody>
      </p:sp>
    </p:spTree>
    <p:extLst>
      <p:ext uri="{BB962C8B-B14F-4D97-AF65-F5344CB8AC3E}">
        <p14:creationId xmlns:p14="http://schemas.microsoft.com/office/powerpoint/2010/main" val="1158373263"/>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me"/>
          <p:cNvPicPr/>
          <p:nvPr/>
        </p:nvPicPr>
        <p:blipFill>
          <a:blip r:embed="rId2">
            <a:extLst>
              <a:ext uri="{28A0092B-C50C-407E-A947-70E740481C1C}">
                <a14:useLocalDpi xmlns:a14="http://schemas.microsoft.com/office/drawing/2010/main" val="0"/>
              </a:ext>
            </a:extLst>
          </a:blip>
          <a:srcRect/>
          <a:stretch>
            <a:fillRect/>
          </a:stretch>
        </p:blipFill>
        <p:spPr bwMode="auto">
          <a:xfrm>
            <a:off x="9218612" y="391635"/>
            <a:ext cx="2039620" cy="668020"/>
          </a:xfrm>
          <a:prstGeom prst="rect">
            <a:avLst/>
          </a:prstGeom>
          <a:noFill/>
          <a:ln>
            <a:noFill/>
          </a:ln>
        </p:spPr>
      </p:pic>
      <p:sp>
        <p:nvSpPr>
          <p:cNvPr id="9" name="Rectangle 8"/>
          <p:cNvSpPr/>
          <p:nvPr/>
        </p:nvSpPr>
        <p:spPr>
          <a:xfrm>
            <a:off x="684212" y="735109"/>
            <a:ext cx="11276730" cy="461665"/>
          </a:xfrm>
          <a:prstGeom prst="rect">
            <a:avLst/>
          </a:prstGeom>
        </p:spPr>
        <p:txBody>
          <a:bodyPr wrap="square">
            <a:spAutoFit/>
          </a:bodyPr>
          <a:lstStyle/>
          <a:p>
            <a:r>
              <a:rPr lang="en-US" sz="2400" b="1" dirty="0">
                <a:solidFill>
                  <a:schemeClr val="tx2">
                    <a:lumMod val="20000"/>
                    <a:lumOff val="80000"/>
                  </a:schemeClr>
                </a:solidFill>
                <a:effectLst>
                  <a:outerShdw blurRad="38100" dist="38100" dir="2700000" algn="tl">
                    <a:srgbClr val="000000">
                      <a:alpha val="43137"/>
                    </a:srgbClr>
                  </a:outerShdw>
                </a:effectLst>
              </a:rPr>
              <a:t>MSMEs in RE and EE market</a:t>
            </a:r>
          </a:p>
        </p:txBody>
      </p:sp>
      <p:sp>
        <p:nvSpPr>
          <p:cNvPr id="10" name="Content Placeholder 2"/>
          <p:cNvSpPr>
            <a:spLocks noGrp="1"/>
          </p:cNvSpPr>
          <p:nvPr>
            <p:ph idx="1"/>
          </p:nvPr>
        </p:nvSpPr>
        <p:spPr>
          <a:xfrm>
            <a:off x="945635" y="2257065"/>
            <a:ext cx="10409130" cy="2338087"/>
          </a:xfrm>
        </p:spPr>
        <p:txBody>
          <a:bodyPr anchor="t" anchorCtr="0">
            <a:noAutofit/>
          </a:bodyPr>
          <a:lstStyle/>
          <a:p>
            <a:pPr algn="just">
              <a:lnSpc>
                <a:spcPct val="110000"/>
              </a:lnSpc>
              <a:buFont typeface="Wingdings" panose="05000000000000000000" pitchFamily="2" charset="2"/>
              <a:buChar char="v"/>
            </a:pPr>
            <a:r>
              <a:rPr lang="en-US" sz="2200" dirty="0" smtClean="0">
                <a:solidFill>
                  <a:schemeClr val="tx1"/>
                </a:solidFill>
              </a:rPr>
              <a:t>Establish </a:t>
            </a:r>
            <a:r>
              <a:rPr lang="en-US" sz="2200" dirty="0">
                <a:solidFill>
                  <a:schemeClr val="tx1"/>
                </a:solidFill>
              </a:rPr>
              <a:t>efficient </a:t>
            </a:r>
            <a:r>
              <a:rPr lang="en-US" sz="2200" b="1" dirty="0">
                <a:solidFill>
                  <a:schemeClr val="tx1"/>
                </a:solidFill>
              </a:rPr>
              <a:t>two-way communication </a:t>
            </a:r>
            <a:r>
              <a:rPr lang="en-US" sz="2200" dirty="0">
                <a:solidFill>
                  <a:schemeClr val="tx1"/>
                </a:solidFill>
              </a:rPr>
              <a:t>to monitor and evaluate the needs of businesses and to guiding MSMEs through available measures and solutions to overcome the influence of the </a:t>
            </a:r>
            <a:r>
              <a:rPr lang="en-US" sz="2200" dirty="0" smtClean="0">
                <a:solidFill>
                  <a:schemeClr val="tx1"/>
                </a:solidFill>
              </a:rPr>
              <a:t>pandemic</a:t>
            </a:r>
            <a:endParaRPr lang="en-US" sz="2200" dirty="0">
              <a:solidFill>
                <a:schemeClr val="tx1"/>
              </a:solidFill>
            </a:endParaRPr>
          </a:p>
          <a:p>
            <a:pPr algn="just">
              <a:lnSpc>
                <a:spcPct val="110000"/>
              </a:lnSpc>
              <a:buFont typeface="Wingdings" panose="05000000000000000000" pitchFamily="2" charset="2"/>
              <a:buChar char="v"/>
            </a:pPr>
            <a:r>
              <a:rPr lang="en-US" sz="2200" b="1" dirty="0" smtClean="0">
                <a:solidFill>
                  <a:schemeClr val="tx1"/>
                </a:solidFill>
              </a:rPr>
              <a:t>Increase </a:t>
            </a:r>
            <a:r>
              <a:rPr lang="en-US" sz="2200" b="1" dirty="0">
                <a:solidFill>
                  <a:schemeClr val="tx1"/>
                </a:solidFill>
              </a:rPr>
              <a:t>the visibility and accessibility </a:t>
            </a:r>
            <a:r>
              <a:rPr lang="en-US" sz="2200" dirty="0">
                <a:solidFill>
                  <a:schemeClr val="tx1"/>
                </a:solidFill>
              </a:rPr>
              <a:t>of the state support programs and </a:t>
            </a:r>
            <a:r>
              <a:rPr lang="en-US" sz="2200" dirty="0" smtClean="0">
                <a:solidFill>
                  <a:schemeClr val="tx1"/>
                </a:solidFill>
              </a:rPr>
              <a:t>services, international </a:t>
            </a:r>
            <a:r>
              <a:rPr lang="en-US" sz="2200" dirty="0">
                <a:solidFill>
                  <a:schemeClr val="tx1"/>
                </a:solidFill>
              </a:rPr>
              <a:t>donors, private </a:t>
            </a:r>
            <a:r>
              <a:rPr lang="en-US" sz="2200" dirty="0" smtClean="0">
                <a:solidFill>
                  <a:schemeClr val="tx1"/>
                </a:solidFill>
              </a:rPr>
              <a:t>initiatives </a:t>
            </a:r>
            <a:r>
              <a:rPr lang="en-US" sz="2200" dirty="0">
                <a:solidFill>
                  <a:schemeClr val="tx1"/>
                </a:solidFill>
              </a:rPr>
              <a:t>to address the specific </a:t>
            </a:r>
            <a:r>
              <a:rPr lang="en-US" sz="2200" dirty="0" smtClean="0">
                <a:solidFill>
                  <a:schemeClr val="tx1"/>
                </a:solidFill>
              </a:rPr>
              <a:t>challenges</a:t>
            </a:r>
            <a:endParaRPr lang="en-US" sz="2200" dirty="0">
              <a:solidFill>
                <a:schemeClr val="tx1"/>
              </a:solidFill>
            </a:endParaRPr>
          </a:p>
        </p:txBody>
      </p:sp>
      <p:sp>
        <p:nvSpPr>
          <p:cNvPr id="7" name="Title 1"/>
          <p:cNvSpPr txBox="1">
            <a:spLocks/>
          </p:cNvSpPr>
          <p:nvPr/>
        </p:nvSpPr>
        <p:spPr>
          <a:xfrm>
            <a:off x="-1590" y="5354750"/>
            <a:ext cx="12193589"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dirty="0" smtClean="0"/>
              <a:t>FINDINGS – CONCLUSIONS - </a:t>
            </a:r>
            <a:r>
              <a:rPr lang="en-US" sz="3200" dirty="0"/>
              <a:t>RECOMMENDATIONS</a:t>
            </a:r>
          </a:p>
        </p:txBody>
      </p:sp>
    </p:spTree>
    <p:extLst>
      <p:ext uri="{BB962C8B-B14F-4D97-AF65-F5344CB8AC3E}">
        <p14:creationId xmlns:p14="http://schemas.microsoft.com/office/powerpoint/2010/main" val="3789564516"/>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me"/>
          <p:cNvPicPr/>
          <p:nvPr/>
        </p:nvPicPr>
        <p:blipFill>
          <a:blip r:embed="rId2">
            <a:extLst>
              <a:ext uri="{28A0092B-C50C-407E-A947-70E740481C1C}">
                <a14:useLocalDpi xmlns:a14="http://schemas.microsoft.com/office/drawing/2010/main" val="0"/>
              </a:ext>
            </a:extLst>
          </a:blip>
          <a:srcRect/>
          <a:stretch>
            <a:fillRect/>
          </a:stretch>
        </p:blipFill>
        <p:spPr bwMode="auto">
          <a:xfrm>
            <a:off x="9218612" y="391635"/>
            <a:ext cx="2039620" cy="668020"/>
          </a:xfrm>
          <a:prstGeom prst="rect">
            <a:avLst/>
          </a:prstGeom>
          <a:noFill/>
          <a:ln>
            <a:noFill/>
          </a:ln>
        </p:spPr>
      </p:pic>
      <p:sp>
        <p:nvSpPr>
          <p:cNvPr id="9" name="Rectangle 8"/>
          <p:cNvSpPr/>
          <p:nvPr/>
        </p:nvSpPr>
        <p:spPr>
          <a:xfrm>
            <a:off x="684212" y="735109"/>
            <a:ext cx="11276730" cy="461665"/>
          </a:xfrm>
          <a:prstGeom prst="rect">
            <a:avLst/>
          </a:prstGeom>
        </p:spPr>
        <p:txBody>
          <a:bodyPr wrap="square">
            <a:spAutoFit/>
          </a:bodyPr>
          <a:lstStyle/>
          <a:p>
            <a:r>
              <a:rPr lang="en-US" sz="2400" b="1" dirty="0">
                <a:solidFill>
                  <a:schemeClr val="tx2">
                    <a:lumMod val="20000"/>
                    <a:lumOff val="80000"/>
                  </a:schemeClr>
                </a:solidFill>
                <a:effectLst>
                  <a:outerShdw blurRad="38100" dist="38100" dir="2700000" algn="tl">
                    <a:srgbClr val="000000">
                      <a:alpha val="43137"/>
                    </a:srgbClr>
                  </a:outerShdw>
                </a:effectLst>
              </a:rPr>
              <a:t>MSMEs in RE and EE market</a:t>
            </a:r>
          </a:p>
        </p:txBody>
      </p:sp>
      <p:sp>
        <p:nvSpPr>
          <p:cNvPr id="10" name="Content Placeholder 2"/>
          <p:cNvSpPr>
            <a:spLocks noGrp="1"/>
          </p:cNvSpPr>
          <p:nvPr>
            <p:ph idx="1"/>
          </p:nvPr>
        </p:nvSpPr>
        <p:spPr>
          <a:xfrm>
            <a:off x="945635" y="1851949"/>
            <a:ext cx="10409130" cy="3402956"/>
          </a:xfrm>
        </p:spPr>
        <p:txBody>
          <a:bodyPr anchor="t" anchorCtr="0">
            <a:noAutofit/>
          </a:bodyPr>
          <a:lstStyle/>
          <a:p>
            <a:pPr algn="just">
              <a:lnSpc>
                <a:spcPct val="110000"/>
              </a:lnSpc>
              <a:buFont typeface="Wingdings" panose="05000000000000000000" pitchFamily="2" charset="2"/>
              <a:buChar char="v"/>
            </a:pPr>
            <a:r>
              <a:rPr lang="en-US" b="1" dirty="0" smtClean="0">
                <a:solidFill>
                  <a:schemeClr val="tx1"/>
                </a:solidFill>
              </a:rPr>
              <a:t>Provide </a:t>
            </a:r>
            <a:r>
              <a:rPr lang="en-US" b="1" dirty="0">
                <a:solidFill>
                  <a:schemeClr val="tx1"/>
                </a:solidFill>
              </a:rPr>
              <a:t>clear guidance to companies </a:t>
            </a:r>
            <a:r>
              <a:rPr lang="en-US" dirty="0">
                <a:solidFill>
                  <a:schemeClr val="tx1"/>
                </a:solidFill>
              </a:rPr>
              <a:t>on how to access various financial instruments, who to contact with questions, who are the national authorities involved in the disbursement of funds, what is the role of commercial banks and what are their obligations, etc.</a:t>
            </a:r>
          </a:p>
          <a:p>
            <a:pPr algn="just">
              <a:lnSpc>
                <a:spcPct val="110000"/>
              </a:lnSpc>
              <a:buFont typeface="Wingdings" panose="05000000000000000000" pitchFamily="2" charset="2"/>
              <a:buChar char="v"/>
            </a:pPr>
            <a:r>
              <a:rPr lang="en-US" b="1" dirty="0" smtClean="0">
                <a:solidFill>
                  <a:schemeClr val="tx1"/>
                </a:solidFill>
              </a:rPr>
              <a:t>Expand </a:t>
            </a:r>
            <a:r>
              <a:rPr lang="en-US" b="1" dirty="0">
                <a:solidFill>
                  <a:schemeClr val="tx1"/>
                </a:solidFill>
              </a:rPr>
              <a:t>the eligibility criteria </a:t>
            </a:r>
            <a:r>
              <a:rPr lang="en-US" dirty="0">
                <a:solidFill>
                  <a:schemeClr val="tx1"/>
                </a:solidFill>
              </a:rPr>
              <a:t>for the government financial support to equally reach those who have lost their jobs and those on unpaid leave; should expand the eligibility criteria to cover self-employed; bring more clarity to the </a:t>
            </a:r>
            <a:r>
              <a:rPr lang="en-US" dirty="0" smtClean="0">
                <a:solidFill>
                  <a:schemeClr val="tx1"/>
                </a:solidFill>
              </a:rPr>
              <a:t>issue</a:t>
            </a:r>
            <a:endParaRPr lang="en-US" dirty="0">
              <a:solidFill>
                <a:schemeClr val="tx1"/>
              </a:solidFill>
            </a:endParaRPr>
          </a:p>
          <a:p>
            <a:pPr algn="just">
              <a:lnSpc>
                <a:spcPct val="110000"/>
              </a:lnSpc>
              <a:buFont typeface="Wingdings" panose="05000000000000000000" pitchFamily="2" charset="2"/>
              <a:buChar char="v"/>
            </a:pPr>
            <a:r>
              <a:rPr lang="en-US" dirty="0">
                <a:solidFill>
                  <a:schemeClr val="tx1"/>
                </a:solidFill>
              </a:rPr>
              <a:t>Ensure policy support in simplifying </a:t>
            </a:r>
            <a:r>
              <a:rPr lang="en-US" b="1" dirty="0">
                <a:solidFill>
                  <a:schemeClr val="tx1"/>
                </a:solidFill>
              </a:rPr>
              <a:t>access of MSME </a:t>
            </a:r>
            <a:r>
              <a:rPr lang="en-US" b="1" dirty="0" smtClean="0">
                <a:solidFill>
                  <a:schemeClr val="tx1"/>
                </a:solidFill>
              </a:rPr>
              <a:t>to </a:t>
            </a:r>
            <a:r>
              <a:rPr lang="en-US" b="1" dirty="0">
                <a:solidFill>
                  <a:schemeClr val="tx1"/>
                </a:solidFill>
              </a:rPr>
              <a:t>effective digital </a:t>
            </a:r>
            <a:r>
              <a:rPr lang="en-US" b="1" dirty="0" smtClean="0">
                <a:solidFill>
                  <a:schemeClr val="tx1"/>
                </a:solidFill>
              </a:rPr>
              <a:t>systems </a:t>
            </a:r>
            <a:r>
              <a:rPr lang="en-US" dirty="0">
                <a:solidFill>
                  <a:schemeClr val="tx1"/>
                </a:solidFill>
              </a:rPr>
              <a:t>while safeguarding accountability and effectiveness of use.</a:t>
            </a:r>
            <a:endParaRPr lang="en-US" dirty="0">
              <a:solidFill>
                <a:schemeClr val="tx1"/>
              </a:solidFill>
            </a:endParaRPr>
          </a:p>
        </p:txBody>
      </p:sp>
      <p:sp>
        <p:nvSpPr>
          <p:cNvPr id="7" name="Title 1"/>
          <p:cNvSpPr txBox="1">
            <a:spLocks/>
          </p:cNvSpPr>
          <p:nvPr/>
        </p:nvSpPr>
        <p:spPr>
          <a:xfrm>
            <a:off x="-1590" y="5354750"/>
            <a:ext cx="12193589"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dirty="0" smtClean="0"/>
              <a:t>FINDINGS – CONCLUSIONS - </a:t>
            </a:r>
            <a:r>
              <a:rPr lang="en-US" sz="3200" dirty="0"/>
              <a:t>RECOMMENDATIONS</a:t>
            </a:r>
          </a:p>
        </p:txBody>
      </p:sp>
    </p:spTree>
    <p:extLst>
      <p:ext uri="{BB962C8B-B14F-4D97-AF65-F5344CB8AC3E}">
        <p14:creationId xmlns:p14="http://schemas.microsoft.com/office/powerpoint/2010/main" val="3650424423"/>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me"/>
          <p:cNvPicPr/>
          <p:nvPr/>
        </p:nvPicPr>
        <p:blipFill>
          <a:blip r:embed="rId2">
            <a:extLst>
              <a:ext uri="{28A0092B-C50C-407E-A947-70E740481C1C}">
                <a14:useLocalDpi xmlns:a14="http://schemas.microsoft.com/office/drawing/2010/main" val="0"/>
              </a:ext>
            </a:extLst>
          </a:blip>
          <a:srcRect/>
          <a:stretch>
            <a:fillRect/>
          </a:stretch>
        </p:blipFill>
        <p:spPr bwMode="auto">
          <a:xfrm>
            <a:off x="9218612" y="391635"/>
            <a:ext cx="2039620" cy="668020"/>
          </a:xfrm>
          <a:prstGeom prst="rect">
            <a:avLst/>
          </a:prstGeom>
          <a:noFill/>
          <a:ln>
            <a:noFill/>
          </a:ln>
        </p:spPr>
      </p:pic>
      <p:sp>
        <p:nvSpPr>
          <p:cNvPr id="9" name="Rectangle 8"/>
          <p:cNvSpPr/>
          <p:nvPr/>
        </p:nvSpPr>
        <p:spPr>
          <a:xfrm>
            <a:off x="684212" y="735109"/>
            <a:ext cx="11276730" cy="461665"/>
          </a:xfrm>
          <a:prstGeom prst="rect">
            <a:avLst/>
          </a:prstGeom>
        </p:spPr>
        <p:txBody>
          <a:bodyPr wrap="square">
            <a:spAutoFit/>
          </a:bodyPr>
          <a:lstStyle/>
          <a:p>
            <a:r>
              <a:rPr lang="en-US" sz="2400" b="1" dirty="0">
                <a:solidFill>
                  <a:schemeClr val="tx2">
                    <a:lumMod val="20000"/>
                    <a:lumOff val="80000"/>
                  </a:schemeClr>
                </a:solidFill>
                <a:effectLst>
                  <a:outerShdw blurRad="38100" dist="38100" dir="2700000" algn="tl">
                    <a:srgbClr val="000000">
                      <a:alpha val="43137"/>
                    </a:srgbClr>
                  </a:outerShdw>
                </a:effectLst>
              </a:rPr>
              <a:t>MSMEs in RE and EE market</a:t>
            </a:r>
          </a:p>
        </p:txBody>
      </p:sp>
      <p:sp>
        <p:nvSpPr>
          <p:cNvPr id="10" name="Content Placeholder 2"/>
          <p:cNvSpPr>
            <a:spLocks noGrp="1"/>
          </p:cNvSpPr>
          <p:nvPr>
            <p:ph idx="1"/>
          </p:nvPr>
        </p:nvSpPr>
        <p:spPr>
          <a:xfrm>
            <a:off x="980359" y="2013994"/>
            <a:ext cx="10409130" cy="2905246"/>
          </a:xfrm>
        </p:spPr>
        <p:txBody>
          <a:bodyPr anchor="t" anchorCtr="0">
            <a:noAutofit/>
          </a:bodyPr>
          <a:lstStyle/>
          <a:p>
            <a:pPr algn="just">
              <a:lnSpc>
                <a:spcPct val="110000"/>
              </a:lnSpc>
              <a:buFont typeface="Wingdings" panose="05000000000000000000" pitchFamily="2" charset="2"/>
              <a:buChar char="v"/>
            </a:pPr>
            <a:r>
              <a:rPr lang="en-US" dirty="0" smtClean="0">
                <a:solidFill>
                  <a:schemeClr val="tx1"/>
                </a:solidFill>
              </a:rPr>
              <a:t>The </a:t>
            </a:r>
            <a:r>
              <a:rPr lang="en-US" dirty="0">
                <a:solidFill>
                  <a:schemeClr val="tx1"/>
                </a:solidFill>
              </a:rPr>
              <a:t>government should </a:t>
            </a:r>
            <a:r>
              <a:rPr lang="en-US" b="1" dirty="0">
                <a:solidFill>
                  <a:schemeClr val="tx1"/>
                </a:solidFill>
              </a:rPr>
              <a:t>review </a:t>
            </a:r>
            <a:r>
              <a:rPr lang="en-US" b="1" dirty="0" smtClean="0">
                <a:solidFill>
                  <a:schemeClr val="tx1"/>
                </a:solidFill>
              </a:rPr>
              <a:t>public </a:t>
            </a:r>
            <a:r>
              <a:rPr lang="en-US" b="1" dirty="0">
                <a:solidFill>
                  <a:schemeClr val="tx1"/>
                </a:solidFill>
              </a:rPr>
              <a:t>procurement </a:t>
            </a:r>
            <a:r>
              <a:rPr lang="en-US" dirty="0">
                <a:solidFill>
                  <a:schemeClr val="tx1"/>
                </a:solidFill>
              </a:rPr>
              <a:t>procedures and encourage the purchase of EE and RES products from local </a:t>
            </a:r>
            <a:r>
              <a:rPr lang="en-US" dirty="0" smtClean="0">
                <a:solidFill>
                  <a:schemeClr val="tx1"/>
                </a:solidFill>
              </a:rPr>
              <a:t>suppliers/producers</a:t>
            </a:r>
            <a:endParaRPr lang="en-US" dirty="0">
              <a:solidFill>
                <a:schemeClr val="tx1"/>
              </a:solidFill>
            </a:endParaRPr>
          </a:p>
          <a:p>
            <a:pPr algn="just">
              <a:lnSpc>
                <a:spcPct val="110000"/>
              </a:lnSpc>
              <a:buFont typeface="Wingdings" panose="05000000000000000000" pitchFamily="2" charset="2"/>
              <a:buChar char="v"/>
            </a:pPr>
            <a:r>
              <a:rPr lang="en-US" dirty="0">
                <a:solidFill>
                  <a:schemeClr val="tx1"/>
                </a:solidFill>
              </a:rPr>
              <a:t>The government should </a:t>
            </a:r>
            <a:r>
              <a:rPr lang="en-US" b="1" dirty="0">
                <a:solidFill>
                  <a:schemeClr val="tx1"/>
                </a:solidFill>
              </a:rPr>
              <a:t>help the green economy by financial support </a:t>
            </a:r>
            <a:r>
              <a:rPr lang="en-US" dirty="0">
                <a:solidFill>
                  <a:schemeClr val="tx1"/>
                </a:solidFill>
              </a:rPr>
              <a:t>to MSMEs with grants, low-interest and interest-free </a:t>
            </a:r>
            <a:r>
              <a:rPr lang="en-US" dirty="0" smtClean="0">
                <a:solidFill>
                  <a:schemeClr val="tx1"/>
                </a:solidFill>
              </a:rPr>
              <a:t>loans </a:t>
            </a:r>
            <a:endParaRPr lang="en-US" dirty="0">
              <a:solidFill>
                <a:schemeClr val="tx1"/>
              </a:solidFill>
            </a:endParaRPr>
          </a:p>
          <a:p>
            <a:pPr algn="just">
              <a:lnSpc>
                <a:spcPct val="110000"/>
              </a:lnSpc>
              <a:buFont typeface="Wingdings" panose="05000000000000000000" pitchFamily="2" charset="2"/>
              <a:buChar char="v"/>
            </a:pPr>
            <a:r>
              <a:rPr lang="en-US" b="1" dirty="0" smtClean="0">
                <a:solidFill>
                  <a:schemeClr val="tx1"/>
                </a:solidFill>
              </a:rPr>
              <a:t>Financial </a:t>
            </a:r>
            <a:r>
              <a:rPr lang="en-US" b="1" dirty="0">
                <a:solidFill>
                  <a:schemeClr val="tx1"/>
                </a:solidFill>
              </a:rPr>
              <a:t>assistance </a:t>
            </a:r>
            <a:r>
              <a:rPr lang="en-US" b="1" dirty="0" smtClean="0">
                <a:solidFill>
                  <a:schemeClr val="tx1"/>
                </a:solidFill>
              </a:rPr>
              <a:t>should </a:t>
            </a:r>
            <a:r>
              <a:rPr lang="en-US" b="1" dirty="0">
                <a:solidFill>
                  <a:schemeClr val="tx1"/>
                </a:solidFill>
              </a:rPr>
              <a:t>be </a:t>
            </a:r>
            <a:r>
              <a:rPr lang="en-US" b="1" dirty="0" smtClean="0">
                <a:solidFill>
                  <a:schemeClr val="tx1"/>
                </a:solidFill>
              </a:rPr>
              <a:t>integrated </a:t>
            </a:r>
            <a:r>
              <a:rPr lang="en-US" b="1" dirty="0">
                <a:solidFill>
                  <a:schemeClr val="tx1"/>
                </a:solidFill>
              </a:rPr>
              <a:t>with </a:t>
            </a:r>
            <a:r>
              <a:rPr lang="en-US" b="1" dirty="0" smtClean="0">
                <a:solidFill>
                  <a:schemeClr val="tx1"/>
                </a:solidFill>
              </a:rPr>
              <a:t>training</a:t>
            </a:r>
            <a:r>
              <a:rPr lang="en-US" dirty="0" smtClean="0">
                <a:solidFill>
                  <a:schemeClr val="tx1"/>
                </a:solidFill>
              </a:rPr>
              <a:t>, mentoring and networking </a:t>
            </a:r>
            <a:r>
              <a:rPr lang="en-US" dirty="0">
                <a:solidFill>
                  <a:schemeClr val="tx1"/>
                </a:solidFill>
              </a:rPr>
              <a:t>support to ensure the most effective use of such </a:t>
            </a:r>
            <a:r>
              <a:rPr lang="en-US" dirty="0" smtClean="0">
                <a:solidFill>
                  <a:schemeClr val="tx1"/>
                </a:solidFill>
              </a:rPr>
              <a:t>assistance</a:t>
            </a:r>
            <a:endParaRPr lang="en-US" dirty="0">
              <a:solidFill>
                <a:schemeClr val="tx1"/>
              </a:solidFill>
            </a:endParaRPr>
          </a:p>
        </p:txBody>
      </p:sp>
      <p:sp>
        <p:nvSpPr>
          <p:cNvPr id="7" name="Title 1"/>
          <p:cNvSpPr txBox="1">
            <a:spLocks/>
          </p:cNvSpPr>
          <p:nvPr/>
        </p:nvSpPr>
        <p:spPr>
          <a:xfrm>
            <a:off x="-1590" y="5354750"/>
            <a:ext cx="12193589"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dirty="0" smtClean="0"/>
              <a:t>FINDINGS – CONCLUSIONS - </a:t>
            </a:r>
            <a:r>
              <a:rPr lang="en-US" sz="3200" dirty="0"/>
              <a:t>RECOMMENDATIONS</a:t>
            </a:r>
          </a:p>
        </p:txBody>
      </p:sp>
    </p:spTree>
    <p:extLst>
      <p:ext uri="{BB962C8B-B14F-4D97-AF65-F5344CB8AC3E}">
        <p14:creationId xmlns:p14="http://schemas.microsoft.com/office/powerpoint/2010/main" val="202525858"/>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me"/>
          <p:cNvPicPr/>
          <p:nvPr/>
        </p:nvPicPr>
        <p:blipFill>
          <a:blip r:embed="rId2">
            <a:extLst>
              <a:ext uri="{28A0092B-C50C-407E-A947-70E740481C1C}">
                <a14:useLocalDpi xmlns:a14="http://schemas.microsoft.com/office/drawing/2010/main" val="0"/>
              </a:ext>
            </a:extLst>
          </a:blip>
          <a:srcRect/>
          <a:stretch>
            <a:fillRect/>
          </a:stretch>
        </p:blipFill>
        <p:spPr bwMode="auto">
          <a:xfrm>
            <a:off x="9218612" y="391635"/>
            <a:ext cx="2039620" cy="668020"/>
          </a:xfrm>
          <a:prstGeom prst="rect">
            <a:avLst/>
          </a:prstGeom>
          <a:noFill/>
          <a:ln>
            <a:noFill/>
          </a:ln>
        </p:spPr>
      </p:pic>
      <p:sp>
        <p:nvSpPr>
          <p:cNvPr id="9" name="Rectangle 8"/>
          <p:cNvSpPr/>
          <p:nvPr/>
        </p:nvSpPr>
        <p:spPr>
          <a:xfrm>
            <a:off x="684212" y="735109"/>
            <a:ext cx="11276730" cy="461665"/>
          </a:xfrm>
          <a:prstGeom prst="rect">
            <a:avLst/>
          </a:prstGeom>
        </p:spPr>
        <p:txBody>
          <a:bodyPr wrap="square">
            <a:spAutoFit/>
          </a:bodyPr>
          <a:lstStyle/>
          <a:p>
            <a:r>
              <a:rPr lang="en-US" sz="2400" b="1" dirty="0">
                <a:solidFill>
                  <a:schemeClr val="tx2">
                    <a:lumMod val="20000"/>
                    <a:lumOff val="80000"/>
                  </a:schemeClr>
                </a:solidFill>
                <a:effectLst>
                  <a:outerShdw blurRad="38100" dist="38100" dir="2700000" algn="tl">
                    <a:srgbClr val="000000">
                      <a:alpha val="43137"/>
                    </a:srgbClr>
                  </a:outerShdw>
                </a:effectLst>
              </a:rPr>
              <a:t>MSMEs in RE and EE market</a:t>
            </a:r>
          </a:p>
        </p:txBody>
      </p:sp>
      <p:sp>
        <p:nvSpPr>
          <p:cNvPr id="10" name="Content Placeholder 2"/>
          <p:cNvSpPr>
            <a:spLocks noGrp="1"/>
          </p:cNvSpPr>
          <p:nvPr>
            <p:ph idx="1"/>
          </p:nvPr>
        </p:nvSpPr>
        <p:spPr>
          <a:xfrm>
            <a:off x="957209" y="2025567"/>
            <a:ext cx="10409130" cy="2673753"/>
          </a:xfrm>
        </p:spPr>
        <p:txBody>
          <a:bodyPr anchor="t" anchorCtr="0">
            <a:noAutofit/>
          </a:bodyPr>
          <a:lstStyle/>
          <a:p>
            <a:pPr algn="just">
              <a:lnSpc>
                <a:spcPct val="110000"/>
              </a:lnSpc>
              <a:buFont typeface="Wingdings" panose="05000000000000000000" pitchFamily="2" charset="2"/>
              <a:buChar char="v"/>
            </a:pPr>
            <a:r>
              <a:rPr lang="en-US" sz="2100" dirty="0">
                <a:solidFill>
                  <a:schemeClr val="tx1"/>
                </a:solidFill>
              </a:rPr>
              <a:t>The government should ensure the </a:t>
            </a:r>
            <a:r>
              <a:rPr lang="en-US" sz="2100" b="1" dirty="0">
                <a:solidFill>
                  <a:schemeClr val="tx1"/>
                </a:solidFill>
              </a:rPr>
              <a:t>inclusivity</a:t>
            </a:r>
            <a:r>
              <a:rPr lang="en-US" sz="2100" dirty="0">
                <a:solidFill>
                  <a:schemeClr val="tx1"/>
                </a:solidFill>
              </a:rPr>
              <a:t> of the support measures to reach vulnerable segments of SMEs, such as border and women </a:t>
            </a:r>
            <a:r>
              <a:rPr lang="en-US" sz="2100" dirty="0" smtClean="0">
                <a:solidFill>
                  <a:schemeClr val="tx1"/>
                </a:solidFill>
              </a:rPr>
              <a:t>entrepreneurs</a:t>
            </a:r>
          </a:p>
          <a:p>
            <a:pPr algn="just">
              <a:lnSpc>
                <a:spcPct val="110000"/>
              </a:lnSpc>
              <a:buFont typeface="Wingdings" panose="05000000000000000000" pitchFamily="2" charset="2"/>
              <a:buChar char="v"/>
            </a:pPr>
            <a:r>
              <a:rPr lang="en-US" sz="2100" dirty="0" smtClean="0">
                <a:solidFill>
                  <a:schemeClr val="tx1"/>
                </a:solidFill>
              </a:rPr>
              <a:t>The </a:t>
            </a:r>
            <a:r>
              <a:rPr lang="en-US" sz="2100" dirty="0">
                <a:solidFill>
                  <a:schemeClr val="tx1"/>
                </a:solidFill>
              </a:rPr>
              <a:t>government should facilitate </a:t>
            </a:r>
            <a:r>
              <a:rPr lang="en-US" sz="2100" b="1" dirty="0">
                <a:solidFill>
                  <a:schemeClr val="tx1"/>
                </a:solidFill>
              </a:rPr>
              <a:t>repurposing</a:t>
            </a:r>
            <a:r>
              <a:rPr lang="en-US" sz="2100" dirty="0">
                <a:solidFill>
                  <a:schemeClr val="tx1"/>
                </a:solidFill>
              </a:rPr>
              <a:t> processes to run their course, supporting second-chance entrepreneurship and ensuring a just </a:t>
            </a:r>
            <a:r>
              <a:rPr lang="en-US" sz="2100" dirty="0" smtClean="0">
                <a:solidFill>
                  <a:schemeClr val="tx1"/>
                </a:solidFill>
              </a:rPr>
              <a:t>transition</a:t>
            </a:r>
            <a:endParaRPr lang="en-US" sz="2100" dirty="0">
              <a:solidFill>
                <a:schemeClr val="tx1"/>
              </a:solidFill>
            </a:endParaRPr>
          </a:p>
          <a:p>
            <a:pPr algn="just">
              <a:lnSpc>
                <a:spcPct val="110000"/>
              </a:lnSpc>
              <a:buFont typeface="Wingdings" panose="05000000000000000000" pitchFamily="2" charset="2"/>
              <a:buChar char="v"/>
            </a:pPr>
            <a:r>
              <a:rPr lang="en-US" sz="2100" dirty="0" smtClean="0">
                <a:solidFill>
                  <a:schemeClr val="tx1"/>
                </a:solidFill>
              </a:rPr>
              <a:t>The </a:t>
            </a:r>
            <a:r>
              <a:rPr lang="en-US" sz="2100" dirty="0">
                <a:solidFill>
                  <a:schemeClr val="tx1"/>
                </a:solidFill>
              </a:rPr>
              <a:t>government should reconsider </a:t>
            </a:r>
            <a:r>
              <a:rPr lang="en-US" sz="2100" dirty="0" smtClean="0">
                <a:solidFill>
                  <a:schemeClr val="tx1"/>
                </a:solidFill>
              </a:rPr>
              <a:t>policy </a:t>
            </a:r>
            <a:r>
              <a:rPr lang="en-US" sz="2100" dirty="0">
                <a:solidFill>
                  <a:schemeClr val="tx1"/>
                </a:solidFill>
              </a:rPr>
              <a:t>towards self-employed entrepreneurs and take action to </a:t>
            </a:r>
            <a:r>
              <a:rPr lang="en-US" sz="2100" b="1" dirty="0">
                <a:solidFill>
                  <a:schemeClr val="tx1"/>
                </a:solidFill>
              </a:rPr>
              <a:t>improve the </a:t>
            </a:r>
            <a:r>
              <a:rPr lang="en-US" sz="2100" b="1" dirty="0" smtClean="0">
                <a:solidFill>
                  <a:schemeClr val="tx1"/>
                </a:solidFill>
              </a:rPr>
              <a:t>resilience </a:t>
            </a:r>
            <a:r>
              <a:rPr lang="en-US" sz="2100" dirty="0">
                <a:solidFill>
                  <a:schemeClr val="tx1"/>
                </a:solidFill>
              </a:rPr>
              <a:t>of SMEs, start-ups, and scalable enterprises</a:t>
            </a:r>
            <a:endParaRPr lang="en-US" sz="2100" dirty="0">
              <a:solidFill>
                <a:schemeClr val="tx1"/>
              </a:solidFill>
            </a:endParaRPr>
          </a:p>
        </p:txBody>
      </p:sp>
      <p:sp>
        <p:nvSpPr>
          <p:cNvPr id="7" name="Title 1"/>
          <p:cNvSpPr txBox="1">
            <a:spLocks/>
          </p:cNvSpPr>
          <p:nvPr/>
        </p:nvSpPr>
        <p:spPr>
          <a:xfrm>
            <a:off x="-1590" y="5354750"/>
            <a:ext cx="12193589"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dirty="0" smtClean="0"/>
              <a:t>FINDINGS – CONCLUSIONS - </a:t>
            </a:r>
            <a:r>
              <a:rPr lang="en-US" sz="3200" dirty="0"/>
              <a:t>RECOMMENDATIONS</a:t>
            </a:r>
          </a:p>
        </p:txBody>
      </p:sp>
    </p:spTree>
    <p:extLst>
      <p:ext uri="{BB962C8B-B14F-4D97-AF65-F5344CB8AC3E}">
        <p14:creationId xmlns:p14="http://schemas.microsoft.com/office/powerpoint/2010/main" val="1207221095"/>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me"/>
          <p:cNvPicPr/>
          <p:nvPr/>
        </p:nvPicPr>
        <p:blipFill>
          <a:blip r:embed="rId2">
            <a:extLst>
              <a:ext uri="{28A0092B-C50C-407E-A947-70E740481C1C}">
                <a14:useLocalDpi xmlns:a14="http://schemas.microsoft.com/office/drawing/2010/main" val="0"/>
              </a:ext>
            </a:extLst>
          </a:blip>
          <a:srcRect/>
          <a:stretch>
            <a:fillRect/>
          </a:stretch>
        </p:blipFill>
        <p:spPr bwMode="auto">
          <a:xfrm>
            <a:off x="9218612" y="391635"/>
            <a:ext cx="2039620" cy="668020"/>
          </a:xfrm>
          <a:prstGeom prst="rect">
            <a:avLst/>
          </a:prstGeom>
          <a:noFill/>
          <a:ln>
            <a:noFill/>
          </a:ln>
        </p:spPr>
      </p:pic>
      <p:sp>
        <p:nvSpPr>
          <p:cNvPr id="9" name="Rectangle 8"/>
          <p:cNvSpPr/>
          <p:nvPr/>
        </p:nvSpPr>
        <p:spPr>
          <a:xfrm>
            <a:off x="684212" y="735109"/>
            <a:ext cx="11276730" cy="461665"/>
          </a:xfrm>
          <a:prstGeom prst="rect">
            <a:avLst/>
          </a:prstGeom>
        </p:spPr>
        <p:txBody>
          <a:bodyPr wrap="square">
            <a:spAutoFit/>
          </a:bodyPr>
          <a:lstStyle/>
          <a:p>
            <a:r>
              <a:rPr lang="en-US" sz="2400" b="1" dirty="0">
                <a:solidFill>
                  <a:schemeClr val="tx2">
                    <a:lumMod val="20000"/>
                    <a:lumOff val="80000"/>
                  </a:schemeClr>
                </a:solidFill>
                <a:effectLst>
                  <a:outerShdw blurRad="38100" dist="38100" dir="2700000" algn="tl">
                    <a:srgbClr val="000000">
                      <a:alpha val="43137"/>
                    </a:srgbClr>
                  </a:outerShdw>
                </a:effectLst>
              </a:rPr>
              <a:t>MSMEs in RE and EE market</a:t>
            </a:r>
          </a:p>
        </p:txBody>
      </p:sp>
      <p:sp>
        <p:nvSpPr>
          <p:cNvPr id="10" name="Content Placeholder 2"/>
          <p:cNvSpPr>
            <a:spLocks noGrp="1"/>
          </p:cNvSpPr>
          <p:nvPr>
            <p:ph idx="1"/>
          </p:nvPr>
        </p:nvSpPr>
        <p:spPr>
          <a:xfrm>
            <a:off x="945635" y="2685327"/>
            <a:ext cx="10409130" cy="2569577"/>
          </a:xfrm>
        </p:spPr>
        <p:txBody>
          <a:bodyPr anchor="t" anchorCtr="0">
            <a:noAutofit/>
          </a:bodyPr>
          <a:lstStyle/>
          <a:p>
            <a:pPr algn="just">
              <a:lnSpc>
                <a:spcPct val="110000"/>
              </a:lnSpc>
              <a:buFont typeface="Wingdings" panose="05000000000000000000" pitchFamily="2" charset="2"/>
              <a:buChar char="v"/>
            </a:pPr>
            <a:r>
              <a:rPr lang="en-US" sz="2200" dirty="0">
                <a:solidFill>
                  <a:schemeClr val="tx1"/>
                </a:solidFill>
              </a:rPr>
              <a:t>Improving the </a:t>
            </a:r>
            <a:r>
              <a:rPr lang="en-US" sz="2200" b="1" dirty="0">
                <a:solidFill>
                  <a:schemeClr val="tx1"/>
                </a:solidFill>
              </a:rPr>
              <a:t>competitiveness</a:t>
            </a:r>
            <a:r>
              <a:rPr lang="en-US" sz="2200" dirty="0">
                <a:solidFill>
                  <a:schemeClr val="tx1"/>
                </a:solidFill>
              </a:rPr>
              <a:t> </a:t>
            </a:r>
            <a:r>
              <a:rPr lang="en-US" sz="2200" b="1" dirty="0">
                <a:solidFill>
                  <a:schemeClr val="tx1"/>
                </a:solidFill>
              </a:rPr>
              <a:t>of MSMEs </a:t>
            </a:r>
            <a:r>
              <a:rPr lang="en-US" sz="2200" dirty="0">
                <a:solidFill>
                  <a:schemeClr val="tx1"/>
                </a:solidFill>
              </a:rPr>
              <a:t>providing EE and RE products and services for their post-pandemic recovery</a:t>
            </a:r>
            <a:endParaRPr lang="en-US" sz="2200" dirty="0">
              <a:solidFill>
                <a:schemeClr val="tx1"/>
              </a:solidFill>
            </a:endParaRPr>
          </a:p>
          <a:p>
            <a:pPr algn="just">
              <a:lnSpc>
                <a:spcPct val="110000"/>
              </a:lnSpc>
              <a:buFont typeface="Wingdings" panose="05000000000000000000" pitchFamily="2" charset="2"/>
              <a:buChar char="v"/>
            </a:pPr>
            <a:r>
              <a:rPr lang="en-US" sz="2200" b="1" dirty="0">
                <a:solidFill>
                  <a:schemeClr val="tx1"/>
                </a:solidFill>
              </a:rPr>
              <a:t>Strengthening the institutional framework </a:t>
            </a:r>
            <a:r>
              <a:rPr lang="en-US" sz="2200" dirty="0">
                <a:solidFill>
                  <a:schemeClr val="tx1"/>
                </a:solidFill>
              </a:rPr>
              <a:t>for innovation and investment </a:t>
            </a:r>
            <a:r>
              <a:rPr lang="en-US" sz="2200" dirty="0" smtClean="0">
                <a:solidFill>
                  <a:schemeClr val="tx1"/>
                </a:solidFill>
              </a:rPr>
              <a:t>activities</a:t>
            </a:r>
            <a:endParaRPr lang="en-US" sz="2200" dirty="0">
              <a:solidFill>
                <a:schemeClr val="tx1"/>
              </a:solidFill>
            </a:endParaRPr>
          </a:p>
        </p:txBody>
      </p:sp>
      <p:sp>
        <p:nvSpPr>
          <p:cNvPr id="7" name="Title 1"/>
          <p:cNvSpPr txBox="1">
            <a:spLocks/>
          </p:cNvSpPr>
          <p:nvPr/>
        </p:nvSpPr>
        <p:spPr>
          <a:xfrm>
            <a:off x="-1590" y="5354750"/>
            <a:ext cx="12193589"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dirty="0" smtClean="0"/>
              <a:t>FINDINGS – CONCLUSIONS - </a:t>
            </a:r>
            <a:r>
              <a:rPr lang="en-US" sz="3200" dirty="0"/>
              <a:t>RECOMMENDATIONS</a:t>
            </a:r>
          </a:p>
        </p:txBody>
      </p:sp>
    </p:spTree>
    <p:extLst>
      <p:ext uri="{BB962C8B-B14F-4D97-AF65-F5344CB8AC3E}">
        <p14:creationId xmlns:p14="http://schemas.microsoft.com/office/powerpoint/2010/main" val="268968320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me"/>
          <p:cNvPicPr/>
          <p:nvPr/>
        </p:nvPicPr>
        <p:blipFill>
          <a:blip r:embed="rId2">
            <a:extLst>
              <a:ext uri="{28A0092B-C50C-407E-A947-70E740481C1C}">
                <a14:useLocalDpi xmlns:a14="http://schemas.microsoft.com/office/drawing/2010/main" val="0"/>
              </a:ext>
            </a:extLst>
          </a:blip>
          <a:srcRect/>
          <a:stretch>
            <a:fillRect/>
          </a:stretch>
        </p:blipFill>
        <p:spPr bwMode="auto">
          <a:xfrm>
            <a:off x="9218612" y="391635"/>
            <a:ext cx="2039620" cy="668020"/>
          </a:xfrm>
          <a:prstGeom prst="rect">
            <a:avLst/>
          </a:prstGeom>
          <a:noFill/>
          <a:ln>
            <a:noFill/>
          </a:ln>
        </p:spPr>
      </p:pic>
      <p:sp>
        <p:nvSpPr>
          <p:cNvPr id="9" name="Rectangle 8"/>
          <p:cNvSpPr/>
          <p:nvPr/>
        </p:nvSpPr>
        <p:spPr>
          <a:xfrm>
            <a:off x="684212" y="735109"/>
            <a:ext cx="11276730" cy="461665"/>
          </a:xfrm>
          <a:prstGeom prst="rect">
            <a:avLst/>
          </a:prstGeom>
        </p:spPr>
        <p:txBody>
          <a:bodyPr wrap="square">
            <a:spAutoFit/>
          </a:bodyPr>
          <a:lstStyle/>
          <a:p>
            <a:r>
              <a:rPr lang="en-US" sz="2400" b="1" dirty="0">
                <a:solidFill>
                  <a:schemeClr val="tx2">
                    <a:lumMod val="20000"/>
                    <a:lumOff val="80000"/>
                  </a:schemeClr>
                </a:solidFill>
                <a:effectLst>
                  <a:outerShdw blurRad="38100" dist="38100" dir="2700000" algn="tl">
                    <a:srgbClr val="000000">
                      <a:alpha val="43137"/>
                    </a:srgbClr>
                  </a:outerShdw>
                </a:effectLst>
              </a:rPr>
              <a:t>MSMEs in RE and EE market</a:t>
            </a:r>
          </a:p>
        </p:txBody>
      </p:sp>
      <p:sp>
        <p:nvSpPr>
          <p:cNvPr id="10" name="Content Placeholder 2"/>
          <p:cNvSpPr>
            <a:spLocks noGrp="1"/>
          </p:cNvSpPr>
          <p:nvPr>
            <p:ph idx="1"/>
          </p:nvPr>
        </p:nvSpPr>
        <p:spPr>
          <a:xfrm>
            <a:off x="945635" y="1598121"/>
            <a:ext cx="10409130" cy="3054900"/>
          </a:xfrm>
        </p:spPr>
        <p:txBody>
          <a:bodyPr anchor="t" anchorCtr="0">
            <a:noAutofit/>
          </a:bodyPr>
          <a:lstStyle/>
          <a:p>
            <a:pPr marL="0" indent="0" algn="just">
              <a:lnSpc>
                <a:spcPct val="110000"/>
              </a:lnSpc>
              <a:buNone/>
            </a:pPr>
            <a:r>
              <a:rPr lang="en-US" sz="2100" dirty="0">
                <a:solidFill>
                  <a:schemeClr val="tx1"/>
                </a:solidFill>
                <a:effectLst>
                  <a:outerShdw blurRad="38100" dist="38100" dir="2700000" algn="tl">
                    <a:srgbClr val="000000">
                      <a:alpha val="43137"/>
                    </a:srgbClr>
                  </a:outerShdw>
                </a:effectLst>
              </a:rPr>
              <a:t>Recommendations to MSMEs working in RE and EE field. Guidelines for </a:t>
            </a:r>
            <a:r>
              <a:rPr lang="en-US" sz="2100" dirty="0" smtClean="0">
                <a:solidFill>
                  <a:schemeClr val="tx1"/>
                </a:solidFill>
                <a:effectLst>
                  <a:outerShdw blurRad="38100" dist="38100" dir="2700000" algn="tl">
                    <a:srgbClr val="000000">
                      <a:alpha val="43137"/>
                    </a:srgbClr>
                  </a:outerShdw>
                </a:effectLst>
              </a:rPr>
              <a:t>MSME</a:t>
            </a:r>
          </a:p>
          <a:p>
            <a:pPr marL="0" indent="0" algn="just">
              <a:lnSpc>
                <a:spcPct val="110000"/>
              </a:lnSpc>
              <a:buNone/>
            </a:pPr>
            <a:endParaRPr lang="en-US" sz="2100" dirty="0" smtClean="0">
              <a:solidFill>
                <a:schemeClr val="tx1"/>
              </a:solidFill>
              <a:effectLst>
                <a:outerShdw blurRad="38100" dist="38100" dir="2700000" algn="tl">
                  <a:srgbClr val="000000">
                    <a:alpha val="43137"/>
                  </a:srgbClr>
                </a:outerShdw>
              </a:effectLst>
            </a:endParaRPr>
          </a:p>
          <a:p>
            <a:pPr algn="just">
              <a:lnSpc>
                <a:spcPct val="110000"/>
              </a:lnSpc>
              <a:buFont typeface="Wingdings" panose="05000000000000000000" pitchFamily="2" charset="2"/>
              <a:buChar char="v"/>
            </a:pPr>
            <a:r>
              <a:rPr lang="en-US" sz="2100" dirty="0" smtClean="0">
                <a:solidFill>
                  <a:schemeClr val="tx1"/>
                </a:solidFill>
              </a:rPr>
              <a:t>Proactively </a:t>
            </a:r>
            <a:r>
              <a:rPr lang="en-US" sz="2100" dirty="0">
                <a:solidFill>
                  <a:schemeClr val="tx1"/>
                </a:solidFill>
              </a:rPr>
              <a:t>use the </a:t>
            </a:r>
            <a:r>
              <a:rPr lang="en-US" sz="2100" b="1" dirty="0" smtClean="0">
                <a:solidFill>
                  <a:schemeClr val="tx1"/>
                </a:solidFill>
              </a:rPr>
              <a:t>opportunities</a:t>
            </a:r>
            <a:r>
              <a:rPr lang="en-US" sz="2100" dirty="0" smtClean="0">
                <a:solidFill>
                  <a:schemeClr val="tx1"/>
                </a:solidFill>
              </a:rPr>
              <a:t> </a:t>
            </a:r>
            <a:r>
              <a:rPr lang="en-US" sz="2100" b="1" dirty="0" smtClean="0">
                <a:solidFill>
                  <a:schemeClr val="tx1"/>
                </a:solidFill>
              </a:rPr>
              <a:t>for </a:t>
            </a:r>
            <a:r>
              <a:rPr lang="en-US" sz="2100" b="1" dirty="0">
                <a:solidFill>
                  <a:schemeClr val="tx1"/>
                </a:solidFill>
              </a:rPr>
              <a:t>financing and </a:t>
            </a:r>
            <a:r>
              <a:rPr lang="en-US" sz="2100" b="1" dirty="0" smtClean="0">
                <a:solidFill>
                  <a:schemeClr val="tx1"/>
                </a:solidFill>
              </a:rPr>
              <a:t>technical </a:t>
            </a:r>
            <a:r>
              <a:rPr lang="en-US" sz="2100" b="1" dirty="0">
                <a:solidFill>
                  <a:schemeClr val="tx1"/>
                </a:solidFill>
              </a:rPr>
              <a:t>assistance </a:t>
            </a:r>
            <a:r>
              <a:rPr lang="en-US" sz="2100" dirty="0">
                <a:solidFill>
                  <a:schemeClr val="tx1"/>
                </a:solidFill>
              </a:rPr>
              <a:t>provided by local and international support </a:t>
            </a:r>
            <a:r>
              <a:rPr lang="en-US" sz="2100" dirty="0" smtClean="0">
                <a:solidFill>
                  <a:schemeClr val="tx1"/>
                </a:solidFill>
              </a:rPr>
              <a:t>programs</a:t>
            </a:r>
            <a:endParaRPr lang="en-US" sz="2100" dirty="0">
              <a:solidFill>
                <a:schemeClr val="tx1"/>
              </a:solidFill>
            </a:endParaRPr>
          </a:p>
          <a:p>
            <a:pPr algn="just">
              <a:lnSpc>
                <a:spcPct val="110000"/>
              </a:lnSpc>
              <a:buFont typeface="Wingdings" panose="05000000000000000000" pitchFamily="2" charset="2"/>
              <a:buChar char="v"/>
            </a:pPr>
            <a:r>
              <a:rPr lang="en-US" sz="2100" b="1" dirty="0" smtClean="0">
                <a:solidFill>
                  <a:schemeClr val="tx1"/>
                </a:solidFill>
              </a:rPr>
              <a:t>Increase </a:t>
            </a:r>
            <a:r>
              <a:rPr lang="en-US" sz="2100" b="1" dirty="0">
                <a:solidFill>
                  <a:schemeClr val="tx1"/>
                </a:solidFill>
              </a:rPr>
              <a:t>visibility </a:t>
            </a:r>
            <a:r>
              <a:rPr lang="en-US" sz="2100" dirty="0">
                <a:solidFill>
                  <a:schemeClr val="tx1"/>
                </a:solidFill>
              </a:rPr>
              <a:t>of the products and services for the clients and investors through social media, online-based platforms and databases</a:t>
            </a:r>
          </a:p>
          <a:p>
            <a:pPr algn="just">
              <a:lnSpc>
                <a:spcPct val="110000"/>
              </a:lnSpc>
              <a:buFont typeface="Wingdings" panose="05000000000000000000" pitchFamily="2" charset="2"/>
              <a:buChar char="v"/>
            </a:pPr>
            <a:r>
              <a:rPr lang="en-US" sz="2100" b="1" dirty="0">
                <a:solidFill>
                  <a:schemeClr val="tx1"/>
                </a:solidFill>
              </a:rPr>
              <a:t>L</a:t>
            </a:r>
            <a:r>
              <a:rPr lang="en-US" sz="2100" b="1" dirty="0" smtClean="0">
                <a:solidFill>
                  <a:schemeClr val="tx1"/>
                </a:solidFill>
              </a:rPr>
              <a:t>aunch </a:t>
            </a:r>
            <a:r>
              <a:rPr lang="en-US" sz="2100" b="1" dirty="0">
                <a:solidFill>
                  <a:schemeClr val="tx1"/>
                </a:solidFill>
              </a:rPr>
              <a:t>online sales and marketing tools</a:t>
            </a:r>
            <a:r>
              <a:rPr lang="en-US" sz="2100" dirty="0">
                <a:solidFill>
                  <a:schemeClr val="tx1"/>
                </a:solidFill>
              </a:rPr>
              <a:t>, explore the possibility of creating as many online services and operations as </a:t>
            </a:r>
            <a:r>
              <a:rPr lang="en-US" sz="2100" dirty="0" smtClean="0">
                <a:solidFill>
                  <a:schemeClr val="tx1"/>
                </a:solidFill>
              </a:rPr>
              <a:t>possible</a:t>
            </a:r>
            <a:endParaRPr lang="en-US" sz="2100" dirty="0">
              <a:solidFill>
                <a:schemeClr val="tx1"/>
              </a:solidFill>
            </a:endParaRPr>
          </a:p>
        </p:txBody>
      </p:sp>
      <p:sp>
        <p:nvSpPr>
          <p:cNvPr id="7" name="Title 1"/>
          <p:cNvSpPr txBox="1">
            <a:spLocks/>
          </p:cNvSpPr>
          <p:nvPr/>
        </p:nvSpPr>
        <p:spPr>
          <a:xfrm>
            <a:off x="-1590" y="5354750"/>
            <a:ext cx="12193589"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dirty="0" smtClean="0"/>
              <a:t>FINDINGS – CONCLUSIONS - </a:t>
            </a:r>
            <a:r>
              <a:rPr lang="en-US" sz="3200" dirty="0"/>
              <a:t>RECOMMENDATIONS</a:t>
            </a:r>
          </a:p>
        </p:txBody>
      </p:sp>
    </p:spTree>
    <p:extLst>
      <p:ext uri="{BB962C8B-B14F-4D97-AF65-F5344CB8AC3E}">
        <p14:creationId xmlns:p14="http://schemas.microsoft.com/office/powerpoint/2010/main" val="1946928566"/>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me"/>
          <p:cNvPicPr/>
          <p:nvPr/>
        </p:nvPicPr>
        <p:blipFill>
          <a:blip r:embed="rId2">
            <a:extLst>
              <a:ext uri="{28A0092B-C50C-407E-A947-70E740481C1C}">
                <a14:useLocalDpi xmlns:a14="http://schemas.microsoft.com/office/drawing/2010/main" val="0"/>
              </a:ext>
            </a:extLst>
          </a:blip>
          <a:srcRect/>
          <a:stretch>
            <a:fillRect/>
          </a:stretch>
        </p:blipFill>
        <p:spPr bwMode="auto">
          <a:xfrm>
            <a:off x="9218612" y="391635"/>
            <a:ext cx="2039620" cy="668020"/>
          </a:xfrm>
          <a:prstGeom prst="rect">
            <a:avLst/>
          </a:prstGeom>
          <a:noFill/>
          <a:ln>
            <a:noFill/>
          </a:ln>
        </p:spPr>
      </p:pic>
      <p:sp>
        <p:nvSpPr>
          <p:cNvPr id="9" name="Rectangle 8"/>
          <p:cNvSpPr/>
          <p:nvPr/>
        </p:nvSpPr>
        <p:spPr>
          <a:xfrm>
            <a:off x="684212" y="735109"/>
            <a:ext cx="11276730" cy="461665"/>
          </a:xfrm>
          <a:prstGeom prst="rect">
            <a:avLst/>
          </a:prstGeom>
        </p:spPr>
        <p:txBody>
          <a:bodyPr wrap="square">
            <a:spAutoFit/>
          </a:bodyPr>
          <a:lstStyle/>
          <a:p>
            <a:r>
              <a:rPr lang="en-US" sz="2400" b="1" dirty="0">
                <a:solidFill>
                  <a:schemeClr val="tx2">
                    <a:lumMod val="20000"/>
                    <a:lumOff val="80000"/>
                  </a:schemeClr>
                </a:solidFill>
                <a:effectLst>
                  <a:outerShdw blurRad="38100" dist="38100" dir="2700000" algn="tl">
                    <a:srgbClr val="000000">
                      <a:alpha val="43137"/>
                    </a:srgbClr>
                  </a:outerShdw>
                </a:effectLst>
              </a:rPr>
              <a:t>MSMEs in RE and EE market</a:t>
            </a:r>
          </a:p>
        </p:txBody>
      </p:sp>
      <p:sp>
        <p:nvSpPr>
          <p:cNvPr id="10" name="Content Placeholder 2"/>
          <p:cNvSpPr>
            <a:spLocks noGrp="1"/>
          </p:cNvSpPr>
          <p:nvPr>
            <p:ph idx="1"/>
          </p:nvPr>
        </p:nvSpPr>
        <p:spPr>
          <a:xfrm>
            <a:off x="945635" y="1540247"/>
            <a:ext cx="10409130" cy="3714657"/>
          </a:xfrm>
        </p:spPr>
        <p:txBody>
          <a:bodyPr anchor="t" anchorCtr="0">
            <a:noAutofit/>
          </a:bodyPr>
          <a:lstStyle/>
          <a:p>
            <a:pPr marL="0" indent="0" algn="just">
              <a:spcBef>
                <a:spcPts val="0"/>
              </a:spcBef>
              <a:buNone/>
            </a:pPr>
            <a:r>
              <a:rPr lang="en-US" sz="2100" dirty="0">
                <a:solidFill>
                  <a:schemeClr val="tx1"/>
                </a:solidFill>
                <a:effectLst>
                  <a:outerShdw blurRad="38100" dist="38100" dir="2700000" algn="tl">
                    <a:srgbClr val="000000">
                      <a:alpha val="43137"/>
                    </a:srgbClr>
                  </a:outerShdw>
                </a:effectLst>
              </a:rPr>
              <a:t>Recommendations to MSMEs working in RE and EE field. Guidelines for MSMEs</a:t>
            </a:r>
          </a:p>
          <a:p>
            <a:pPr algn="just">
              <a:buFont typeface="Wingdings" panose="05000000000000000000" pitchFamily="2" charset="2"/>
              <a:buChar char="v"/>
            </a:pPr>
            <a:r>
              <a:rPr lang="en-US" sz="2100" b="1" dirty="0" smtClean="0">
                <a:solidFill>
                  <a:schemeClr val="tx1"/>
                </a:solidFill>
              </a:rPr>
              <a:t>Increase </a:t>
            </a:r>
            <a:r>
              <a:rPr lang="en-US" sz="2100" b="1" dirty="0">
                <a:solidFill>
                  <a:schemeClr val="tx1"/>
                </a:solidFill>
              </a:rPr>
              <a:t>the variety of </a:t>
            </a:r>
            <a:r>
              <a:rPr lang="en-US" sz="2100" b="1" dirty="0" smtClean="0">
                <a:solidFill>
                  <a:schemeClr val="tx1"/>
                </a:solidFill>
              </a:rPr>
              <a:t>services </a:t>
            </a:r>
            <a:r>
              <a:rPr lang="en-US" sz="2100" dirty="0">
                <a:solidFill>
                  <a:schemeClr val="tx1"/>
                </a:solidFill>
              </a:rPr>
              <a:t>and service packages, develop new products, add social components in </a:t>
            </a:r>
            <a:r>
              <a:rPr lang="en-US" sz="2100" dirty="0" smtClean="0">
                <a:solidFill>
                  <a:schemeClr val="tx1"/>
                </a:solidFill>
              </a:rPr>
              <a:t>the </a:t>
            </a:r>
            <a:r>
              <a:rPr lang="en-US" sz="2100" dirty="0">
                <a:solidFill>
                  <a:schemeClr val="tx1"/>
                </a:solidFill>
              </a:rPr>
              <a:t>list of services; explore new markets</a:t>
            </a:r>
          </a:p>
          <a:p>
            <a:pPr algn="just">
              <a:buFont typeface="Wingdings" panose="05000000000000000000" pitchFamily="2" charset="2"/>
              <a:buChar char="v"/>
            </a:pPr>
            <a:r>
              <a:rPr lang="en-US" sz="2100" b="1" dirty="0" smtClean="0">
                <a:solidFill>
                  <a:schemeClr val="tx1"/>
                </a:solidFill>
              </a:rPr>
              <a:t>Master </a:t>
            </a:r>
            <a:r>
              <a:rPr lang="en-US" sz="2100" b="1" dirty="0">
                <a:solidFill>
                  <a:schemeClr val="tx1"/>
                </a:solidFill>
              </a:rPr>
              <a:t>new knowledge-based technologies</a:t>
            </a:r>
            <a:r>
              <a:rPr lang="en-US" sz="2100" dirty="0">
                <a:solidFill>
                  <a:schemeClr val="tx1"/>
                </a:solidFill>
              </a:rPr>
              <a:t>, know-how, methods, equipment</a:t>
            </a:r>
          </a:p>
          <a:p>
            <a:pPr algn="just">
              <a:buFont typeface="Wingdings" panose="05000000000000000000" pitchFamily="2" charset="2"/>
              <a:buChar char="v"/>
            </a:pPr>
            <a:r>
              <a:rPr lang="en-US" sz="2100" dirty="0" smtClean="0">
                <a:solidFill>
                  <a:schemeClr val="tx1"/>
                </a:solidFill>
              </a:rPr>
              <a:t>Develop </a:t>
            </a:r>
            <a:r>
              <a:rPr lang="en-US" sz="2100" dirty="0">
                <a:solidFill>
                  <a:schemeClr val="tx1"/>
                </a:solidFill>
              </a:rPr>
              <a:t>and </a:t>
            </a:r>
            <a:r>
              <a:rPr lang="en-US" sz="2100" b="1" dirty="0">
                <a:solidFill>
                  <a:schemeClr val="tx1"/>
                </a:solidFill>
              </a:rPr>
              <a:t>introduce proactive business strategies</a:t>
            </a:r>
            <a:r>
              <a:rPr lang="en-US" sz="2100" dirty="0">
                <a:solidFill>
                  <a:schemeClr val="tx1"/>
                </a:solidFill>
              </a:rPr>
              <a:t>, short and medium-term growth goals</a:t>
            </a:r>
          </a:p>
          <a:p>
            <a:pPr algn="just">
              <a:buFont typeface="Wingdings" panose="05000000000000000000" pitchFamily="2" charset="2"/>
              <a:buChar char="v"/>
            </a:pPr>
            <a:r>
              <a:rPr lang="en-US" sz="2100" b="1" dirty="0" smtClean="0">
                <a:solidFill>
                  <a:schemeClr val="tx1"/>
                </a:solidFill>
              </a:rPr>
              <a:t>Develop </a:t>
            </a:r>
            <a:r>
              <a:rPr lang="en-US" sz="2100" b="1" dirty="0">
                <a:solidFill>
                  <a:schemeClr val="tx1"/>
                </a:solidFill>
              </a:rPr>
              <a:t>corporate social policy</a:t>
            </a:r>
            <a:r>
              <a:rPr lang="en-US" sz="2100" dirty="0">
                <a:solidFill>
                  <a:schemeClr val="tx1"/>
                </a:solidFill>
              </a:rPr>
              <a:t>, </a:t>
            </a:r>
            <a:r>
              <a:rPr lang="en-US" sz="2100" dirty="0">
                <a:solidFill>
                  <a:schemeClr val="tx1"/>
                </a:solidFill>
              </a:rPr>
              <a:t>Support flexible working approaches for female </a:t>
            </a:r>
            <a:r>
              <a:rPr lang="en-US" sz="2100" dirty="0" smtClean="0">
                <a:solidFill>
                  <a:schemeClr val="tx1"/>
                </a:solidFill>
              </a:rPr>
              <a:t>employees; </a:t>
            </a:r>
            <a:r>
              <a:rPr lang="en-US" sz="2100" dirty="0" smtClean="0">
                <a:solidFill>
                  <a:schemeClr val="tx1"/>
                </a:solidFill>
              </a:rPr>
              <a:t>encourage </a:t>
            </a:r>
            <a:r>
              <a:rPr lang="en-US" sz="2100" dirty="0">
                <a:solidFill>
                  <a:schemeClr val="tx1"/>
                </a:solidFill>
              </a:rPr>
              <a:t>and support work from </a:t>
            </a:r>
            <a:r>
              <a:rPr lang="en-US" sz="2100" dirty="0" smtClean="0">
                <a:solidFill>
                  <a:schemeClr val="tx1"/>
                </a:solidFill>
              </a:rPr>
              <a:t>home</a:t>
            </a:r>
            <a:endParaRPr lang="en-US" sz="2100" dirty="0">
              <a:solidFill>
                <a:schemeClr val="tx1"/>
              </a:solidFill>
            </a:endParaRPr>
          </a:p>
        </p:txBody>
      </p:sp>
      <p:sp>
        <p:nvSpPr>
          <p:cNvPr id="7" name="Title 1"/>
          <p:cNvSpPr txBox="1">
            <a:spLocks/>
          </p:cNvSpPr>
          <p:nvPr/>
        </p:nvSpPr>
        <p:spPr>
          <a:xfrm>
            <a:off x="-1590" y="5354750"/>
            <a:ext cx="12193589"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dirty="0" smtClean="0"/>
              <a:t>FINDINGS – CONCLUSIONS - </a:t>
            </a:r>
            <a:r>
              <a:rPr lang="en-US" sz="3200" dirty="0"/>
              <a:t>RECOMMENDATIONS</a:t>
            </a:r>
          </a:p>
        </p:txBody>
      </p:sp>
    </p:spTree>
    <p:extLst>
      <p:ext uri="{BB962C8B-B14F-4D97-AF65-F5344CB8AC3E}">
        <p14:creationId xmlns:p14="http://schemas.microsoft.com/office/powerpoint/2010/main" val="8909168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4211" y="1498036"/>
            <a:ext cx="11099750" cy="4052290"/>
          </a:xfrm>
        </p:spPr>
        <p:txBody>
          <a:bodyPr>
            <a:noAutofit/>
          </a:bodyPr>
          <a:lstStyle/>
          <a:p>
            <a:pPr marL="342900" indent="-342900">
              <a:buFont typeface="Arial" panose="020B0604020202020204" pitchFamily="34" charset="0"/>
              <a:buChar char="•"/>
            </a:pPr>
            <a:r>
              <a:rPr lang="en-US" sz="2400" b="1" dirty="0"/>
              <a:t>Electricity </a:t>
            </a:r>
            <a:r>
              <a:rPr lang="en-US" sz="2400" b="1" dirty="0" smtClean="0"/>
              <a:t>Consumption </a:t>
            </a:r>
            <a:r>
              <a:rPr lang="en-US" sz="2400" cap="none" dirty="0"/>
              <a:t>in 2020 compared to </a:t>
            </a:r>
            <a:r>
              <a:rPr lang="en-US" sz="2400" cap="none" dirty="0" smtClean="0"/>
              <a:t>2019</a:t>
            </a:r>
            <a:br>
              <a:rPr lang="en-US" sz="2400" cap="none" dirty="0" smtClean="0"/>
            </a:br>
            <a:r>
              <a:rPr lang="en-US" sz="2400" b="1" cap="none" dirty="0"/>
              <a:t>i</a:t>
            </a:r>
            <a:r>
              <a:rPr lang="en-US" sz="2400" b="1" cap="none" dirty="0" smtClean="0"/>
              <a:t>ncreased </a:t>
            </a:r>
            <a:r>
              <a:rPr lang="en-US" sz="2400" b="1" cap="none" dirty="0" smtClean="0"/>
              <a:t>in </a:t>
            </a:r>
            <a:r>
              <a:rPr lang="en-US" sz="2400" cap="none" dirty="0" smtClean="0"/>
              <a:t>industry </a:t>
            </a:r>
            <a:r>
              <a:rPr lang="en-US" sz="2400" cap="none" dirty="0"/>
              <a:t>by 6.2 %; transport by </a:t>
            </a:r>
            <a:r>
              <a:rPr lang="en-US" sz="2400" cap="none" dirty="0" smtClean="0"/>
              <a:t>6.6 %; </a:t>
            </a:r>
            <a:r>
              <a:rPr lang="en-US" sz="2400" cap="none" dirty="0"/>
              <a:t>households by 5.9 %; agriculture 217.1 %; </a:t>
            </a:r>
            <a:r>
              <a:rPr lang="en-US" sz="2400" cap="none" dirty="0" smtClean="0"/>
              <a:t/>
            </a:r>
            <a:br>
              <a:rPr lang="en-US" sz="2400" cap="none" dirty="0" smtClean="0"/>
            </a:br>
            <a:r>
              <a:rPr lang="en-US" sz="2400" b="1" cap="none" dirty="0" smtClean="0"/>
              <a:t>decreased </a:t>
            </a:r>
            <a:r>
              <a:rPr lang="en-US" sz="2400" b="1" cap="none" dirty="0" smtClean="0"/>
              <a:t>in </a:t>
            </a:r>
            <a:r>
              <a:rPr lang="en-US" sz="2400" cap="none" dirty="0" smtClean="0"/>
              <a:t>services </a:t>
            </a:r>
            <a:r>
              <a:rPr lang="en-US" sz="2400" cap="none" dirty="0"/>
              <a:t>and other sectors by 10.4 %.   </a:t>
            </a:r>
            <a:r>
              <a:rPr lang="en-US" sz="2400" cap="none" dirty="0" smtClean="0"/>
              <a:t/>
            </a:r>
            <a:br>
              <a:rPr lang="en-US" sz="2400" cap="none" dirty="0" smtClean="0"/>
            </a:br>
            <a:r>
              <a:rPr lang="en-US" sz="2400" cap="none" dirty="0" smtClean="0"/>
              <a:t> </a:t>
            </a:r>
            <a:br>
              <a:rPr lang="en-US" sz="2400" cap="none" dirty="0" smtClean="0"/>
            </a:br>
            <a:r>
              <a:rPr lang="en-US" sz="2400" b="1" dirty="0" smtClean="0"/>
              <a:t>Electricity Generation </a:t>
            </a:r>
            <a:r>
              <a:rPr lang="en-US" sz="2400" cap="none" dirty="0"/>
              <a:t>in 2020 compared to </a:t>
            </a:r>
            <a:r>
              <a:rPr lang="en-US" sz="2400" cap="none" dirty="0" smtClean="0"/>
              <a:t>2019 </a:t>
            </a:r>
            <a:r>
              <a:rPr lang="en-US" sz="2400" b="1" dirty="0"/>
              <a:t/>
            </a:r>
            <a:br>
              <a:rPr lang="en-US" sz="2400" b="1" dirty="0"/>
            </a:br>
            <a:r>
              <a:rPr lang="en-US" sz="2400" cap="none" dirty="0"/>
              <a:t>by </a:t>
            </a:r>
            <a:r>
              <a:rPr lang="en-US" sz="2400" cap="none" dirty="0" smtClean="0"/>
              <a:t>autonomous </a:t>
            </a:r>
            <a:r>
              <a:rPr lang="en-US" sz="2400" cap="none" dirty="0"/>
              <a:t>and utility-scale Solar PV </a:t>
            </a:r>
            <a:br>
              <a:rPr lang="en-US" sz="2400" cap="none" dirty="0"/>
            </a:br>
            <a:r>
              <a:rPr lang="en-US" sz="2400" b="1" cap="none" dirty="0"/>
              <a:t>increased </a:t>
            </a:r>
            <a:r>
              <a:rPr lang="en-US" sz="2400" cap="none" dirty="0"/>
              <a:t>from </a:t>
            </a:r>
            <a:r>
              <a:rPr lang="en-US" sz="2400" b="1" cap="none" dirty="0"/>
              <a:t>1.9 %</a:t>
            </a:r>
            <a:r>
              <a:rPr lang="en-US" sz="2400" cap="none" dirty="0"/>
              <a:t> in 2019 to </a:t>
            </a:r>
            <a:r>
              <a:rPr lang="en-US" sz="2400" b="1" cap="none" dirty="0"/>
              <a:t>2.7 %</a:t>
            </a:r>
            <a:r>
              <a:rPr lang="en-US" sz="2400" cap="none" dirty="0"/>
              <a:t> in 2020 </a:t>
            </a:r>
            <a:r>
              <a:rPr lang="en-US" sz="2400" cap="none" dirty="0" smtClean="0"/>
              <a:t/>
            </a:r>
            <a:br>
              <a:rPr lang="en-US" sz="2400" cap="none" dirty="0" smtClean="0"/>
            </a:br>
            <a:r>
              <a:rPr lang="en-US" sz="2400" cap="none" dirty="0" smtClean="0"/>
              <a:t>Generation by autonomous </a:t>
            </a:r>
            <a:r>
              <a:rPr lang="en-US" sz="2400" cap="none" dirty="0"/>
              <a:t>Solar PV</a:t>
            </a:r>
            <a:r>
              <a:rPr lang="en-US" sz="2400" cap="none" dirty="0" smtClean="0"/>
              <a:t> increased </a:t>
            </a:r>
            <a:r>
              <a:rPr lang="en-US" sz="2400" cap="none" dirty="0"/>
              <a:t>by 2.4 </a:t>
            </a:r>
            <a:r>
              <a:rPr lang="en-US" sz="2400" cap="none" dirty="0" smtClean="0"/>
              <a:t>times</a:t>
            </a:r>
            <a:endParaRPr lang="en-US" sz="2400" cap="none" dirty="0"/>
          </a:p>
        </p:txBody>
      </p:sp>
      <p:sp>
        <p:nvSpPr>
          <p:cNvPr id="7" name="Text Placeholder 6"/>
          <p:cNvSpPr>
            <a:spLocks noGrp="1"/>
          </p:cNvSpPr>
          <p:nvPr>
            <p:ph type="body" idx="1"/>
          </p:nvPr>
        </p:nvSpPr>
        <p:spPr>
          <a:xfrm>
            <a:off x="677116" y="726657"/>
            <a:ext cx="7213275" cy="461665"/>
          </a:xfrm>
        </p:spPr>
        <p:txBody>
          <a:bodyPr wrap="square">
            <a:spAutoFit/>
          </a:bodyPr>
          <a:lstStyle/>
          <a:p>
            <a:r>
              <a:rPr lang="en-US" sz="2400" b="1" dirty="0" smtClean="0">
                <a:effectLst>
                  <a:outerShdw blurRad="38100" dist="38100" dir="2700000" algn="tl">
                    <a:srgbClr val="000000">
                      <a:alpha val="43137"/>
                    </a:srgbClr>
                  </a:outerShdw>
                </a:effectLst>
              </a:rPr>
              <a:t>Energy </a:t>
            </a:r>
            <a:r>
              <a:rPr lang="en-US" sz="2400" b="1" dirty="0">
                <a:effectLst>
                  <a:outerShdw blurRad="38100" dist="38100" dir="2700000" algn="tl">
                    <a:srgbClr val="000000">
                      <a:alpha val="43137"/>
                    </a:srgbClr>
                  </a:outerShdw>
                </a:effectLst>
              </a:rPr>
              <a:t>Sector </a:t>
            </a:r>
          </a:p>
        </p:txBody>
      </p:sp>
      <p:pic>
        <p:nvPicPr>
          <p:cNvPr id="6" name="Picture 5" descr="Home"/>
          <p:cNvPicPr/>
          <p:nvPr/>
        </p:nvPicPr>
        <p:blipFill>
          <a:blip r:embed="rId2">
            <a:extLst>
              <a:ext uri="{28A0092B-C50C-407E-A947-70E740481C1C}">
                <a14:useLocalDpi xmlns:a14="http://schemas.microsoft.com/office/drawing/2010/main" val="0"/>
              </a:ext>
            </a:extLst>
          </a:blip>
          <a:srcRect/>
          <a:stretch>
            <a:fillRect/>
          </a:stretch>
        </p:blipFill>
        <p:spPr bwMode="auto">
          <a:xfrm>
            <a:off x="9218612" y="391635"/>
            <a:ext cx="2039620" cy="668020"/>
          </a:xfrm>
          <a:prstGeom prst="rect">
            <a:avLst/>
          </a:prstGeom>
          <a:noFill/>
          <a:ln>
            <a:noFill/>
          </a:ln>
        </p:spPr>
      </p:pic>
      <p:sp>
        <p:nvSpPr>
          <p:cNvPr id="9" name="Title 1"/>
          <p:cNvSpPr txBox="1">
            <a:spLocks/>
          </p:cNvSpPr>
          <p:nvPr/>
        </p:nvSpPr>
        <p:spPr>
          <a:xfrm>
            <a:off x="0" y="5350933"/>
            <a:ext cx="9330783"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General impact of COVID-19 crisis</a:t>
            </a:r>
            <a:endParaRPr lang="en-US" dirty="0"/>
          </a:p>
        </p:txBody>
      </p:sp>
    </p:spTree>
    <p:extLst>
      <p:ext uri="{BB962C8B-B14F-4D97-AF65-F5344CB8AC3E}">
        <p14:creationId xmlns:p14="http://schemas.microsoft.com/office/powerpoint/2010/main" val="3491499878"/>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me"/>
          <p:cNvPicPr/>
          <p:nvPr/>
        </p:nvPicPr>
        <p:blipFill>
          <a:blip r:embed="rId2">
            <a:extLst>
              <a:ext uri="{28A0092B-C50C-407E-A947-70E740481C1C}">
                <a14:useLocalDpi xmlns:a14="http://schemas.microsoft.com/office/drawing/2010/main" val="0"/>
              </a:ext>
            </a:extLst>
          </a:blip>
          <a:srcRect/>
          <a:stretch>
            <a:fillRect/>
          </a:stretch>
        </p:blipFill>
        <p:spPr bwMode="auto">
          <a:xfrm>
            <a:off x="9218612" y="391635"/>
            <a:ext cx="2039620" cy="668020"/>
          </a:xfrm>
          <a:prstGeom prst="rect">
            <a:avLst/>
          </a:prstGeom>
          <a:noFill/>
          <a:ln>
            <a:noFill/>
          </a:ln>
        </p:spPr>
      </p:pic>
      <p:sp>
        <p:nvSpPr>
          <p:cNvPr id="9" name="Rectangle 8"/>
          <p:cNvSpPr/>
          <p:nvPr/>
        </p:nvSpPr>
        <p:spPr>
          <a:xfrm>
            <a:off x="684212" y="735109"/>
            <a:ext cx="11276730" cy="461665"/>
          </a:xfrm>
          <a:prstGeom prst="rect">
            <a:avLst/>
          </a:prstGeom>
        </p:spPr>
        <p:txBody>
          <a:bodyPr wrap="square">
            <a:spAutoFit/>
          </a:bodyPr>
          <a:lstStyle/>
          <a:p>
            <a:r>
              <a:rPr lang="en-US" sz="2400" b="1" dirty="0">
                <a:solidFill>
                  <a:schemeClr val="tx2">
                    <a:lumMod val="20000"/>
                    <a:lumOff val="80000"/>
                  </a:schemeClr>
                </a:solidFill>
                <a:effectLst>
                  <a:outerShdw blurRad="38100" dist="38100" dir="2700000" algn="tl">
                    <a:srgbClr val="000000">
                      <a:alpha val="43137"/>
                    </a:srgbClr>
                  </a:outerShdw>
                </a:effectLst>
              </a:rPr>
              <a:t>MSMEs in RE and EE market</a:t>
            </a:r>
          </a:p>
        </p:txBody>
      </p:sp>
      <p:sp>
        <p:nvSpPr>
          <p:cNvPr id="10" name="Content Placeholder 2"/>
          <p:cNvSpPr>
            <a:spLocks noGrp="1"/>
          </p:cNvSpPr>
          <p:nvPr>
            <p:ph idx="1"/>
          </p:nvPr>
        </p:nvSpPr>
        <p:spPr>
          <a:xfrm>
            <a:off x="975131" y="1948819"/>
            <a:ext cx="10409130" cy="3139374"/>
          </a:xfrm>
        </p:spPr>
        <p:txBody>
          <a:bodyPr anchor="t" anchorCtr="0">
            <a:noAutofit/>
          </a:bodyPr>
          <a:lstStyle/>
          <a:p>
            <a:pPr marL="0" indent="0" algn="just">
              <a:lnSpc>
                <a:spcPct val="150000"/>
              </a:lnSpc>
              <a:spcBef>
                <a:spcPts val="0"/>
              </a:spcBef>
              <a:buNone/>
            </a:pPr>
            <a:r>
              <a:rPr lang="en-US" sz="2100" dirty="0" smtClean="0">
                <a:solidFill>
                  <a:schemeClr val="tx1"/>
                </a:solidFill>
                <a:effectLst>
                  <a:outerShdw blurRad="38100" dist="38100" dir="2700000" algn="tl">
                    <a:srgbClr val="000000">
                      <a:alpha val="43137"/>
                    </a:srgbClr>
                  </a:outerShdw>
                </a:effectLst>
              </a:rPr>
              <a:t>Recommendations </a:t>
            </a:r>
            <a:r>
              <a:rPr lang="en-US" sz="2100" dirty="0">
                <a:solidFill>
                  <a:schemeClr val="tx1"/>
                </a:solidFill>
                <a:effectLst>
                  <a:outerShdw blurRad="38100" dist="38100" dir="2700000" algn="tl">
                    <a:srgbClr val="000000">
                      <a:alpha val="43137"/>
                    </a:srgbClr>
                  </a:outerShdw>
                </a:effectLst>
              </a:rPr>
              <a:t>to MSMEs working in RE and EE field. Guidelines for </a:t>
            </a:r>
            <a:r>
              <a:rPr lang="en-US" sz="2100" dirty="0" smtClean="0">
                <a:solidFill>
                  <a:schemeClr val="tx1"/>
                </a:solidFill>
                <a:effectLst>
                  <a:outerShdw blurRad="38100" dist="38100" dir="2700000" algn="tl">
                    <a:srgbClr val="000000">
                      <a:alpha val="43137"/>
                    </a:srgbClr>
                  </a:outerShdw>
                </a:effectLst>
              </a:rPr>
              <a:t>MSMEs</a:t>
            </a:r>
            <a:endParaRPr lang="en-US" sz="2100" dirty="0" smtClean="0">
              <a:solidFill>
                <a:schemeClr val="tx1"/>
              </a:solidFill>
              <a:effectLst>
                <a:outerShdw blurRad="38100" dist="38100" dir="2700000" algn="tl">
                  <a:srgbClr val="000000">
                    <a:alpha val="43137"/>
                  </a:srgbClr>
                </a:outerShdw>
              </a:effectLst>
            </a:endParaRPr>
          </a:p>
          <a:p>
            <a:pPr algn="just">
              <a:lnSpc>
                <a:spcPct val="110000"/>
              </a:lnSpc>
              <a:buFont typeface="Wingdings" panose="05000000000000000000" pitchFamily="2" charset="2"/>
              <a:buChar char="v"/>
            </a:pPr>
            <a:r>
              <a:rPr lang="en-US" sz="2200" b="1" dirty="0" smtClean="0">
                <a:solidFill>
                  <a:schemeClr val="tx1"/>
                </a:solidFill>
              </a:rPr>
              <a:t>Take </a:t>
            </a:r>
            <a:r>
              <a:rPr lang="en-US" sz="2200" b="1" dirty="0">
                <a:solidFill>
                  <a:schemeClr val="tx1"/>
                </a:solidFill>
              </a:rPr>
              <a:t>part in online training </a:t>
            </a:r>
            <a:r>
              <a:rPr lang="en-US" sz="2200" dirty="0">
                <a:solidFill>
                  <a:schemeClr val="tx1"/>
                </a:solidFill>
              </a:rPr>
              <a:t>programs, promote capacity building </a:t>
            </a:r>
          </a:p>
          <a:p>
            <a:pPr algn="just">
              <a:lnSpc>
                <a:spcPct val="110000"/>
              </a:lnSpc>
              <a:buFont typeface="Wingdings" panose="05000000000000000000" pitchFamily="2" charset="2"/>
              <a:buChar char="v"/>
            </a:pPr>
            <a:r>
              <a:rPr lang="en-US" sz="2200" b="1" dirty="0" smtClean="0">
                <a:solidFill>
                  <a:schemeClr val="tx1"/>
                </a:solidFill>
              </a:rPr>
              <a:t>Strengthen </a:t>
            </a:r>
            <a:r>
              <a:rPr lang="en-US" sz="2200" b="1" dirty="0">
                <a:solidFill>
                  <a:schemeClr val="tx1"/>
                </a:solidFill>
              </a:rPr>
              <a:t>research and development </a:t>
            </a:r>
            <a:r>
              <a:rPr lang="en-US" sz="2200" dirty="0">
                <a:solidFill>
                  <a:schemeClr val="tx1"/>
                </a:solidFill>
              </a:rPr>
              <a:t>(R&amp;D) </a:t>
            </a:r>
            <a:r>
              <a:rPr lang="en-US" sz="2200" dirty="0" smtClean="0">
                <a:solidFill>
                  <a:schemeClr val="tx1"/>
                </a:solidFill>
              </a:rPr>
              <a:t>portfolio</a:t>
            </a:r>
          </a:p>
          <a:p>
            <a:pPr algn="just">
              <a:lnSpc>
                <a:spcPct val="110000"/>
              </a:lnSpc>
              <a:buFont typeface="Wingdings" panose="05000000000000000000" pitchFamily="2" charset="2"/>
              <a:buChar char="v"/>
            </a:pPr>
            <a:r>
              <a:rPr lang="en-US" sz="2200" dirty="0">
                <a:solidFill>
                  <a:schemeClr val="tx1"/>
                </a:solidFill>
              </a:rPr>
              <a:t>Introduce </a:t>
            </a:r>
            <a:r>
              <a:rPr lang="en-US" sz="2200" b="1" dirty="0">
                <a:solidFill>
                  <a:schemeClr val="tx1"/>
                </a:solidFill>
              </a:rPr>
              <a:t>corporate governance </a:t>
            </a:r>
            <a:r>
              <a:rPr lang="en-US" sz="2200" dirty="0">
                <a:solidFill>
                  <a:schemeClr val="tx1"/>
                </a:solidFill>
              </a:rPr>
              <a:t>principles; Ensure transparency of companies' activities </a:t>
            </a:r>
            <a:endParaRPr lang="en-US" sz="2200" dirty="0">
              <a:solidFill>
                <a:schemeClr val="tx1"/>
              </a:solidFill>
            </a:endParaRPr>
          </a:p>
          <a:p>
            <a:pPr algn="just">
              <a:lnSpc>
                <a:spcPct val="110000"/>
              </a:lnSpc>
              <a:buFont typeface="Wingdings" panose="05000000000000000000" pitchFamily="2" charset="2"/>
              <a:buChar char="v"/>
            </a:pPr>
            <a:r>
              <a:rPr lang="en-US" sz="2200" b="1" dirty="0" smtClean="0">
                <a:solidFill>
                  <a:schemeClr val="tx1"/>
                </a:solidFill>
              </a:rPr>
              <a:t>Explore </a:t>
            </a:r>
            <a:r>
              <a:rPr lang="en-US" sz="2200" b="1" dirty="0">
                <a:solidFill>
                  <a:schemeClr val="tx1"/>
                </a:solidFill>
              </a:rPr>
              <a:t>opportunities for new supply partners </a:t>
            </a:r>
          </a:p>
          <a:p>
            <a:pPr algn="just">
              <a:lnSpc>
                <a:spcPct val="110000"/>
              </a:lnSpc>
              <a:buFont typeface="Wingdings" panose="05000000000000000000" pitchFamily="2" charset="2"/>
              <a:buChar char="v"/>
            </a:pPr>
            <a:r>
              <a:rPr lang="en-US" sz="2200" b="1" dirty="0" smtClean="0">
                <a:solidFill>
                  <a:schemeClr val="tx1"/>
                </a:solidFill>
              </a:rPr>
              <a:t>Create </a:t>
            </a:r>
            <a:r>
              <a:rPr lang="en-US" sz="2200" b="1" dirty="0">
                <a:solidFill>
                  <a:schemeClr val="tx1"/>
                </a:solidFill>
              </a:rPr>
              <a:t>your own financial and material security </a:t>
            </a:r>
            <a:r>
              <a:rPr lang="en-US" sz="2200" b="1" dirty="0" smtClean="0">
                <a:solidFill>
                  <a:schemeClr val="tx1"/>
                </a:solidFill>
              </a:rPr>
              <a:t>funds</a:t>
            </a:r>
            <a:endParaRPr lang="en-US" sz="2200" b="1" dirty="0">
              <a:solidFill>
                <a:schemeClr val="tx1"/>
              </a:solidFill>
            </a:endParaRPr>
          </a:p>
        </p:txBody>
      </p:sp>
      <p:sp>
        <p:nvSpPr>
          <p:cNvPr id="7" name="Title 1"/>
          <p:cNvSpPr txBox="1">
            <a:spLocks/>
          </p:cNvSpPr>
          <p:nvPr/>
        </p:nvSpPr>
        <p:spPr>
          <a:xfrm>
            <a:off x="-1590" y="5354750"/>
            <a:ext cx="12193589"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dirty="0" smtClean="0"/>
              <a:t>FINDINGS – CONCLUSIONS - </a:t>
            </a:r>
            <a:r>
              <a:rPr lang="en-US" sz="3200" dirty="0"/>
              <a:t>RECOMMENDATIONS</a:t>
            </a:r>
          </a:p>
        </p:txBody>
      </p:sp>
    </p:spTree>
    <p:extLst>
      <p:ext uri="{BB962C8B-B14F-4D97-AF65-F5344CB8AC3E}">
        <p14:creationId xmlns:p14="http://schemas.microsoft.com/office/powerpoint/2010/main" val="852855083"/>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ome"/>
          <p:cNvPicPr/>
          <p:nvPr/>
        </p:nvPicPr>
        <p:blipFill>
          <a:blip r:embed="rId2">
            <a:extLst>
              <a:ext uri="{28A0092B-C50C-407E-A947-70E740481C1C}">
                <a14:useLocalDpi xmlns:a14="http://schemas.microsoft.com/office/drawing/2010/main" val="0"/>
              </a:ext>
            </a:extLst>
          </a:blip>
          <a:srcRect/>
          <a:stretch>
            <a:fillRect/>
          </a:stretch>
        </p:blipFill>
        <p:spPr bwMode="auto">
          <a:xfrm>
            <a:off x="9218612" y="391635"/>
            <a:ext cx="2039620" cy="668020"/>
          </a:xfrm>
          <a:prstGeom prst="rect">
            <a:avLst/>
          </a:prstGeom>
          <a:noFill/>
          <a:ln>
            <a:noFill/>
          </a:ln>
        </p:spPr>
      </p:pic>
      <p:sp>
        <p:nvSpPr>
          <p:cNvPr id="9" name="Rectangle 1"/>
          <p:cNvSpPr>
            <a:spLocks noGrp="1" noChangeArrowheads="1"/>
          </p:cNvSpPr>
          <p:nvPr>
            <p:ph idx="1"/>
          </p:nvPr>
        </p:nvSpPr>
        <p:spPr bwMode="auto">
          <a:xfrm>
            <a:off x="1246870" y="3405791"/>
            <a:ext cx="946662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indent="0" algn="ctr" defTabSz="914400" eaLnBrk="0" fontAlgn="base" hangingPunct="0">
              <a:spcBef>
                <a:spcPct val="0"/>
              </a:spcBef>
              <a:spcAft>
                <a:spcPct val="0"/>
              </a:spcAft>
              <a:buNone/>
            </a:pPr>
            <a:r>
              <a:rPr lang="en-US" dirty="0" smtClean="0">
                <a:solidFill>
                  <a:schemeClr val="tx1"/>
                </a:solidFill>
                <a:latin typeface="Arial" panose="020B0604020202020204" pitchFamily="34" charset="0"/>
              </a:rPr>
              <a:t>The End</a:t>
            </a:r>
            <a:endParaRPr lang="en-US" dirty="0">
              <a:solidFill>
                <a:schemeClr val="tx1"/>
              </a:solidFill>
              <a:latin typeface="Arial" panose="020B0604020202020204" pitchFamily="34" charset="0"/>
            </a:endParaRPr>
          </a:p>
        </p:txBody>
      </p:sp>
    </p:spTree>
    <p:extLst>
      <p:ext uri="{BB962C8B-B14F-4D97-AF65-F5344CB8AC3E}">
        <p14:creationId xmlns:p14="http://schemas.microsoft.com/office/powerpoint/2010/main" val="4167676433"/>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Override1.xml><?xml version="1.0" encoding="utf-8"?>
<a:themeOverride xmlns:a="http://schemas.openxmlformats.org/drawingml/2006/main">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EFED112D2B38947A84F9587AE4D557F" ma:contentTypeVersion="15" ma:contentTypeDescription="Create a new document." ma:contentTypeScope="" ma:versionID="ed8a5a6ec604e5442a9dfca49fa37f84">
  <xsd:schema xmlns:xsd="http://www.w3.org/2001/XMLSchema" xmlns:xs="http://www.w3.org/2001/XMLSchema" xmlns:p="http://schemas.microsoft.com/office/2006/metadata/properties" xmlns:ns2="2321ae59-7bd5-4fd6-baee-ebb54b863058" xmlns:ns3="b7523eb9-e124-4391-9ef4-252df2216ceb" targetNamespace="http://schemas.microsoft.com/office/2006/metadata/properties" ma:root="true" ma:fieldsID="94e21e0626eb04f30fafff6782697cd1" ns2:_="" ns3:_="">
    <xsd:import namespace="2321ae59-7bd5-4fd6-baee-ebb54b863058"/>
    <xsd:import namespace="b7523eb9-e124-4391-9ef4-252df2216ce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2:MediaServiceLocation" minOccurs="0"/>
                <xsd:element ref="ns3:SharedWithUsers" minOccurs="0"/>
                <xsd:element ref="ns3:SharedWithDetails" minOccurs="0"/>
                <xsd:element ref="ns2:MediaLengthInSeconds" minOccurs="0"/>
                <xsd:element ref="ns2:Date_x002f_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21ae59-7bd5-4fd6-baee-ebb54b8630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Date_x002f_Time" ma:index="21" nillable="true" ma:displayName="Date/ Time" ma:format="DateOnly" ma:internalName="Date_x002f_Tim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b7523eb9-e124-4391-9ef4-252df2216ceb"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ate_x002f_Time xmlns="2321ae59-7bd5-4fd6-baee-ebb54b863058" xsi:nil="true"/>
  </documentManagement>
</p:properties>
</file>

<file path=customXml/itemProps1.xml><?xml version="1.0" encoding="utf-8"?>
<ds:datastoreItem xmlns:ds="http://schemas.openxmlformats.org/officeDocument/2006/customXml" ds:itemID="{F143B118-7EB0-4B1C-945C-3EBC8B2352FC}"/>
</file>

<file path=customXml/itemProps2.xml><?xml version="1.0" encoding="utf-8"?>
<ds:datastoreItem xmlns:ds="http://schemas.openxmlformats.org/officeDocument/2006/customXml" ds:itemID="{71E887D2-F148-4B10-A25D-C10D1D12D42D}"/>
</file>

<file path=customXml/itemProps3.xml><?xml version="1.0" encoding="utf-8"?>
<ds:datastoreItem xmlns:ds="http://schemas.openxmlformats.org/officeDocument/2006/customXml" ds:itemID="{A70D2D26-B41D-4654-A4DB-9FF32D69A21F}"/>
</file>

<file path=docProps/app.xml><?xml version="1.0" encoding="utf-8"?>
<Properties xmlns="http://schemas.openxmlformats.org/officeDocument/2006/extended-properties" xmlns:vt="http://schemas.openxmlformats.org/officeDocument/2006/docPropsVTypes">
  <Template/>
  <TotalTime>5322</TotalTime>
  <Words>7521</Words>
  <Application>Microsoft Office PowerPoint</Application>
  <PresentationFormat>Widescreen</PresentationFormat>
  <Paragraphs>706</Paragraphs>
  <Slides>91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91</vt:i4>
      </vt:variant>
    </vt:vector>
  </HeadingPairs>
  <TitlesOfParts>
    <vt:vector size="98" baseType="lpstr">
      <vt:lpstr>Arial</vt:lpstr>
      <vt:lpstr>Calibri</vt:lpstr>
      <vt:lpstr>Century Gothic</vt:lpstr>
      <vt:lpstr>Times New Roman</vt:lpstr>
      <vt:lpstr>Wingdings</vt:lpstr>
      <vt:lpstr>Wingdings 3</vt:lpstr>
      <vt:lpstr>Slice</vt:lpstr>
      <vt:lpstr>Guidelines and Best Practices for Micro-, Small and Medium Enterprises in Delivering Energy-Efficient Products and in Providing Renewable Energy Equipment - Armenia</vt:lpstr>
      <vt:lpstr>Objectives of the Study</vt:lpstr>
      <vt:lpstr>Objectives of the Study</vt:lpstr>
      <vt:lpstr>General impact of COVID-19 crisis</vt:lpstr>
      <vt:lpstr>General impact of COVID-19 crisis</vt:lpstr>
      <vt:lpstr>Objectives of the Study</vt:lpstr>
      <vt:lpstr> </vt:lpstr>
      <vt:lpstr> </vt:lpstr>
      <vt:lpstr>Electricity Consumption in 2020 compared to 2019 increased in industry by 6.2 %; transport by 6.6 %; households by 5.9 %; agriculture 217.1 %;  decreased in services and other sectors by 10.4 %.      Electricity Generation in 2020 compared to 2019  by autonomous and utility-scale Solar PV  increased from 1.9 % in 2019 to 2.7 % in 2020  Generation by autonomous Solar PV increased by 2.4 times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SRIE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Guidelines and Best Practices for Micro-, Small and Medium Enterprises in Delivering Energy-Efficient Products and in Providing Renewable Energy Equipment - Armenia</dc:title>
  <dc:creator>Suren Shatvoryan</dc:creator>
  <cp:lastModifiedBy>Suren Shatvoryan</cp:lastModifiedBy>
  <cp:revision>264</cp:revision>
  <dcterms:created xsi:type="dcterms:W3CDTF">2021-12-16T20:08:34Z</dcterms:created>
  <dcterms:modified xsi:type="dcterms:W3CDTF">2022-03-09T20:37:50Z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0x0101001EFED112D2B38947A84F9587AE4D557F</vt:lpwstr>
  </property>
</Properties>
</file>