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8" r:id="rId7"/>
    <p:sldId id="266" r:id="rId8"/>
    <p:sldId id="258" r:id="rId9"/>
    <p:sldId id="264" r:id="rId10"/>
    <p:sldId id="263" r:id="rId11"/>
    <p:sldId id="259" r:id="rId12"/>
    <p:sldId id="261"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7CCAA807-8399-4DD4-93B1-5FECBE879926}"/>
    <pc:docChg chg="modSld">
      <pc:chgData name="Konstantin Glukhenkiy" userId="24b49d37-c936-4e44-8fab-4bfac34f62f4" providerId="ADAL" clId="{7CCAA807-8399-4DD4-93B1-5FECBE879926}" dt="2022-02-08T11:39:45.192" v="3" actId="6549"/>
      <pc:docMkLst>
        <pc:docMk/>
      </pc:docMkLst>
      <pc:sldChg chg="modSp mod">
        <pc:chgData name="Konstantin Glukhenkiy" userId="24b49d37-c936-4e44-8fab-4bfac34f62f4" providerId="ADAL" clId="{7CCAA807-8399-4DD4-93B1-5FECBE879926}" dt="2022-02-08T11:39:45.192" v="3" actId="6549"/>
        <pc:sldMkLst>
          <pc:docMk/>
          <pc:sldMk cId="797835146" sldId="256"/>
        </pc:sldMkLst>
        <pc:spChg chg="mod">
          <ac:chgData name="Konstantin Glukhenkiy" userId="24b49d37-c936-4e44-8fab-4bfac34f62f4" providerId="ADAL" clId="{7CCAA807-8399-4DD4-93B1-5FECBE879926}" dt="2022-02-08T11:39:45.192" v="3" actId="6549"/>
          <ac:spMkLst>
            <pc:docMk/>
            <pc:sldMk cId="797835146" sldId="256"/>
            <ac:spMk id="11" creationId="{3CABDA11-ED7F-4FA2-9BB0-8814D6F9EF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6EA59-43BA-4ACA-BCEE-B5D5604146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F0C05C-3A0E-45A1-90AB-30801FC3A3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8BB3D6-F474-42AE-B06C-0287117691C4}"/>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5" name="Footer Placeholder 4">
            <a:extLst>
              <a:ext uri="{FF2B5EF4-FFF2-40B4-BE49-F238E27FC236}">
                <a16:creationId xmlns:a16="http://schemas.microsoft.com/office/drawing/2014/main" id="{CBAA5A6B-5DA7-4440-A5EC-A5779D3B0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D5EC5-3C0C-4EBB-8836-7197F76C45FC}"/>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51586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859E-3903-4C2C-9124-73DDFBA666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6F100A-5C6D-4EC9-B72A-018FCE58B8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4AF2-15CD-4137-A5CC-C7A0F89B561A}"/>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5" name="Footer Placeholder 4">
            <a:extLst>
              <a:ext uri="{FF2B5EF4-FFF2-40B4-BE49-F238E27FC236}">
                <a16:creationId xmlns:a16="http://schemas.microsoft.com/office/drawing/2014/main" id="{B4163036-65F7-4D00-A45B-3E0AE95FD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AA4BD-B070-4C1A-A0C9-4219C067F630}"/>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108058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99D4B-FEBC-4D83-9A88-C7C23CC8EC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8CC7BD-A3B5-45A7-8657-82B9BFF170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350B4-D402-4772-B25A-A03262FD9BC1}"/>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5" name="Footer Placeholder 4">
            <a:extLst>
              <a:ext uri="{FF2B5EF4-FFF2-40B4-BE49-F238E27FC236}">
                <a16:creationId xmlns:a16="http://schemas.microsoft.com/office/drawing/2014/main" id="{C1F48B3F-D8C0-4C03-97C5-EE7F674C15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4A668-DECD-4880-B5C4-F630A8502389}"/>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422505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71E9A-C154-4393-953C-5B61119E0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75852F-E8C0-4225-A896-0D80C43675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0234B-E5A3-4005-8F8E-06233443D720}"/>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5" name="Footer Placeholder 4">
            <a:extLst>
              <a:ext uri="{FF2B5EF4-FFF2-40B4-BE49-F238E27FC236}">
                <a16:creationId xmlns:a16="http://schemas.microsoft.com/office/drawing/2014/main" id="{63E3136D-CA16-4FA8-BD8F-575385CB5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578F1-91A0-4A10-8CD0-DBE66C81ABA9}"/>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344840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29A35-051D-4B8D-ACE8-E1A104B8D9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5F5A6A-7ACE-4923-BB69-C05870659F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5D8784-3BA8-40AC-8674-7B8495519491}"/>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5" name="Footer Placeholder 4">
            <a:extLst>
              <a:ext uri="{FF2B5EF4-FFF2-40B4-BE49-F238E27FC236}">
                <a16:creationId xmlns:a16="http://schemas.microsoft.com/office/drawing/2014/main" id="{AF8FC1CB-172C-4290-96F5-99F5748562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C3A6-29CD-4DC4-8B77-89B5D6C73391}"/>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334722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A944-07E5-41D4-AF23-89FF3214E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C71C6-6210-4F65-8F1D-6CB55E4918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260817-EBEC-47CE-A2A6-62C61D28B3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EC225-013B-40AB-B035-E8AABF6B98AE}"/>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6" name="Footer Placeholder 5">
            <a:extLst>
              <a:ext uri="{FF2B5EF4-FFF2-40B4-BE49-F238E27FC236}">
                <a16:creationId xmlns:a16="http://schemas.microsoft.com/office/drawing/2014/main" id="{8975481C-8DA0-4F7E-BE7E-1D3A74FD60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3652B-54AA-4DFA-A956-D743B72ABA50}"/>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123039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B97A-5F45-43E2-9F34-A148B6D953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9D08C2-EE04-4898-ADB7-4ED1F53948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94532F-77F2-4915-B6A2-E5BDC88458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CBC326-FD7C-4A2C-AD2F-152E69AA6B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1BACB9-E319-410F-BC65-20C283C54F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17054A-B26A-4C37-8559-0078C2542EFB}"/>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8" name="Footer Placeholder 7">
            <a:extLst>
              <a:ext uri="{FF2B5EF4-FFF2-40B4-BE49-F238E27FC236}">
                <a16:creationId xmlns:a16="http://schemas.microsoft.com/office/drawing/2014/main" id="{0812BB65-A22D-41E4-9622-B0506D3B65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AFEEF9-747C-4E60-BB6A-E373A7BA1816}"/>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28142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12D2-A893-4CCB-B29C-13A40CC819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27E754-016C-449F-A341-4BE13A2312B9}"/>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4" name="Footer Placeholder 3">
            <a:extLst>
              <a:ext uri="{FF2B5EF4-FFF2-40B4-BE49-F238E27FC236}">
                <a16:creationId xmlns:a16="http://schemas.microsoft.com/office/drawing/2014/main" id="{6AF7BF9C-4D93-415D-B2D0-46A8916A7B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69067-6664-49B3-B223-CB215D10048D}"/>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185854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FA0610-4AC7-4C54-A19A-49607CA18597}"/>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3" name="Footer Placeholder 2">
            <a:extLst>
              <a:ext uri="{FF2B5EF4-FFF2-40B4-BE49-F238E27FC236}">
                <a16:creationId xmlns:a16="http://schemas.microsoft.com/office/drawing/2014/main" id="{B101E613-0C6B-4FC1-919C-9615437C57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94FDD4-5CF2-4075-B6A5-892C075E7D52}"/>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125791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124E5-79F1-4EA9-9464-F3E3FFC69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ACE570-25E5-455C-A63A-11395DCA58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C7223B-2B21-4EBC-86FD-5687A0F9C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4376B-A64A-4036-82FF-F04D5DDAFD53}"/>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6" name="Footer Placeholder 5">
            <a:extLst>
              <a:ext uri="{FF2B5EF4-FFF2-40B4-BE49-F238E27FC236}">
                <a16:creationId xmlns:a16="http://schemas.microsoft.com/office/drawing/2014/main" id="{2EED4D5C-1D96-45E2-9F0C-3D18FA015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E53EE1-1E74-4741-A24F-0A81E7FDBF0A}"/>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135045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2650-FA17-46A3-A699-72C6A718D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74592C-D481-4080-8429-9788599419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720625-4CB8-44F9-8028-34C7DBDDF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A8605-27DD-40C7-9929-FFA6B2182783}"/>
              </a:ext>
            </a:extLst>
          </p:cNvPr>
          <p:cNvSpPr>
            <a:spLocks noGrp="1"/>
          </p:cNvSpPr>
          <p:nvPr>
            <p:ph type="dt" sz="half" idx="10"/>
          </p:nvPr>
        </p:nvSpPr>
        <p:spPr/>
        <p:txBody>
          <a:bodyPr/>
          <a:lstStyle/>
          <a:p>
            <a:fld id="{BEE81846-560E-4DD1-A4E1-F9DF0053728A}" type="datetimeFigureOut">
              <a:rPr lang="en-US" smtClean="0"/>
              <a:t>08-Feb-22</a:t>
            </a:fld>
            <a:endParaRPr lang="en-US"/>
          </a:p>
        </p:txBody>
      </p:sp>
      <p:sp>
        <p:nvSpPr>
          <p:cNvPr id="6" name="Footer Placeholder 5">
            <a:extLst>
              <a:ext uri="{FF2B5EF4-FFF2-40B4-BE49-F238E27FC236}">
                <a16:creationId xmlns:a16="http://schemas.microsoft.com/office/drawing/2014/main" id="{B564987E-92C5-4179-BE7C-9F511BDE9A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FC862D-7D9B-4F19-A03C-6F7D35203C9B}"/>
              </a:ext>
            </a:extLst>
          </p:cNvPr>
          <p:cNvSpPr>
            <a:spLocks noGrp="1"/>
          </p:cNvSpPr>
          <p:nvPr>
            <p:ph type="sldNum" sz="quarter" idx="12"/>
          </p:nvPr>
        </p:nvSpPr>
        <p:spPr/>
        <p:txBody>
          <a:bodyPr/>
          <a:lstStyle/>
          <a:p>
            <a:fld id="{14BB4D05-8EFC-4864-B5D4-70ED489AE576}" type="slidenum">
              <a:rPr lang="en-US" smtClean="0"/>
              <a:t>‹#›</a:t>
            </a:fld>
            <a:endParaRPr lang="en-US"/>
          </a:p>
        </p:txBody>
      </p:sp>
    </p:spTree>
    <p:extLst>
      <p:ext uri="{BB962C8B-B14F-4D97-AF65-F5344CB8AC3E}">
        <p14:creationId xmlns:p14="http://schemas.microsoft.com/office/powerpoint/2010/main" val="299960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2137C0-D407-454A-AB6B-4BA4FBD7AD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30517F-1C45-4DA4-B8CA-235D86753B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4E975-1922-4A92-B4A8-CC7CA2E796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81846-560E-4DD1-A4E1-F9DF0053728A}" type="datetimeFigureOut">
              <a:rPr lang="en-US" smtClean="0"/>
              <a:t>08-Feb-22</a:t>
            </a:fld>
            <a:endParaRPr lang="en-US"/>
          </a:p>
        </p:txBody>
      </p:sp>
      <p:sp>
        <p:nvSpPr>
          <p:cNvPr id="5" name="Footer Placeholder 4">
            <a:extLst>
              <a:ext uri="{FF2B5EF4-FFF2-40B4-BE49-F238E27FC236}">
                <a16:creationId xmlns:a16="http://schemas.microsoft.com/office/drawing/2014/main" id="{96D3A9C4-A1B9-4842-9825-90377A252D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7CA60A-3A3F-4C96-A962-001526562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B4D05-8EFC-4864-B5D4-70ED489AE576}" type="slidenum">
              <a:rPr lang="en-US" smtClean="0"/>
              <a:t>‹#›</a:t>
            </a:fld>
            <a:endParaRPr lang="en-US"/>
          </a:p>
        </p:txBody>
      </p:sp>
    </p:spTree>
    <p:extLst>
      <p:ext uri="{BB962C8B-B14F-4D97-AF65-F5344CB8AC3E}">
        <p14:creationId xmlns:p14="http://schemas.microsoft.com/office/powerpoint/2010/main" val="265719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3FC0-5566-4C5F-B3C7-4A57A82BDBF1}"/>
              </a:ext>
            </a:extLst>
          </p:cNvPr>
          <p:cNvSpPr>
            <a:spLocks noGrp="1"/>
          </p:cNvSpPr>
          <p:nvPr>
            <p:ph type="ctrTitle"/>
          </p:nvPr>
        </p:nvSpPr>
        <p:spPr/>
        <p:txBody>
          <a:bodyPr>
            <a:normAutofit/>
          </a:bodyPr>
          <a:lstStyle/>
          <a:p>
            <a:r>
              <a:rPr lang="en-US" sz="2400" dirty="0"/>
              <a:t>Explanation of CLEPA proposal for a new supplement to the 01 Series of Amendments to Regulation No. 141</a:t>
            </a:r>
          </a:p>
        </p:txBody>
      </p:sp>
      <p:sp>
        <p:nvSpPr>
          <p:cNvPr id="4" name="TextBox 3">
            <a:extLst>
              <a:ext uri="{FF2B5EF4-FFF2-40B4-BE49-F238E27FC236}">
                <a16:creationId xmlns:a16="http://schemas.microsoft.com/office/drawing/2014/main" id="{89EEDB4E-9CEB-44FD-B359-440ABBAEEF5E}"/>
              </a:ext>
            </a:extLst>
          </p:cNvPr>
          <p:cNvSpPr txBox="1"/>
          <p:nvPr/>
        </p:nvSpPr>
        <p:spPr>
          <a:xfrm>
            <a:off x="452388" y="410065"/>
            <a:ext cx="4158114" cy="1200329"/>
          </a:xfrm>
          <a:prstGeom prst="rect">
            <a:avLst/>
          </a:prstGeom>
          <a:noFill/>
        </p:spPr>
        <p:txBody>
          <a:bodyPr wrap="square" rtlCol="0">
            <a:spAutoFit/>
          </a:bodyPr>
          <a:lstStyle/>
          <a:p>
            <a:r>
              <a:rPr lang="en-GB" dirty="0">
                <a:latin typeface="Times New Roman" panose="02020603050405020304" pitchFamily="18" charset="0"/>
                <a:ea typeface="Tahoma" panose="020B0604030504040204" pitchFamily="34" charset="0"/>
                <a:cs typeface="Times New Roman" panose="02020603050405020304" pitchFamily="18" charset="0"/>
              </a:rPr>
              <a:t>Submitted by the expert from CLEPA the European Association of Automotive Suppliers</a:t>
            </a:r>
          </a:p>
          <a:p>
            <a:endParaRPr lang="en-GB"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3CABDA11-ED7F-4FA2-9BB0-8814D6F9EFAA}"/>
              </a:ext>
            </a:extLst>
          </p:cNvPr>
          <p:cNvSpPr txBox="1"/>
          <p:nvPr/>
        </p:nvSpPr>
        <p:spPr>
          <a:xfrm>
            <a:off x="8120513" y="304549"/>
            <a:ext cx="3728185" cy="923330"/>
          </a:xfrm>
          <a:prstGeom prst="rect">
            <a:avLst/>
          </a:prstGeom>
          <a:noFill/>
        </p:spPr>
        <p:txBody>
          <a:bodyPr wrap="square" rtlCol="0">
            <a:spAutoFit/>
          </a:bodyPr>
          <a:lstStyle/>
          <a:p>
            <a:r>
              <a:rPr lang="en-GB" dirty="0">
                <a:latin typeface="Times New Roman" panose="02020603050405020304" pitchFamily="18" charset="0"/>
                <a:ea typeface="Tahoma" panose="020B0604030504040204" pitchFamily="34" charset="0"/>
                <a:cs typeface="Times New Roman" panose="02020603050405020304" pitchFamily="18" charset="0"/>
              </a:rPr>
              <a:t>Informal </a:t>
            </a:r>
            <a:r>
              <a:rPr lang="en-GB">
                <a:latin typeface="Times New Roman" panose="02020603050405020304" pitchFamily="18" charset="0"/>
                <a:ea typeface="Tahoma" panose="020B0604030504040204" pitchFamily="34" charset="0"/>
                <a:cs typeface="Times New Roman" panose="02020603050405020304" pitchFamily="18" charset="0"/>
              </a:rPr>
              <a:t>document GRBP-75-34</a:t>
            </a:r>
            <a:endParaRPr lang="en-GB" dirty="0">
              <a:latin typeface="Times New Roman" panose="02020603050405020304" pitchFamily="18" charset="0"/>
              <a:ea typeface="Tahoma" panose="020B0604030504040204" pitchFamily="34" charset="0"/>
              <a:cs typeface="Times New Roman" panose="02020603050405020304" pitchFamily="18" charset="0"/>
            </a:endParaRPr>
          </a:p>
          <a:p>
            <a:r>
              <a:rPr lang="en-GB" dirty="0">
                <a:latin typeface="Times New Roman" panose="02020603050405020304" pitchFamily="18" charset="0"/>
                <a:ea typeface="Tahoma" panose="020B0604030504040204" pitchFamily="34" charset="0"/>
                <a:cs typeface="Times New Roman" panose="02020603050405020304" pitchFamily="18" charset="0"/>
              </a:rPr>
              <a:t>(75th GRBP, 8-11 February 2022</a:t>
            </a:r>
          </a:p>
          <a:p>
            <a:r>
              <a:rPr lang="en-GB" dirty="0">
                <a:latin typeface="Times New Roman" panose="02020603050405020304" pitchFamily="18" charset="0"/>
                <a:ea typeface="Tahoma" panose="020B0604030504040204" pitchFamily="34" charset="0"/>
                <a:cs typeface="Times New Roman" panose="02020603050405020304" pitchFamily="18" charset="0"/>
              </a:rPr>
              <a:t> agenda item 4e)</a:t>
            </a:r>
          </a:p>
        </p:txBody>
      </p:sp>
    </p:spTree>
    <p:extLst>
      <p:ext uri="{BB962C8B-B14F-4D97-AF65-F5344CB8AC3E}">
        <p14:creationId xmlns:p14="http://schemas.microsoft.com/office/powerpoint/2010/main" val="79783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681E1-1996-4CE5-A96F-B3376F419D19}"/>
              </a:ext>
            </a:extLst>
          </p:cNvPr>
          <p:cNvSpPr>
            <a:spLocks noGrp="1"/>
          </p:cNvSpPr>
          <p:nvPr>
            <p:ph type="title"/>
          </p:nvPr>
        </p:nvSpPr>
        <p:spPr/>
        <p:txBody>
          <a:bodyPr/>
          <a:lstStyle/>
          <a:p>
            <a:r>
              <a:rPr lang="en-US" dirty="0"/>
              <a:t>1. Annex 3, par. 1.5.1: Test Weight </a:t>
            </a:r>
          </a:p>
        </p:txBody>
      </p:sp>
      <p:sp>
        <p:nvSpPr>
          <p:cNvPr id="3" name="Content Placeholder 2">
            <a:extLst>
              <a:ext uri="{FF2B5EF4-FFF2-40B4-BE49-F238E27FC236}">
                <a16:creationId xmlns:a16="http://schemas.microsoft.com/office/drawing/2014/main" id="{7BEDACC5-4FC9-4B81-B49D-69A9D7B1130F}"/>
              </a:ext>
            </a:extLst>
          </p:cNvPr>
          <p:cNvSpPr>
            <a:spLocks noGrp="1"/>
          </p:cNvSpPr>
          <p:nvPr>
            <p:ph idx="1"/>
          </p:nvPr>
        </p:nvSpPr>
        <p:spPr>
          <a:xfrm>
            <a:off x="347312" y="1545325"/>
            <a:ext cx="10515600" cy="3957870"/>
          </a:xfrm>
        </p:spPr>
        <p:txBody>
          <a:bodyPr vert="horz" lIns="91440" tIns="45720" rIns="91440" bIns="45720" rtlCol="0" anchor="t">
            <a:normAutofit/>
          </a:bodyPr>
          <a:lstStyle/>
          <a:p>
            <a:r>
              <a:rPr lang="en-US" dirty="0"/>
              <a:t>In § 1.5.7 requires that lifted axles have to be fully lowered, but on unladen trailers a lift axle might be lifted automatically. Some TPM systems are without reset option, so they wouldn’t be tested on all wheels then.</a:t>
            </a:r>
          </a:p>
          <a:p>
            <a:endParaRPr lang="en-US" dirty="0"/>
          </a:p>
          <a:p>
            <a:pPr marL="0" indent="0">
              <a:buNone/>
            </a:pPr>
            <a:r>
              <a:rPr lang="en-US" dirty="0">
                <a:sym typeface="Wingdings" panose="05000000000000000000" pitchFamily="2" charset="2"/>
              </a:rPr>
              <a:t></a:t>
            </a:r>
            <a:r>
              <a:rPr lang="en-US" dirty="0"/>
              <a:t>Proposal: R141 should clarify that in case of TPMS systems without Set/Reset option lift axles shall not be automatically lifted during the test.</a:t>
            </a:r>
            <a:endParaRPr lang="en-US" dirty="0">
              <a:cs typeface="Calibri"/>
            </a:endParaRPr>
          </a:p>
        </p:txBody>
      </p:sp>
    </p:spTree>
    <p:extLst>
      <p:ext uri="{BB962C8B-B14F-4D97-AF65-F5344CB8AC3E}">
        <p14:creationId xmlns:p14="http://schemas.microsoft.com/office/powerpoint/2010/main" val="17908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681E1-1996-4CE5-A96F-B3376F419D19}"/>
              </a:ext>
            </a:extLst>
          </p:cNvPr>
          <p:cNvSpPr>
            <a:spLocks noGrp="1"/>
          </p:cNvSpPr>
          <p:nvPr>
            <p:ph type="title"/>
          </p:nvPr>
        </p:nvSpPr>
        <p:spPr/>
        <p:txBody>
          <a:bodyPr/>
          <a:lstStyle/>
          <a:p>
            <a:r>
              <a:rPr lang="en-US" dirty="0"/>
              <a:t>1. Annex 3, par. 1.5.1: Test Weight </a:t>
            </a:r>
          </a:p>
        </p:txBody>
      </p:sp>
      <p:sp>
        <p:nvSpPr>
          <p:cNvPr id="3" name="Content Placeholder 2">
            <a:extLst>
              <a:ext uri="{FF2B5EF4-FFF2-40B4-BE49-F238E27FC236}">
                <a16:creationId xmlns:a16="http://schemas.microsoft.com/office/drawing/2014/main" id="{7BEDACC5-4FC9-4B81-B49D-69A9D7B1130F}"/>
              </a:ext>
            </a:extLst>
          </p:cNvPr>
          <p:cNvSpPr>
            <a:spLocks noGrp="1"/>
          </p:cNvSpPr>
          <p:nvPr>
            <p:ph idx="1"/>
          </p:nvPr>
        </p:nvSpPr>
        <p:spPr>
          <a:xfrm>
            <a:off x="838200" y="1799849"/>
            <a:ext cx="10515600" cy="3957870"/>
          </a:xfrm>
        </p:spPr>
        <p:txBody>
          <a:bodyPr vert="horz" lIns="91440" tIns="45720" rIns="91440" bIns="45720" rtlCol="0" anchor="t">
            <a:normAutofit fontScale="92500" lnSpcReduction="20000"/>
          </a:bodyPr>
          <a:lstStyle/>
          <a:p>
            <a:pPr>
              <a:spcAft>
                <a:spcPts val="600"/>
              </a:spcAft>
            </a:pPr>
            <a:r>
              <a:rPr lang="en-US" dirty="0"/>
              <a:t>1.5.1	Test weight.</a:t>
            </a:r>
            <a:endParaRPr lang="en-BE" dirty="0"/>
          </a:p>
          <a:p>
            <a:pPr>
              <a:spcAft>
                <a:spcPts val="600"/>
              </a:spcAft>
            </a:pPr>
            <a:r>
              <a:rPr lang="en-US" dirty="0"/>
              <a:t>	The vehicle may be tested at any condition of load, the distribution of the mass among the axles being that stated by the vehicle manufacturer without exceeding any of the maximum permissible mass for each axle.</a:t>
            </a:r>
            <a:endParaRPr lang="en-BE" dirty="0"/>
          </a:p>
          <a:p>
            <a:pPr>
              <a:spcAft>
                <a:spcPts val="600"/>
              </a:spcAft>
            </a:pPr>
            <a:r>
              <a:rPr lang="en-US" dirty="0"/>
              <a:t>	However, in the case where there is no possibility to set or reset the system, the vehicle shall be unladen, </a:t>
            </a:r>
            <a:r>
              <a:rPr lang="en-US" b="1" dirty="0"/>
              <a:t>but for systems which will automatically raise the lift axle when no load is detected the vehicle shall be laden enough to avoid lifting of those axles</a:t>
            </a:r>
            <a:r>
              <a:rPr lang="en-US" dirty="0"/>
              <a:t>. For vehicles of category M1 up to a maximum mass of 3,500 kg, M2, M3, N1, N2, and N3 there may be, in addition to the driver, a second person on the front seat (if fitted) who is responsible for noting the results of the tests. </a:t>
            </a:r>
            <a:endParaRPr lang="en-BE" dirty="0"/>
          </a:p>
        </p:txBody>
      </p:sp>
    </p:spTree>
    <p:extLst>
      <p:ext uri="{BB962C8B-B14F-4D97-AF65-F5344CB8AC3E}">
        <p14:creationId xmlns:p14="http://schemas.microsoft.com/office/powerpoint/2010/main" val="99571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681E1-1996-4CE5-A96F-B3376F419D19}"/>
              </a:ext>
            </a:extLst>
          </p:cNvPr>
          <p:cNvSpPr>
            <a:spLocks noGrp="1"/>
          </p:cNvSpPr>
          <p:nvPr>
            <p:ph type="title"/>
          </p:nvPr>
        </p:nvSpPr>
        <p:spPr/>
        <p:txBody>
          <a:bodyPr/>
          <a:lstStyle/>
          <a:p>
            <a:r>
              <a:rPr lang="en-US" dirty="0"/>
              <a:t>2. Annex 3, par. 2.2: Lamp test </a:t>
            </a:r>
          </a:p>
        </p:txBody>
      </p:sp>
      <p:sp>
        <p:nvSpPr>
          <p:cNvPr id="3" name="Content Placeholder 2">
            <a:extLst>
              <a:ext uri="{FF2B5EF4-FFF2-40B4-BE49-F238E27FC236}">
                <a16:creationId xmlns:a16="http://schemas.microsoft.com/office/drawing/2014/main" id="{7BEDACC5-4FC9-4B81-B49D-69A9D7B1130F}"/>
              </a:ext>
            </a:extLst>
          </p:cNvPr>
          <p:cNvSpPr>
            <a:spLocks noGrp="1"/>
          </p:cNvSpPr>
          <p:nvPr>
            <p:ph idx="1"/>
          </p:nvPr>
        </p:nvSpPr>
        <p:spPr>
          <a:xfrm>
            <a:off x="838200" y="2219093"/>
            <a:ext cx="10515600" cy="3957870"/>
          </a:xfrm>
        </p:spPr>
        <p:txBody>
          <a:bodyPr vert="horz" lIns="91440" tIns="45720" rIns="91440" bIns="45720" rtlCol="0" anchor="t">
            <a:normAutofit fontScale="92500"/>
          </a:bodyPr>
          <a:lstStyle/>
          <a:p>
            <a:r>
              <a:rPr lang="en-US" dirty="0"/>
              <a:t>In § 2.2 it is demanded that the TPM System shall perform lamp test. The direct control of lamp function usually is not under control of the TPMS/TPRS/CTIS. Therefore this shall be delegated to the responsible ECU of the vehicle.</a:t>
            </a:r>
          </a:p>
          <a:p>
            <a:pPr marL="0" indent="0">
              <a:buNone/>
            </a:pPr>
            <a:r>
              <a:rPr lang="en-US" dirty="0">
                <a:sym typeface="Wingdings" panose="05000000000000000000" pitchFamily="2" charset="2"/>
              </a:rPr>
              <a:t></a:t>
            </a:r>
            <a:r>
              <a:rPr lang="en-US" dirty="0"/>
              <a:t>With the vehicle stationary and the ignition locking system in the "Lock" or "Off" position, activate the ignition locking system to the "On" or "Run" position. The </a:t>
            </a:r>
            <a:r>
              <a:rPr lang="en-US" strike="sngStrike" dirty="0" err="1"/>
              <a:t>tyre</a:t>
            </a:r>
            <a:r>
              <a:rPr lang="en-US" strike="sngStrike" dirty="0"/>
              <a:t> pressure monitoring system</a:t>
            </a:r>
            <a:r>
              <a:rPr lang="en-US" dirty="0"/>
              <a:t> </a:t>
            </a:r>
            <a:r>
              <a:rPr lang="fr-CH" b="1" dirty="0"/>
              <a:t>ECU </a:t>
            </a:r>
            <a:r>
              <a:rPr lang="en-US" b="1" dirty="0"/>
              <a:t>controlling the tell-tale</a:t>
            </a:r>
            <a:r>
              <a:rPr lang="en-US" dirty="0"/>
              <a:t> shall perform a check of lamp function for the low </a:t>
            </a:r>
            <a:r>
              <a:rPr lang="en-US" dirty="0" err="1"/>
              <a:t>tyre</a:t>
            </a:r>
            <a:r>
              <a:rPr lang="en-US" dirty="0"/>
              <a:t> pressure tell-tale as specified in paragraph 5.5.2. of this Regulation. This last requirement does not apply to tell-tales shown in a common space</a:t>
            </a:r>
            <a:endParaRPr lang="en-US" dirty="0">
              <a:cs typeface="Calibri"/>
            </a:endParaRPr>
          </a:p>
        </p:txBody>
      </p:sp>
    </p:spTree>
    <p:extLst>
      <p:ext uri="{BB962C8B-B14F-4D97-AF65-F5344CB8AC3E}">
        <p14:creationId xmlns:p14="http://schemas.microsoft.com/office/powerpoint/2010/main" val="31914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831B-582D-4BF3-83BC-4FB0497356CA}"/>
              </a:ext>
            </a:extLst>
          </p:cNvPr>
          <p:cNvSpPr>
            <a:spLocks noGrp="1"/>
          </p:cNvSpPr>
          <p:nvPr>
            <p:ph type="title"/>
          </p:nvPr>
        </p:nvSpPr>
        <p:spPr/>
        <p:txBody>
          <a:bodyPr/>
          <a:lstStyle/>
          <a:p>
            <a:r>
              <a:rPr lang="en-US" dirty="0"/>
              <a:t>3. Annex 5 A, par. 2.1.4: </a:t>
            </a:r>
          </a:p>
        </p:txBody>
      </p:sp>
      <p:sp>
        <p:nvSpPr>
          <p:cNvPr id="3" name="Content Placeholder 2">
            <a:extLst>
              <a:ext uri="{FF2B5EF4-FFF2-40B4-BE49-F238E27FC236}">
                <a16:creationId xmlns:a16="http://schemas.microsoft.com/office/drawing/2014/main" id="{1CE408DF-E4B3-4DC1-9207-4C5DB4C7E90A}"/>
              </a:ext>
            </a:extLst>
          </p:cNvPr>
          <p:cNvSpPr>
            <a:spLocks noGrp="1"/>
          </p:cNvSpPr>
          <p:nvPr>
            <p:ph idx="1"/>
          </p:nvPr>
        </p:nvSpPr>
        <p:spPr/>
        <p:txBody>
          <a:bodyPr vert="horz" lIns="91440" tIns="45720" rIns="91440" bIns="45720" rtlCol="0" anchor="t">
            <a:normAutofit fontScale="77500" lnSpcReduction="20000"/>
          </a:bodyPr>
          <a:lstStyle/>
          <a:p>
            <a:pPr marL="0" indent="0">
              <a:lnSpc>
                <a:spcPct val="110000"/>
              </a:lnSpc>
              <a:buNone/>
            </a:pPr>
            <a:r>
              <a:rPr lang="en-US" dirty="0"/>
              <a:t>The expression </a:t>
            </a:r>
          </a:p>
          <a:p>
            <a:pPr>
              <a:lnSpc>
                <a:spcPct val="110000"/>
              </a:lnSpc>
            </a:pPr>
            <a:r>
              <a:rPr lang="en-US" i="1" dirty="0"/>
              <a:t>Signals, other than Tyre Pressure Status (EBS23 Byte 1 Bit 1-2), within messages EBS23 and RGE23 shall be transmitted with the indication “not available” in case the ECU ECU(s) providing TPMS/ TPRS/ CTIS functionality does not provide such data</a:t>
            </a:r>
            <a:r>
              <a:rPr lang="en-US" b="1" dirty="0"/>
              <a:t>.  </a:t>
            </a:r>
          </a:p>
          <a:p>
            <a:pPr marL="0" indent="0">
              <a:lnSpc>
                <a:spcPct val="110000"/>
              </a:lnSpc>
              <a:buNone/>
            </a:pPr>
            <a:r>
              <a:rPr lang="en-US" dirty="0"/>
              <a:t>is excluding valid information in the EBS23 like Brake-line-wear information which might be generated by the Gateway ECU itself.</a:t>
            </a:r>
          </a:p>
          <a:p>
            <a:pPr marL="0" indent="0">
              <a:lnSpc>
                <a:spcPct val="110000"/>
              </a:lnSpc>
              <a:buNone/>
            </a:pPr>
            <a:endParaRPr lang="en-US" b="1" dirty="0"/>
          </a:p>
          <a:p>
            <a:pPr marL="0" indent="0">
              <a:lnSpc>
                <a:spcPct val="110000"/>
              </a:lnSpc>
              <a:buNone/>
            </a:pPr>
            <a:r>
              <a:rPr lang="en-US" dirty="0">
                <a:sym typeface="Wingdings" panose="05000000000000000000" pitchFamily="2" charset="2"/>
              </a:rPr>
              <a:t> Proposal: Rephrase to : </a:t>
            </a:r>
            <a:endParaRPr lang="en-US" dirty="0">
              <a:ea typeface="+mn-lt"/>
              <a:cs typeface="+mn-lt"/>
            </a:endParaRPr>
          </a:p>
          <a:p>
            <a:pPr>
              <a:lnSpc>
                <a:spcPct val="110000"/>
              </a:lnSpc>
            </a:pPr>
            <a:r>
              <a:rPr lang="en-GB" dirty="0"/>
              <a:t>Signals, other than Tyre Pressure Status (EBS23 Byte 1 Bit 1-2), within messages EBS23 and RGE23 shall be transmitted with the indication “not available” in case </a:t>
            </a:r>
            <a:r>
              <a:rPr lang="en-GB" strike="sngStrike" dirty="0"/>
              <a:t>the ECU providing TPMS/ TPRS/ CTIS functionality does not provide such data</a:t>
            </a:r>
            <a:r>
              <a:rPr lang="en-GB" dirty="0"/>
              <a:t> </a:t>
            </a:r>
            <a:r>
              <a:rPr lang="en-GB" b="1" dirty="0"/>
              <a:t>such data is not available</a:t>
            </a:r>
            <a:endParaRPr lang="en-US" b="1" dirty="0">
              <a:ea typeface="+mn-lt"/>
              <a:cs typeface="+mn-lt"/>
            </a:endParaRPr>
          </a:p>
        </p:txBody>
      </p:sp>
    </p:spTree>
    <p:extLst>
      <p:ext uri="{BB962C8B-B14F-4D97-AF65-F5344CB8AC3E}">
        <p14:creationId xmlns:p14="http://schemas.microsoft.com/office/powerpoint/2010/main" val="126857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14655-D4B0-414F-AFC7-3D40E059B842}"/>
              </a:ext>
            </a:extLst>
          </p:cNvPr>
          <p:cNvSpPr>
            <a:spLocks noGrp="1"/>
          </p:cNvSpPr>
          <p:nvPr>
            <p:ph type="title"/>
          </p:nvPr>
        </p:nvSpPr>
        <p:spPr>
          <a:xfrm>
            <a:off x="470554" y="195442"/>
            <a:ext cx="11013621" cy="1325563"/>
          </a:xfrm>
        </p:spPr>
        <p:txBody>
          <a:bodyPr>
            <a:normAutofit fontScale="90000"/>
          </a:bodyPr>
          <a:lstStyle/>
          <a:p>
            <a:r>
              <a:rPr lang="en-US" sz="3600" dirty="0"/>
              <a:t>4.  Annex 5 B: ECE-R141 is referring to "Low </a:t>
            </a:r>
            <a:r>
              <a:rPr lang="en-US" sz="3600" dirty="0" err="1"/>
              <a:t>Tyre</a:t>
            </a:r>
            <a:r>
              <a:rPr lang="en-US" sz="3600" dirty="0"/>
              <a:t> Pressure Warning", ISO11992-2 is referring to " </a:t>
            </a:r>
            <a:r>
              <a:rPr lang="en-US" sz="3600" dirty="0" err="1"/>
              <a:t>Tyre</a:t>
            </a:r>
            <a:r>
              <a:rPr lang="en-US" sz="3600" dirty="0"/>
              <a:t> pressure </a:t>
            </a:r>
            <a:r>
              <a:rPr lang="en-US" sz="3600" dirty="0" err="1"/>
              <a:t>insufficent</a:t>
            </a:r>
            <a:r>
              <a:rPr lang="en-US" sz="3600" dirty="0"/>
              <a:t>"</a:t>
            </a:r>
          </a:p>
        </p:txBody>
      </p:sp>
      <p:sp>
        <p:nvSpPr>
          <p:cNvPr id="3" name="Content Placeholder 2">
            <a:extLst>
              <a:ext uri="{FF2B5EF4-FFF2-40B4-BE49-F238E27FC236}">
                <a16:creationId xmlns:a16="http://schemas.microsoft.com/office/drawing/2014/main" id="{190E3E7E-5B0C-4078-9E6C-2696B424E4BD}"/>
              </a:ext>
            </a:extLst>
          </p:cNvPr>
          <p:cNvSpPr>
            <a:spLocks noGrp="1"/>
          </p:cNvSpPr>
          <p:nvPr>
            <p:ph idx="1"/>
          </p:nvPr>
        </p:nvSpPr>
        <p:spPr>
          <a:xfrm>
            <a:off x="340179" y="1622877"/>
            <a:ext cx="11579678" cy="5235123"/>
          </a:xfrm>
        </p:spPr>
        <p:txBody>
          <a:bodyPr vert="horz" lIns="91440" tIns="45720" rIns="91440" bIns="45720" rtlCol="0" anchor="t">
            <a:normAutofit fontScale="92500" lnSpcReduction="20000"/>
          </a:bodyPr>
          <a:lstStyle/>
          <a:p>
            <a:r>
              <a:rPr lang="en-US" sz="2600" dirty="0"/>
              <a:t>ECE-R141 is referring to "Low </a:t>
            </a:r>
            <a:r>
              <a:rPr lang="en-US" sz="2600" dirty="0" err="1"/>
              <a:t>Tyre</a:t>
            </a:r>
            <a:r>
              <a:rPr lang="en-US" sz="2600" dirty="0"/>
              <a:t> Pressure Warning", ISO11992-2 is referring to " </a:t>
            </a:r>
            <a:r>
              <a:rPr lang="en-US" sz="2600" dirty="0" err="1"/>
              <a:t>Tyre</a:t>
            </a:r>
            <a:r>
              <a:rPr lang="en-US" sz="2600" dirty="0"/>
              <a:t> pressure </a:t>
            </a:r>
            <a:r>
              <a:rPr lang="en-US" sz="2600" dirty="0" err="1"/>
              <a:t>insufficent</a:t>
            </a:r>
            <a:r>
              <a:rPr lang="en-US" sz="2600" dirty="0"/>
              <a:t>". In the ECE R141 "Low </a:t>
            </a:r>
            <a:r>
              <a:rPr lang="en-US" sz="2600" dirty="0" err="1"/>
              <a:t>Tyre</a:t>
            </a:r>
            <a:r>
              <a:rPr lang="en-US" sz="2600" dirty="0"/>
              <a:t> Pressure Warning" is indicating an underinflated </a:t>
            </a:r>
            <a:r>
              <a:rPr lang="en-US" sz="2600" dirty="0" err="1"/>
              <a:t>tyre</a:t>
            </a:r>
            <a:r>
              <a:rPr lang="en-US" sz="2600" dirty="0"/>
              <a:t> only. </a:t>
            </a:r>
            <a:r>
              <a:rPr lang="en-US" sz="2600" dirty="0" err="1"/>
              <a:t>Tyre</a:t>
            </a:r>
            <a:r>
              <a:rPr lang="en-US" sz="2600" dirty="0"/>
              <a:t> pressure insufficient acc. to ISO11992-2 is stating in chap. 6.5.4.26:  </a:t>
            </a:r>
          </a:p>
          <a:p>
            <a:pPr lvl="1"/>
            <a:r>
              <a:rPr lang="en-US" sz="2600" dirty="0"/>
              <a:t>"An insufficient </a:t>
            </a:r>
            <a:r>
              <a:rPr lang="en-US" sz="2600" dirty="0" err="1"/>
              <a:t>tyre</a:t>
            </a:r>
            <a:r>
              <a:rPr lang="en-US" sz="2600" dirty="0"/>
              <a:t> pressure shall be indicated, if the pressure is </a:t>
            </a:r>
            <a:r>
              <a:rPr lang="en-US" sz="2600" b="1" dirty="0"/>
              <a:t>outside</a:t>
            </a:r>
            <a:r>
              <a:rPr lang="en-US" sz="2600" dirty="0"/>
              <a:t> of a pressure range recommended by the </a:t>
            </a:r>
            <a:r>
              <a:rPr lang="en-US" sz="2600" dirty="0" err="1"/>
              <a:t>tyre</a:t>
            </a:r>
            <a:r>
              <a:rPr lang="en-US" sz="2600" dirty="0"/>
              <a:t> or vehicle manufacturer, to ensure an optimized operation with regard to the fuel consumption of the vehicle and life time of the </a:t>
            </a:r>
            <a:r>
              <a:rPr lang="en-US" sz="2600" dirty="0" err="1"/>
              <a:t>tyre</a:t>
            </a:r>
            <a:r>
              <a:rPr lang="en-US" sz="2600" dirty="0"/>
              <a:t>."</a:t>
            </a:r>
          </a:p>
          <a:p>
            <a:r>
              <a:rPr lang="en-US" sz="2600" dirty="0"/>
              <a:t>This includes overpressure also! ECE R121 is defining tell-tale for "Low </a:t>
            </a:r>
            <a:r>
              <a:rPr lang="en-US" sz="2600" dirty="0" err="1"/>
              <a:t>Tyre</a:t>
            </a:r>
            <a:r>
              <a:rPr lang="en-US" sz="2600" dirty="0"/>
              <a:t> Pressure" and malfunction warning but not overpressure</a:t>
            </a:r>
          </a:p>
          <a:p>
            <a:r>
              <a:rPr lang="en-GB" sz="2600" dirty="0"/>
              <a:t>The optional Tyre pressure threshold detection in RGE23, Byte 6, Bit 1-3, gives additional information to separate these cases!</a:t>
            </a:r>
            <a:endParaRPr lang="en-US" sz="2600" dirty="0"/>
          </a:p>
          <a:p>
            <a:pPr>
              <a:buFont typeface="Wingdings" panose="05000000000000000000" pitchFamily="2" charset="2"/>
              <a:buChar char="è"/>
            </a:pPr>
            <a:r>
              <a:rPr lang="en-US" sz="2600" dirty="0">
                <a:sym typeface="Wingdings" panose="05000000000000000000" pitchFamily="2" charset="2"/>
              </a:rPr>
              <a:t>Proposal:  Add new footnote to the table in par. 2.2. of Annex 5 A:</a:t>
            </a:r>
          </a:p>
          <a:p>
            <a:pPr marL="0" indent="0">
              <a:buNone/>
            </a:pPr>
            <a:r>
              <a:rPr lang="en-US" sz="2400" b="1" i="1" dirty="0">
                <a:solidFill>
                  <a:srgbClr val="000000"/>
                </a:solidFill>
                <a:effectLst/>
                <a:latin typeface="Times New Roman" panose="02020603050405020304" pitchFamily="18" charset="0"/>
                <a:ea typeface="Times New Roman" panose="02020603050405020304" pitchFamily="18" charset="0"/>
              </a:rPr>
              <a:t>Note that within the definition of EBS 23 “</a:t>
            </a:r>
            <a:r>
              <a:rPr lang="en-US" sz="2400" b="1" i="1" dirty="0" err="1">
                <a:solidFill>
                  <a:srgbClr val="000000"/>
                </a:solidFill>
                <a:effectLst/>
                <a:latin typeface="Times New Roman" panose="02020603050405020304" pitchFamily="18" charset="0"/>
                <a:ea typeface="Times New Roman" panose="02020603050405020304" pitchFamily="18" charset="0"/>
              </a:rPr>
              <a:t>Tyre</a:t>
            </a:r>
            <a:r>
              <a:rPr lang="en-US" sz="2400" b="1" i="1" dirty="0">
                <a:solidFill>
                  <a:srgbClr val="000000"/>
                </a:solidFill>
                <a:effectLst/>
                <a:latin typeface="Times New Roman" panose="02020603050405020304" pitchFamily="18" charset="0"/>
                <a:ea typeface="Times New Roman" panose="02020603050405020304" pitchFamily="18" charset="0"/>
              </a:rPr>
              <a:t> Pressure Status” ISO 11992-2 qualifies that "An insufficient </a:t>
            </a:r>
            <a:r>
              <a:rPr lang="en-US" sz="2400" b="1" i="1" dirty="0" err="1">
                <a:solidFill>
                  <a:srgbClr val="000000"/>
                </a:solidFill>
                <a:effectLst/>
                <a:latin typeface="Times New Roman" panose="02020603050405020304" pitchFamily="18" charset="0"/>
                <a:ea typeface="Times New Roman" panose="02020603050405020304" pitchFamily="18" charset="0"/>
              </a:rPr>
              <a:t>tyre</a:t>
            </a:r>
            <a:r>
              <a:rPr lang="en-US" sz="2400" b="1" i="1" dirty="0">
                <a:solidFill>
                  <a:srgbClr val="000000"/>
                </a:solidFill>
                <a:effectLst/>
                <a:latin typeface="Times New Roman" panose="02020603050405020304" pitchFamily="18" charset="0"/>
                <a:ea typeface="Times New Roman" panose="02020603050405020304" pitchFamily="18" charset="0"/>
              </a:rPr>
              <a:t> pressure shall be indicated, if the pressure is outside of a pressure range recommended by the </a:t>
            </a:r>
            <a:r>
              <a:rPr lang="en-US" sz="2400" b="1" i="1" dirty="0" err="1">
                <a:solidFill>
                  <a:srgbClr val="000000"/>
                </a:solidFill>
                <a:effectLst/>
                <a:latin typeface="Times New Roman" panose="02020603050405020304" pitchFamily="18" charset="0"/>
                <a:ea typeface="Times New Roman" panose="02020603050405020304" pitchFamily="18" charset="0"/>
              </a:rPr>
              <a:t>tyre</a:t>
            </a:r>
            <a:r>
              <a:rPr lang="en-US" sz="2400" b="1" i="1" dirty="0">
                <a:solidFill>
                  <a:srgbClr val="000000"/>
                </a:solidFill>
                <a:effectLst/>
                <a:latin typeface="Times New Roman" panose="02020603050405020304" pitchFamily="18" charset="0"/>
                <a:ea typeface="Times New Roman" panose="02020603050405020304" pitchFamily="18" charset="0"/>
              </a:rPr>
              <a:t> or vehicle manufacturer, to ensure an optimized operation with regard to the fuel consumption of the vehicle and life time of the </a:t>
            </a:r>
            <a:r>
              <a:rPr lang="en-US" sz="2400" b="1" i="1" dirty="0" err="1">
                <a:solidFill>
                  <a:srgbClr val="000000"/>
                </a:solidFill>
                <a:effectLst/>
                <a:latin typeface="Times New Roman" panose="02020603050405020304" pitchFamily="18" charset="0"/>
                <a:ea typeface="Times New Roman" panose="02020603050405020304" pitchFamily="18" charset="0"/>
              </a:rPr>
              <a:t>tyre</a:t>
            </a:r>
            <a:r>
              <a:rPr lang="en-US" sz="2400" b="1" i="1" dirty="0">
                <a:solidFill>
                  <a:srgbClr val="000000"/>
                </a:solidFill>
                <a:effectLst/>
                <a:latin typeface="Times New Roman" panose="02020603050405020304" pitchFamily="18" charset="0"/>
                <a:ea typeface="Times New Roman" panose="02020603050405020304" pitchFamily="18" charset="0"/>
              </a:rPr>
              <a:t>.". Therefore, it should be noted that a value of “00</a:t>
            </a:r>
            <a:r>
              <a:rPr lang="en-US" sz="2400" b="1" i="1" baseline="-25000" dirty="0">
                <a:solidFill>
                  <a:srgbClr val="000000"/>
                </a:solidFill>
                <a:effectLst/>
                <a:latin typeface="Times New Roman" panose="02020603050405020304" pitchFamily="18" charset="0"/>
                <a:ea typeface="Times New Roman" panose="02020603050405020304" pitchFamily="18" charset="0"/>
              </a:rPr>
              <a:t>2</a:t>
            </a:r>
            <a:r>
              <a:rPr lang="en-US" sz="2400" b="1" i="1" dirty="0">
                <a:solidFill>
                  <a:srgbClr val="000000"/>
                </a:solidFill>
                <a:effectLst/>
                <a:latin typeface="Times New Roman" panose="02020603050405020304" pitchFamily="18" charset="0"/>
                <a:ea typeface="Times New Roman" panose="02020603050405020304" pitchFamily="18" charset="0"/>
              </a:rPr>
              <a:t>” could signify other </a:t>
            </a:r>
            <a:r>
              <a:rPr lang="en-US" sz="2400" b="1" i="1" dirty="0" err="1">
                <a:solidFill>
                  <a:srgbClr val="000000"/>
                </a:solidFill>
                <a:effectLst/>
                <a:latin typeface="Times New Roman" panose="02020603050405020304" pitchFamily="18" charset="0"/>
                <a:ea typeface="Times New Roman" panose="02020603050405020304" pitchFamily="18" charset="0"/>
              </a:rPr>
              <a:t>tyre</a:t>
            </a:r>
            <a:r>
              <a:rPr lang="en-US" sz="2400" b="1" i="1" dirty="0">
                <a:solidFill>
                  <a:srgbClr val="000000"/>
                </a:solidFill>
                <a:effectLst/>
                <a:latin typeface="Times New Roman" panose="02020603050405020304" pitchFamily="18" charset="0"/>
                <a:ea typeface="Times New Roman" panose="02020603050405020304" pitchFamily="18" charset="0"/>
              </a:rPr>
              <a:t> pressure conditions such as “over-pressure” which are not covered by this regulation.</a:t>
            </a:r>
            <a:endParaRPr lang="en-US" sz="3800" dirty="0"/>
          </a:p>
        </p:txBody>
      </p:sp>
    </p:spTree>
    <p:extLst>
      <p:ext uri="{BB962C8B-B14F-4D97-AF65-F5344CB8AC3E}">
        <p14:creationId xmlns:p14="http://schemas.microsoft.com/office/powerpoint/2010/main" val="231017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FFC42-ACCE-4C69-B5D1-650170D006D2}"/>
              </a:ext>
            </a:extLst>
          </p:cNvPr>
          <p:cNvSpPr>
            <a:spLocks noGrp="1"/>
          </p:cNvSpPr>
          <p:nvPr>
            <p:ph type="title"/>
          </p:nvPr>
        </p:nvSpPr>
        <p:spPr/>
        <p:txBody>
          <a:bodyPr/>
          <a:lstStyle/>
          <a:p>
            <a:r>
              <a:rPr lang="en-US" dirty="0">
                <a:cs typeface="Calibri Light"/>
              </a:rPr>
              <a:t>Justification</a:t>
            </a:r>
            <a:endParaRPr lang="en-US" dirty="0"/>
          </a:p>
        </p:txBody>
      </p:sp>
      <p:graphicFrame>
        <p:nvGraphicFramePr>
          <p:cNvPr id="4" name="Table 4">
            <a:extLst>
              <a:ext uri="{FF2B5EF4-FFF2-40B4-BE49-F238E27FC236}">
                <a16:creationId xmlns:a16="http://schemas.microsoft.com/office/drawing/2014/main" id="{3919303D-1CB9-4044-80E8-CDA259310A6E}"/>
              </a:ext>
            </a:extLst>
          </p:cNvPr>
          <p:cNvGraphicFramePr>
            <a:graphicFrameLocks noGrp="1"/>
          </p:cNvGraphicFramePr>
          <p:nvPr>
            <p:ph idx="1"/>
            <p:extLst>
              <p:ext uri="{D42A27DB-BD31-4B8C-83A1-F6EECF244321}">
                <p14:modId xmlns:p14="http://schemas.microsoft.com/office/powerpoint/2010/main" val="1512857469"/>
              </p:ext>
            </p:extLst>
          </p:nvPr>
        </p:nvGraphicFramePr>
        <p:xfrm>
          <a:off x="371787" y="2639340"/>
          <a:ext cx="10771835" cy="2565400"/>
        </p:xfrm>
        <a:graphic>
          <a:graphicData uri="http://schemas.openxmlformats.org/drawingml/2006/table">
            <a:tbl>
              <a:tblPr firstRow="1" bandRow="1">
                <a:tableStyleId>{5C22544A-7EE6-4342-B048-85BDC9FD1C3A}</a:tableStyleId>
              </a:tblPr>
              <a:tblGrid>
                <a:gridCol w="2154367">
                  <a:extLst>
                    <a:ext uri="{9D8B030D-6E8A-4147-A177-3AD203B41FA5}">
                      <a16:colId xmlns:a16="http://schemas.microsoft.com/office/drawing/2014/main" val="3948404035"/>
                    </a:ext>
                  </a:extLst>
                </a:gridCol>
                <a:gridCol w="2154367">
                  <a:extLst>
                    <a:ext uri="{9D8B030D-6E8A-4147-A177-3AD203B41FA5}">
                      <a16:colId xmlns:a16="http://schemas.microsoft.com/office/drawing/2014/main" val="406038163"/>
                    </a:ext>
                  </a:extLst>
                </a:gridCol>
                <a:gridCol w="2154367">
                  <a:extLst>
                    <a:ext uri="{9D8B030D-6E8A-4147-A177-3AD203B41FA5}">
                      <a16:colId xmlns:a16="http://schemas.microsoft.com/office/drawing/2014/main" val="1444853954"/>
                    </a:ext>
                  </a:extLst>
                </a:gridCol>
                <a:gridCol w="2154367">
                  <a:extLst>
                    <a:ext uri="{9D8B030D-6E8A-4147-A177-3AD203B41FA5}">
                      <a16:colId xmlns:a16="http://schemas.microsoft.com/office/drawing/2014/main" val="3887722543"/>
                    </a:ext>
                  </a:extLst>
                </a:gridCol>
                <a:gridCol w="2154367">
                  <a:extLst>
                    <a:ext uri="{9D8B030D-6E8A-4147-A177-3AD203B41FA5}">
                      <a16:colId xmlns:a16="http://schemas.microsoft.com/office/drawing/2014/main" val="1567628855"/>
                    </a:ext>
                  </a:extLst>
                </a:gridCol>
              </a:tblGrid>
              <a:tr h="370840">
                <a:tc>
                  <a:txBody>
                    <a:bodyPr/>
                    <a:lstStyle/>
                    <a:p>
                      <a:r>
                        <a:rPr lang="en-US" sz="1400" dirty="0"/>
                        <a:t>Actual Pressure</a:t>
                      </a:r>
                    </a:p>
                  </a:txBody>
                  <a:tcPr/>
                </a:tc>
                <a:tc>
                  <a:txBody>
                    <a:bodyPr/>
                    <a:lstStyle/>
                    <a:p>
                      <a:r>
                        <a:rPr lang="en-US" sz="1400" dirty="0"/>
                        <a:t>SAE J1939</a:t>
                      </a:r>
                    </a:p>
                    <a:p>
                      <a:r>
                        <a:rPr lang="en-US" sz="1400" dirty="0"/>
                        <a:t>Tire Pressure Threshold Detection </a:t>
                      </a:r>
                    </a:p>
                    <a:p>
                      <a:r>
                        <a:rPr lang="en-US" sz="1400" dirty="0"/>
                        <a:t>SPN 2587</a:t>
                      </a:r>
                    </a:p>
                  </a:txBody>
                  <a:tcPr/>
                </a:tc>
                <a:tc>
                  <a:txBody>
                    <a:bodyPr/>
                    <a:lstStyle/>
                    <a:p>
                      <a:r>
                        <a:rPr lang="en-US" sz="1400" dirty="0"/>
                        <a:t>ISO11992-2:2014: </a:t>
                      </a:r>
                      <a:r>
                        <a:rPr lang="en-US" sz="1400" err="1"/>
                        <a:t>Tyre</a:t>
                      </a:r>
                      <a:r>
                        <a:rPr lang="en-US" sz="1400" dirty="0"/>
                        <a:t> Pressure Status </a:t>
                      </a:r>
                    </a:p>
                    <a:p>
                      <a:r>
                        <a:rPr lang="en-US" sz="1400" dirty="0"/>
                        <a:t>(§ 6.5.4.26)</a:t>
                      </a:r>
                    </a:p>
                    <a:p>
                      <a:r>
                        <a:rPr lang="en-US" sz="1400" dirty="0">
                          <a:solidFill>
                            <a:srgbClr val="FF0000"/>
                          </a:solidFill>
                        </a:rPr>
                        <a:t>mandatory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ISO11992-2:2014: </a:t>
                      </a:r>
                      <a:r>
                        <a:rPr lang="en-US" sz="1400" dirty="0" err="1"/>
                        <a:t>Tyre</a:t>
                      </a:r>
                      <a:r>
                        <a:rPr lang="en-US" sz="1400" dirty="0"/>
                        <a:t> Pressure Threshold Detection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6.5.5.38) </a:t>
                      </a:r>
                      <a:r>
                        <a:rPr lang="en-US" sz="1400" dirty="0">
                          <a:solidFill>
                            <a:srgbClr val="FF0000"/>
                          </a:solidFill>
                        </a:rPr>
                        <a:t>optional</a:t>
                      </a:r>
                    </a:p>
                    <a:p>
                      <a:endParaRPr lang="en-US" sz="1400" dirty="0"/>
                    </a:p>
                  </a:txBody>
                  <a:tcPr/>
                </a:tc>
                <a:tc>
                  <a:txBody>
                    <a:bodyPr/>
                    <a:lstStyle/>
                    <a:p>
                      <a:r>
                        <a:rPr lang="en-US" sz="1400"/>
                        <a:t>R121 TPMS tell-tale</a:t>
                      </a:r>
                      <a:endParaRPr lang="en-US"/>
                    </a:p>
                  </a:txBody>
                  <a:tcPr/>
                </a:tc>
                <a:extLst>
                  <a:ext uri="{0D108BD9-81ED-4DB2-BD59-A6C34878D82A}">
                    <a16:rowId xmlns:a16="http://schemas.microsoft.com/office/drawing/2014/main" val="3764544334"/>
                  </a:ext>
                </a:extLst>
              </a:tr>
              <a:tr h="370840">
                <a:tc>
                  <a:txBody>
                    <a:bodyPr/>
                    <a:lstStyle/>
                    <a:p>
                      <a:r>
                        <a:rPr lang="en-US" sz="1400" dirty="0"/>
                        <a:t>Overpressure</a:t>
                      </a:r>
                    </a:p>
                  </a:txBody>
                  <a:tcPr/>
                </a:tc>
                <a:tc>
                  <a:txBody>
                    <a:bodyPr/>
                    <a:lstStyle/>
                    <a:p>
                      <a:r>
                        <a:rPr lang="en-US" sz="1400" dirty="0"/>
                        <a:t>Overpressure or Extreme Overpressure</a:t>
                      </a:r>
                    </a:p>
                  </a:txBody>
                  <a:tcPr/>
                </a:tc>
                <a:tc>
                  <a:txBody>
                    <a:bodyPr/>
                    <a:lstStyle/>
                    <a:p>
                      <a:r>
                        <a:rPr lang="en-US" sz="1400" dirty="0"/>
                        <a:t>Insufficient</a:t>
                      </a:r>
                    </a:p>
                  </a:txBody>
                  <a:tcPr/>
                </a:tc>
                <a:tc>
                  <a:txBody>
                    <a:bodyPr/>
                    <a:lstStyle/>
                    <a:p>
                      <a:r>
                        <a:rPr lang="en-US" sz="1400" dirty="0"/>
                        <a:t>Overpressure or Extreme Overpressure</a:t>
                      </a:r>
                    </a:p>
                  </a:txBody>
                  <a:tcPr/>
                </a:tc>
                <a:tc>
                  <a:txBody>
                    <a:bodyPr/>
                    <a:lstStyle/>
                    <a:p>
                      <a:r>
                        <a:rPr lang="en-US" sz="1400" dirty="0"/>
                        <a:t>Not defined</a:t>
                      </a:r>
                    </a:p>
                  </a:txBody>
                  <a:tcPr/>
                </a:tc>
                <a:extLst>
                  <a:ext uri="{0D108BD9-81ED-4DB2-BD59-A6C34878D82A}">
                    <a16:rowId xmlns:a16="http://schemas.microsoft.com/office/drawing/2014/main" val="427654238"/>
                  </a:ext>
                </a:extLst>
              </a:tr>
              <a:tr h="370840">
                <a:tc>
                  <a:txBody>
                    <a:bodyPr/>
                    <a:lstStyle/>
                    <a:p>
                      <a:r>
                        <a:rPr lang="en-US" sz="1400" dirty="0"/>
                        <a:t>Nominal </a:t>
                      </a:r>
                    </a:p>
                  </a:txBody>
                  <a:tcPr/>
                </a:tc>
                <a:tc>
                  <a:txBody>
                    <a:bodyPr/>
                    <a:lstStyle/>
                    <a:p>
                      <a:r>
                        <a:rPr lang="en-US" sz="1400" dirty="0"/>
                        <a:t>No Warning Pressure</a:t>
                      </a:r>
                    </a:p>
                  </a:txBody>
                  <a:tcPr/>
                </a:tc>
                <a:tc>
                  <a:txBody>
                    <a:bodyPr/>
                    <a:lstStyle/>
                    <a:p>
                      <a:r>
                        <a:rPr lang="en-US" sz="1400" dirty="0"/>
                        <a:t>Sufficient</a:t>
                      </a:r>
                    </a:p>
                  </a:txBody>
                  <a:tcPr/>
                </a:tc>
                <a:tc>
                  <a:txBody>
                    <a:bodyPr/>
                    <a:lstStyle/>
                    <a:p>
                      <a:r>
                        <a:rPr lang="en-US" sz="1400" dirty="0"/>
                        <a:t>No Warning Pressure</a:t>
                      </a:r>
                    </a:p>
                  </a:txBody>
                  <a:tcPr/>
                </a:tc>
                <a:tc>
                  <a:txBody>
                    <a:bodyPr/>
                    <a:lstStyle/>
                    <a:p>
                      <a:r>
                        <a:rPr lang="en-US" sz="1400" dirty="0"/>
                        <a:t>Off</a:t>
                      </a:r>
                    </a:p>
                  </a:txBody>
                  <a:tcPr/>
                </a:tc>
                <a:extLst>
                  <a:ext uri="{0D108BD9-81ED-4DB2-BD59-A6C34878D82A}">
                    <a16:rowId xmlns:a16="http://schemas.microsoft.com/office/drawing/2014/main" val="2643253450"/>
                  </a:ext>
                </a:extLst>
              </a:tr>
              <a:tr h="370840">
                <a:tc>
                  <a:txBody>
                    <a:bodyPr/>
                    <a:lstStyle/>
                    <a:p>
                      <a:r>
                        <a:rPr lang="en-US" sz="1400" err="1"/>
                        <a:t>Underpressure</a:t>
                      </a:r>
                      <a:endParaRPr lang="en-US" sz="1400"/>
                    </a:p>
                  </a:txBody>
                  <a:tcPr/>
                </a:tc>
                <a:tc>
                  <a:txBody>
                    <a:bodyPr/>
                    <a:lstStyle/>
                    <a:p>
                      <a:r>
                        <a:rPr lang="en-US" sz="1400" err="1"/>
                        <a:t>Underpressure</a:t>
                      </a:r>
                      <a:r>
                        <a:rPr lang="en-US" sz="1400" dirty="0"/>
                        <a:t> or Extreme </a:t>
                      </a:r>
                      <a:r>
                        <a:rPr lang="en-US" sz="1400" err="1"/>
                        <a:t>Underpressure</a:t>
                      </a:r>
                      <a:endParaRPr lang="en-US" sz="1400"/>
                    </a:p>
                  </a:txBody>
                  <a:tcPr/>
                </a:tc>
                <a:tc>
                  <a:txBody>
                    <a:bodyPr/>
                    <a:lstStyle/>
                    <a:p>
                      <a:r>
                        <a:rPr lang="en-US" sz="1400" dirty="0"/>
                        <a:t>Insufficient</a:t>
                      </a:r>
                    </a:p>
                  </a:txBody>
                  <a:tcPr/>
                </a:tc>
                <a:tc>
                  <a:txBody>
                    <a:bodyPr/>
                    <a:lstStyle/>
                    <a:p>
                      <a:r>
                        <a:rPr lang="en-US" sz="1400" err="1"/>
                        <a:t>Underpressure</a:t>
                      </a:r>
                      <a:r>
                        <a:rPr lang="en-US" sz="1400" dirty="0"/>
                        <a:t> or Extreme </a:t>
                      </a:r>
                      <a:r>
                        <a:rPr lang="en-US" sz="1400" err="1"/>
                        <a:t>Underpressure</a:t>
                      </a:r>
                      <a:endParaRPr lang="en-US" sz="1400"/>
                    </a:p>
                  </a:txBody>
                  <a:tcPr/>
                </a:tc>
                <a:tc>
                  <a:txBody>
                    <a:bodyPr/>
                    <a:lstStyle/>
                    <a:p>
                      <a:r>
                        <a:rPr lang="en-US" sz="1400" dirty="0"/>
                        <a:t>Low </a:t>
                      </a:r>
                      <a:r>
                        <a:rPr lang="en-US" sz="1400" dirty="0" err="1"/>
                        <a:t>Tyre</a:t>
                      </a:r>
                      <a:r>
                        <a:rPr lang="en-US" sz="1400" dirty="0"/>
                        <a:t> Pressure</a:t>
                      </a:r>
                    </a:p>
                  </a:txBody>
                  <a:tcPr/>
                </a:tc>
                <a:extLst>
                  <a:ext uri="{0D108BD9-81ED-4DB2-BD59-A6C34878D82A}">
                    <a16:rowId xmlns:a16="http://schemas.microsoft.com/office/drawing/2014/main" val="3217119932"/>
                  </a:ext>
                </a:extLst>
              </a:tr>
            </a:tbl>
          </a:graphicData>
        </a:graphic>
      </p:graphicFrame>
      <p:sp>
        <p:nvSpPr>
          <p:cNvPr id="6" name="Oval 5">
            <a:extLst>
              <a:ext uri="{FF2B5EF4-FFF2-40B4-BE49-F238E27FC236}">
                <a16:creationId xmlns:a16="http://schemas.microsoft.com/office/drawing/2014/main" id="{CFFFD1CD-E206-48E7-B42E-B966A4EC690B}"/>
              </a:ext>
            </a:extLst>
          </p:cNvPr>
          <p:cNvSpPr/>
          <p:nvPr/>
        </p:nvSpPr>
        <p:spPr>
          <a:xfrm>
            <a:off x="8983225" y="4692580"/>
            <a:ext cx="1567543" cy="371789"/>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C50E427-4367-400B-AD78-38354CCCA8D4}"/>
              </a:ext>
            </a:extLst>
          </p:cNvPr>
          <p:cNvSpPr/>
          <p:nvPr/>
        </p:nvSpPr>
        <p:spPr>
          <a:xfrm>
            <a:off x="4623916" y="4704636"/>
            <a:ext cx="1133790" cy="371789"/>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5E1FFB0-96F3-4ABC-A2C3-E89D87B60FB5}"/>
              </a:ext>
            </a:extLst>
          </p:cNvPr>
          <p:cNvSpPr/>
          <p:nvPr/>
        </p:nvSpPr>
        <p:spPr>
          <a:xfrm>
            <a:off x="4623914" y="3743930"/>
            <a:ext cx="1133791" cy="371789"/>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4756FFD4-0548-437B-B5B8-8E594D14A78F}"/>
              </a:ext>
            </a:extLst>
          </p:cNvPr>
          <p:cNvCxnSpPr>
            <a:cxnSpLocks/>
          </p:cNvCxnSpPr>
          <p:nvPr/>
        </p:nvCxnSpPr>
        <p:spPr>
          <a:xfrm flipH="1" flipV="1">
            <a:off x="5576836" y="5064371"/>
            <a:ext cx="519164" cy="923329"/>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3C87B12-ADE7-4E8C-8193-7030CD0333F8}"/>
              </a:ext>
            </a:extLst>
          </p:cNvPr>
          <p:cNvCxnSpPr>
            <a:cxnSpLocks/>
            <a:endCxn id="8" idx="5"/>
          </p:cNvCxnSpPr>
          <p:nvPr/>
        </p:nvCxnSpPr>
        <p:spPr>
          <a:xfrm flipH="1" flipV="1">
            <a:off x="5591665" y="4061272"/>
            <a:ext cx="504335" cy="170648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FC5AF6C-9A65-4E81-9C98-B049D11BA376}"/>
              </a:ext>
            </a:extLst>
          </p:cNvPr>
          <p:cNvCxnSpPr>
            <a:cxnSpLocks/>
            <a:stCxn id="24" idx="3"/>
            <a:endCxn id="6" idx="3"/>
          </p:cNvCxnSpPr>
          <p:nvPr/>
        </p:nvCxnSpPr>
        <p:spPr>
          <a:xfrm flipV="1">
            <a:off x="8683207" y="5009922"/>
            <a:ext cx="529579" cy="977778"/>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89397DB-6D7A-42D3-AF07-EAC3B804D1C7}"/>
              </a:ext>
            </a:extLst>
          </p:cNvPr>
          <p:cNvSpPr txBox="1"/>
          <p:nvPr/>
        </p:nvSpPr>
        <p:spPr>
          <a:xfrm>
            <a:off x="6110829" y="5526035"/>
            <a:ext cx="2572378" cy="923330"/>
          </a:xfrm>
          <a:prstGeom prst="rect">
            <a:avLst/>
          </a:prstGeom>
          <a:noFill/>
          <a:ln w="19050">
            <a:solidFill>
              <a:srgbClr val="7030A0"/>
            </a:solidFill>
          </a:ln>
        </p:spPr>
        <p:txBody>
          <a:bodyPr wrap="square" lIns="91440" tIns="45720" rIns="91440" bIns="45720" rtlCol="0" anchor="t">
            <a:spAutoFit/>
          </a:bodyPr>
          <a:lstStyle/>
          <a:p>
            <a:r>
              <a:rPr lang="en-US"/>
              <a:t>Tell-tale cannot differ between 2 </a:t>
            </a:r>
            <a:r>
              <a:rPr lang="en-US" dirty="0"/>
              <a:t>variants of “Insufficient”</a:t>
            </a:r>
          </a:p>
        </p:txBody>
      </p:sp>
    </p:spTree>
    <p:extLst>
      <p:ext uri="{BB962C8B-B14F-4D97-AF65-F5344CB8AC3E}">
        <p14:creationId xmlns:p14="http://schemas.microsoft.com/office/powerpoint/2010/main" val="112845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6D53-2A95-46AE-8F1B-93726BA5CC45}"/>
              </a:ext>
            </a:extLst>
          </p:cNvPr>
          <p:cNvSpPr>
            <a:spLocks noGrp="1"/>
          </p:cNvSpPr>
          <p:nvPr>
            <p:ph type="title"/>
          </p:nvPr>
        </p:nvSpPr>
        <p:spPr/>
        <p:txBody>
          <a:bodyPr/>
          <a:lstStyle/>
          <a:p>
            <a:r>
              <a:rPr lang="en-US" dirty="0"/>
              <a:t>5. Annex 5 A, par. 2.1.3: Identification data shall be gated</a:t>
            </a:r>
          </a:p>
        </p:txBody>
      </p:sp>
      <p:sp>
        <p:nvSpPr>
          <p:cNvPr id="3" name="Content Placeholder 2">
            <a:extLst>
              <a:ext uri="{FF2B5EF4-FFF2-40B4-BE49-F238E27FC236}">
                <a16:creationId xmlns:a16="http://schemas.microsoft.com/office/drawing/2014/main" id="{55AB61AE-E914-4273-ADEC-E3F8ED16C7D1}"/>
              </a:ext>
            </a:extLst>
          </p:cNvPr>
          <p:cNvSpPr>
            <a:spLocks noGrp="1"/>
          </p:cNvSpPr>
          <p:nvPr>
            <p:ph idx="1"/>
          </p:nvPr>
        </p:nvSpPr>
        <p:spPr>
          <a:xfrm>
            <a:off x="838200" y="2012950"/>
            <a:ext cx="10515600" cy="4479925"/>
          </a:xfrm>
        </p:spPr>
        <p:txBody>
          <a:bodyPr vert="horz" lIns="91440" tIns="45720" rIns="91440" bIns="45720" rtlCol="0" anchor="t">
            <a:normAutofit lnSpcReduction="10000"/>
          </a:bodyPr>
          <a:lstStyle/>
          <a:p>
            <a:pPr marL="0" indent="0">
              <a:buNone/>
            </a:pPr>
            <a:r>
              <a:rPr lang="en-US" dirty="0"/>
              <a:t>Identification data (VIN) in the TPMS/CTIS/TPRS might be hacked or corrupted. This could be crucial if it overrides the information from the Gateway ECU which as a brake ECU has high confidence level, especially if VIN comes from a telematics unit</a:t>
            </a:r>
          </a:p>
          <a:p>
            <a:pPr marL="0" indent="0">
              <a:buNone/>
            </a:pPr>
            <a:r>
              <a:rPr lang="en-US" dirty="0">
                <a:sym typeface="Wingdings" panose="05000000000000000000" pitchFamily="2" charset="2"/>
              </a:rPr>
              <a:t>The content from gateway ECU shall be prioritized over content from TPMS/TRPS/CTIS: add a remark to the VIN entry:</a:t>
            </a:r>
            <a:endParaRPr lang="en-US" dirty="0"/>
          </a:p>
          <a:p>
            <a:pPr marL="0" indent="0">
              <a:buNone/>
            </a:pPr>
            <a:endParaRPr lang="en-US" dirty="0"/>
          </a:p>
          <a:p>
            <a:pPr>
              <a:buFont typeface="Wingdings" panose="05000000000000000000" pitchFamily="2" charset="2"/>
              <a:buChar char="è"/>
            </a:pPr>
            <a:r>
              <a:rPr lang="en-US" dirty="0">
                <a:sym typeface="Wingdings" panose="05000000000000000000" pitchFamily="2" charset="2"/>
              </a:rPr>
              <a:t> Proposal to add a new footnote in the table of par. 2.1.3: </a:t>
            </a:r>
          </a:p>
          <a:p>
            <a:pPr marL="0" indent="0">
              <a:buNone/>
            </a:pPr>
            <a:endParaRPr lang="en-US" strike="sngStrike" dirty="0">
              <a:cs typeface="Calibri"/>
            </a:endParaRPr>
          </a:p>
          <a:p>
            <a:pPr marL="0" indent="0">
              <a:buNone/>
            </a:pPr>
            <a:endParaRPr lang="en-US" strike="sngStrike" dirty="0">
              <a:cs typeface="Calibri"/>
            </a:endParaRPr>
          </a:p>
          <a:p>
            <a:pPr marL="0" indent="0">
              <a:buNone/>
            </a:pPr>
            <a:r>
              <a:rPr lang="en-US" sz="1400" b="1" baseline="30000" dirty="0"/>
              <a:t>(1)</a:t>
            </a:r>
            <a:r>
              <a:rPr lang="en-US" sz="1400" b="1" dirty="0"/>
              <a:t> Content of the Gateway ECU shall be prioritized</a:t>
            </a:r>
            <a:endParaRPr lang="en-US" sz="1400" b="1" dirty="0">
              <a:cs typeface="Calibri"/>
            </a:endParaRPr>
          </a:p>
          <a:p>
            <a:pPr marL="0" indent="0">
              <a:buNone/>
            </a:pPr>
            <a:endParaRPr lang="en-US" dirty="0"/>
          </a:p>
        </p:txBody>
      </p:sp>
      <p:graphicFrame>
        <p:nvGraphicFramePr>
          <p:cNvPr id="5" name="Table 4">
            <a:extLst>
              <a:ext uri="{FF2B5EF4-FFF2-40B4-BE49-F238E27FC236}">
                <a16:creationId xmlns:a16="http://schemas.microsoft.com/office/drawing/2014/main" id="{A5CD6871-18A3-4A0C-A457-574BE46B5365}"/>
              </a:ext>
            </a:extLst>
          </p:cNvPr>
          <p:cNvGraphicFramePr>
            <a:graphicFrameLocks noGrp="1"/>
          </p:cNvGraphicFramePr>
          <p:nvPr>
            <p:extLst>
              <p:ext uri="{D42A27DB-BD31-4B8C-83A1-F6EECF244321}">
                <p14:modId xmlns:p14="http://schemas.microsoft.com/office/powerpoint/2010/main" val="2243769024"/>
              </p:ext>
            </p:extLst>
          </p:nvPr>
        </p:nvGraphicFramePr>
        <p:xfrm>
          <a:off x="934786" y="5268891"/>
          <a:ext cx="8692295" cy="744482"/>
        </p:xfrm>
        <a:graphic>
          <a:graphicData uri="http://schemas.openxmlformats.org/drawingml/2006/table">
            <a:tbl>
              <a:tblPr firstRow="1" firstCol="1" lastRow="1" lastCol="1" bandRow="1" bandCol="1">
                <a:tableStyleId>{5C22544A-7EE6-4342-B048-85BDC9FD1C3A}</a:tableStyleId>
              </a:tblPr>
              <a:tblGrid>
                <a:gridCol w="3309045">
                  <a:extLst>
                    <a:ext uri="{9D8B030D-6E8A-4147-A177-3AD203B41FA5}">
                      <a16:colId xmlns:a16="http://schemas.microsoft.com/office/drawing/2014/main" val="3695571156"/>
                    </a:ext>
                  </a:extLst>
                </a:gridCol>
                <a:gridCol w="2673917">
                  <a:extLst>
                    <a:ext uri="{9D8B030D-6E8A-4147-A177-3AD203B41FA5}">
                      <a16:colId xmlns:a16="http://schemas.microsoft.com/office/drawing/2014/main" val="1013258972"/>
                    </a:ext>
                  </a:extLst>
                </a:gridCol>
                <a:gridCol w="2709333">
                  <a:extLst>
                    <a:ext uri="{9D8B030D-6E8A-4147-A177-3AD203B41FA5}">
                      <a16:colId xmlns:a16="http://schemas.microsoft.com/office/drawing/2014/main" val="3539594954"/>
                    </a:ext>
                  </a:extLst>
                </a:gridCol>
              </a:tblGrid>
              <a:tr h="372241">
                <a:tc>
                  <a:txBody>
                    <a:bodyPr/>
                    <a:lstStyle/>
                    <a:p>
                      <a:pPr marL="71755" marR="71755" algn="l">
                        <a:lnSpc>
                          <a:spcPts val="1100"/>
                        </a:lnSpc>
                        <a:spcBef>
                          <a:spcPts val="200"/>
                        </a:spcBef>
                        <a:spcAft>
                          <a:spcPts val="600"/>
                        </a:spcAft>
                      </a:pPr>
                      <a:r>
                        <a:rPr lang="fr-CH" sz="1800" b="0" dirty="0">
                          <a:solidFill>
                            <a:schemeClr val="tx1"/>
                          </a:solidFill>
                          <a:effectLst/>
                        </a:rPr>
                        <a:t>Identification data index </a:t>
                      </a:r>
                      <a:r>
                        <a:rPr lang="fr-CH" sz="1800" b="1" baseline="30000" dirty="0">
                          <a:solidFill>
                            <a:schemeClr val="tx1"/>
                          </a:solidFill>
                          <a:effectLst/>
                        </a:rPr>
                        <a:t>(1)</a:t>
                      </a:r>
                      <a:endParaRPr lang="de-DE" sz="1800" b="1" baseline="30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l">
                        <a:lnSpc>
                          <a:spcPts val="1100"/>
                        </a:lnSpc>
                        <a:spcBef>
                          <a:spcPts val="200"/>
                        </a:spcBef>
                        <a:spcAft>
                          <a:spcPts val="600"/>
                        </a:spcAft>
                      </a:pPr>
                      <a:r>
                        <a:rPr lang="fr-CH" sz="1800" b="0" dirty="0">
                          <a:solidFill>
                            <a:schemeClr val="tx1"/>
                          </a:solidFill>
                          <a:effectLst/>
                        </a:rPr>
                        <a:t>RGE23 Byte 7</a:t>
                      </a:r>
                      <a:endParaRPr lang="de-DE"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l">
                        <a:lnSpc>
                          <a:spcPts val="1100"/>
                        </a:lnSpc>
                        <a:spcBef>
                          <a:spcPts val="200"/>
                        </a:spcBef>
                        <a:spcAft>
                          <a:spcPts val="600"/>
                        </a:spcAft>
                      </a:pPr>
                      <a:r>
                        <a:rPr lang="fr-CH" sz="1800" b="0" err="1">
                          <a:solidFill>
                            <a:schemeClr val="tx1"/>
                          </a:solidFill>
                          <a:effectLst/>
                        </a:rPr>
                        <a:t>Paragraph</a:t>
                      </a:r>
                      <a:r>
                        <a:rPr lang="fr-CH" sz="1800" b="0">
                          <a:solidFill>
                            <a:schemeClr val="tx1"/>
                          </a:solidFill>
                          <a:effectLst/>
                        </a:rPr>
                        <a:t> 5.6.1.2.</a:t>
                      </a:r>
                      <a:endParaRPr lang="de-DE"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747346"/>
                  </a:ext>
                </a:extLst>
              </a:tr>
              <a:tr h="372241">
                <a:tc>
                  <a:txBody>
                    <a:bodyPr/>
                    <a:lstStyle/>
                    <a:p>
                      <a:pPr marL="71755" marR="71755" algn="l">
                        <a:lnSpc>
                          <a:spcPts val="1100"/>
                        </a:lnSpc>
                        <a:spcBef>
                          <a:spcPts val="200"/>
                        </a:spcBef>
                        <a:spcAft>
                          <a:spcPts val="600"/>
                        </a:spcAft>
                      </a:pPr>
                      <a:r>
                        <a:rPr lang="fr-CH" sz="1800" b="0" dirty="0">
                          <a:solidFill>
                            <a:schemeClr val="tx1"/>
                          </a:solidFill>
                          <a:effectLst/>
                        </a:rPr>
                        <a:t>Identification data content </a:t>
                      </a:r>
                      <a:r>
                        <a:rPr lang="fr-CH" sz="1800" b="1" baseline="30000" dirty="0">
                          <a:solidFill>
                            <a:schemeClr val="tx1"/>
                          </a:solidFill>
                          <a:effectLst/>
                        </a:rPr>
                        <a:t>(1)</a:t>
                      </a:r>
                      <a:endParaRPr lang="de-DE" sz="1800" b="1" baseline="30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l">
                        <a:lnSpc>
                          <a:spcPts val="1100"/>
                        </a:lnSpc>
                        <a:spcBef>
                          <a:spcPts val="200"/>
                        </a:spcBef>
                        <a:spcAft>
                          <a:spcPts val="600"/>
                        </a:spcAft>
                      </a:pPr>
                      <a:r>
                        <a:rPr lang="fr-CH" sz="1800" b="0">
                          <a:solidFill>
                            <a:schemeClr val="tx1"/>
                          </a:solidFill>
                          <a:effectLst/>
                        </a:rPr>
                        <a:t>RGE23 Byte 8</a:t>
                      </a:r>
                      <a:endParaRPr lang="de-DE" sz="1800" b="0">
                        <a:solidFill>
                          <a:schemeClr val="tx1"/>
                        </a:solidFill>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l">
                        <a:lnSpc>
                          <a:spcPts val="1100"/>
                        </a:lnSpc>
                        <a:spcBef>
                          <a:spcPts val="200"/>
                        </a:spcBef>
                        <a:spcAft>
                          <a:spcPts val="600"/>
                        </a:spcAft>
                      </a:pPr>
                      <a:r>
                        <a:rPr lang="fr-CH" sz="1800" b="0" dirty="0" err="1">
                          <a:solidFill>
                            <a:schemeClr val="tx1"/>
                          </a:solidFill>
                          <a:effectLst/>
                        </a:rPr>
                        <a:t>Paragraph</a:t>
                      </a:r>
                      <a:r>
                        <a:rPr lang="fr-CH" sz="1800" b="0" dirty="0">
                          <a:solidFill>
                            <a:schemeClr val="tx1"/>
                          </a:solidFill>
                          <a:effectLst/>
                        </a:rPr>
                        <a:t> 5.6.1.2.</a:t>
                      </a:r>
                      <a:endParaRPr lang="de-DE" sz="1800" b="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126403"/>
                  </a:ext>
                </a:extLst>
              </a:tr>
            </a:tbl>
          </a:graphicData>
        </a:graphic>
      </p:graphicFrame>
    </p:spTree>
    <p:extLst>
      <p:ext uri="{BB962C8B-B14F-4D97-AF65-F5344CB8AC3E}">
        <p14:creationId xmlns:p14="http://schemas.microsoft.com/office/powerpoint/2010/main" val="290833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1D94-7217-4FD1-8817-366D9FC99348}"/>
              </a:ext>
            </a:extLst>
          </p:cNvPr>
          <p:cNvSpPr>
            <a:spLocks noGrp="1"/>
          </p:cNvSpPr>
          <p:nvPr>
            <p:ph type="title"/>
          </p:nvPr>
        </p:nvSpPr>
        <p:spPr/>
        <p:txBody>
          <a:bodyPr>
            <a:normAutofit fontScale="90000"/>
          </a:bodyPr>
          <a:lstStyle/>
          <a:p>
            <a:r>
              <a:rPr lang="de-DE" dirty="0"/>
              <a:t>6. Annex 5 B, </a:t>
            </a:r>
            <a:r>
              <a:rPr lang="de-DE"/>
              <a:t>par. </a:t>
            </a:r>
            <a:r>
              <a:rPr lang="de-DE" dirty="0"/>
              <a:t>4: Source </a:t>
            </a:r>
            <a:r>
              <a:rPr lang="de-DE" dirty="0" err="1"/>
              <a:t>Address</a:t>
            </a:r>
            <a:r>
              <a:rPr lang="de-DE" dirty="0"/>
              <a:t> in </a:t>
            </a:r>
            <a:r>
              <a:rPr lang="de-DE" dirty="0" err="1"/>
              <a:t>road</a:t>
            </a:r>
            <a:r>
              <a:rPr lang="de-DE" dirty="0"/>
              <a:t> </a:t>
            </a:r>
            <a:r>
              <a:rPr lang="de-DE" dirty="0" err="1"/>
              <a:t>train</a:t>
            </a:r>
            <a:r>
              <a:rPr lang="de-DE" dirty="0"/>
              <a:t> of TPMS/TPRS/CTIS </a:t>
            </a:r>
            <a:r>
              <a:rPr lang="de-DE" dirty="0" err="1"/>
              <a:t>is</a:t>
            </a:r>
            <a:r>
              <a:rPr lang="de-DE" dirty="0"/>
              <a:t> not </a:t>
            </a:r>
            <a:r>
              <a:rPr lang="de-DE" dirty="0" err="1"/>
              <a:t>defined</a:t>
            </a:r>
            <a:r>
              <a:rPr lang="de-DE" dirty="0"/>
              <a:t> </a:t>
            </a:r>
            <a:r>
              <a:rPr lang="de-DE" dirty="0" err="1"/>
              <a:t>by</a:t>
            </a:r>
            <a:r>
              <a:rPr lang="de-DE" dirty="0"/>
              <a:t> </a:t>
            </a:r>
            <a:r>
              <a:rPr lang="de-DE" dirty="0" err="1"/>
              <a:t>the</a:t>
            </a:r>
            <a:r>
              <a:rPr lang="de-DE" dirty="0"/>
              <a:t> ECU  </a:t>
            </a:r>
            <a:endParaRPr lang="en-US" dirty="0"/>
          </a:p>
        </p:txBody>
      </p:sp>
      <p:sp>
        <p:nvSpPr>
          <p:cNvPr id="3" name="Content Placeholder 2">
            <a:extLst>
              <a:ext uri="{FF2B5EF4-FFF2-40B4-BE49-F238E27FC236}">
                <a16:creationId xmlns:a16="http://schemas.microsoft.com/office/drawing/2014/main" id="{D8443BA3-5906-4C9E-94EF-D3A07E5718AD}"/>
              </a:ext>
            </a:extLst>
          </p:cNvPr>
          <p:cNvSpPr>
            <a:spLocks noGrp="1"/>
          </p:cNvSpPr>
          <p:nvPr>
            <p:ph idx="1"/>
          </p:nvPr>
        </p:nvSpPr>
        <p:spPr/>
        <p:txBody>
          <a:bodyPr vert="horz" lIns="91440" tIns="45720" rIns="91440" bIns="45720" rtlCol="0" anchor="t">
            <a:normAutofit fontScale="92500" lnSpcReduction="10000"/>
          </a:bodyPr>
          <a:lstStyle/>
          <a:p>
            <a:r>
              <a:rPr lang="en-US" dirty="0"/>
              <a:t>In road train application the Source Address of the gateway ECU is acc. to ISO11992-2, Table B2, and the message EBS23 to the towing vehicle is sent with the corresponding road train position Source Address. Connected sub-system ECUs do not know the road train position they are and are not adapting their Source Address – this must be covered by the Gateway ECU. Each connected TPMS/TPRS/CTIS shall use the fix Source Address 207</a:t>
            </a:r>
            <a:r>
              <a:rPr lang="en-US" baseline="-25000" dirty="0"/>
              <a:t>d</a:t>
            </a:r>
            <a:r>
              <a:rPr lang="en-US" dirty="0"/>
              <a:t>.</a:t>
            </a:r>
          </a:p>
          <a:p>
            <a:endParaRPr lang="en-US" sz="2000" i="1" dirty="0">
              <a:highlight>
                <a:srgbClr val="C0C0C0"/>
              </a:highlight>
            </a:endParaRPr>
          </a:p>
          <a:p>
            <a:pPr>
              <a:buFont typeface="Wingdings" panose="05000000000000000000" pitchFamily="2" charset="2"/>
              <a:buChar char="è"/>
            </a:pPr>
            <a:r>
              <a:rPr lang="en-GB" dirty="0">
                <a:sym typeface="Wingdings" panose="05000000000000000000" pitchFamily="2" charset="2"/>
              </a:rPr>
              <a:t>Rephrase to : </a:t>
            </a:r>
            <a:r>
              <a:rPr lang="en-US" sz="2600" dirty="0">
                <a:effectLst/>
                <a:ea typeface="MS Mincho" panose="02020609040205080304" pitchFamily="49" charset="-128"/>
              </a:rPr>
              <a:t>“4	The towed vehicle ECU providing TPMS</a:t>
            </a:r>
            <a:r>
              <a:rPr lang="en-US" sz="2600" b="1" dirty="0">
                <a:effectLst/>
                <a:ea typeface="MS Mincho" panose="02020609040205080304" pitchFamily="49" charset="-128"/>
              </a:rPr>
              <a:t>/ </a:t>
            </a:r>
            <a:r>
              <a:rPr lang="en-US" sz="2600" dirty="0">
                <a:effectLst/>
                <a:ea typeface="MS Mincho" panose="02020609040205080304" pitchFamily="49" charset="-128"/>
              </a:rPr>
              <a:t>TPRS/ CTIS functionality shall use the source address </a:t>
            </a:r>
            <a:r>
              <a:rPr lang="en-US" sz="2600" b="1" dirty="0">
                <a:effectLst/>
                <a:ea typeface="MS Mincho" panose="02020609040205080304" pitchFamily="49" charset="-128"/>
              </a:rPr>
              <a:t>207</a:t>
            </a:r>
            <a:r>
              <a:rPr lang="en-US" sz="2600" dirty="0">
                <a:effectLst/>
                <a:ea typeface="MS Mincho" panose="02020609040205080304" pitchFamily="49" charset="-128"/>
              </a:rPr>
              <a:t> of "Other Trailer Devices" </a:t>
            </a:r>
            <a:r>
              <a:rPr lang="en-US" sz="2600" strike="sngStrike" dirty="0">
                <a:effectLst/>
                <a:ea typeface="MS Mincho" panose="02020609040205080304" pitchFamily="49" charset="-128"/>
              </a:rPr>
              <a:t>with respect to its position in the road train</a:t>
            </a:r>
            <a:r>
              <a:rPr lang="en-US" sz="2600" dirty="0">
                <a:effectLst/>
                <a:ea typeface="MS Mincho" panose="02020609040205080304" pitchFamily="49" charset="-128"/>
              </a:rPr>
              <a:t> as per SAE J1939-71 standard </a:t>
            </a:r>
            <a:r>
              <a:rPr lang="en-US" sz="2600" b="1" dirty="0">
                <a:effectLst/>
                <a:ea typeface="MS Mincho" panose="02020609040205080304" pitchFamily="49" charset="-128"/>
              </a:rPr>
              <a:t>for forwarding TPMS/TPRS/CTIS information </a:t>
            </a:r>
            <a:r>
              <a:rPr lang="en-US" sz="2600" b="1" dirty="0">
                <a:ea typeface="MS Mincho" panose="02020609040205080304" pitchFamily="49" charset="-128"/>
              </a:rPr>
              <a:t>with respect to trailer position in a road train like defined in ISO11992-2</a:t>
            </a:r>
            <a:r>
              <a:rPr lang="en-US" sz="2600" b="1" dirty="0">
                <a:effectLst/>
                <a:ea typeface="MS Mincho" panose="02020609040205080304" pitchFamily="49" charset="-128"/>
              </a:rPr>
              <a:t>.</a:t>
            </a:r>
            <a:r>
              <a:rPr lang="en-US" sz="2600" strike="sngStrike" dirty="0">
                <a:effectLst/>
                <a:ea typeface="MS Mincho" panose="02020609040205080304" pitchFamily="49" charset="-128"/>
              </a:rPr>
              <a:t> i.e. TPMS</a:t>
            </a:r>
            <a:r>
              <a:rPr lang="en-US" sz="2600" b="1" strike="sngStrike" dirty="0">
                <a:effectLst/>
                <a:ea typeface="MS Mincho" panose="02020609040205080304" pitchFamily="49" charset="-128"/>
              </a:rPr>
              <a:t>/ </a:t>
            </a:r>
            <a:r>
              <a:rPr lang="en-US" sz="2600" strike="sngStrike" dirty="0">
                <a:effectLst/>
                <a:ea typeface="MS Mincho" panose="02020609040205080304" pitchFamily="49" charset="-128"/>
              </a:rPr>
              <a:t>TPRS/ CTIS of the first towed vehicle shall use source address 207 for "Other Trailer #1 Devices.</a:t>
            </a:r>
            <a:r>
              <a:rPr lang="en-US" sz="2600" b="1" dirty="0">
                <a:effectLst/>
                <a:ea typeface="MS Mincho" panose="02020609040205080304" pitchFamily="49" charset="-128"/>
              </a:rPr>
              <a:t> </a:t>
            </a:r>
            <a:r>
              <a:rPr lang="en-US" sz="2600" dirty="0">
                <a:effectLst/>
                <a:ea typeface="MS Mincho" panose="02020609040205080304" pitchFamily="49" charset="-128"/>
              </a:rPr>
              <a:t>“</a:t>
            </a:r>
            <a:endParaRPr lang="en-BE" sz="2600" dirty="0">
              <a:effectLst/>
              <a:ea typeface="MS Mincho" panose="02020609040205080304" pitchFamily="49" charset="-128"/>
            </a:endParaRPr>
          </a:p>
          <a:p>
            <a:pPr>
              <a:buFont typeface="Wingdings" panose="05000000000000000000" pitchFamily="2" charset="2"/>
              <a:buChar char="è"/>
            </a:pPr>
            <a:endParaRPr lang="en-GB" dirty="0">
              <a:sym typeface="Wingdings" panose="05000000000000000000" pitchFamily="2" charset="2"/>
            </a:endParaRPr>
          </a:p>
          <a:p>
            <a:pPr marL="0" indent="0">
              <a:buNone/>
            </a:pPr>
            <a:endParaRPr lang="en-GB" dirty="0">
              <a:sym typeface="Wingdings" panose="05000000000000000000" pitchFamily="2" charset="2"/>
            </a:endParaRPr>
          </a:p>
        </p:txBody>
      </p:sp>
    </p:spTree>
    <p:extLst>
      <p:ext uri="{BB962C8B-B14F-4D97-AF65-F5344CB8AC3E}">
        <p14:creationId xmlns:p14="http://schemas.microsoft.com/office/powerpoint/2010/main" val="250897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8DB81B-4751-4E3A-9503-82D1CD46F0D3}">
  <ds:schemaRefs>
    <ds:schemaRef ds:uri="http://schemas.microsoft.com/sharepoint/v3/contenttype/forms"/>
  </ds:schemaRefs>
</ds:datastoreItem>
</file>

<file path=customXml/itemProps2.xml><?xml version="1.0" encoding="utf-8"?>
<ds:datastoreItem xmlns:ds="http://schemas.openxmlformats.org/officeDocument/2006/customXml" ds:itemID="{521B9C94-5DEB-4C94-8E24-ECC9E4E1129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9FD8312-71E7-4D46-8655-1860D0EEB0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1269</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Explanation of CLEPA proposal for a new supplement to the 01 Series of Amendments to Regulation No. 141</vt:lpstr>
      <vt:lpstr>1. Annex 3, par. 1.5.1: Test Weight </vt:lpstr>
      <vt:lpstr>1. Annex 3, par. 1.5.1: Test Weight </vt:lpstr>
      <vt:lpstr>2. Annex 3, par. 2.2: Lamp test </vt:lpstr>
      <vt:lpstr>3. Annex 5 A, par. 2.1.4: </vt:lpstr>
      <vt:lpstr>4.  Annex 5 B: ECE-R141 is referring to "Low Tyre Pressure Warning", ISO11992-2 is referring to " Tyre pressure insufficent"</vt:lpstr>
      <vt:lpstr>Justification</vt:lpstr>
      <vt:lpstr>5. Annex 5 A, par. 2.1.3: Identification data shall be gated</vt:lpstr>
      <vt:lpstr>6. Annex 5 B, par. 4: Source Address in road train of TPMS/TPRS/CTIS is not defined by the ECU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items for Proposal for supplement 3 to 01 Series of Amendments to Regulation No. 141</dc:title>
  <dc:creator>Cornelius Christian HNV</dc:creator>
  <cp:lastModifiedBy>secretariat</cp:lastModifiedBy>
  <cp:revision>168</cp:revision>
  <dcterms:created xsi:type="dcterms:W3CDTF">2021-11-12T06:45:48Z</dcterms:created>
  <dcterms:modified xsi:type="dcterms:W3CDTF">2022-02-08T11:39:45Z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7294a1c8-9899-41e7-8f6e-8b1b3c79592a_Enabled">
    <vt:lpwstr>true</vt:lpwstr>
  </property>
  <property fmtid="{D5CDD505-2E9C-101B-9397-08002B2CF9AE}" pid="4" name="MSIP_Label_7294a1c8-9899-41e7-8f6e-8b1b3c79592a_SetDate">
    <vt:lpwstr>2021-11-12T08:46:04Z</vt:lpwstr>
  </property>
  <property fmtid="{D5CDD505-2E9C-101B-9397-08002B2CF9AE}" pid="5" name="MSIP_Label_7294a1c8-9899-41e7-8f6e-8b1b3c79592a_Method">
    <vt:lpwstr>Privileged</vt:lpwstr>
  </property>
  <property fmtid="{D5CDD505-2E9C-101B-9397-08002B2CF9AE}" pid="6" name="MSIP_Label_7294a1c8-9899-41e7-8f6e-8b1b3c79592a_Name">
    <vt:lpwstr>Internal sub2 (no marking)</vt:lpwstr>
  </property>
  <property fmtid="{D5CDD505-2E9C-101B-9397-08002B2CF9AE}" pid="7" name="MSIP_Label_7294a1c8-9899-41e7-8f6e-8b1b3c79592a_SiteId">
    <vt:lpwstr>eb70b763-b6d7-4486-8555-8831709a784e</vt:lpwstr>
  </property>
  <property fmtid="{D5CDD505-2E9C-101B-9397-08002B2CF9AE}" pid="8" name="MSIP_Label_7294a1c8-9899-41e7-8f6e-8b1b3c79592a_ActionId">
    <vt:lpwstr>34fb85c1-5d22-4841-93fe-fcab4dd17bcb</vt:lpwstr>
  </property>
  <property fmtid="{D5CDD505-2E9C-101B-9397-08002B2CF9AE}" pid="9" name="MSIP_Label_7294a1c8-9899-41e7-8f6e-8b1b3c79592a_ContentBits">
    <vt:lpwstr>0</vt:lpwstr>
  </property>
</Properties>
</file>