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87" r:id="rId5"/>
    <p:sldId id="288" r:id="rId6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8DF8F5-1262-48C0-9824-1B3313FD782B}" v="3" dt="2022-02-03T15:52:45.1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9" autoAdjust="0"/>
    <p:restoredTop sz="94581" autoAdjust="0"/>
  </p:normalViewPr>
  <p:slideViewPr>
    <p:cSldViewPr>
      <p:cViewPr>
        <p:scale>
          <a:sx n="90" d="100"/>
          <a:sy n="90" d="100"/>
        </p:scale>
        <p:origin x="1454" y="-269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B98DF8F5-1262-48C0-9824-1B3313FD782B}"/>
    <pc:docChg chg="undo custSel modSld">
      <pc:chgData name="Konstantin Glukhenkiy" userId="24b49d37-c936-4e44-8fab-4bfac34f62f4" providerId="ADAL" clId="{B98DF8F5-1262-48C0-9824-1B3313FD782B}" dt="2022-02-03T16:06:47.062" v="685" actId="6549"/>
      <pc:docMkLst>
        <pc:docMk/>
      </pc:docMkLst>
      <pc:sldChg chg="modSp mod">
        <pc:chgData name="Konstantin Glukhenkiy" userId="24b49d37-c936-4e44-8fab-4bfac34f62f4" providerId="ADAL" clId="{B98DF8F5-1262-48C0-9824-1B3313FD782B}" dt="2022-02-03T14:57:11.358" v="192" actId="20577"/>
        <pc:sldMkLst>
          <pc:docMk/>
          <pc:sldMk cId="2256515904" sldId="287"/>
        </pc:sldMkLst>
        <pc:spChg chg="mod">
          <ac:chgData name="Konstantin Glukhenkiy" userId="24b49d37-c936-4e44-8fab-4bfac34f62f4" providerId="ADAL" clId="{B98DF8F5-1262-48C0-9824-1B3313FD782B}" dt="2022-02-03T14:57:11.358" v="192" actId="20577"/>
          <ac:spMkLst>
            <pc:docMk/>
            <pc:sldMk cId="2256515904" sldId="287"/>
            <ac:spMk id="3" creationId="{00000000-0000-0000-0000-000000000000}"/>
          </ac:spMkLst>
        </pc:spChg>
        <pc:spChg chg="mod">
          <ac:chgData name="Konstantin Glukhenkiy" userId="24b49d37-c936-4e44-8fab-4bfac34f62f4" providerId="ADAL" clId="{B98DF8F5-1262-48C0-9824-1B3313FD782B}" dt="2022-02-03T14:51:18.066" v="34" actId="6549"/>
          <ac:spMkLst>
            <pc:docMk/>
            <pc:sldMk cId="2256515904" sldId="287"/>
            <ac:spMk id="4" creationId="{00000000-0000-0000-0000-000000000000}"/>
          </ac:spMkLst>
        </pc:spChg>
      </pc:sldChg>
      <pc:sldChg chg="modSp mod">
        <pc:chgData name="Konstantin Glukhenkiy" userId="24b49d37-c936-4e44-8fab-4bfac34f62f4" providerId="ADAL" clId="{B98DF8F5-1262-48C0-9824-1B3313FD782B}" dt="2022-02-03T16:06:47.062" v="685" actId="6549"/>
        <pc:sldMkLst>
          <pc:docMk/>
          <pc:sldMk cId="302958873" sldId="288"/>
        </pc:sldMkLst>
        <pc:spChg chg="mod">
          <ac:chgData name="Konstantin Glukhenkiy" userId="24b49d37-c936-4e44-8fab-4bfac34f62f4" providerId="ADAL" clId="{B98DF8F5-1262-48C0-9824-1B3313FD782B}" dt="2022-02-03T16:06:47.062" v="685" actId="6549"/>
          <ac:spMkLst>
            <pc:docMk/>
            <pc:sldMk cId="302958873" sldId="288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03-Feb-22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03/02/2022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Noise and Tyres (GRBP)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General information and WP.29 highlights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endParaRPr lang="en-GB" sz="1800" dirty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2200" dirty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2200" dirty="0"/>
              <a:t>The </a:t>
            </a:r>
            <a:r>
              <a:rPr lang="en-GB" sz="2200" b="1" dirty="0"/>
              <a:t>next session</a:t>
            </a:r>
            <a:r>
              <a:rPr lang="en-GB" sz="2200" dirty="0"/>
              <a:t> is provisionally scheduled from </a:t>
            </a:r>
            <a:r>
              <a:rPr lang="en-GB" sz="2200" b="1" dirty="0"/>
              <a:t>14 to 16 September 2022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2200" dirty="0"/>
              <a:t>The </a:t>
            </a:r>
            <a:r>
              <a:rPr lang="en-GB" sz="2200" b="1" dirty="0"/>
              <a:t>deadline for the submission of official working documents</a:t>
            </a:r>
            <a:r>
              <a:rPr lang="en-GB" sz="2200" dirty="0"/>
              <a:t> is</a:t>
            </a:r>
            <a:r>
              <a:rPr lang="en-GB" sz="2200" b="1" dirty="0"/>
              <a:t> 22 June 2022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2200" dirty="0"/>
              <a:t>For new pictures with notes, all text for translation should be editable. No text as an embedded image!   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US" sz="2200" dirty="0"/>
              <a:t>Copyright/intellectual property issues: the submitter of any document (including a presentation) may be invited to confirm that publication of this document on the UNECE website and further use does not violate any copyright/intellectual property rights and that the submitter agrees to hold UNECE harmless of any copyright/intellectual property claims concerning this document. If a document contains materials of third parties, permission of these parties may be required.   </a:t>
            </a:r>
            <a:endParaRPr lang="en-GB" sz="2200" dirty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7329264" y="62508"/>
            <a:ext cx="25767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GRBP-75-24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(75th GRBP, 8-11 February 2022,</a:t>
            </a: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items 1 and 9)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126603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350841"/>
            <a:ext cx="7986092" cy="1210146"/>
          </a:xfrm>
        </p:spPr>
        <p:txBody>
          <a:bodyPr>
            <a:normAutofit/>
          </a:bodyPr>
          <a:lstStyle/>
          <a:p>
            <a:pPr algn="l"/>
            <a:r>
              <a:rPr lang="en-GB" sz="3300" dirty="0">
                <a:solidFill>
                  <a:schemeClr val="bg1"/>
                </a:solidFill>
              </a:rPr>
              <a:t>Highlights of the recent session(s) of WP.29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tx1"/>
                </a:solidFill>
              </a:rPr>
              <a:t> 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8525" y="1772816"/>
            <a:ext cx="9648949" cy="4896544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GB" sz="2000" dirty="0">
                <a:solidFill>
                  <a:schemeClr val="accent2"/>
                </a:solidFill>
              </a:rPr>
              <a:t>November 20</a:t>
            </a:r>
            <a:r>
              <a:rPr lang="ru-RU" sz="2000" dirty="0">
                <a:solidFill>
                  <a:schemeClr val="accent2"/>
                </a:solidFill>
              </a:rPr>
              <a:t>2</a:t>
            </a:r>
            <a:r>
              <a:rPr lang="en-US" sz="2000" dirty="0">
                <a:solidFill>
                  <a:schemeClr val="accent2"/>
                </a:solidFill>
              </a:rPr>
              <a:t>1</a:t>
            </a:r>
            <a:r>
              <a:rPr lang="en-GB" sz="2000" dirty="0">
                <a:solidFill>
                  <a:schemeClr val="accent2"/>
                </a:solidFill>
              </a:rPr>
              <a:t>  </a:t>
            </a:r>
            <a:endParaRPr lang="en-GB" sz="2000" b="1" dirty="0">
              <a:solidFill>
                <a:schemeClr val="accent2"/>
              </a:solidFill>
            </a:endParaRP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Opening statement of the UNECE Sustainable Transport Division Director Mr. Yuwei Li</a:t>
            </a: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AC.2 continued discussion on the use of content protected by copy or intellectual property rights in documents prepared for and presented at WP.29 and GR sessions</a:t>
            </a: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WP.29 and AC.3 approved the GRBP request to extend the mandate of IWG QRTV GTR for two years (until December 2023)</a:t>
            </a: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AC.3 agreed to keep UN GTR No. 16 (</a:t>
            </a:r>
            <a:r>
              <a:rPr lang="en-US" sz="2200" dirty="0" err="1"/>
              <a:t>Tyres</a:t>
            </a:r>
            <a:r>
              <a:rPr lang="en-US" sz="2200" dirty="0"/>
              <a:t>) on the agenda, in view of various ongoing activities on </a:t>
            </a:r>
            <a:r>
              <a:rPr lang="en-US" sz="2200" dirty="0" err="1"/>
              <a:t>tyres</a:t>
            </a:r>
            <a:r>
              <a:rPr lang="en-US" sz="2200" dirty="0"/>
              <a:t> </a:t>
            </a: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WP.29 awaits GRs reviews </a:t>
            </a:r>
            <a:r>
              <a:rPr lang="en-US" sz="2200"/>
              <a:t>of the framework </a:t>
            </a:r>
            <a:r>
              <a:rPr lang="en-US" sz="2200" dirty="0"/>
              <a:t>document on vehicle whole-life </a:t>
            </a:r>
            <a:r>
              <a:rPr lang="en-US" sz="2200"/>
              <a:t>compliance (under 1997 Agreement)</a:t>
            </a:r>
            <a:endParaRPr lang="en-US" sz="2200" dirty="0"/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WP.29 endorsed establishment of an IWG on vehicle regulations for road safety and environmental protection for regions of low- and middle-income countries </a:t>
            </a: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WP.29 See report in ECE/TRANS/WP.29/1161</a:t>
            </a:r>
            <a:endParaRPr lang="en-US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58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92a9dd4e8c7f8be46150dda41d58f11b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fb9d01cd92e8bcc0c6298e0f34402da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DC900B-96EE-4AB4-8B51-F38ACD517BC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b4a1c0d-4a69-4996-a84a-fc699b9f49de"/>
    <ds:schemaRef ds:uri="http://purl.org/dc/terms/"/>
    <ds:schemaRef ds:uri="http://schemas.openxmlformats.org/package/2006/metadata/core-properties"/>
    <ds:schemaRef ds:uri="acccb6d4-dbe5-46d2-b4d3-5733603d8cc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EF620EE-9699-40E7-BAA7-74A6D6348D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DCFE1E-428E-4769-B6A6-5F964C8B7C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20673</TotalTime>
  <Words>335</Words>
  <Application>Microsoft Office PowerPoint</Application>
  <PresentationFormat>A4 Paper (210x297 mm)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Verdana</vt:lpstr>
      <vt:lpstr>Office Theme</vt:lpstr>
      <vt:lpstr>Working Party on Noise and Tyres (GRBP) General information and WP.29 highlights</vt:lpstr>
      <vt:lpstr>Highlights of the recent session(s) of WP.29  </vt:lpstr>
    </vt:vector>
  </TitlesOfParts>
  <Company>ECE-ISU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secretariat</cp:lastModifiedBy>
  <cp:revision>195</cp:revision>
  <cp:lastPrinted>2014-03-30T15:01:41Z</cp:lastPrinted>
  <dcterms:created xsi:type="dcterms:W3CDTF">2014-03-30T12:17:15Z</dcterms:created>
  <dcterms:modified xsi:type="dcterms:W3CDTF">2022-02-03T16:06:54Z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Order">
    <vt:r8>8531200</vt:r8>
  </property>
</Properties>
</file>