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7FEADE-B0D6-48B0-9C1A-9B3DA93047DB}" v="3" dt="2022-01-27T13:29:51.3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477FEADE-B0D6-48B0-9C1A-9B3DA93047DB}"/>
    <pc:docChg chg="undo custSel modSld">
      <pc:chgData name="Francois Guichard" userId="b25862a6-b641-4ece-b9f9-9230f3cdb908" providerId="ADAL" clId="{477FEADE-B0D6-48B0-9C1A-9B3DA93047DB}" dt="2022-01-27T15:55:39.621" v="233" actId="113"/>
      <pc:docMkLst>
        <pc:docMk/>
      </pc:docMkLst>
      <pc:sldChg chg="addSp modSp mod">
        <pc:chgData name="Francois Guichard" userId="b25862a6-b641-4ece-b9f9-9230f3cdb908" providerId="ADAL" clId="{477FEADE-B0D6-48B0-9C1A-9B3DA93047DB}" dt="2022-01-27T15:55:39.621" v="233" actId="113"/>
        <pc:sldMkLst>
          <pc:docMk/>
          <pc:sldMk cId="132899373" sldId="256"/>
        </pc:sldMkLst>
        <pc:spChg chg="add mod">
          <ac:chgData name="Francois Guichard" userId="b25862a6-b641-4ece-b9f9-9230f3cdb908" providerId="ADAL" clId="{477FEADE-B0D6-48B0-9C1A-9B3DA93047DB}" dt="2022-01-27T13:28:54.289" v="69" actId="20577"/>
          <ac:spMkLst>
            <pc:docMk/>
            <pc:sldMk cId="132899373" sldId="256"/>
            <ac:spMk id="2" creationId="{E86CB110-3C2A-4A21-A03C-90F394D115E4}"/>
          </ac:spMkLst>
        </pc:spChg>
        <pc:spChg chg="add mod">
          <ac:chgData name="Francois Guichard" userId="b25862a6-b641-4ece-b9f9-9230f3cdb908" providerId="ADAL" clId="{477FEADE-B0D6-48B0-9C1A-9B3DA93047DB}" dt="2022-01-27T15:55:39.621" v="233" actId="113"/>
          <ac:spMkLst>
            <pc:docMk/>
            <pc:sldMk cId="132899373" sldId="256"/>
            <ac:spMk id="3" creationId="{C54375A2-4C72-46A9-91C3-54DE56CC2154}"/>
          </ac:spMkLst>
        </pc:spChg>
        <pc:spChg chg="mod">
          <ac:chgData name="Francois Guichard" userId="b25862a6-b641-4ece-b9f9-9230f3cdb908" providerId="ADAL" clId="{477FEADE-B0D6-48B0-9C1A-9B3DA93047DB}" dt="2022-01-27T15:55:21.755" v="217" actId="6549"/>
          <ac:spMkLst>
            <pc:docMk/>
            <pc:sldMk cId="132899373" sldId="256"/>
            <ac:spMk id="4" creationId="{00000000-0000-0000-0000-000000000000}"/>
          </ac:spMkLst>
        </pc:spChg>
        <pc:spChg chg="add mod">
          <ac:chgData name="Francois Guichard" userId="b25862a6-b641-4ece-b9f9-9230f3cdb908" providerId="ADAL" clId="{477FEADE-B0D6-48B0-9C1A-9B3DA93047DB}" dt="2022-01-27T13:30:30.591" v="158" actId="403"/>
          <ac:spMkLst>
            <pc:docMk/>
            <pc:sldMk cId="132899373" sldId="256"/>
            <ac:spMk id="5" creationId="{A24C711A-BC82-4CD1-979D-C6338BF917A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030CA22-C593-449B-87AE-CBEB9646CF31}"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331475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30CA22-C593-449B-87AE-CBEB9646CF31}"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171272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30CA22-C593-449B-87AE-CBEB9646CF31}"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69805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30CA22-C593-449B-87AE-CBEB9646CF31}"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24820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30CA22-C593-449B-87AE-CBEB9646CF31}"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355900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030CA22-C593-449B-87AE-CBEB9646CF31}" type="datetimeFigureOut">
              <a:rPr lang="en-GB" smtClean="0"/>
              <a:t>27/01/2022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2462754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030CA22-C593-449B-87AE-CBEB9646CF31}" type="datetimeFigureOut">
              <a:rPr lang="en-GB" smtClean="0"/>
              <a:t>27/01/2022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212927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030CA22-C593-449B-87AE-CBEB9646CF31}" type="datetimeFigureOut">
              <a:rPr lang="en-GB" smtClean="0"/>
              <a:t>27/01/2022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258226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0CA22-C593-449B-87AE-CBEB9646CF31}" type="datetimeFigureOut">
              <a:rPr lang="en-GB" smtClean="0"/>
              <a:t>27/01/2022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2678272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30CA22-C593-449B-87AE-CBEB9646CF31}" type="datetimeFigureOut">
              <a:rPr lang="en-GB" smtClean="0"/>
              <a:t>27/01/2022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156784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30CA22-C593-449B-87AE-CBEB9646CF31}" type="datetimeFigureOut">
              <a:rPr lang="en-GB" smtClean="0"/>
              <a:t>27/01/2022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DFE54-4B9F-460D-87CE-FADE9AAD4BE9}" type="slidenum">
              <a:rPr lang="en-GB" smtClean="0"/>
              <a:t>‹#›</a:t>
            </a:fld>
            <a:endParaRPr lang="en-GB"/>
          </a:p>
        </p:txBody>
      </p:sp>
    </p:spTree>
    <p:extLst>
      <p:ext uri="{BB962C8B-B14F-4D97-AF65-F5344CB8AC3E}">
        <p14:creationId xmlns:p14="http://schemas.microsoft.com/office/powerpoint/2010/main" val="394624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0CA22-C593-449B-87AE-CBEB9646CF31}" type="datetimeFigureOut">
              <a:rPr lang="en-GB" smtClean="0"/>
              <a:t>27/01/2022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DFE54-4B9F-460D-87CE-FADE9AAD4BE9}" type="slidenum">
              <a:rPr lang="en-GB" smtClean="0"/>
              <a:t>‹#›</a:t>
            </a:fld>
            <a:endParaRPr lang="en-GB"/>
          </a:p>
        </p:txBody>
      </p:sp>
    </p:spTree>
    <p:extLst>
      <p:ext uri="{BB962C8B-B14F-4D97-AF65-F5344CB8AC3E}">
        <p14:creationId xmlns:p14="http://schemas.microsoft.com/office/powerpoint/2010/main" val="758349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0512" y="2658689"/>
            <a:ext cx="8570976" cy="3277820"/>
          </a:xfrm>
          <a:prstGeom prst="rect">
            <a:avLst/>
          </a:prstGeom>
        </p:spPr>
        <p:txBody>
          <a:bodyPr wrap="square">
            <a:spAutoFit/>
          </a:bodyPr>
          <a:lstStyle/>
          <a:p>
            <a:pPr>
              <a:spcAft>
                <a:spcPts val="600"/>
              </a:spcAft>
            </a:pPr>
            <a:r>
              <a:rPr lang="en-GB" sz="1600" i="1" dirty="0">
                <a:effectLst/>
                <a:latin typeface="Times New Roman" panose="02020603050405020304" pitchFamily="18" charset="0"/>
                <a:ea typeface="Times New Roman" panose="02020603050405020304" pitchFamily="18" charset="0"/>
              </a:rPr>
              <a:t>Insert new paragraph 5.2.1.26.5.,</a:t>
            </a:r>
            <a:r>
              <a:rPr lang="en-GB" sz="1600" dirty="0">
                <a:effectLst/>
                <a:latin typeface="Times New Roman" panose="02020603050405020304" pitchFamily="18" charset="0"/>
                <a:ea typeface="Times New Roman" panose="02020603050405020304" pitchFamily="18" charset="0"/>
              </a:rPr>
              <a:t> to read:</a:t>
            </a:r>
            <a:endParaRPr lang="en-US" sz="1600" dirty="0">
              <a:effectLst/>
              <a:latin typeface="Times New Roman" panose="02020603050405020304" pitchFamily="18" charset="0"/>
              <a:ea typeface="Times New Roman" panose="02020603050405020304" pitchFamily="18" charset="0"/>
            </a:endParaRPr>
          </a:p>
          <a:p>
            <a:pPr marL="1438275" indent="-1438275" algn="just">
              <a:spcAft>
                <a:spcPts val="600"/>
              </a:spcAft>
            </a:pPr>
            <a:r>
              <a:rPr lang="en-GB" sz="1600" dirty="0">
                <a:effectLst/>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5.2.1.26.5.	</a:t>
            </a:r>
            <a:r>
              <a:rPr lang="en-GB" sz="1600" b="1" dirty="0">
                <a:solidFill>
                  <a:srgbClr val="000000"/>
                </a:solidFill>
                <a:effectLst/>
                <a:latin typeface="Times New Roman" panose="02020603050405020304" pitchFamily="18" charset="0"/>
                <a:ea typeface="Times New Roman" panose="02020603050405020304" pitchFamily="18" charset="0"/>
              </a:rPr>
              <a:t>If the parking braking</a:t>
            </a:r>
            <a:r>
              <a:rPr lang="en-GB" sz="1600" dirty="0">
                <a:solidFill>
                  <a:srgbClr val="000000"/>
                </a:solidFill>
                <a:effectLst/>
                <a:latin typeface="Times New Roman" panose="02020603050405020304" pitchFamily="18" charset="0"/>
                <a:ea typeface="Times New Roman" panose="02020603050405020304" pitchFamily="18" charset="0"/>
              </a:rPr>
              <a:t> </a:t>
            </a:r>
            <a:r>
              <a:rPr lang="en-GB" sz="1600" b="1" dirty="0">
                <a:solidFill>
                  <a:srgbClr val="000000"/>
                </a:solidFill>
                <a:effectLst/>
                <a:latin typeface="Times New Roman" panose="02020603050405020304" pitchFamily="18" charset="0"/>
                <a:ea typeface="Times New Roman" panose="02020603050405020304" pitchFamily="18" charset="0"/>
              </a:rPr>
              <a:t>system detects a request (generated automatically or by the driver) to apply the parking brake, the actuation of the warning as required in</a:t>
            </a:r>
            <a:r>
              <a:rPr lang="en-GB" sz="1600" b="1" strike="sngStrike" dirty="0">
                <a:solidFill>
                  <a:srgbClr val="000000"/>
                </a:solidFill>
                <a:effectLst/>
                <a:latin typeface="Times New Roman" panose="02020603050405020304" pitchFamily="18" charset="0"/>
                <a:ea typeface="Times New Roman" panose="02020603050405020304" pitchFamily="18" charset="0"/>
              </a:rPr>
              <a:t> </a:t>
            </a:r>
            <a:r>
              <a:rPr lang="en-GB" sz="1600" b="1" dirty="0">
                <a:solidFill>
                  <a:srgbClr val="000000"/>
                </a:solidFill>
                <a:effectLst/>
                <a:latin typeface="Times New Roman" panose="02020603050405020304" pitchFamily="18" charset="0"/>
                <a:ea typeface="Times New Roman" panose="02020603050405020304" pitchFamily="18" charset="0"/>
              </a:rPr>
              <a:t>paragraph 2.6. of Annex 8 may be delayed until the parking brake is in a stable state.</a:t>
            </a:r>
            <a:r>
              <a:rPr lang="en-GB" sz="1600" dirty="0">
                <a:solidFill>
                  <a:srgbClr val="000000"/>
                </a:solidFill>
                <a:effectLst/>
                <a:latin typeface="Times New Roman" panose="02020603050405020304" pitchFamily="18" charset="0"/>
                <a:ea typeface="Times New Roman" panose="02020603050405020304" pitchFamily="18" charset="0"/>
              </a:rPr>
              <a:t>”</a:t>
            </a:r>
            <a:r>
              <a:rPr lang="en-GB" sz="1600" b="1" dirty="0">
                <a:solidFill>
                  <a:srgbClr val="000000"/>
                </a:solidFill>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algn="just">
              <a:spcAft>
                <a:spcPts val="600"/>
              </a:spcAft>
            </a:pPr>
            <a:r>
              <a:rPr lang="en-GB" sz="1600" i="1" dirty="0">
                <a:effectLst/>
                <a:latin typeface="Times New Roman" panose="02020603050405020304" pitchFamily="18" charset="0"/>
                <a:ea typeface="Times New Roman" panose="02020603050405020304" pitchFamily="18" charset="0"/>
              </a:rPr>
              <a:t>Annex 8, paragraph 2.6.,</a:t>
            </a:r>
            <a:r>
              <a:rPr lang="en-GB" sz="1600" dirty="0">
                <a:effectLst/>
                <a:latin typeface="Times New Roman" panose="02020603050405020304" pitchFamily="18" charset="0"/>
                <a:ea typeface="Times New Roman" panose="02020603050405020304" pitchFamily="18" charset="0"/>
              </a:rPr>
              <a:t> reads (for reference only):</a:t>
            </a:r>
            <a:endParaRPr lang="en-US" sz="1600" dirty="0">
              <a:effectLst/>
              <a:latin typeface="Times New Roman" panose="02020603050405020304" pitchFamily="18" charset="0"/>
              <a:ea typeface="Times New Roman" panose="02020603050405020304" pitchFamily="18" charset="0"/>
            </a:endParaRPr>
          </a:p>
          <a:p>
            <a:pPr marL="1438275" indent="-1438275" algn="just">
              <a:spcAft>
                <a:spcPts val="600"/>
              </a:spcAft>
            </a:pPr>
            <a:r>
              <a:rPr lang="en-GB" sz="1600" dirty="0">
                <a:effectLst/>
                <a:latin typeface="Times New Roman" panose="02020603050405020304" pitchFamily="18" charset="0"/>
                <a:ea typeface="Times New Roman" panose="02020603050405020304" pitchFamily="18" charset="0"/>
              </a:rPr>
              <a:t>“2.6.	When the pressure in the line feeding energy to the spring compression chamber -  excluding lines of an auxiliary release device using a fluid under pressure - falls to the level at which the brake parts begin to move, an optical or audible warning device shall be actuated. Provided this requirement is met, the warning device may comprise the red warning signal specified in paragraph 5.2.1.29.1.1. of this Regulation. This provision does not apply to trailers.”</a:t>
            </a:r>
            <a:endParaRPr lang="en-US" sz="16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E86CB110-3C2A-4A21-A03C-90F394D115E4}"/>
              </a:ext>
            </a:extLst>
          </p:cNvPr>
          <p:cNvSpPr txBox="1"/>
          <p:nvPr/>
        </p:nvSpPr>
        <p:spPr>
          <a:xfrm>
            <a:off x="609600" y="526473"/>
            <a:ext cx="3485570" cy="369332"/>
          </a:xfrm>
          <a:prstGeom prst="rect">
            <a:avLst/>
          </a:prstGeom>
          <a:noFill/>
        </p:spPr>
        <p:txBody>
          <a:bodyPr wrap="none" rtlCol="0">
            <a:spAutoFit/>
          </a:bodyPr>
          <a:lstStyle/>
          <a:p>
            <a:r>
              <a:rPr lang="en-US" dirty="0"/>
              <a:t>Submitted by the expert from OICA</a:t>
            </a:r>
          </a:p>
        </p:txBody>
      </p:sp>
      <p:sp>
        <p:nvSpPr>
          <p:cNvPr id="3" name="TextBox 2">
            <a:extLst>
              <a:ext uri="{FF2B5EF4-FFF2-40B4-BE49-F238E27FC236}">
                <a16:creationId xmlns:a16="http://schemas.microsoft.com/office/drawing/2014/main" id="{C54375A2-4C72-46A9-91C3-54DE56CC2154}"/>
              </a:ext>
            </a:extLst>
          </p:cNvPr>
          <p:cNvSpPr txBox="1"/>
          <p:nvPr/>
        </p:nvSpPr>
        <p:spPr>
          <a:xfrm>
            <a:off x="7684655" y="341745"/>
            <a:ext cx="4275145" cy="923330"/>
          </a:xfrm>
          <a:prstGeom prst="rect">
            <a:avLst/>
          </a:prstGeom>
          <a:noFill/>
        </p:spPr>
        <p:txBody>
          <a:bodyPr wrap="none" rtlCol="0">
            <a:spAutoFit/>
          </a:bodyPr>
          <a:lstStyle/>
          <a:p>
            <a:r>
              <a:rPr lang="en-US" u="sng" dirty="0"/>
              <a:t>Informal document</a:t>
            </a:r>
            <a:r>
              <a:rPr lang="en-US" dirty="0"/>
              <a:t> </a:t>
            </a:r>
            <a:r>
              <a:rPr lang="en-US" b="1" dirty="0"/>
              <a:t>GRVA-12-48 </a:t>
            </a:r>
            <a:r>
              <a:rPr lang="en-US" dirty="0"/>
              <a:t>(reissued)</a:t>
            </a:r>
            <a:br>
              <a:rPr lang="en-US" dirty="0"/>
            </a:br>
            <a:r>
              <a:rPr lang="en-US" dirty="0"/>
              <a:t>12</a:t>
            </a:r>
            <a:r>
              <a:rPr lang="en-US" baseline="30000" dirty="0"/>
              <a:t>th</a:t>
            </a:r>
            <a:r>
              <a:rPr lang="en-US" dirty="0"/>
              <a:t> GRVA, 24-28 January 2022</a:t>
            </a:r>
            <a:br>
              <a:rPr lang="en-US" dirty="0"/>
            </a:br>
            <a:r>
              <a:rPr lang="en-US" dirty="0"/>
              <a:t>Agenda item 8(c)</a:t>
            </a:r>
            <a:endParaRPr lang="en-US" b="1" dirty="0"/>
          </a:p>
        </p:txBody>
      </p:sp>
      <p:sp>
        <p:nvSpPr>
          <p:cNvPr id="5" name="TextBox 4">
            <a:extLst>
              <a:ext uri="{FF2B5EF4-FFF2-40B4-BE49-F238E27FC236}">
                <a16:creationId xmlns:a16="http://schemas.microsoft.com/office/drawing/2014/main" id="{A24C711A-BC82-4CD1-979D-C6338BF917AC}"/>
              </a:ext>
            </a:extLst>
          </p:cNvPr>
          <p:cNvSpPr txBox="1"/>
          <p:nvPr/>
        </p:nvSpPr>
        <p:spPr>
          <a:xfrm>
            <a:off x="2525645" y="1403927"/>
            <a:ext cx="7325467" cy="461665"/>
          </a:xfrm>
          <a:prstGeom prst="rect">
            <a:avLst/>
          </a:prstGeom>
          <a:noFill/>
        </p:spPr>
        <p:txBody>
          <a:bodyPr wrap="none" rtlCol="0">
            <a:spAutoFit/>
          </a:bodyPr>
          <a:lstStyle/>
          <a:p>
            <a:pPr algn="ctr"/>
            <a:r>
              <a:rPr lang="en-US" sz="2400" b="1" dirty="0"/>
              <a:t>Elements supporting ECE/TRANS/WP.29/GRVA/2022/11</a:t>
            </a:r>
          </a:p>
        </p:txBody>
      </p:sp>
    </p:spTree>
    <p:extLst>
      <p:ext uri="{BB962C8B-B14F-4D97-AF65-F5344CB8AC3E}">
        <p14:creationId xmlns:p14="http://schemas.microsoft.com/office/powerpoint/2010/main" val="13289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932DAC10-5599-4C59-8A50-C7CE1B0E5157}"/>
              </a:ext>
            </a:extLst>
          </p:cNvPr>
          <p:cNvCxnSpPr>
            <a:cxnSpLocks/>
          </p:cNvCxnSpPr>
          <p:nvPr/>
        </p:nvCxnSpPr>
        <p:spPr>
          <a:xfrm flipH="1" flipV="1">
            <a:off x="4355709" y="1234440"/>
            <a:ext cx="5573" cy="422774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5B8D1773-3232-465B-890E-EBD7B7672A2E}"/>
              </a:ext>
            </a:extLst>
          </p:cNvPr>
          <p:cNvSpPr/>
          <p:nvPr/>
        </p:nvSpPr>
        <p:spPr>
          <a:xfrm>
            <a:off x="6166116" y="1601905"/>
            <a:ext cx="1797162" cy="386027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1200"/>
              </a:spcBef>
            </a:pPr>
            <a:endParaRPr lang="en-GB" sz="2400" dirty="0" err="1"/>
          </a:p>
        </p:txBody>
      </p:sp>
      <p:cxnSp>
        <p:nvCxnSpPr>
          <p:cNvPr id="30" name="Straight Connector 29"/>
          <p:cNvCxnSpPr/>
          <p:nvPr/>
        </p:nvCxnSpPr>
        <p:spPr>
          <a:xfrm>
            <a:off x="4150299" y="5462180"/>
            <a:ext cx="57739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68F1C93-B8B0-4ADB-AF1F-30A5CCD862A3}"/>
              </a:ext>
            </a:extLst>
          </p:cNvPr>
          <p:cNvCxnSpPr>
            <a:cxnSpLocks/>
          </p:cNvCxnSpPr>
          <p:nvPr/>
        </p:nvCxnSpPr>
        <p:spPr>
          <a:xfrm>
            <a:off x="4150299" y="2394120"/>
            <a:ext cx="5623735" cy="0"/>
          </a:xfrm>
          <a:prstGeom prst="line">
            <a:avLst/>
          </a:prstGeom>
          <a:ln>
            <a:solidFill>
              <a:srgbClr val="0070C0"/>
            </a:solidFill>
            <a:prstDash val="dashDot"/>
          </a:ln>
        </p:spPr>
        <p:style>
          <a:lnRef idx="1">
            <a:schemeClr val="accent1"/>
          </a:lnRef>
          <a:fillRef idx="0">
            <a:schemeClr val="accent1"/>
          </a:fillRef>
          <a:effectRef idx="0">
            <a:schemeClr val="accent1"/>
          </a:effectRef>
          <a:fontRef idx="minor">
            <a:schemeClr val="tx1"/>
          </a:fontRef>
        </p:style>
      </p:cxnSp>
      <p:pic>
        <p:nvPicPr>
          <p:cNvPr id="45" name="Picture 44">
            <a:extLst>
              <a:ext uri="{FF2B5EF4-FFF2-40B4-BE49-F238E27FC236}">
                <a16:creationId xmlns:a16="http://schemas.microsoft.com/office/drawing/2014/main" id="{8EBA8DBD-641C-4E79-AE04-61C292142ADC}"/>
              </a:ext>
            </a:extLst>
          </p:cNvPr>
          <p:cNvPicPr>
            <a:picLocks noChangeAspect="1"/>
          </p:cNvPicPr>
          <p:nvPr/>
        </p:nvPicPr>
        <p:blipFill>
          <a:blip r:embed="rId2"/>
          <a:stretch>
            <a:fillRect/>
          </a:stretch>
        </p:blipFill>
        <p:spPr>
          <a:xfrm>
            <a:off x="6640952" y="3607931"/>
            <a:ext cx="516411" cy="411516"/>
          </a:xfrm>
          <a:prstGeom prst="rect">
            <a:avLst/>
          </a:prstGeom>
        </p:spPr>
      </p:pic>
      <p:sp>
        <p:nvSpPr>
          <p:cNvPr id="60" name="TextBox 59"/>
          <p:cNvSpPr txBox="1"/>
          <p:nvPr/>
        </p:nvSpPr>
        <p:spPr>
          <a:xfrm>
            <a:off x="543752" y="384209"/>
            <a:ext cx="2970685" cy="461665"/>
          </a:xfrm>
          <a:prstGeom prst="rect">
            <a:avLst/>
          </a:prstGeom>
          <a:noFill/>
        </p:spPr>
        <p:txBody>
          <a:bodyPr wrap="none" rtlCol="0">
            <a:spAutoFit/>
          </a:bodyPr>
          <a:lstStyle/>
          <a:p>
            <a:r>
              <a:rPr lang="en-GB" sz="2400" b="1" dirty="0"/>
              <a:t>Pneumatic Park Brake</a:t>
            </a:r>
          </a:p>
        </p:txBody>
      </p:sp>
      <p:sp>
        <p:nvSpPr>
          <p:cNvPr id="72" name="TextBox 71">
            <a:extLst>
              <a:ext uri="{FF2B5EF4-FFF2-40B4-BE49-F238E27FC236}">
                <a16:creationId xmlns:a16="http://schemas.microsoft.com/office/drawing/2014/main" id="{9957B0C3-0DB0-4149-A141-5210CB971E8B}"/>
              </a:ext>
            </a:extLst>
          </p:cNvPr>
          <p:cNvSpPr txBox="1"/>
          <p:nvPr/>
        </p:nvSpPr>
        <p:spPr>
          <a:xfrm>
            <a:off x="2840062" y="2098654"/>
            <a:ext cx="1404059" cy="590931"/>
          </a:xfrm>
          <a:prstGeom prst="rect">
            <a:avLst/>
          </a:prstGeom>
          <a:noFill/>
        </p:spPr>
        <p:txBody>
          <a:bodyPr wrap="square" rtlCol="0">
            <a:spAutoFit/>
          </a:bodyPr>
          <a:lstStyle/>
          <a:p>
            <a:pPr algn="ctr">
              <a:lnSpc>
                <a:spcPct val="90000"/>
              </a:lnSpc>
              <a:spcBef>
                <a:spcPts val="1200"/>
              </a:spcBef>
            </a:pPr>
            <a:r>
              <a:rPr lang="sv-SE" sz="1200" b="1" dirty="0">
                <a:solidFill>
                  <a:srgbClr val="0070C0"/>
                </a:solidFill>
              </a:rPr>
              <a:t>Pressure level when brake parts start moving</a:t>
            </a:r>
            <a:endParaRPr lang="en-GB" sz="1200" b="1" dirty="0" err="1">
              <a:solidFill>
                <a:srgbClr val="0070C0"/>
              </a:solidFill>
            </a:endParaRPr>
          </a:p>
        </p:txBody>
      </p:sp>
      <p:sp>
        <p:nvSpPr>
          <p:cNvPr id="73" name="TextBox 72"/>
          <p:cNvSpPr txBox="1"/>
          <p:nvPr/>
        </p:nvSpPr>
        <p:spPr>
          <a:xfrm>
            <a:off x="3390133" y="5176248"/>
            <a:ext cx="314510" cy="400110"/>
          </a:xfrm>
          <a:prstGeom prst="rect">
            <a:avLst/>
          </a:prstGeom>
          <a:noFill/>
        </p:spPr>
        <p:txBody>
          <a:bodyPr wrap="none" rtlCol="0">
            <a:spAutoFit/>
          </a:bodyPr>
          <a:lstStyle/>
          <a:p>
            <a:r>
              <a:rPr lang="en-GB" sz="2000" b="1" dirty="0">
                <a:solidFill>
                  <a:srgbClr val="0070C0"/>
                </a:solidFill>
              </a:rPr>
              <a:t>0</a:t>
            </a:r>
          </a:p>
        </p:txBody>
      </p:sp>
      <p:sp>
        <p:nvSpPr>
          <p:cNvPr id="74" name="TextBox 73"/>
          <p:cNvSpPr txBox="1"/>
          <p:nvPr/>
        </p:nvSpPr>
        <p:spPr>
          <a:xfrm>
            <a:off x="2902806" y="1592839"/>
            <a:ext cx="1278573" cy="461665"/>
          </a:xfrm>
          <a:prstGeom prst="rect">
            <a:avLst/>
          </a:prstGeom>
          <a:noFill/>
        </p:spPr>
        <p:txBody>
          <a:bodyPr wrap="square" rtlCol="0">
            <a:spAutoFit/>
          </a:bodyPr>
          <a:lstStyle/>
          <a:p>
            <a:pPr algn="ctr"/>
            <a:r>
              <a:rPr lang="en-GB" sz="1200" i="1" dirty="0"/>
              <a:t>Park brake Released</a:t>
            </a:r>
          </a:p>
        </p:txBody>
      </p:sp>
      <p:sp>
        <p:nvSpPr>
          <p:cNvPr id="75" name="TextBox 74"/>
          <p:cNvSpPr txBox="1"/>
          <p:nvPr/>
        </p:nvSpPr>
        <p:spPr>
          <a:xfrm>
            <a:off x="2956575" y="5497488"/>
            <a:ext cx="1171032" cy="461665"/>
          </a:xfrm>
          <a:prstGeom prst="rect">
            <a:avLst/>
          </a:prstGeom>
          <a:noFill/>
        </p:spPr>
        <p:txBody>
          <a:bodyPr wrap="square" rtlCol="0">
            <a:spAutoFit/>
          </a:bodyPr>
          <a:lstStyle/>
          <a:p>
            <a:pPr algn="ctr"/>
            <a:r>
              <a:rPr lang="en-GB" sz="1200" i="1" dirty="0"/>
              <a:t>Park brake Applied</a:t>
            </a:r>
          </a:p>
        </p:txBody>
      </p:sp>
      <p:sp>
        <p:nvSpPr>
          <p:cNvPr id="80" name="TextBox 79">
            <a:extLst>
              <a:ext uri="{FF2B5EF4-FFF2-40B4-BE49-F238E27FC236}">
                <a16:creationId xmlns:a16="http://schemas.microsoft.com/office/drawing/2014/main" id="{840C9121-E023-4EA0-9223-E6F16BE53F3E}"/>
              </a:ext>
            </a:extLst>
          </p:cNvPr>
          <p:cNvSpPr txBox="1"/>
          <p:nvPr/>
        </p:nvSpPr>
        <p:spPr>
          <a:xfrm>
            <a:off x="4041812" y="419970"/>
            <a:ext cx="1636133" cy="757130"/>
          </a:xfrm>
          <a:prstGeom prst="rect">
            <a:avLst/>
          </a:prstGeom>
          <a:noFill/>
        </p:spPr>
        <p:txBody>
          <a:bodyPr wrap="square" rtlCol="0">
            <a:spAutoFit/>
          </a:bodyPr>
          <a:lstStyle/>
          <a:p>
            <a:pPr algn="ctr">
              <a:lnSpc>
                <a:spcPct val="90000"/>
              </a:lnSpc>
              <a:spcBef>
                <a:spcPts val="1200"/>
              </a:spcBef>
            </a:pPr>
            <a:r>
              <a:rPr lang="sv-SE" sz="1600" b="1" dirty="0">
                <a:solidFill>
                  <a:srgbClr val="0070C0"/>
                </a:solidFill>
              </a:rPr>
              <a:t>Pressure in parking brake cylinder</a:t>
            </a:r>
          </a:p>
        </p:txBody>
      </p:sp>
      <p:sp>
        <p:nvSpPr>
          <p:cNvPr id="2" name="TextBox 1"/>
          <p:cNvSpPr txBox="1"/>
          <p:nvPr/>
        </p:nvSpPr>
        <p:spPr>
          <a:xfrm>
            <a:off x="8997696" y="423047"/>
            <a:ext cx="2377197" cy="584775"/>
          </a:xfrm>
          <a:prstGeom prst="rect">
            <a:avLst/>
          </a:prstGeom>
          <a:solidFill>
            <a:srgbClr val="FFFF00"/>
          </a:solidFill>
        </p:spPr>
        <p:txBody>
          <a:bodyPr wrap="square" rtlCol="0">
            <a:spAutoFit/>
          </a:bodyPr>
          <a:lstStyle/>
          <a:p>
            <a:pPr algn="ctr"/>
            <a:r>
              <a:rPr lang="en-GB" sz="3200" b="1" dirty="0"/>
              <a:t>No change</a:t>
            </a:r>
          </a:p>
        </p:txBody>
      </p:sp>
      <p:sp>
        <p:nvSpPr>
          <p:cNvPr id="3" name="TextBox 2"/>
          <p:cNvSpPr txBox="1"/>
          <p:nvPr/>
        </p:nvSpPr>
        <p:spPr>
          <a:xfrm>
            <a:off x="6382028" y="1878687"/>
            <a:ext cx="1034257" cy="307777"/>
          </a:xfrm>
          <a:prstGeom prst="rect">
            <a:avLst/>
          </a:prstGeom>
          <a:noFill/>
        </p:spPr>
        <p:txBody>
          <a:bodyPr wrap="none" rtlCol="0">
            <a:spAutoFit/>
          </a:bodyPr>
          <a:lstStyle/>
          <a:p>
            <a:r>
              <a:rPr lang="en-GB" sz="1400" i="1" dirty="0"/>
              <a:t>No warning</a:t>
            </a:r>
          </a:p>
        </p:txBody>
      </p:sp>
    </p:spTree>
    <p:extLst>
      <p:ext uri="{BB962C8B-B14F-4D97-AF65-F5344CB8AC3E}">
        <p14:creationId xmlns:p14="http://schemas.microsoft.com/office/powerpoint/2010/main" val="258746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50C447-709A-484C-BD18-9D5D795B92F7}"/>
              </a:ext>
            </a:extLst>
          </p:cNvPr>
          <p:cNvSpPr/>
          <p:nvPr/>
        </p:nvSpPr>
        <p:spPr>
          <a:xfrm>
            <a:off x="7976872" y="5572802"/>
            <a:ext cx="1814766" cy="828326"/>
          </a:xfrm>
          <a:prstGeom prst="rect">
            <a:avLst/>
          </a:prstGeom>
          <a:solidFill>
            <a:schemeClr val="accent1">
              <a:lumMod val="10000"/>
              <a:lumOff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1200"/>
              </a:spcBef>
            </a:pPr>
            <a:endParaRPr lang="en-GB" sz="2400" dirty="0" err="1"/>
          </a:p>
        </p:txBody>
      </p:sp>
      <p:sp>
        <p:nvSpPr>
          <p:cNvPr id="5" name="Rectangle 4">
            <a:extLst>
              <a:ext uri="{FF2B5EF4-FFF2-40B4-BE49-F238E27FC236}">
                <a16:creationId xmlns:a16="http://schemas.microsoft.com/office/drawing/2014/main" id="{59C56CE9-12D0-4030-AD70-ED7BFCE1F329}"/>
              </a:ext>
            </a:extLst>
          </p:cNvPr>
          <p:cNvSpPr/>
          <p:nvPr/>
        </p:nvSpPr>
        <p:spPr>
          <a:xfrm>
            <a:off x="4361283" y="1601905"/>
            <a:ext cx="1797162" cy="3860276"/>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1200"/>
              </a:spcBef>
            </a:pPr>
            <a:endParaRPr lang="en-GB" sz="2400" dirty="0" err="1"/>
          </a:p>
        </p:txBody>
      </p:sp>
      <p:sp>
        <p:nvSpPr>
          <p:cNvPr id="6" name="TextBox 5">
            <a:extLst>
              <a:ext uri="{FF2B5EF4-FFF2-40B4-BE49-F238E27FC236}">
                <a16:creationId xmlns:a16="http://schemas.microsoft.com/office/drawing/2014/main" id="{EE915C6A-DCF8-411B-8D09-6DB0FBE46CC7}"/>
              </a:ext>
            </a:extLst>
          </p:cNvPr>
          <p:cNvSpPr txBox="1"/>
          <p:nvPr/>
        </p:nvSpPr>
        <p:spPr>
          <a:xfrm>
            <a:off x="1407811" y="2494516"/>
            <a:ext cx="1143064" cy="757130"/>
          </a:xfrm>
          <a:prstGeom prst="rect">
            <a:avLst/>
          </a:prstGeom>
          <a:noFill/>
        </p:spPr>
        <p:txBody>
          <a:bodyPr wrap="square" rtlCol="0">
            <a:spAutoFit/>
          </a:bodyPr>
          <a:lstStyle/>
          <a:p>
            <a:pPr>
              <a:lnSpc>
                <a:spcPct val="90000"/>
              </a:lnSpc>
              <a:spcBef>
                <a:spcPts val="1200"/>
              </a:spcBef>
            </a:pPr>
            <a:r>
              <a:rPr lang="sv-SE" sz="1600" b="1" dirty="0">
                <a:solidFill>
                  <a:srgbClr val="00B050"/>
                </a:solidFill>
              </a:rPr>
              <a:t>Stable Release state</a:t>
            </a:r>
            <a:endParaRPr lang="en-GB" sz="1600" b="1" dirty="0" err="1">
              <a:solidFill>
                <a:srgbClr val="00B050"/>
              </a:solidFill>
            </a:endParaRPr>
          </a:p>
        </p:txBody>
      </p:sp>
      <p:sp>
        <p:nvSpPr>
          <p:cNvPr id="9" name="TextBox 8">
            <a:extLst>
              <a:ext uri="{FF2B5EF4-FFF2-40B4-BE49-F238E27FC236}">
                <a16:creationId xmlns:a16="http://schemas.microsoft.com/office/drawing/2014/main" id="{F0973267-0A3F-4B19-8B52-C279AF25534A}"/>
              </a:ext>
            </a:extLst>
          </p:cNvPr>
          <p:cNvSpPr txBox="1"/>
          <p:nvPr/>
        </p:nvSpPr>
        <p:spPr>
          <a:xfrm>
            <a:off x="4361281" y="6060045"/>
            <a:ext cx="3615583" cy="341632"/>
          </a:xfrm>
          <a:prstGeom prst="rect">
            <a:avLst/>
          </a:prstGeom>
          <a:solidFill>
            <a:schemeClr val="bg1"/>
          </a:solidFill>
          <a:ln w="12700">
            <a:solidFill>
              <a:schemeClr val="tx1"/>
            </a:solidFill>
          </a:ln>
        </p:spPr>
        <p:txBody>
          <a:bodyPr wrap="square" rtlCol="0">
            <a:spAutoFit/>
          </a:bodyPr>
          <a:lstStyle/>
          <a:p>
            <a:pPr algn="ctr">
              <a:lnSpc>
                <a:spcPct val="90000"/>
              </a:lnSpc>
              <a:spcBef>
                <a:spcPts val="1200"/>
              </a:spcBef>
            </a:pPr>
            <a:r>
              <a:rPr lang="sv-SE" b="1" dirty="0"/>
              <a:t>Parking brake application</a:t>
            </a:r>
            <a:endParaRPr lang="en-GB" b="1" dirty="0" err="1"/>
          </a:p>
        </p:txBody>
      </p:sp>
      <p:cxnSp>
        <p:nvCxnSpPr>
          <p:cNvPr id="11" name="Straight Arrow Connector 10">
            <a:extLst>
              <a:ext uri="{FF2B5EF4-FFF2-40B4-BE49-F238E27FC236}">
                <a16:creationId xmlns:a16="http://schemas.microsoft.com/office/drawing/2014/main" id="{932DAC10-5599-4C59-8A50-C7CE1B0E5157}"/>
              </a:ext>
            </a:extLst>
          </p:cNvPr>
          <p:cNvCxnSpPr>
            <a:cxnSpLocks/>
          </p:cNvCxnSpPr>
          <p:nvPr/>
        </p:nvCxnSpPr>
        <p:spPr>
          <a:xfrm flipH="1" flipV="1">
            <a:off x="4355709" y="1234440"/>
            <a:ext cx="5573" cy="422774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029F072-E830-4629-AEDD-9CCADA7CC53A}"/>
              </a:ext>
            </a:extLst>
          </p:cNvPr>
          <p:cNvSpPr txBox="1"/>
          <p:nvPr/>
        </p:nvSpPr>
        <p:spPr>
          <a:xfrm>
            <a:off x="1407811" y="3607931"/>
            <a:ext cx="1060570" cy="535531"/>
          </a:xfrm>
          <a:prstGeom prst="rect">
            <a:avLst/>
          </a:prstGeom>
          <a:noFill/>
        </p:spPr>
        <p:txBody>
          <a:bodyPr wrap="square" rtlCol="0">
            <a:spAutoFit/>
          </a:bodyPr>
          <a:lstStyle/>
          <a:p>
            <a:pPr>
              <a:lnSpc>
                <a:spcPct val="90000"/>
              </a:lnSpc>
              <a:spcBef>
                <a:spcPts val="1200"/>
              </a:spcBef>
            </a:pPr>
            <a:r>
              <a:rPr lang="sv-SE" sz="1600" b="1" dirty="0">
                <a:solidFill>
                  <a:srgbClr val="FF9900"/>
                </a:solidFill>
              </a:rPr>
              <a:t>Unstable area</a:t>
            </a:r>
            <a:endParaRPr lang="en-GB" sz="1600" b="1" dirty="0" err="1">
              <a:solidFill>
                <a:srgbClr val="FF9900"/>
              </a:solidFill>
            </a:endParaRPr>
          </a:p>
        </p:txBody>
      </p:sp>
      <p:sp>
        <p:nvSpPr>
          <p:cNvPr id="13" name="TextBox 12">
            <a:extLst>
              <a:ext uri="{FF2B5EF4-FFF2-40B4-BE49-F238E27FC236}">
                <a16:creationId xmlns:a16="http://schemas.microsoft.com/office/drawing/2014/main" id="{3344FE17-2FE6-46E9-93C4-CB9D466F0512}"/>
              </a:ext>
            </a:extLst>
          </p:cNvPr>
          <p:cNvSpPr txBox="1"/>
          <p:nvPr/>
        </p:nvSpPr>
        <p:spPr>
          <a:xfrm>
            <a:off x="1407811" y="4513721"/>
            <a:ext cx="1060570" cy="757130"/>
          </a:xfrm>
          <a:prstGeom prst="rect">
            <a:avLst/>
          </a:prstGeom>
          <a:noFill/>
        </p:spPr>
        <p:txBody>
          <a:bodyPr wrap="square" rtlCol="0">
            <a:spAutoFit/>
          </a:bodyPr>
          <a:lstStyle/>
          <a:p>
            <a:pPr>
              <a:lnSpc>
                <a:spcPct val="90000"/>
              </a:lnSpc>
              <a:spcBef>
                <a:spcPts val="1200"/>
              </a:spcBef>
            </a:pPr>
            <a:r>
              <a:rPr lang="sv-SE" sz="1600" b="1" dirty="0">
                <a:solidFill>
                  <a:srgbClr val="00B050"/>
                </a:solidFill>
              </a:rPr>
              <a:t>Stable Applied state</a:t>
            </a:r>
            <a:endParaRPr lang="en-GB" sz="1600" b="1" dirty="0" err="1">
              <a:solidFill>
                <a:srgbClr val="00B050"/>
              </a:solidFill>
            </a:endParaRPr>
          </a:p>
        </p:txBody>
      </p:sp>
      <p:sp>
        <p:nvSpPr>
          <p:cNvPr id="15" name="Rectangle 14">
            <a:extLst>
              <a:ext uri="{FF2B5EF4-FFF2-40B4-BE49-F238E27FC236}">
                <a16:creationId xmlns:a16="http://schemas.microsoft.com/office/drawing/2014/main" id="{12DDCEC1-21BB-48F7-9080-1ECD36110218}"/>
              </a:ext>
            </a:extLst>
          </p:cNvPr>
          <p:cNvSpPr/>
          <p:nvPr/>
        </p:nvSpPr>
        <p:spPr>
          <a:xfrm>
            <a:off x="7976872" y="1601905"/>
            <a:ext cx="1797162" cy="3860276"/>
          </a:xfrm>
          <a:prstGeom prst="rect">
            <a:avLst/>
          </a:prstGeom>
          <a:solidFill>
            <a:schemeClr val="accent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1200"/>
              </a:spcBef>
            </a:pPr>
            <a:endParaRPr lang="en-GB" sz="2400" dirty="0" err="1"/>
          </a:p>
        </p:txBody>
      </p:sp>
      <p:sp>
        <p:nvSpPr>
          <p:cNvPr id="16" name="Rectangle 15">
            <a:extLst>
              <a:ext uri="{FF2B5EF4-FFF2-40B4-BE49-F238E27FC236}">
                <a16:creationId xmlns:a16="http://schemas.microsoft.com/office/drawing/2014/main" id="{5B8D1773-3232-465B-890E-EBD7B7672A2E}"/>
              </a:ext>
            </a:extLst>
          </p:cNvPr>
          <p:cNvSpPr/>
          <p:nvPr/>
        </p:nvSpPr>
        <p:spPr>
          <a:xfrm>
            <a:off x="6166116" y="1601905"/>
            <a:ext cx="1797162" cy="386027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1200"/>
              </a:spcBef>
            </a:pPr>
            <a:endParaRPr lang="en-GB" sz="2400" dirty="0" err="1"/>
          </a:p>
        </p:txBody>
      </p:sp>
      <p:sp>
        <p:nvSpPr>
          <p:cNvPr id="19" name="TextBox 18">
            <a:extLst>
              <a:ext uri="{FF2B5EF4-FFF2-40B4-BE49-F238E27FC236}">
                <a16:creationId xmlns:a16="http://schemas.microsoft.com/office/drawing/2014/main" id="{851967E8-7216-4C4F-B0C7-7763E4A9CB32}"/>
              </a:ext>
            </a:extLst>
          </p:cNvPr>
          <p:cNvSpPr txBox="1"/>
          <p:nvPr/>
        </p:nvSpPr>
        <p:spPr>
          <a:xfrm>
            <a:off x="8002648" y="5671425"/>
            <a:ext cx="1771386" cy="590931"/>
          </a:xfrm>
          <a:prstGeom prst="rect">
            <a:avLst/>
          </a:prstGeom>
          <a:noFill/>
        </p:spPr>
        <p:txBody>
          <a:bodyPr wrap="square" rtlCol="0">
            <a:spAutoFit/>
          </a:bodyPr>
          <a:lstStyle/>
          <a:p>
            <a:pPr algn="ctr">
              <a:lnSpc>
                <a:spcPct val="90000"/>
              </a:lnSpc>
              <a:spcBef>
                <a:spcPts val="1200"/>
              </a:spcBef>
            </a:pPr>
            <a:r>
              <a:rPr lang="sv-SE" b="1" dirty="0"/>
              <a:t>Parking brake Release</a:t>
            </a:r>
            <a:endParaRPr lang="en-GB" b="1" dirty="0" err="1"/>
          </a:p>
        </p:txBody>
      </p:sp>
      <p:cxnSp>
        <p:nvCxnSpPr>
          <p:cNvPr id="24" name="Straight Connector 23">
            <a:extLst>
              <a:ext uri="{FF2B5EF4-FFF2-40B4-BE49-F238E27FC236}">
                <a16:creationId xmlns:a16="http://schemas.microsoft.com/office/drawing/2014/main" id="{185355F8-5A7E-41FB-9362-F095462E17BC}"/>
              </a:ext>
            </a:extLst>
          </p:cNvPr>
          <p:cNvCxnSpPr>
            <a:cxnSpLocks/>
          </p:cNvCxnSpPr>
          <p:nvPr/>
        </p:nvCxnSpPr>
        <p:spPr>
          <a:xfrm>
            <a:off x="1474359" y="3444885"/>
            <a:ext cx="8299675"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EEBD8F8-E568-4123-B44B-46F9F87E42C2}"/>
              </a:ext>
            </a:extLst>
          </p:cNvPr>
          <p:cNvCxnSpPr>
            <a:cxnSpLocks/>
          </p:cNvCxnSpPr>
          <p:nvPr/>
        </p:nvCxnSpPr>
        <p:spPr>
          <a:xfrm>
            <a:off x="1474359" y="4273559"/>
            <a:ext cx="8299675"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150299" y="5462180"/>
            <a:ext cx="5773989"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584A7052-FE70-49D8-98BD-79212CE0E87B}"/>
              </a:ext>
            </a:extLst>
          </p:cNvPr>
          <p:cNvSpPr txBox="1"/>
          <p:nvPr/>
        </p:nvSpPr>
        <p:spPr>
          <a:xfrm>
            <a:off x="4361311" y="5577133"/>
            <a:ext cx="1806877" cy="480131"/>
          </a:xfrm>
          <a:prstGeom prst="rect">
            <a:avLst/>
          </a:prstGeom>
          <a:solidFill>
            <a:schemeClr val="accent5">
              <a:lumMod val="20000"/>
              <a:lumOff val="80000"/>
            </a:schemeClr>
          </a:solidFill>
          <a:ln w="12700">
            <a:solidFill>
              <a:schemeClr val="tx1"/>
            </a:solidFill>
          </a:ln>
        </p:spPr>
        <p:txBody>
          <a:bodyPr wrap="square" rtlCol="0">
            <a:spAutoFit/>
          </a:bodyPr>
          <a:lstStyle/>
          <a:p>
            <a:pPr algn="ctr">
              <a:lnSpc>
                <a:spcPct val="90000"/>
              </a:lnSpc>
              <a:spcBef>
                <a:spcPts val="1200"/>
              </a:spcBef>
            </a:pPr>
            <a:r>
              <a:rPr lang="sv-SE" sz="1400" b="1" dirty="0"/>
              <a:t>By driver</a:t>
            </a:r>
            <a:br>
              <a:rPr lang="en-GB" sz="1400" b="1" dirty="0" err="1"/>
            </a:br>
            <a:endParaRPr lang="sv-SE" sz="1400" b="1" dirty="0"/>
          </a:p>
        </p:txBody>
      </p:sp>
      <p:sp>
        <p:nvSpPr>
          <p:cNvPr id="37" name="TextBox 36">
            <a:extLst>
              <a:ext uri="{FF2B5EF4-FFF2-40B4-BE49-F238E27FC236}">
                <a16:creationId xmlns:a16="http://schemas.microsoft.com/office/drawing/2014/main" id="{22D6C09E-6101-49D6-A21C-9AA3C2F79812}"/>
              </a:ext>
            </a:extLst>
          </p:cNvPr>
          <p:cNvSpPr txBox="1"/>
          <p:nvPr/>
        </p:nvSpPr>
        <p:spPr>
          <a:xfrm>
            <a:off x="6172932" y="5576358"/>
            <a:ext cx="1803932" cy="480131"/>
          </a:xfrm>
          <a:prstGeom prst="rect">
            <a:avLst/>
          </a:prstGeom>
          <a:solidFill>
            <a:schemeClr val="tx2">
              <a:lumMod val="20000"/>
              <a:lumOff val="80000"/>
            </a:schemeClr>
          </a:solidFill>
          <a:ln w="12700">
            <a:solidFill>
              <a:schemeClr val="tx1"/>
            </a:solidFill>
          </a:ln>
        </p:spPr>
        <p:txBody>
          <a:bodyPr wrap="square" rtlCol="0">
            <a:spAutoFit/>
          </a:bodyPr>
          <a:lstStyle/>
          <a:p>
            <a:pPr algn="ctr">
              <a:lnSpc>
                <a:spcPct val="90000"/>
              </a:lnSpc>
              <a:spcBef>
                <a:spcPts val="1200"/>
              </a:spcBef>
            </a:pPr>
            <a:r>
              <a:rPr lang="sv-SE" sz="1400" b="1" dirty="0"/>
              <a:t>Due to e.g. air leakage</a:t>
            </a:r>
            <a:endParaRPr lang="en-GB" sz="1400" b="1" dirty="0" err="1"/>
          </a:p>
        </p:txBody>
      </p:sp>
      <p:cxnSp>
        <p:nvCxnSpPr>
          <p:cNvPr id="41" name="Straight Connector 40">
            <a:extLst>
              <a:ext uri="{FF2B5EF4-FFF2-40B4-BE49-F238E27FC236}">
                <a16:creationId xmlns:a16="http://schemas.microsoft.com/office/drawing/2014/main" id="{C68F1C93-B8B0-4ADB-AF1F-30A5CCD862A3}"/>
              </a:ext>
            </a:extLst>
          </p:cNvPr>
          <p:cNvCxnSpPr>
            <a:cxnSpLocks/>
          </p:cNvCxnSpPr>
          <p:nvPr/>
        </p:nvCxnSpPr>
        <p:spPr>
          <a:xfrm>
            <a:off x="4150299" y="2394120"/>
            <a:ext cx="5623735" cy="0"/>
          </a:xfrm>
          <a:prstGeom prst="line">
            <a:avLst/>
          </a:prstGeom>
          <a:ln>
            <a:solidFill>
              <a:srgbClr val="0070C0"/>
            </a:solidFill>
            <a:prstDash val="dashDot"/>
          </a:ln>
        </p:spPr>
        <p:style>
          <a:lnRef idx="1">
            <a:schemeClr val="accent1"/>
          </a:lnRef>
          <a:fillRef idx="0">
            <a:schemeClr val="accent1"/>
          </a:fillRef>
          <a:effectRef idx="0">
            <a:schemeClr val="accent1"/>
          </a:effectRef>
          <a:fontRef idx="minor">
            <a:schemeClr val="tx1"/>
          </a:fontRef>
        </p:style>
      </p:cxnSp>
      <p:pic>
        <p:nvPicPr>
          <p:cNvPr id="45" name="Picture 44">
            <a:extLst>
              <a:ext uri="{FF2B5EF4-FFF2-40B4-BE49-F238E27FC236}">
                <a16:creationId xmlns:a16="http://schemas.microsoft.com/office/drawing/2014/main" id="{8EBA8DBD-641C-4E79-AE04-61C292142ADC}"/>
              </a:ext>
            </a:extLst>
          </p:cNvPr>
          <p:cNvPicPr>
            <a:picLocks noChangeAspect="1"/>
          </p:cNvPicPr>
          <p:nvPr/>
        </p:nvPicPr>
        <p:blipFill>
          <a:blip r:embed="rId2"/>
          <a:stretch>
            <a:fillRect/>
          </a:stretch>
        </p:blipFill>
        <p:spPr>
          <a:xfrm>
            <a:off x="6640952" y="3607931"/>
            <a:ext cx="516411" cy="411516"/>
          </a:xfrm>
          <a:prstGeom prst="rect">
            <a:avLst/>
          </a:prstGeom>
        </p:spPr>
      </p:pic>
      <p:pic>
        <p:nvPicPr>
          <p:cNvPr id="46" name="Picture 45">
            <a:extLst>
              <a:ext uri="{FF2B5EF4-FFF2-40B4-BE49-F238E27FC236}">
                <a16:creationId xmlns:a16="http://schemas.microsoft.com/office/drawing/2014/main" id="{CDD41EC8-C87E-43B4-A1C3-48EBAC129E70}"/>
              </a:ext>
            </a:extLst>
          </p:cNvPr>
          <p:cNvPicPr>
            <a:picLocks noChangeAspect="1"/>
          </p:cNvPicPr>
          <p:nvPr/>
        </p:nvPicPr>
        <p:blipFill>
          <a:blip r:embed="rId2"/>
          <a:stretch>
            <a:fillRect/>
          </a:stretch>
        </p:blipFill>
        <p:spPr>
          <a:xfrm>
            <a:off x="6645648" y="2639046"/>
            <a:ext cx="516411" cy="411516"/>
          </a:xfrm>
          <a:prstGeom prst="rect">
            <a:avLst/>
          </a:prstGeom>
        </p:spPr>
      </p:pic>
      <p:pic>
        <p:nvPicPr>
          <p:cNvPr id="48" name="Picture 47">
            <a:extLst>
              <a:ext uri="{FF2B5EF4-FFF2-40B4-BE49-F238E27FC236}">
                <a16:creationId xmlns:a16="http://schemas.microsoft.com/office/drawing/2014/main" id="{464C1549-68E3-4198-9692-C5CB7030B120}"/>
              </a:ext>
            </a:extLst>
          </p:cNvPr>
          <p:cNvPicPr>
            <a:picLocks noChangeAspect="1"/>
          </p:cNvPicPr>
          <p:nvPr/>
        </p:nvPicPr>
        <p:blipFill>
          <a:blip r:embed="rId2"/>
          <a:stretch>
            <a:fillRect/>
          </a:stretch>
        </p:blipFill>
        <p:spPr>
          <a:xfrm>
            <a:off x="8422066" y="3607931"/>
            <a:ext cx="516411" cy="411516"/>
          </a:xfrm>
          <a:prstGeom prst="rect">
            <a:avLst/>
          </a:prstGeom>
        </p:spPr>
      </p:pic>
      <p:pic>
        <p:nvPicPr>
          <p:cNvPr id="49" name="Picture 48">
            <a:extLst>
              <a:ext uri="{FF2B5EF4-FFF2-40B4-BE49-F238E27FC236}">
                <a16:creationId xmlns:a16="http://schemas.microsoft.com/office/drawing/2014/main" id="{80E3C4B6-3DE1-4F0A-909B-15A3BC85F53E}"/>
              </a:ext>
            </a:extLst>
          </p:cNvPr>
          <p:cNvPicPr>
            <a:picLocks noChangeAspect="1"/>
          </p:cNvPicPr>
          <p:nvPr/>
        </p:nvPicPr>
        <p:blipFill>
          <a:blip r:embed="rId2"/>
          <a:stretch>
            <a:fillRect/>
          </a:stretch>
        </p:blipFill>
        <p:spPr>
          <a:xfrm>
            <a:off x="8426762" y="2639046"/>
            <a:ext cx="516411" cy="411516"/>
          </a:xfrm>
          <a:prstGeom prst="rect">
            <a:avLst/>
          </a:prstGeom>
        </p:spPr>
      </p:pic>
      <p:cxnSp>
        <p:nvCxnSpPr>
          <p:cNvPr id="53" name="Straight Arrow Connector 52"/>
          <p:cNvCxnSpPr/>
          <p:nvPr/>
        </p:nvCxnSpPr>
        <p:spPr>
          <a:xfrm>
            <a:off x="5686610" y="2152716"/>
            <a:ext cx="0" cy="313026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7549417" y="2152716"/>
            <a:ext cx="0" cy="3130263"/>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9530617" y="2165210"/>
            <a:ext cx="0" cy="3130263"/>
          </a:xfrm>
          <a:prstGeom prst="straightConnector1">
            <a:avLst/>
          </a:prstGeom>
          <a:ln>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43752" y="384209"/>
            <a:ext cx="2540760" cy="461665"/>
          </a:xfrm>
          <a:prstGeom prst="rect">
            <a:avLst/>
          </a:prstGeom>
          <a:noFill/>
        </p:spPr>
        <p:txBody>
          <a:bodyPr wrap="none" rtlCol="0">
            <a:spAutoFit/>
          </a:bodyPr>
          <a:lstStyle/>
          <a:p>
            <a:r>
              <a:rPr lang="en-GB" sz="2400" b="1" dirty="0"/>
              <a:t>Electric Park Brake</a:t>
            </a:r>
          </a:p>
        </p:txBody>
      </p:sp>
      <p:sp>
        <p:nvSpPr>
          <p:cNvPr id="31" name="TextBox 30"/>
          <p:cNvSpPr txBox="1"/>
          <p:nvPr/>
        </p:nvSpPr>
        <p:spPr>
          <a:xfrm>
            <a:off x="1387945" y="1931945"/>
            <a:ext cx="550151" cy="369332"/>
          </a:xfrm>
          <a:prstGeom prst="rect">
            <a:avLst/>
          </a:prstGeom>
          <a:noFill/>
        </p:spPr>
        <p:txBody>
          <a:bodyPr wrap="none" rtlCol="0">
            <a:spAutoFit/>
          </a:bodyPr>
          <a:lstStyle/>
          <a:p>
            <a:r>
              <a:rPr lang="en-GB" b="1" dirty="0"/>
              <a:t>EPB</a:t>
            </a:r>
          </a:p>
        </p:txBody>
      </p:sp>
      <p:sp>
        <p:nvSpPr>
          <p:cNvPr id="61" name="TextBox 60"/>
          <p:cNvSpPr txBox="1"/>
          <p:nvPr/>
        </p:nvSpPr>
        <p:spPr>
          <a:xfrm>
            <a:off x="6112631" y="366258"/>
            <a:ext cx="4128649" cy="646331"/>
          </a:xfrm>
          <a:prstGeom prst="rect">
            <a:avLst/>
          </a:prstGeom>
          <a:noFill/>
        </p:spPr>
        <p:txBody>
          <a:bodyPr wrap="square" rtlCol="0">
            <a:spAutoFit/>
          </a:bodyPr>
          <a:lstStyle/>
          <a:p>
            <a:r>
              <a:rPr lang="en-GB" b="1" i="1" dirty="0">
                <a:solidFill>
                  <a:srgbClr val="C00000"/>
                </a:solidFill>
              </a:rPr>
              <a:t>Proposal: the signal can be delayed until the park brake is in a stable state.</a:t>
            </a:r>
            <a:endParaRPr lang="en-GB" sz="1600" b="1" i="1" dirty="0">
              <a:solidFill>
                <a:srgbClr val="C00000"/>
              </a:solidFill>
            </a:endParaRPr>
          </a:p>
        </p:txBody>
      </p:sp>
      <p:pic>
        <p:nvPicPr>
          <p:cNvPr id="67" name="Picture 66">
            <a:extLst>
              <a:ext uri="{FF2B5EF4-FFF2-40B4-BE49-F238E27FC236}">
                <a16:creationId xmlns:a16="http://schemas.microsoft.com/office/drawing/2014/main" id="{EA45D819-26C8-4D79-9ADD-F866CE04F267}"/>
              </a:ext>
            </a:extLst>
          </p:cNvPr>
          <p:cNvPicPr>
            <a:picLocks noChangeAspect="1"/>
          </p:cNvPicPr>
          <p:nvPr/>
        </p:nvPicPr>
        <p:blipFill>
          <a:blip r:embed="rId2"/>
          <a:stretch>
            <a:fillRect/>
          </a:stretch>
        </p:blipFill>
        <p:spPr>
          <a:xfrm>
            <a:off x="4797256" y="4590767"/>
            <a:ext cx="516411" cy="411516"/>
          </a:xfrm>
          <a:prstGeom prst="rect">
            <a:avLst/>
          </a:prstGeom>
        </p:spPr>
      </p:pic>
      <p:pic>
        <p:nvPicPr>
          <p:cNvPr id="68" name="Picture 67">
            <a:extLst>
              <a:ext uri="{FF2B5EF4-FFF2-40B4-BE49-F238E27FC236}">
                <a16:creationId xmlns:a16="http://schemas.microsoft.com/office/drawing/2014/main" id="{D84468C8-9859-43AE-9F9D-21235F0A9090}"/>
              </a:ext>
            </a:extLst>
          </p:cNvPr>
          <p:cNvPicPr>
            <a:picLocks noChangeAspect="1"/>
          </p:cNvPicPr>
          <p:nvPr/>
        </p:nvPicPr>
        <p:blipFill>
          <a:blip r:embed="rId2"/>
          <a:stretch>
            <a:fillRect/>
          </a:stretch>
        </p:blipFill>
        <p:spPr>
          <a:xfrm>
            <a:off x="6633732" y="4590767"/>
            <a:ext cx="516411" cy="411516"/>
          </a:xfrm>
          <a:prstGeom prst="rect">
            <a:avLst/>
          </a:prstGeom>
        </p:spPr>
      </p:pic>
      <p:pic>
        <p:nvPicPr>
          <p:cNvPr id="69" name="Picture 68">
            <a:extLst>
              <a:ext uri="{FF2B5EF4-FFF2-40B4-BE49-F238E27FC236}">
                <a16:creationId xmlns:a16="http://schemas.microsoft.com/office/drawing/2014/main" id="{DF4C5ACB-BA71-4BFE-B687-223866A47E44}"/>
              </a:ext>
            </a:extLst>
          </p:cNvPr>
          <p:cNvPicPr>
            <a:picLocks noChangeAspect="1"/>
          </p:cNvPicPr>
          <p:nvPr/>
        </p:nvPicPr>
        <p:blipFill>
          <a:blip r:embed="rId2"/>
          <a:stretch>
            <a:fillRect/>
          </a:stretch>
        </p:blipFill>
        <p:spPr>
          <a:xfrm>
            <a:off x="8424699" y="4590767"/>
            <a:ext cx="516411" cy="411516"/>
          </a:xfrm>
          <a:prstGeom prst="rect">
            <a:avLst/>
          </a:prstGeom>
        </p:spPr>
      </p:pic>
      <p:sp>
        <p:nvSpPr>
          <p:cNvPr id="72" name="TextBox 71">
            <a:extLst>
              <a:ext uri="{FF2B5EF4-FFF2-40B4-BE49-F238E27FC236}">
                <a16:creationId xmlns:a16="http://schemas.microsoft.com/office/drawing/2014/main" id="{9957B0C3-0DB0-4149-A141-5210CB971E8B}"/>
              </a:ext>
            </a:extLst>
          </p:cNvPr>
          <p:cNvSpPr txBox="1"/>
          <p:nvPr/>
        </p:nvSpPr>
        <p:spPr>
          <a:xfrm>
            <a:off x="2840062" y="2098654"/>
            <a:ext cx="1404059" cy="590931"/>
          </a:xfrm>
          <a:prstGeom prst="rect">
            <a:avLst/>
          </a:prstGeom>
          <a:noFill/>
        </p:spPr>
        <p:txBody>
          <a:bodyPr wrap="square" rtlCol="0">
            <a:spAutoFit/>
          </a:bodyPr>
          <a:lstStyle/>
          <a:p>
            <a:pPr algn="ctr">
              <a:lnSpc>
                <a:spcPct val="90000"/>
              </a:lnSpc>
              <a:spcBef>
                <a:spcPts val="1200"/>
              </a:spcBef>
            </a:pPr>
            <a:r>
              <a:rPr lang="sv-SE" sz="1200" b="1" dirty="0">
                <a:solidFill>
                  <a:srgbClr val="0070C0"/>
                </a:solidFill>
              </a:rPr>
              <a:t>Pressure level when brake parts start moving</a:t>
            </a:r>
            <a:endParaRPr lang="en-GB" sz="1200" b="1" dirty="0" err="1">
              <a:solidFill>
                <a:srgbClr val="0070C0"/>
              </a:solidFill>
            </a:endParaRPr>
          </a:p>
        </p:txBody>
      </p:sp>
      <p:sp>
        <p:nvSpPr>
          <p:cNvPr id="73" name="TextBox 72"/>
          <p:cNvSpPr txBox="1"/>
          <p:nvPr/>
        </p:nvSpPr>
        <p:spPr>
          <a:xfrm>
            <a:off x="3390133" y="5176248"/>
            <a:ext cx="314510" cy="400110"/>
          </a:xfrm>
          <a:prstGeom prst="rect">
            <a:avLst/>
          </a:prstGeom>
          <a:noFill/>
        </p:spPr>
        <p:txBody>
          <a:bodyPr wrap="none" rtlCol="0">
            <a:spAutoFit/>
          </a:bodyPr>
          <a:lstStyle/>
          <a:p>
            <a:r>
              <a:rPr lang="en-GB" sz="2000" b="1" dirty="0">
                <a:solidFill>
                  <a:srgbClr val="0070C0"/>
                </a:solidFill>
              </a:rPr>
              <a:t>0</a:t>
            </a:r>
          </a:p>
        </p:txBody>
      </p:sp>
      <p:sp>
        <p:nvSpPr>
          <p:cNvPr id="74" name="TextBox 73"/>
          <p:cNvSpPr txBox="1"/>
          <p:nvPr/>
        </p:nvSpPr>
        <p:spPr>
          <a:xfrm>
            <a:off x="2902806" y="1592839"/>
            <a:ext cx="1278573" cy="461665"/>
          </a:xfrm>
          <a:prstGeom prst="rect">
            <a:avLst/>
          </a:prstGeom>
          <a:noFill/>
        </p:spPr>
        <p:txBody>
          <a:bodyPr wrap="square" rtlCol="0">
            <a:spAutoFit/>
          </a:bodyPr>
          <a:lstStyle/>
          <a:p>
            <a:pPr algn="ctr"/>
            <a:r>
              <a:rPr lang="en-GB" sz="1200" i="1" dirty="0"/>
              <a:t>Park brake Released</a:t>
            </a:r>
          </a:p>
        </p:txBody>
      </p:sp>
      <p:sp>
        <p:nvSpPr>
          <p:cNvPr id="75" name="TextBox 74"/>
          <p:cNvSpPr txBox="1"/>
          <p:nvPr/>
        </p:nvSpPr>
        <p:spPr>
          <a:xfrm>
            <a:off x="2956575" y="5497488"/>
            <a:ext cx="1171032" cy="461665"/>
          </a:xfrm>
          <a:prstGeom prst="rect">
            <a:avLst/>
          </a:prstGeom>
          <a:noFill/>
        </p:spPr>
        <p:txBody>
          <a:bodyPr wrap="square" rtlCol="0">
            <a:spAutoFit/>
          </a:bodyPr>
          <a:lstStyle/>
          <a:p>
            <a:pPr algn="ctr"/>
            <a:r>
              <a:rPr lang="en-GB" sz="1200" i="1" dirty="0"/>
              <a:t>Park brake Applied</a:t>
            </a:r>
          </a:p>
        </p:txBody>
      </p:sp>
      <p:sp>
        <p:nvSpPr>
          <p:cNvPr id="77" name="TextBox 76"/>
          <p:cNvSpPr txBox="1"/>
          <p:nvPr/>
        </p:nvSpPr>
        <p:spPr>
          <a:xfrm>
            <a:off x="6419556" y="1300623"/>
            <a:ext cx="1160702" cy="338554"/>
          </a:xfrm>
          <a:prstGeom prst="rect">
            <a:avLst/>
          </a:prstGeom>
          <a:noFill/>
        </p:spPr>
        <p:txBody>
          <a:bodyPr wrap="none" rtlCol="0">
            <a:spAutoFit/>
          </a:bodyPr>
          <a:lstStyle/>
          <a:p>
            <a:r>
              <a:rPr lang="en-GB" sz="1600" b="1" i="1" dirty="0">
                <a:solidFill>
                  <a:srgbClr val="00B050"/>
                </a:solidFill>
              </a:rPr>
              <a:t>Strategy ok</a:t>
            </a:r>
          </a:p>
        </p:txBody>
      </p:sp>
      <p:sp>
        <p:nvSpPr>
          <p:cNvPr id="78" name="TextBox 77"/>
          <p:cNvSpPr txBox="1"/>
          <p:nvPr/>
        </p:nvSpPr>
        <p:spPr>
          <a:xfrm>
            <a:off x="8310522" y="1320330"/>
            <a:ext cx="1160702" cy="338554"/>
          </a:xfrm>
          <a:prstGeom prst="rect">
            <a:avLst/>
          </a:prstGeom>
          <a:noFill/>
        </p:spPr>
        <p:txBody>
          <a:bodyPr wrap="none" rtlCol="0">
            <a:spAutoFit/>
          </a:bodyPr>
          <a:lstStyle/>
          <a:p>
            <a:r>
              <a:rPr lang="en-GB" sz="1600" b="1" i="1" dirty="0">
                <a:solidFill>
                  <a:srgbClr val="00B050"/>
                </a:solidFill>
              </a:rPr>
              <a:t>Strategy ok</a:t>
            </a:r>
          </a:p>
        </p:txBody>
      </p:sp>
      <p:sp>
        <p:nvSpPr>
          <p:cNvPr id="80" name="TextBox 79">
            <a:extLst>
              <a:ext uri="{FF2B5EF4-FFF2-40B4-BE49-F238E27FC236}">
                <a16:creationId xmlns:a16="http://schemas.microsoft.com/office/drawing/2014/main" id="{840C9121-E023-4EA0-9223-E6F16BE53F3E}"/>
              </a:ext>
            </a:extLst>
          </p:cNvPr>
          <p:cNvSpPr txBox="1"/>
          <p:nvPr/>
        </p:nvSpPr>
        <p:spPr>
          <a:xfrm>
            <a:off x="4041812" y="419970"/>
            <a:ext cx="1636133" cy="757130"/>
          </a:xfrm>
          <a:prstGeom prst="rect">
            <a:avLst/>
          </a:prstGeom>
          <a:noFill/>
        </p:spPr>
        <p:txBody>
          <a:bodyPr wrap="square" rtlCol="0">
            <a:spAutoFit/>
          </a:bodyPr>
          <a:lstStyle/>
          <a:p>
            <a:pPr algn="ctr">
              <a:lnSpc>
                <a:spcPct val="90000"/>
              </a:lnSpc>
              <a:spcBef>
                <a:spcPts val="1200"/>
              </a:spcBef>
            </a:pPr>
            <a:r>
              <a:rPr lang="sv-SE" sz="1600" b="1" dirty="0">
                <a:solidFill>
                  <a:srgbClr val="0070C0"/>
                </a:solidFill>
              </a:rPr>
              <a:t>Pressure in parking brake cylinder</a:t>
            </a:r>
          </a:p>
        </p:txBody>
      </p:sp>
      <p:pic>
        <p:nvPicPr>
          <p:cNvPr id="81" name="Picture 80">
            <a:extLst>
              <a:ext uri="{FF2B5EF4-FFF2-40B4-BE49-F238E27FC236}">
                <a16:creationId xmlns:a16="http://schemas.microsoft.com/office/drawing/2014/main" id="{8EBA8DBD-641C-4E79-AE04-61C292142ADC}"/>
              </a:ext>
            </a:extLst>
          </p:cNvPr>
          <p:cNvPicPr>
            <a:picLocks noChangeAspect="1"/>
          </p:cNvPicPr>
          <p:nvPr/>
        </p:nvPicPr>
        <p:blipFill>
          <a:blip r:embed="rId2"/>
          <a:stretch>
            <a:fillRect/>
          </a:stretch>
        </p:blipFill>
        <p:spPr>
          <a:xfrm>
            <a:off x="4806476" y="3612387"/>
            <a:ext cx="516411" cy="411516"/>
          </a:xfrm>
          <a:prstGeom prst="rect">
            <a:avLst/>
          </a:prstGeom>
        </p:spPr>
      </p:pic>
      <p:pic>
        <p:nvPicPr>
          <p:cNvPr id="82" name="Picture 81">
            <a:extLst>
              <a:ext uri="{FF2B5EF4-FFF2-40B4-BE49-F238E27FC236}">
                <a16:creationId xmlns:a16="http://schemas.microsoft.com/office/drawing/2014/main" id="{CDD41EC8-C87E-43B4-A1C3-48EBAC129E70}"/>
              </a:ext>
            </a:extLst>
          </p:cNvPr>
          <p:cNvPicPr>
            <a:picLocks noChangeAspect="1"/>
          </p:cNvPicPr>
          <p:nvPr/>
        </p:nvPicPr>
        <p:blipFill>
          <a:blip r:embed="rId2"/>
          <a:stretch>
            <a:fillRect/>
          </a:stretch>
        </p:blipFill>
        <p:spPr>
          <a:xfrm>
            <a:off x="4811172" y="2643502"/>
            <a:ext cx="516411" cy="411516"/>
          </a:xfrm>
          <a:prstGeom prst="rect">
            <a:avLst/>
          </a:prstGeom>
        </p:spPr>
      </p:pic>
      <p:sp>
        <p:nvSpPr>
          <p:cNvPr id="83" name="Rounded Rectangle 82"/>
          <p:cNvSpPr/>
          <p:nvPr/>
        </p:nvSpPr>
        <p:spPr>
          <a:xfrm>
            <a:off x="4608576" y="2494516"/>
            <a:ext cx="902208" cy="1648946"/>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5" name="Straight Arrow Connector 84"/>
          <p:cNvCxnSpPr/>
          <p:nvPr/>
        </p:nvCxnSpPr>
        <p:spPr>
          <a:xfrm flipH="1">
            <a:off x="5322888" y="850899"/>
            <a:ext cx="808561" cy="164361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382028" y="1878687"/>
            <a:ext cx="1034257" cy="307777"/>
          </a:xfrm>
          <a:prstGeom prst="rect">
            <a:avLst/>
          </a:prstGeom>
          <a:noFill/>
        </p:spPr>
        <p:txBody>
          <a:bodyPr wrap="none" rtlCol="0">
            <a:spAutoFit/>
          </a:bodyPr>
          <a:lstStyle/>
          <a:p>
            <a:r>
              <a:rPr lang="en-GB" sz="1400" i="1" dirty="0"/>
              <a:t>No warning</a:t>
            </a:r>
          </a:p>
        </p:txBody>
      </p:sp>
      <p:sp>
        <p:nvSpPr>
          <p:cNvPr id="44" name="TextBox 43"/>
          <p:cNvSpPr txBox="1"/>
          <p:nvPr/>
        </p:nvSpPr>
        <p:spPr>
          <a:xfrm>
            <a:off x="8282457" y="1885085"/>
            <a:ext cx="1034257" cy="307777"/>
          </a:xfrm>
          <a:prstGeom prst="rect">
            <a:avLst/>
          </a:prstGeom>
          <a:noFill/>
        </p:spPr>
        <p:txBody>
          <a:bodyPr wrap="none" rtlCol="0">
            <a:spAutoFit/>
          </a:bodyPr>
          <a:lstStyle/>
          <a:p>
            <a:r>
              <a:rPr lang="en-GB" sz="1400" i="1" dirty="0"/>
              <a:t>No warning</a:t>
            </a:r>
          </a:p>
        </p:txBody>
      </p:sp>
      <p:sp>
        <p:nvSpPr>
          <p:cNvPr id="47" name="TextBox 46"/>
          <p:cNvSpPr txBox="1"/>
          <p:nvPr/>
        </p:nvSpPr>
        <p:spPr>
          <a:xfrm>
            <a:off x="4562342" y="1872614"/>
            <a:ext cx="1034257" cy="307777"/>
          </a:xfrm>
          <a:prstGeom prst="rect">
            <a:avLst/>
          </a:prstGeom>
          <a:noFill/>
        </p:spPr>
        <p:txBody>
          <a:bodyPr wrap="none" rtlCol="0">
            <a:spAutoFit/>
          </a:bodyPr>
          <a:lstStyle/>
          <a:p>
            <a:r>
              <a:rPr lang="en-GB" sz="1400" i="1" dirty="0"/>
              <a:t>No warning</a:t>
            </a:r>
          </a:p>
        </p:txBody>
      </p:sp>
    </p:spTree>
    <p:extLst>
      <p:ext uri="{BB962C8B-B14F-4D97-AF65-F5344CB8AC3E}">
        <p14:creationId xmlns:p14="http://schemas.microsoft.com/office/powerpoint/2010/main" val="428929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500" fill="hold"/>
                                        <p:tgtEl>
                                          <p:spTgt spid="46"/>
                                        </p:tgtEl>
                                        <p:attrNameLst>
                                          <p:attrName>ppt_x</p:attrName>
                                        </p:attrNameLst>
                                      </p:cBhvr>
                                      <p:tavLst>
                                        <p:tav tm="0">
                                          <p:val>
                                            <p:strVal val="#ppt_x"/>
                                          </p:val>
                                        </p:tav>
                                        <p:tav tm="100000">
                                          <p:val>
                                            <p:strVal val="#ppt_x"/>
                                          </p:val>
                                        </p:tav>
                                      </p:tavLst>
                                    </p:anim>
                                    <p:anim calcmode="lin" valueType="num">
                                      <p:cBhvr additive="base">
                                        <p:cTn id="28" dur="500" fill="hold"/>
                                        <p:tgtEl>
                                          <p:spTgt spid="4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8"/>
                                        </p:tgtEl>
                                        <p:attrNameLst>
                                          <p:attrName>style.visibility</p:attrName>
                                        </p:attrNameLst>
                                      </p:cBhvr>
                                      <p:to>
                                        <p:strVal val="visible"/>
                                      </p:to>
                                    </p:set>
                                    <p:anim calcmode="lin" valueType="num">
                                      <p:cBhvr additive="base">
                                        <p:cTn id="31" dur="500" fill="hold"/>
                                        <p:tgtEl>
                                          <p:spTgt spid="68"/>
                                        </p:tgtEl>
                                        <p:attrNameLst>
                                          <p:attrName>ppt_x</p:attrName>
                                        </p:attrNameLst>
                                      </p:cBhvr>
                                      <p:tavLst>
                                        <p:tav tm="0">
                                          <p:val>
                                            <p:strVal val="#ppt_x"/>
                                          </p:val>
                                        </p:tav>
                                        <p:tav tm="100000">
                                          <p:val>
                                            <p:strVal val="#ppt_x"/>
                                          </p:val>
                                        </p:tav>
                                      </p:tavLst>
                                    </p:anim>
                                    <p:anim calcmode="lin" valueType="num">
                                      <p:cBhvr additive="base">
                                        <p:cTn id="32"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8"/>
                                        </p:tgtEl>
                                        <p:attrNameLst>
                                          <p:attrName>style.visibility</p:attrName>
                                        </p:attrNameLst>
                                      </p:cBhvr>
                                      <p:to>
                                        <p:strVal val="visible"/>
                                      </p:to>
                                    </p:set>
                                    <p:anim calcmode="lin" valueType="num">
                                      <p:cBhvr additive="base">
                                        <p:cTn id="49" dur="500" fill="hold"/>
                                        <p:tgtEl>
                                          <p:spTgt spid="48"/>
                                        </p:tgtEl>
                                        <p:attrNameLst>
                                          <p:attrName>ppt_x</p:attrName>
                                        </p:attrNameLst>
                                      </p:cBhvr>
                                      <p:tavLst>
                                        <p:tav tm="0">
                                          <p:val>
                                            <p:strVal val="#ppt_x"/>
                                          </p:val>
                                        </p:tav>
                                        <p:tav tm="100000">
                                          <p:val>
                                            <p:strVal val="#ppt_x"/>
                                          </p:val>
                                        </p:tav>
                                      </p:tavLst>
                                    </p:anim>
                                    <p:anim calcmode="lin" valueType="num">
                                      <p:cBhvr additive="base">
                                        <p:cTn id="50" dur="500" fill="hold"/>
                                        <p:tgtEl>
                                          <p:spTgt spid="48"/>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cBhvr additive="base">
                                        <p:cTn id="53" dur="500" fill="hold"/>
                                        <p:tgtEl>
                                          <p:spTgt spid="49"/>
                                        </p:tgtEl>
                                        <p:attrNameLst>
                                          <p:attrName>ppt_x</p:attrName>
                                        </p:attrNameLst>
                                      </p:cBhvr>
                                      <p:tavLst>
                                        <p:tav tm="0">
                                          <p:val>
                                            <p:strVal val="#ppt_x"/>
                                          </p:val>
                                        </p:tav>
                                        <p:tav tm="100000">
                                          <p:val>
                                            <p:strVal val="#ppt_x"/>
                                          </p:val>
                                        </p:tav>
                                      </p:tavLst>
                                    </p:anim>
                                    <p:anim calcmode="lin" valueType="num">
                                      <p:cBhvr additive="base">
                                        <p:cTn id="54" dur="500" fill="hold"/>
                                        <p:tgtEl>
                                          <p:spTgt spid="49"/>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6"/>
                                        </p:tgtEl>
                                        <p:attrNameLst>
                                          <p:attrName>style.visibility</p:attrName>
                                        </p:attrNameLst>
                                      </p:cBhvr>
                                      <p:to>
                                        <p:strVal val="visible"/>
                                      </p:to>
                                    </p:set>
                                    <p:anim calcmode="lin" valueType="num">
                                      <p:cBhvr additive="base">
                                        <p:cTn id="57" dur="500" fill="hold"/>
                                        <p:tgtEl>
                                          <p:spTgt spid="56"/>
                                        </p:tgtEl>
                                        <p:attrNameLst>
                                          <p:attrName>ppt_x</p:attrName>
                                        </p:attrNameLst>
                                      </p:cBhvr>
                                      <p:tavLst>
                                        <p:tav tm="0">
                                          <p:val>
                                            <p:strVal val="#ppt_x"/>
                                          </p:val>
                                        </p:tav>
                                        <p:tav tm="100000">
                                          <p:val>
                                            <p:strVal val="#ppt_x"/>
                                          </p:val>
                                        </p:tav>
                                      </p:tavLst>
                                    </p:anim>
                                    <p:anim calcmode="lin" valueType="num">
                                      <p:cBhvr additive="base">
                                        <p:cTn id="58" dur="500" fill="hold"/>
                                        <p:tgtEl>
                                          <p:spTgt spid="56"/>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9"/>
                                        </p:tgtEl>
                                        <p:attrNameLst>
                                          <p:attrName>style.visibility</p:attrName>
                                        </p:attrNameLst>
                                      </p:cBhvr>
                                      <p:to>
                                        <p:strVal val="visible"/>
                                      </p:to>
                                    </p:set>
                                    <p:anim calcmode="lin" valueType="num">
                                      <p:cBhvr additive="base">
                                        <p:cTn id="61" dur="500" fill="hold"/>
                                        <p:tgtEl>
                                          <p:spTgt spid="69"/>
                                        </p:tgtEl>
                                        <p:attrNameLst>
                                          <p:attrName>ppt_x</p:attrName>
                                        </p:attrNameLst>
                                      </p:cBhvr>
                                      <p:tavLst>
                                        <p:tav tm="0">
                                          <p:val>
                                            <p:strVal val="#ppt_x"/>
                                          </p:val>
                                        </p:tav>
                                        <p:tav tm="100000">
                                          <p:val>
                                            <p:strVal val="#ppt_x"/>
                                          </p:val>
                                        </p:tav>
                                      </p:tavLst>
                                    </p:anim>
                                    <p:anim calcmode="lin" valueType="num">
                                      <p:cBhvr additive="base">
                                        <p:cTn id="62" dur="500" fill="hold"/>
                                        <p:tgtEl>
                                          <p:spTgt spid="69"/>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78"/>
                                        </p:tgtEl>
                                        <p:attrNameLst>
                                          <p:attrName>style.visibility</p:attrName>
                                        </p:attrNameLst>
                                      </p:cBhvr>
                                      <p:to>
                                        <p:strVal val="visible"/>
                                      </p:to>
                                    </p:set>
                                    <p:anim calcmode="lin" valueType="num">
                                      <p:cBhvr additive="base">
                                        <p:cTn id="65" dur="500" fill="hold"/>
                                        <p:tgtEl>
                                          <p:spTgt spid="78"/>
                                        </p:tgtEl>
                                        <p:attrNameLst>
                                          <p:attrName>ppt_x</p:attrName>
                                        </p:attrNameLst>
                                      </p:cBhvr>
                                      <p:tavLst>
                                        <p:tav tm="0">
                                          <p:val>
                                            <p:strVal val="#ppt_x"/>
                                          </p:val>
                                        </p:tav>
                                        <p:tav tm="100000">
                                          <p:val>
                                            <p:strVal val="#ppt_x"/>
                                          </p:val>
                                        </p:tav>
                                      </p:tavLst>
                                    </p:anim>
                                    <p:anim calcmode="lin" valueType="num">
                                      <p:cBhvr additive="base">
                                        <p:cTn id="66"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500" fill="hold"/>
                                        <p:tgtEl>
                                          <p:spTgt spid="37"/>
                                        </p:tgtEl>
                                        <p:attrNameLst>
                                          <p:attrName>ppt_x</p:attrName>
                                        </p:attrNameLst>
                                      </p:cBhvr>
                                      <p:tavLst>
                                        <p:tav tm="0">
                                          <p:val>
                                            <p:strVal val="#ppt_x"/>
                                          </p:val>
                                        </p:tav>
                                        <p:tav tm="100000">
                                          <p:val>
                                            <p:strVal val="#ppt_x"/>
                                          </p:val>
                                        </p:tav>
                                      </p:tavLst>
                                    </p:anim>
                                    <p:anim calcmode="lin" valueType="num">
                                      <p:cBhvr additive="base">
                                        <p:cTn id="72" dur="500" fill="hold"/>
                                        <p:tgtEl>
                                          <p:spTgt spid="3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additive="base">
                                        <p:cTn id="75" dur="500" fill="hold"/>
                                        <p:tgtEl>
                                          <p:spTgt spid="9"/>
                                        </p:tgtEl>
                                        <p:attrNameLst>
                                          <p:attrName>ppt_x</p:attrName>
                                        </p:attrNameLst>
                                      </p:cBhvr>
                                      <p:tavLst>
                                        <p:tav tm="0">
                                          <p:val>
                                            <p:strVal val="#ppt_x"/>
                                          </p:val>
                                        </p:tav>
                                        <p:tav tm="100000">
                                          <p:val>
                                            <p:strVal val="#ppt_x"/>
                                          </p:val>
                                        </p:tav>
                                      </p:tavLst>
                                    </p:anim>
                                    <p:anim calcmode="lin" valueType="num">
                                      <p:cBhvr additive="base">
                                        <p:cTn id="76" dur="500" fill="hold"/>
                                        <p:tgtEl>
                                          <p:spTgt spid="9"/>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54"/>
                                        </p:tgtEl>
                                        <p:attrNameLst>
                                          <p:attrName>style.visibility</p:attrName>
                                        </p:attrNameLst>
                                      </p:cBhvr>
                                      <p:to>
                                        <p:strVal val="visible"/>
                                      </p:to>
                                    </p:set>
                                    <p:anim calcmode="lin" valueType="num">
                                      <p:cBhvr additive="base">
                                        <p:cTn id="79" dur="500" fill="hold"/>
                                        <p:tgtEl>
                                          <p:spTgt spid="54"/>
                                        </p:tgtEl>
                                        <p:attrNameLst>
                                          <p:attrName>ppt_x</p:attrName>
                                        </p:attrNameLst>
                                      </p:cBhvr>
                                      <p:tavLst>
                                        <p:tav tm="0">
                                          <p:val>
                                            <p:strVal val="#ppt_x"/>
                                          </p:val>
                                        </p:tav>
                                        <p:tav tm="100000">
                                          <p:val>
                                            <p:strVal val="#ppt_x"/>
                                          </p:val>
                                        </p:tav>
                                      </p:tavLst>
                                    </p:anim>
                                    <p:anim calcmode="lin" valueType="num">
                                      <p:cBhvr additive="base">
                                        <p:cTn id="80" dur="500" fill="hold"/>
                                        <p:tgtEl>
                                          <p:spTgt spid="5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77"/>
                                        </p:tgtEl>
                                        <p:attrNameLst>
                                          <p:attrName>style.visibility</p:attrName>
                                        </p:attrNameLst>
                                      </p:cBhvr>
                                      <p:to>
                                        <p:strVal val="visible"/>
                                      </p:to>
                                    </p:set>
                                    <p:anim calcmode="lin" valueType="num">
                                      <p:cBhvr additive="base">
                                        <p:cTn id="83" dur="500" fill="hold"/>
                                        <p:tgtEl>
                                          <p:spTgt spid="77"/>
                                        </p:tgtEl>
                                        <p:attrNameLst>
                                          <p:attrName>ppt_x</p:attrName>
                                        </p:attrNameLst>
                                      </p:cBhvr>
                                      <p:tavLst>
                                        <p:tav tm="0">
                                          <p:val>
                                            <p:strVal val="#ppt_x"/>
                                          </p:val>
                                        </p:tav>
                                        <p:tav tm="100000">
                                          <p:val>
                                            <p:strVal val="#ppt_x"/>
                                          </p:val>
                                        </p:tav>
                                      </p:tavLst>
                                    </p:anim>
                                    <p:anim calcmode="lin" valueType="num">
                                      <p:cBhvr additive="base">
                                        <p:cTn id="84"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5"/>
                                        </p:tgtEl>
                                        <p:attrNameLst>
                                          <p:attrName>style.visibility</p:attrName>
                                        </p:attrNameLst>
                                      </p:cBhvr>
                                      <p:to>
                                        <p:strVal val="visible"/>
                                      </p:to>
                                    </p:set>
                                    <p:anim calcmode="lin" valueType="num">
                                      <p:cBhvr additive="base">
                                        <p:cTn id="89" dur="500" fill="hold"/>
                                        <p:tgtEl>
                                          <p:spTgt spid="5"/>
                                        </p:tgtEl>
                                        <p:attrNameLst>
                                          <p:attrName>ppt_x</p:attrName>
                                        </p:attrNameLst>
                                      </p:cBhvr>
                                      <p:tavLst>
                                        <p:tav tm="0">
                                          <p:val>
                                            <p:strVal val="#ppt_x"/>
                                          </p:val>
                                        </p:tav>
                                        <p:tav tm="100000">
                                          <p:val>
                                            <p:strVal val="#ppt_x"/>
                                          </p:val>
                                        </p:tav>
                                      </p:tavLst>
                                    </p:anim>
                                    <p:anim calcmode="lin" valueType="num">
                                      <p:cBhvr additive="base">
                                        <p:cTn id="90" dur="500" fill="hold"/>
                                        <p:tgtEl>
                                          <p:spTgt spid="5"/>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36"/>
                                        </p:tgtEl>
                                        <p:attrNameLst>
                                          <p:attrName>style.visibility</p:attrName>
                                        </p:attrNameLst>
                                      </p:cBhvr>
                                      <p:to>
                                        <p:strVal val="visible"/>
                                      </p:to>
                                    </p:set>
                                    <p:anim calcmode="lin" valueType="num">
                                      <p:cBhvr additive="base">
                                        <p:cTn id="93" dur="500" fill="hold"/>
                                        <p:tgtEl>
                                          <p:spTgt spid="36"/>
                                        </p:tgtEl>
                                        <p:attrNameLst>
                                          <p:attrName>ppt_x</p:attrName>
                                        </p:attrNameLst>
                                      </p:cBhvr>
                                      <p:tavLst>
                                        <p:tav tm="0">
                                          <p:val>
                                            <p:strVal val="#ppt_x"/>
                                          </p:val>
                                        </p:tav>
                                        <p:tav tm="100000">
                                          <p:val>
                                            <p:strVal val="#ppt_x"/>
                                          </p:val>
                                        </p:tav>
                                      </p:tavLst>
                                    </p:anim>
                                    <p:anim calcmode="lin" valueType="num">
                                      <p:cBhvr additive="base">
                                        <p:cTn id="94" dur="500" fill="hold"/>
                                        <p:tgtEl>
                                          <p:spTgt spid="36"/>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53"/>
                                        </p:tgtEl>
                                        <p:attrNameLst>
                                          <p:attrName>style.visibility</p:attrName>
                                        </p:attrNameLst>
                                      </p:cBhvr>
                                      <p:to>
                                        <p:strVal val="visible"/>
                                      </p:to>
                                    </p:set>
                                    <p:anim calcmode="lin" valueType="num">
                                      <p:cBhvr additive="base">
                                        <p:cTn id="97" dur="500" fill="hold"/>
                                        <p:tgtEl>
                                          <p:spTgt spid="53"/>
                                        </p:tgtEl>
                                        <p:attrNameLst>
                                          <p:attrName>ppt_x</p:attrName>
                                        </p:attrNameLst>
                                      </p:cBhvr>
                                      <p:tavLst>
                                        <p:tav tm="0">
                                          <p:val>
                                            <p:strVal val="#ppt_x"/>
                                          </p:val>
                                        </p:tav>
                                        <p:tav tm="100000">
                                          <p:val>
                                            <p:strVal val="#ppt_x"/>
                                          </p:val>
                                        </p:tav>
                                      </p:tavLst>
                                    </p:anim>
                                    <p:anim calcmode="lin" valueType="num">
                                      <p:cBhvr additive="base">
                                        <p:cTn id="98" dur="500" fill="hold"/>
                                        <p:tgtEl>
                                          <p:spTgt spid="53"/>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67"/>
                                        </p:tgtEl>
                                        <p:attrNameLst>
                                          <p:attrName>style.visibility</p:attrName>
                                        </p:attrNameLst>
                                      </p:cBhvr>
                                      <p:to>
                                        <p:strVal val="visible"/>
                                      </p:to>
                                    </p:set>
                                    <p:anim calcmode="lin" valueType="num">
                                      <p:cBhvr additive="base">
                                        <p:cTn id="101" dur="500" fill="hold"/>
                                        <p:tgtEl>
                                          <p:spTgt spid="67"/>
                                        </p:tgtEl>
                                        <p:attrNameLst>
                                          <p:attrName>ppt_x</p:attrName>
                                        </p:attrNameLst>
                                      </p:cBhvr>
                                      <p:tavLst>
                                        <p:tav tm="0">
                                          <p:val>
                                            <p:strVal val="#ppt_x"/>
                                          </p:val>
                                        </p:tav>
                                        <p:tav tm="100000">
                                          <p:val>
                                            <p:strVal val="#ppt_x"/>
                                          </p:val>
                                        </p:tav>
                                      </p:tavLst>
                                    </p:anim>
                                    <p:anim calcmode="lin" valueType="num">
                                      <p:cBhvr additive="base">
                                        <p:cTn id="102" dur="500" fill="hold"/>
                                        <p:tgtEl>
                                          <p:spTgt spid="67"/>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81"/>
                                        </p:tgtEl>
                                        <p:attrNameLst>
                                          <p:attrName>style.visibility</p:attrName>
                                        </p:attrNameLst>
                                      </p:cBhvr>
                                      <p:to>
                                        <p:strVal val="visible"/>
                                      </p:to>
                                    </p:set>
                                    <p:anim calcmode="lin" valueType="num">
                                      <p:cBhvr additive="base">
                                        <p:cTn id="105" dur="500" fill="hold"/>
                                        <p:tgtEl>
                                          <p:spTgt spid="81"/>
                                        </p:tgtEl>
                                        <p:attrNameLst>
                                          <p:attrName>ppt_x</p:attrName>
                                        </p:attrNameLst>
                                      </p:cBhvr>
                                      <p:tavLst>
                                        <p:tav tm="0">
                                          <p:val>
                                            <p:strVal val="#ppt_x"/>
                                          </p:val>
                                        </p:tav>
                                        <p:tav tm="100000">
                                          <p:val>
                                            <p:strVal val="#ppt_x"/>
                                          </p:val>
                                        </p:tav>
                                      </p:tavLst>
                                    </p:anim>
                                    <p:anim calcmode="lin" valueType="num">
                                      <p:cBhvr additive="base">
                                        <p:cTn id="106" dur="500" fill="hold"/>
                                        <p:tgtEl>
                                          <p:spTgt spid="81"/>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82"/>
                                        </p:tgtEl>
                                        <p:attrNameLst>
                                          <p:attrName>style.visibility</p:attrName>
                                        </p:attrNameLst>
                                      </p:cBhvr>
                                      <p:to>
                                        <p:strVal val="visible"/>
                                      </p:to>
                                    </p:set>
                                    <p:anim calcmode="lin" valueType="num">
                                      <p:cBhvr additive="base">
                                        <p:cTn id="109" dur="500" fill="hold"/>
                                        <p:tgtEl>
                                          <p:spTgt spid="82"/>
                                        </p:tgtEl>
                                        <p:attrNameLst>
                                          <p:attrName>ppt_x</p:attrName>
                                        </p:attrNameLst>
                                      </p:cBhvr>
                                      <p:tavLst>
                                        <p:tav tm="0">
                                          <p:val>
                                            <p:strVal val="#ppt_x"/>
                                          </p:val>
                                        </p:tav>
                                        <p:tav tm="100000">
                                          <p:val>
                                            <p:strVal val="#ppt_x"/>
                                          </p:val>
                                        </p:tav>
                                      </p:tavLst>
                                    </p:anim>
                                    <p:anim calcmode="lin" valueType="num">
                                      <p:cBhvr additive="base">
                                        <p:cTn id="110" dur="500" fill="hold"/>
                                        <p:tgtEl>
                                          <p:spTgt spid="82"/>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83"/>
                                        </p:tgtEl>
                                        <p:attrNameLst>
                                          <p:attrName>style.visibility</p:attrName>
                                        </p:attrNameLst>
                                      </p:cBhvr>
                                      <p:to>
                                        <p:strVal val="visible"/>
                                      </p:to>
                                    </p:set>
                                    <p:anim calcmode="lin" valueType="num">
                                      <p:cBhvr additive="base">
                                        <p:cTn id="113" dur="500" fill="hold"/>
                                        <p:tgtEl>
                                          <p:spTgt spid="83"/>
                                        </p:tgtEl>
                                        <p:attrNameLst>
                                          <p:attrName>ppt_x</p:attrName>
                                        </p:attrNameLst>
                                      </p:cBhvr>
                                      <p:tavLst>
                                        <p:tav tm="0">
                                          <p:val>
                                            <p:strVal val="#ppt_x"/>
                                          </p:val>
                                        </p:tav>
                                        <p:tav tm="100000">
                                          <p:val>
                                            <p:strVal val="#ppt_x"/>
                                          </p:val>
                                        </p:tav>
                                      </p:tavLst>
                                    </p:anim>
                                    <p:anim calcmode="lin" valueType="num">
                                      <p:cBhvr additive="base">
                                        <p:cTn id="114" dur="500" fill="hold"/>
                                        <p:tgtEl>
                                          <p:spTgt spid="83"/>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85"/>
                                        </p:tgtEl>
                                        <p:attrNameLst>
                                          <p:attrName>style.visibility</p:attrName>
                                        </p:attrNameLst>
                                      </p:cBhvr>
                                      <p:to>
                                        <p:strVal val="visible"/>
                                      </p:to>
                                    </p:set>
                                    <p:anim calcmode="lin" valueType="num">
                                      <p:cBhvr additive="base">
                                        <p:cTn id="117" dur="500" fill="hold"/>
                                        <p:tgtEl>
                                          <p:spTgt spid="85"/>
                                        </p:tgtEl>
                                        <p:attrNameLst>
                                          <p:attrName>ppt_x</p:attrName>
                                        </p:attrNameLst>
                                      </p:cBhvr>
                                      <p:tavLst>
                                        <p:tav tm="0">
                                          <p:val>
                                            <p:strVal val="#ppt_x"/>
                                          </p:val>
                                        </p:tav>
                                        <p:tav tm="100000">
                                          <p:val>
                                            <p:strVal val="#ppt_x"/>
                                          </p:val>
                                        </p:tav>
                                      </p:tavLst>
                                    </p:anim>
                                    <p:anim calcmode="lin" valueType="num">
                                      <p:cBhvr additive="base">
                                        <p:cTn id="118" dur="500" fill="hold"/>
                                        <p:tgtEl>
                                          <p:spTgt spid="85"/>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61"/>
                                        </p:tgtEl>
                                        <p:attrNameLst>
                                          <p:attrName>style.visibility</p:attrName>
                                        </p:attrNameLst>
                                      </p:cBhvr>
                                      <p:to>
                                        <p:strVal val="visible"/>
                                      </p:to>
                                    </p:set>
                                    <p:anim calcmode="lin" valueType="num">
                                      <p:cBhvr additive="base">
                                        <p:cTn id="121" dur="500" fill="hold"/>
                                        <p:tgtEl>
                                          <p:spTgt spid="61"/>
                                        </p:tgtEl>
                                        <p:attrNameLst>
                                          <p:attrName>ppt_x</p:attrName>
                                        </p:attrNameLst>
                                      </p:cBhvr>
                                      <p:tavLst>
                                        <p:tav tm="0">
                                          <p:val>
                                            <p:strVal val="#ppt_x"/>
                                          </p:val>
                                        </p:tav>
                                        <p:tav tm="100000">
                                          <p:val>
                                            <p:strVal val="#ppt_x"/>
                                          </p:val>
                                        </p:tav>
                                      </p:tavLst>
                                    </p:anim>
                                    <p:anim calcmode="lin" valueType="num">
                                      <p:cBhvr additive="base">
                                        <p:cTn id="12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9" grpId="0" animBg="1"/>
      <p:bldP spid="12" grpId="0"/>
      <p:bldP spid="13" grpId="0"/>
      <p:bldP spid="15" grpId="0" animBg="1"/>
      <p:bldP spid="19" grpId="0"/>
      <p:bldP spid="36" grpId="0" animBg="1"/>
      <p:bldP spid="37" grpId="0" animBg="1"/>
      <p:bldP spid="61" grpId="0"/>
      <p:bldP spid="77" grpId="0"/>
      <p:bldP spid="78" grpId="0"/>
      <p:bldP spid="8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918E67-FB4C-43D5-9EBF-27C50438A4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3DA664-9C19-43A1-9FF5-0D7D5053C2EC}">
  <ds:schemaRefs>
    <ds:schemaRef ds:uri="http://schemas.microsoft.com/sharepoint/v3/contenttype/forms"/>
  </ds:schemaRefs>
</ds:datastoreItem>
</file>

<file path=customXml/itemProps3.xml><?xml version="1.0" encoding="utf-8"?>
<ds:datastoreItem xmlns:ds="http://schemas.openxmlformats.org/officeDocument/2006/customXml" ds:itemID="{4A581E92-411B-45AF-A3F9-B22D003674D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193</TotalTime>
  <Words>299</Words>
  <Application>Microsoft Office PowerPoint</Application>
  <PresentationFormat>Widescreen</PresentationFormat>
  <Paragraphs>35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VolvoIT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Teyssier Pierre</dc:creator>
  <cp:lastModifiedBy>Francois Guichard</cp:lastModifiedBy>
  <cp:revision>16</cp:revision>
  <dcterms:created xsi:type="dcterms:W3CDTF">2022-01-21T12:25:39Z</dcterms:created>
  <dcterms:modified xsi:type="dcterms:W3CDTF">2022-01-27T15:55:48Z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2022-01-21T12:25:40Z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9a2d562b-17a0-4a0f-9749-2c064f392fca</vt:lpwstr>
  </property>
  <property fmtid="{D5CDD505-2E9C-101B-9397-08002B2CF9AE}" pid="8" name="MSIP_Label_19540963-e559-4020-8a90-fe8a502c2801_ContentBits">
    <vt:lpwstr>0</vt:lpwstr>
  </property>
  <property fmtid="{D5CDD505-2E9C-101B-9397-08002B2CF9AE}" pid="9" name="ContentTypeId">
    <vt:lpwstr>0x0101003B8422D08C252547BB1CFA7F78E2CB83</vt:lpwstr>
  </property>
</Properties>
</file>