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66" r:id="rId5"/>
    <p:sldId id="361" r:id="rId6"/>
    <p:sldId id="360" r:id="rId7"/>
    <p:sldId id="356" r:id="rId8"/>
    <p:sldId id="367" r:id="rId9"/>
    <p:sldId id="362" r:id="rId10"/>
    <p:sldId id="3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B8504-6D58-46E9-9D91-25EA85340156}" v="2" dt="2022-01-25T16:02:06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5E5B8504-6D58-46E9-9D91-25EA85340156}"/>
    <pc:docChg chg="modSld">
      <pc:chgData name="Francois Guichard" userId="b25862a6-b641-4ece-b9f9-9230f3cdb908" providerId="ADAL" clId="{5E5B8504-6D58-46E9-9D91-25EA85340156}" dt="2022-01-25T16:02:55.889" v="138" actId="20577"/>
      <pc:docMkLst>
        <pc:docMk/>
      </pc:docMkLst>
      <pc:sldChg chg="addSp modSp mod">
        <pc:chgData name="Francois Guichard" userId="b25862a6-b641-4ece-b9f9-9230f3cdb908" providerId="ADAL" clId="{5E5B8504-6D58-46E9-9D91-25EA85340156}" dt="2022-01-25T16:02:55.889" v="138" actId="20577"/>
        <pc:sldMkLst>
          <pc:docMk/>
          <pc:sldMk cId="2499397248" sldId="366"/>
        </pc:sldMkLst>
        <pc:spChg chg="mod">
          <ac:chgData name="Francois Guichard" userId="b25862a6-b641-4ece-b9f9-9230f3cdb908" providerId="ADAL" clId="{5E5B8504-6D58-46E9-9D91-25EA85340156}" dt="2022-01-25T16:01:34.086" v="0" actId="20577"/>
          <ac:spMkLst>
            <pc:docMk/>
            <pc:sldMk cId="2499397248" sldId="366"/>
            <ac:spMk id="2" creationId="{00000000-0000-0000-0000-000000000000}"/>
          </ac:spMkLst>
        </pc:spChg>
        <pc:spChg chg="add mod">
          <ac:chgData name="Francois Guichard" userId="b25862a6-b641-4ece-b9f9-9230f3cdb908" providerId="ADAL" clId="{5E5B8504-6D58-46E9-9D91-25EA85340156}" dt="2022-01-25T16:02:01.978" v="51" actId="20577"/>
          <ac:spMkLst>
            <pc:docMk/>
            <pc:sldMk cId="2499397248" sldId="366"/>
            <ac:spMk id="5" creationId="{B1AB189D-1BCE-4A04-BDDA-6E8E314D02B1}"/>
          </ac:spMkLst>
        </pc:spChg>
        <pc:spChg chg="add mod">
          <ac:chgData name="Francois Guichard" userId="b25862a6-b641-4ece-b9f9-9230f3cdb908" providerId="ADAL" clId="{5E5B8504-6D58-46E9-9D91-25EA85340156}" dt="2022-01-25T16:02:55.889" v="138" actId="20577"/>
          <ac:spMkLst>
            <pc:docMk/>
            <pc:sldMk cId="2499397248" sldId="366"/>
            <ac:spMk id="6" creationId="{63C6BDA7-1DC7-4304-B0EE-A8AB1388E4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0A50B-972F-4EC0-A961-1D405420F8C1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96A0E-AC71-42BF-B826-B3B448B80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5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90385"/>
            <a:ext cx="9144000" cy="2387600"/>
          </a:xfrm>
        </p:spPr>
        <p:txBody>
          <a:bodyPr anchor="b" anchorCtr="0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484"/>
            <a:ext cx="9144000" cy="1655762"/>
          </a:xfrm>
        </p:spPr>
        <p:txBody>
          <a:bodyPr anchor="t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58FC-122A-44E5-B48C-5A621D46F88D}" type="datetime1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11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9455-37BD-47FF-83E0-891732D2512E}" type="datetime1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49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572C-E7F1-400E-B8B6-F78C7ED8A531}" type="datetime1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2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-Bild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395290" y="1511302"/>
            <a:ext cx="11406188" cy="491489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5209" y="6552002"/>
            <a:ext cx="7848000" cy="306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de-DE" sz="999" b="0" i="0" smtClean="0">
                <a:latin typeface="+mn-lt"/>
              </a:defRPr>
            </a:lvl1pPr>
          </a:lstStyle>
          <a:p>
            <a:pPr defTabSz="914454">
              <a:lnSpc>
                <a:spcPct val="108000"/>
              </a:lnSpc>
              <a:spcAft>
                <a:spcPts val="1007"/>
              </a:spcAft>
            </a:pPr>
            <a:r>
              <a:rPr lang="de-DE"/>
              <a:t>Titel der Präsentation | Abteilung | Datum 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477477" y="6552002"/>
            <a:ext cx="323999" cy="306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de-DE" sz="999" b="0" i="0" smtClean="0">
                <a:latin typeface="+mn-lt"/>
              </a:defRPr>
            </a:lvl1pPr>
          </a:lstStyle>
          <a:p>
            <a:pPr defTabSz="914454">
              <a:lnSpc>
                <a:spcPct val="108000"/>
              </a:lnSpc>
              <a:spcAft>
                <a:spcPts val="1007"/>
              </a:spcAft>
            </a:pPr>
            <a:fld id="{52531704-8F80-415D-BD2B-6B9991AE822F}" type="slidenum">
              <a:rPr lang="en-US" smtClean="0"/>
              <a:pPr defTabSz="914454">
                <a:lnSpc>
                  <a:spcPct val="108000"/>
                </a:lnSpc>
                <a:spcAft>
                  <a:spcPts val="1007"/>
                </a:spcAft>
              </a:pPr>
              <a:t>‹#›</a:t>
            </a:fld>
            <a:endParaRPr lang="en-US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22950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16C8-B7D2-4586-8DF2-0FB048CA9931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EE67-48E3-40FF-BB58-1B656ECD1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58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600"/>
              </a:spcBef>
              <a:spcAft>
                <a:spcPts val="0"/>
              </a:spcAft>
              <a:defRPr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  <a:lvl4pPr>
              <a:spcBef>
                <a:spcPts val="600"/>
              </a:spcBef>
              <a:spcAft>
                <a:spcPts val="0"/>
              </a:spcAft>
              <a:defRPr/>
            </a:lvl4pPr>
            <a:lvl5pPr>
              <a:spcBef>
                <a:spcPts val="6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54E-B9CE-4882-A1B4-515EAF46B5D8}" type="datetime1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353567"/>
            <a:ext cx="10515600" cy="1039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5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E8DD-428B-4A32-AEFB-A6C6E170B1DA}" type="datetime1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8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5181600" cy="48323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24000"/>
            <a:ext cx="5181600" cy="483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8B30-49B5-49D5-A0F6-5B5312C3E982}" type="datetime1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38200" y="353567"/>
            <a:ext cx="10515600" cy="1039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0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63039"/>
            <a:ext cx="5157787" cy="39014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75104"/>
            <a:ext cx="5157787" cy="438124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63039"/>
            <a:ext cx="5183188" cy="39014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75104"/>
            <a:ext cx="5183188" cy="43812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20CF-97A5-4115-9CE2-149EE24AAFCF}" type="datetime1">
              <a:rPr lang="en-GB" smtClean="0"/>
              <a:t>25/01/2022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353567"/>
            <a:ext cx="10515600" cy="1039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59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99D5-7747-40E6-A0C1-FE924B56987E}" type="datetime1">
              <a:rPr lang="en-GB" smtClean="0"/>
              <a:t>25/01/2022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7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C341-0050-4519-B25C-92246C3E9271}" type="datetime1">
              <a:rPr lang="en-GB" smtClean="0"/>
              <a:t>25/01/2022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36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3396-4F88-421E-BF70-AF5261A80571}" type="datetime1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1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36A-35BC-43AA-825B-FA9BC15CB1E3}" type="datetime1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4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53567"/>
            <a:ext cx="10515600" cy="1039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60576"/>
            <a:ext cx="10515600" cy="4795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F8A-6F57-4AB0-B216-82B306CED4AC}" type="datetime1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76" y="63600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313AFF8-69D5-4440-A249-DC8154E4CA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5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UN R131 Revision</a:t>
            </a:r>
            <a:br>
              <a:rPr lang="en-GB" sz="6000" dirty="0"/>
            </a:br>
            <a:r>
              <a:rPr lang="en-GB" dirty="0"/>
              <a:t>Transitional provisions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Industry input to GRVA-12</a:t>
            </a:r>
          </a:p>
          <a:p>
            <a:r>
              <a:rPr lang="en-GB" dirty="0"/>
              <a:t>January 24-28,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1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AB189D-1BCE-4A04-BDDA-6E8E314D02B1}"/>
              </a:ext>
            </a:extLst>
          </p:cNvPr>
          <p:cNvSpPr txBox="1"/>
          <p:nvPr/>
        </p:nvSpPr>
        <p:spPr>
          <a:xfrm>
            <a:off x="583474" y="391886"/>
            <a:ext cx="423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Submitted by the experts from CLEPA/OICA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C6BDA7-1DC7-4304-B0EE-A8AB1388E49F}"/>
              </a:ext>
            </a:extLst>
          </p:cNvPr>
          <p:cNvSpPr txBox="1"/>
          <p:nvPr/>
        </p:nvSpPr>
        <p:spPr>
          <a:xfrm>
            <a:off x="7766766" y="207220"/>
            <a:ext cx="3190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Informal document</a:t>
            </a:r>
            <a:r>
              <a:rPr lang="en-US" dirty="0"/>
              <a:t> </a:t>
            </a:r>
            <a:r>
              <a:rPr lang="en-US" b="1" dirty="0"/>
              <a:t>GRVA-12-38</a:t>
            </a:r>
            <a:br>
              <a:rPr lang="en-US" b="1" dirty="0"/>
            </a:br>
            <a:r>
              <a:rPr lang="en-US" dirty="0"/>
              <a:t>12th GRVA, 24-28 January 2022</a:t>
            </a:r>
            <a:br>
              <a:rPr lang="en-US" dirty="0"/>
            </a:br>
            <a:r>
              <a:rPr lang="en-US"/>
              <a:t>Agenda item 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939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03965"/>
              </p:ext>
            </p:extLst>
          </p:nvPr>
        </p:nvGraphicFramePr>
        <p:xfrm>
          <a:off x="435232" y="558801"/>
          <a:ext cx="11258875" cy="6029611"/>
        </p:xfrm>
        <a:graphic>
          <a:graphicData uri="http://schemas.openxmlformats.org/drawingml/2006/table">
            <a:tbl>
              <a:tblPr/>
              <a:tblGrid>
                <a:gridCol w="1191472">
                  <a:extLst>
                    <a:ext uri="{9D8B030D-6E8A-4147-A177-3AD203B41FA5}">
                      <a16:colId xmlns:a16="http://schemas.microsoft.com/office/drawing/2014/main" val="640367519"/>
                    </a:ext>
                  </a:extLst>
                </a:gridCol>
                <a:gridCol w="1114735">
                  <a:extLst>
                    <a:ext uri="{9D8B030D-6E8A-4147-A177-3AD203B41FA5}">
                      <a16:colId xmlns:a16="http://schemas.microsoft.com/office/drawing/2014/main" val="3467127659"/>
                    </a:ext>
                  </a:extLst>
                </a:gridCol>
                <a:gridCol w="1074320">
                  <a:extLst>
                    <a:ext uri="{9D8B030D-6E8A-4147-A177-3AD203B41FA5}">
                      <a16:colId xmlns:a16="http://schemas.microsoft.com/office/drawing/2014/main" val="3581014966"/>
                    </a:ext>
                  </a:extLst>
                </a:gridCol>
                <a:gridCol w="1151057">
                  <a:extLst>
                    <a:ext uri="{9D8B030D-6E8A-4147-A177-3AD203B41FA5}">
                      <a16:colId xmlns:a16="http://schemas.microsoft.com/office/drawing/2014/main" val="3495391877"/>
                    </a:ext>
                  </a:extLst>
                </a:gridCol>
                <a:gridCol w="1125478">
                  <a:extLst>
                    <a:ext uri="{9D8B030D-6E8A-4147-A177-3AD203B41FA5}">
                      <a16:colId xmlns:a16="http://schemas.microsoft.com/office/drawing/2014/main" val="1882039088"/>
                    </a:ext>
                  </a:extLst>
                </a:gridCol>
                <a:gridCol w="1087110">
                  <a:extLst>
                    <a:ext uri="{9D8B030D-6E8A-4147-A177-3AD203B41FA5}">
                      <a16:colId xmlns:a16="http://schemas.microsoft.com/office/drawing/2014/main" val="2822706413"/>
                    </a:ext>
                  </a:extLst>
                </a:gridCol>
                <a:gridCol w="1074320">
                  <a:extLst>
                    <a:ext uri="{9D8B030D-6E8A-4147-A177-3AD203B41FA5}">
                      <a16:colId xmlns:a16="http://schemas.microsoft.com/office/drawing/2014/main" val="2106366771"/>
                    </a:ext>
                  </a:extLst>
                </a:gridCol>
                <a:gridCol w="1112689">
                  <a:extLst>
                    <a:ext uri="{9D8B030D-6E8A-4147-A177-3AD203B41FA5}">
                      <a16:colId xmlns:a16="http://schemas.microsoft.com/office/drawing/2014/main" val="3084449646"/>
                    </a:ext>
                  </a:extLst>
                </a:gridCol>
                <a:gridCol w="1163847">
                  <a:extLst>
                    <a:ext uri="{9D8B030D-6E8A-4147-A177-3AD203B41FA5}">
                      <a16:colId xmlns:a16="http://schemas.microsoft.com/office/drawing/2014/main" val="3863044387"/>
                    </a:ext>
                  </a:extLst>
                </a:gridCol>
                <a:gridCol w="1163847">
                  <a:extLst>
                    <a:ext uri="{9D8B030D-6E8A-4147-A177-3AD203B41FA5}">
                      <a16:colId xmlns:a16="http://schemas.microsoft.com/office/drawing/2014/main" val="2906978545"/>
                    </a:ext>
                  </a:extLst>
                </a:gridCol>
              </a:tblGrid>
              <a:tr h="37454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18789"/>
                  </a:ext>
                </a:extLst>
              </a:tr>
              <a:tr h="22901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070606"/>
                  </a:ext>
                </a:extLst>
              </a:tr>
              <a:tr h="1475497">
                <a:tc>
                  <a:txBody>
                    <a:bodyPr/>
                    <a:lstStyle/>
                    <a:p>
                      <a:r>
                        <a:rPr lang="en-GB" b="1" dirty="0"/>
                        <a:t>Industry proposal</a:t>
                      </a:r>
                    </a:p>
                    <a:p>
                      <a:r>
                        <a:rPr lang="en-GB" b="1" dirty="0"/>
                        <a:t>(R131-02)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56129"/>
                  </a:ext>
                </a:extLst>
              </a:tr>
              <a:tr h="18894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50288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91731" y="3956998"/>
            <a:ext cx="59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GRVA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0717" y="39212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EIF </a:t>
            </a:r>
            <a:r>
              <a:rPr lang="en-GB" sz="1400" i="1" dirty="0"/>
              <a:t>(Jan)</a:t>
            </a:r>
          </a:p>
        </p:txBody>
      </p:sp>
      <p:sp>
        <p:nvSpPr>
          <p:cNvPr id="7" name="Flowchart: Decision 6"/>
          <p:cNvSpPr/>
          <p:nvPr/>
        </p:nvSpPr>
        <p:spPr>
          <a:xfrm>
            <a:off x="4897039" y="3664694"/>
            <a:ext cx="226306" cy="264461"/>
          </a:xfrm>
          <a:prstGeom prst="flowChartDecision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Decision 7"/>
          <p:cNvSpPr/>
          <p:nvPr/>
        </p:nvSpPr>
        <p:spPr>
          <a:xfrm>
            <a:off x="3742233" y="3646693"/>
            <a:ext cx="232600" cy="264461"/>
          </a:xfrm>
          <a:prstGeom prst="flowChartDecision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818412" y="392330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14218" y="393159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NR</a:t>
            </a:r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>
          <a:xfrm>
            <a:off x="8002697" y="3782955"/>
            <a:ext cx="3240000" cy="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47735" y="3784259"/>
            <a:ext cx="2376000" cy="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33630" y="3450332"/>
            <a:ext cx="129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>
                <a:solidFill>
                  <a:srgbClr val="0070C0"/>
                </a:solidFill>
              </a:rPr>
              <a:t>36 months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00827" y="3439316"/>
            <a:ext cx="129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i="1" dirty="0">
                <a:solidFill>
                  <a:srgbClr val="0070C0"/>
                </a:solidFill>
              </a:rPr>
              <a:t>28 months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28998" y="1552041"/>
            <a:ext cx="182779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r>
              <a:rPr lang="en-GB" sz="1800" dirty="0">
                <a:solidFill>
                  <a:schemeClr val="tx1"/>
                </a:solidFill>
              </a:rPr>
              <a:t>UN Rules of Procedure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6200" y="1519634"/>
            <a:ext cx="448865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28 months for M1N1 in EU (existing systems).</a:t>
            </a:r>
          </a:p>
          <a:p>
            <a:r>
              <a:rPr lang="en-GB" b="1" dirty="0">
                <a:solidFill>
                  <a:srgbClr val="0070C0"/>
                </a:solidFill>
              </a:rPr>
              <a:t>HDVs need </a:t>
            </a:r>
            <a:r>
              <a:rPr lang="en-GB" b="1" u="sng" dirty="0">
                <a:solidFill>
                  <a:srgbClr val="0070C0"/>
                </a:solidFill>
              </a:rPr>
              <a:t>more than 28 mon.</a:t>
            </a:r>
            <a:r>
              <a:rPr lang="en-GB" b="1" dirty="0">
                <a:solidFill>
                  <a:srgbClr val="0070C0"/>
                </a:solidFill>
              </a:rPr>
              <a:t> (new system).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227599" y="2165965"/>
            <a:ext cx="484995" cy="1311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523735" y="3491118"/>
            <a:ext cx="0" cy="430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31572" y="3879909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rgbClr val="0070C0"/>
                </a:solidFill>
              </a:rPr>
              <a:t>(May)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373200" y="1508563"/>
            <a:ext cx="3113032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24 months for M1N1. </a:t>
            </a:r>
          </a:p>
          <a:p>
            <a:r>
              <a:rPr lang="en-GB" b="1" dirty="0">
                <a:solidFill>
                  <a:srgbClr val="0070C0"/>
                </a:solidFill>
              </a:rPr>
              <a:t>36 months needed for HDVs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dirty="0">
                <a:solidFill>
                  <a:srgbClr val="0070C0"/>
                </a:solidFill>
              </a:rPr>
              <a:t>(longer life cycles, range complexity).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9667244" y="2552700"/>
            <a:ext cx="256882" cy="935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901813" y="3126700"/>
            <a:ext cx="0" cy="521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ecision 9"/>
          <p:cNvSpPr/>
          <p:nvPr/>
        </p:nvSpPr>
        <p:spPr>
          <a:xfrm>
            <a:off x="7780608" y="3650724"/>
            <a:ext cx="237330" cy="26446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Decision 11"/>
          <p:cNvSpPr/>
          <p:nvPr/>
        </p:nvSpPr>
        <p:spPr>
          <a:xfrm>
            <a:off x="11242697" y="3657709"/>
            <a:ext cx="243534" cy="26446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7517827" y="3559895"/>
            <a:ext cx="396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00284" y="2140305"/>
            <a:ext cx="271049" cy="880261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86951" y="97689"/>
            <a:ext cx="441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How industry built their proposal</a:t>
            </a:r>
          </a:p>
        </p:txBody>
      </p:sp>
    </p:spTree>
    <p:extLst>
      <p:ext uri="{BB962C8B-B14F-4D97-AF65-F5344CB8AC3E}">
        <p14:creationId xmlns:p14="http://schemas.microsoft.com/office/powerpoint/2010/main" val="98838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  <p:bldP spid="17" grpId="0"/>
      <p:bldP spid="21" grpId="0" animBg="1"/>
      <p:bldP spid="25" grpId="0" animBg="1"/>
      <p:bldP spid="30" grpId="0"/>
      <p:bldP spid="41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93391"/>
              </p:ext>
            </p:extLst>
          </p:nvPr>
        </p:nvGraphicFramePr>
        <p:xfrm>
          <a:off x="435232" y="558801"/>
          <a:ext cx="11258875" cy="6029611"/>
        </p:xfrm>
        <a:graphic>
          <a:graphicData uri="http://schemas.openxmlformats.org/drawingml/2006/table">
            <a:tbl>
              <a:tblPr/>
              <a:tblGrid>
                <a:gridCol w="1191472">
                  <a:extLst>
                    <a:ext uri="{9D8B030D-6E8A-4147-A177-3AD203B41FA5}">
                      <a16:colId xmlns:a16="http://schemas.microsoft.com/office/drawing/2014/main" val="640367519"/>
                    </a:ext>
                  </a:extLst>
                </a:gridCol>
                <a:gridCol w="1114735">
                  <a:extLst>
                    <a:ext uri="{9D8B030D-6E8A-4147-A177-3AD203B41FA5}">
                      <a16:colId xmlns:a16="http://schemas.microsoft.com/office/drawing/2014/main" val="3467127659"/>
                    </a:ext>
                  </a:extLst>
                </a:gridCol>
                <a:gridCol w="1074320">
                  <a:extLst>
                    <a:ext uri="{9D8B030D-6E8A-4147-A177-3AD203B41FA5}">
                      <a16:colId xmlns:a16="http://schemas.microsoft.com/office/drawing/2014/main" val="3581014966"/>
                    </a:ext>
                  </a:extLst>
                </a:gridCol>
                <a:gridCol w="1151057">
                  <a:extLst>
                    <a:ext uri="{9D8B030D-6E8A-4147-A177-3AD203B41FA5}">
                      <a16:colId xmlns:a16="http://schemas.microsoft.com/office/drawing/2014/main" val="3495391877"/>
                    </a:ext>
                  </a:extLst>
                </a:gridCol>
                <a:gridCol w="1125478">
                  <a:extLst>
                    <a:ext uri="{9D8B030D-6E8A-4147-A177-3AD203B41FA5}">
                      <a16:colId xmlns:a16="http://schemas.microsoft.com/office/drawing/2014/main" val="1882039088"/>
                    </a:ext>
                  </a:extLst>
                </a:gridCol>
                <a:gridCol w="1087110">
                  <a:extLst>
                    <a:ext uri="{9D8B030D-6E8A-4147-A177-3AD203B41FA5}">
                      <a16:colId xmlns:a16="http://schemas.microsoft.com/office/drawing/2014/main" val="2822706413"/>
                    </a:ext>
                  </a:extLst>
                </a:gridCol>
                <a:gridCol w="1074320">
                  <a:extLst>
                    <a:ext uri="{9D8B030D-6E8A-4147-A177-3AD203B41FA5}">
                      <a16:colId xmlns:a16="http://schemas.microsoft.com/office/drawing/2014/main" val="2106366771"/>
                    </a:ext>
                  </a:extLst>
                </a:gridCol>
                <a:gridCol w="1112689">
                  <a:extLst>
                    <a:ext uri="{9D8B030D-6E8A-4147-A177-3AD203B41FA5}">
                      <a16:colId xmlns:a16="http://schemas.microsoft.com/office/drawing/2014/main" val="3084449646"/>
                    </a:ext>
                  </a:extLst>
                </a:gridCol>
                <a:gridCol w="1163847">
                  <a:extLst>
                    <a:ext uri="{9D8B030D-6E8A-4147-A177-3AD203B41FA5}">
                      <a16:colId xmlns:a16="http://schemas.microsoft.com/office/drawing/2014/main" val="3863044387"/>
                    </a:ext>
                  </a:extLst>
                </a:gridCol>
                <a:gridCol w="1163847">
                  <a:extLst>
                    <a:ext uri="{9D8B030D-6E8A-4147-A177-3AD203B41FA5}">
                      <a16:colId xmlns:a16="http://schemas.microsoft.com/office/drawing/2014/main" val="2906978545"/>
                    </a:ext>
                  </a:extLst>
                </a:gridCol>
              </a:tblGrid>
              <a:tr h="37454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18789"/>
                  </a:ext>
                </a:extLst>
              </a:tr>
              <a:tr h="22901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070606"/>
                  </a:ext>
                </a:extLst>
              </a:tr>
              <a:tr h="1475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Industry proposal (R131-02)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56129"/>
                  </a:ext>
                </a:extLst>
              </a:tr>
              <a:tr h="18894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502886"/>
                  </a:ext>
                </a:extLst>
              </a:tr>
            </a:tbl>
          </a:graphicData>
        </a:graphic>
      </p:graphicFrame>
      <p:sp>
        <p:nvSpPr>
          <p:cNvPr id="7" name="Flowchart: Decision 6"/>
          <p:cNvSpPr/>
          <p:nvPr/>
        </p:nvSpPr>
        <p:spPr>
          <a:xfrm>
            <a:off x="4897039" y="3664694"/>
            <a:ext cx="226306" cy="264461"/>
          </a:xfrm>
          <a:prstGeom prst="flowChartDecision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Decision 7"/>
          <p:cNvSpPr/>
          <p:nvPr/>
        </p:nvSpPr>
        <p:spPr>
          <a:xfrm>
            <a:off x="3742233" y="3646693"/>
            <a:ext cx="232600" cy="264461"/>
          </a:xfrm>
          <a:prstGeom prst="flowChartDecision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Decision 9"/>
          <p:cNvSpPr/>
          <p:nvPr/>
        </p:nvSpPr>
        <p:spPr>
          <a:xfrm>
            <a:off x="7765368" y="3650724"/>
            <a:ext cx="237330" cy="26446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Decision 11"/>
          <p:cNvSpPr/>
          <p:nvPr/>
        </p:nvSpPr>
        <p:spPr>
          <a:xfrm>
            <a:off x="11242697" y="3657709"/>
            <a:ext cx="243534" cy="26446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936246" y="1513557"/>
            <a:ext cx="40427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dirty="0"/>
              <a:t>NR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11268" y="1420882"/>
            <a:ext cx="111921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/>
              <a:t>VRU #1</a:t>
            </a:r>
            <a:endParaRPr lang="en-GB" sz="1600" i="1" dirty="0"/>
          </a:p>
        </p:txBody>
      </p:sp>
      <p:sp>
        <p:nvSpPr>
          <p:cNvPr id="46" name="Flowchart: Decision 45"/>
          <p:cNvSpPr/>
          <p:nvPr/>
        </p:nvSpPr>
        <p:spPr>
          <a:xfrm>
            <a:off x="6696549" y="1531296"/>
            <a:ext cx="245145" cy="28754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lowchart: Decision 46"/>
          <p:cNvSpPr/>
          <p:nvPr/>
        </p:nvSpPr>
        <p:spPr>
          <a:xfrm>
            <a:off x="4452110" y="1514320"/>
            <a:ext cx="245145" cy="28754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4750437" y="1492602"/>
            <a:ext cx="39145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dirty="0"/>
              <a:t>NT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13304" y="1845217"/>
            <a:ext cx="35832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i="1" dirty="0">
                <a:sym typeface="Wingdings" panose="05000000000000000000" pitchFamily="2" charset="2"/>
              </a:rPr>
              <a:t>MOIS+BSIS (</a:t>
            </a:r>
            <a:r>
              <a:rPr lang="en-GB" sz="1400" i="1" dirty="0"/>
              <a:t>New sensors / EE platform</a:t>
            </a:r>
            <a:r>
              <a:rPr lang="en-GB" sz="1400" i="1" dirty="0">
                <a:sym typeface="Wingdings" panose="05000000000000000000" pitchFamily="2" charset="2"/>
              </a:rPr>
              <a:t>)</a:t>
            </a:r>
            <a:endParaRPr lang="en-GB" sz="14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6921325" y="5702087"/>
            <a:ext cx="116570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/>
              <a:t>VRU #2</a:t>
            </a:r>
            <a:r>
              <a:rPr lang="en-GB" b="1" dirty="0"/>
              <a:t>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422167" y="5779004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NT</a:t>
            </a:r>
          </a:p>
        </p:txBody>
      </p:sp>
      <p:sp>
        <p:nvSpPr>
          <p:cNvPr id="53" name="Flowchart: Decision 52"/>
          <p:cNvSpPr/>
          <p:nvPr/>
        </p:nvSpPr>
        <p:spPr>
          <a:xfrm>
            <a:off x="8205582" y="5789123"/>
            <a:ext cx="245145" cy="28754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1244541" y="5789123"/>
            <a:ext cx="40427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dirty="0"/>
              <a:t>NR</a:t>
            </a:r>
          </a:p>
        </p:txBody>
      </p:sp>
      <p:sp>
        <p:nvSpPr>
          <p:cNvPr id="56" name="Flowchart: Decision 55"/>
          <p:cNvSpPr/>
          <p:nvPr/>
        </p:nvSpPr>
        <p:spPr>
          <a:xfrm>
            <a:off x="11664951" y="5791402"/>
            <a:ext cx="245145" cy="28754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921326" y="6132140"/>
            <a:ext cx="3291453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400" i="1" dirty="0"/>
              <a:t>Direct vision (Heavy cab modifications)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443844" y="3485473"/>
            <a:ext cx="8221107" cy="854793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ounded Rectangle 63"/>
          <p:cNvSpPr/>
          <p:nvPr/>
        </p:nvSpPr>
        <p:spPr>
          <a:xfrm>
            <a:off x="2993111" y="1357866"/>
            <a:ext cx="4678349" cy="854793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ounded Rectangle 65"/>
          <p:cNvSpPr/>
          <p:nvPr/>
        </p:nvSpPr>
        <p:spPr>
          <a:xfrm>
            <a:off x="6520904" y="5637306"/>
            <a:ext cx="5479072" cy="854793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Down Arrow 68"/>
          <p:cNvSpPr/>
          <p:nvPr/>
        </p:nvSpPr>
        <p:spPr>
          <a:xfrm rot="10066823">
            <a:off x="7971207" y="4248532"/>
            <a:ext cx="344458" cy="1470599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8328154" y="4552312"/>
            <a:ext cx="3064063" cy="92333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pPr algn="ctr"/>
            <a:r>
              <a:rPr lang="en-GB" sz="1800" dirty="0"/>
              <a:t>Heavy cab modifications to be synchronized with installation of new sensors</a:t>
            </a:r>
          </a:p>
        </p:txBody>
      </p:sp>
      <p:sp>
        <p:nvSpPr>
          <p:cNvPr id="71" name="Down Arrow 70"/>
          <p:cNvSpPr/>
          <p:nvPr/>
        </p:nvSpPr>
        <p:spPr>
          <a:xfrm rot="10066823">
            <a:off x="11435881" y="4221682"/>
            <a:ext cx="344458" cy="1470599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8544047" y="1860375"/>
            <a:ext cx="3064063" cy="92333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pPr algn="ctr"/>
            <a:r>
              <a:rPr lang="en-GB" sz="1800" dirty="0"/>
              <a:t>Sensors / EE platform have to be modified twice in a very short time !!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7724300" y="1946800"/>
            <a:ext cx="777479" cy="202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8087029" y="2661105"/>
            <a:ext cx="426663" cy="824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791731" y="3956998"/>
            <a:ext cx="59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GRVA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930717" y="39212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EIF </a:t>
            </a:r>
            <a:r>
              <a:rPr lang="en-GB" sz="1400" i="1" dirty="0"/>
              <a:t>(Jan)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818412" y="392330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214218" y="393159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6951" y="97689"/>
            <a:ext cx="441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How industry built their proposal</a:t>
            </a:r>
          </a:p>
        </p:txBody>
      </p:sp>
    </p:spTree>
    <p:extLst>
      <p:ext uri="{BB962C8B-B14F-4D97-AF65-F5344CB8AC3E}">
        <p14:creationId xmlns:p14="http://schemas.microsoft.com/office/powerpoint/2010/main" val="36924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/>
      <p:bldP spid="53" grpId="0" animBg="1"/>
      <p:bldP spid="54" grpId="0" animBg="1"/>
      <p:bldP spid="56" grpId="0" animBg="1"/>
      <p:bldP spid="57" grpId="0" animBg="1"/>
      <p:bldP spid="23" grpId="0" animBg="1"/>
      <p:bldP spid="64" grpId="0" animBg="1"/>
      <p:bldP spid="66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ontent Placeholder 265"/>
          <p:cNvSpPr>
            <a:spLocks noGrp="1"/>
          </p:cNvSpPr>
          <p:nvPr>
            <p:ph idx="1"/>
          </p:nvPr>
        </p:nvSpPr>
        <p:spPr>
          <a:xfrm>
            <a:off x="838200" y="1560576"/>
            <a:ext cx="10718800" cy="290975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3600" b="1" dirty="0"/>
              <a:t>#1</a:t>
            </a:r>
            <a:r>
              <a:rPr lang="en-GB" b="1" dirty="0"/>
              <a:t> - Anticipating V2V application is technically not realistic because R131 revision is </a:t>
            </a:r>
            <a:r>
              <a:rPr lang="en-GB" b="1" u="sng" dirty="0"/>
              <a:t>not</a:t>
            </a:r>
            <a:r>
              <a:rPr lang="en-GB" b="1" dirty="0"/>
              <a:t> V2V state of the art: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/>
              <a:t>Some </a:t>
            </a:r>
            <a:r>
              <a:rPr lang="en-GB" b="1" u="sng" dirty="0"/>
              <a:t>high end vehicles</a:t>
            </a:r>
            <a:r>
              <a:rPr lang="en-GB" b="1" dirty="0"/>
              <a:t> </a:t>
            </a:r>
            <a:r>
              <a:rPr lang="en-GB" dirty="0"/>
              <a:t>already fulfil (most of) the new performance on a test track.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/>
              <a:t>Yet this does not mean </a:t>
            </a:r>
            <a:r>
              <a:rPr lang="en-GB" b="1" u="sng" dirty="0"/>
              <a:t>all vehicles </a:t>
            </a:r>
            <a:r>
              <a:rPr lang="en-GB" dirty="0"/>
              <a:t>fulfil current regulation (e.g. LCV, Medium Duties, constructions etc.)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/>
              <a:t>Many vehicles will need the add-on of a camera (currently only equipped with radar sensors)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/>
              <a:t>Same performance for stationary target as for moving is a challenge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/>
              <a:t>New conditions where performance is expected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/>
              <a:t>New HMI is required for all vehicles (deactivation strategy, information about system initialization)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/>
              <a:t>New test procedure and updated CEL Annex has to be applied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4</a:t>
            </a:fld>
            <a:endParaRPr lang="en-GB"/>
          </a:p>
        </p:txBody>
      </p:sp>
      <p:sp>
        <p:nvSpPr>
          <p:cNvPr id="265" name="Title 26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 two-steps application will not help…</a:t>
            </a:r>
            <a:br>
              <a:rPr lang="en-GB" sz="3200" dirty="0"/>
            </a:br>
            <a:r>
              <a:rPr lang="en-GB" sz="3200" dirty="0"/>
              <a:t>for two main reasons: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1892212" y="5696477"/>
            <a:ext cx="6317586" cy="1012398"/>
            <a:chOff x="692252" y="1532142"/>
            <a:chExt cx="10428031" cy="1741969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252" y="1532142"/>
              <a:ext cx="10428031" cy="1741969"/>
            </a:xfrm>
            <a:prstGeom prst="rect">
              <a:avLst/>
            </a:prstGeom>
          </p:spPr>
        </p:pic>
        <p:sp>
          <p:nvSpPr>
            <p:cNvPr id="95" name="Oval 94"/>
            <p:cNvSpPr/>
            <p:nvPr/>
          </p:nvSpPr>
          <p:spPr>
            <a:xfrm>
              <a:off x="1247776" y="2738436"/>
              <a:ext cx="138113" cy="13335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2538414" y="2714620"/>
              <a:ext cx="138113" cy="13335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3843339" y="2519361"/>
              <a:ext cx="138113" cy="13335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97"/>
            <p:cNvSpPr/>
            <p:nvPr/>
          </p:nvSpPr>
          <p:spPr>
            <a:xfrm>
              <a:off x="9096640" y="2694620"/>
              <a:ext cx="138113" cy="13335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7815158" y="2588889"/>
              <a:ext cx="138113" cy="13335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6495099" y="2561265"/>
              <a:ext cx="138113" cy="13335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5160063" y="2671760"/>
              <a:ext cx="138113" cy="13335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Oval 101"/>
            <p:cNvSpPr/>
            <p:nvPr/>
          </p:nvSpPr>
          <p:spPr>
            <a:xfrm>
              <a:off x="10332140" y="2722240"/>
              <a:ext cx="138113" cy="13335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6" name="Picture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065" y="5738324"/>
            <a:ext cx="782218" cy="927371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3780" y="6016577"/>
            <a:ext cx="587206" cy="633512"/>
          </a:xfrm>
          <a:prstGeom prst="rect">
            <a:avLst/>
          </a:prstGeom>
        </p:spPr>
      </p:pic>
      <p:cxnSp>
        <p:nvCxnSpPr>
          <p:cNvPr id="188" name="Straight Connector 187"/>
          <p:cNvCxnSpPr/>
          <p:nvPr/>
        </p:nvCxnSpPr>
        <p:spPr>
          <a:xfrm flipV="1">
            <a:off x="1689100" y="6631833"/>
            <a:ext cx="8661400" cy="846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10059362" y="6063812"/>
            <a:ext cx="52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etc.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838201" y="5070080"/>
            <a:ext cx="107188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Proposed dates by industry are our best to cover such a variety of vehicles</a:t>
            </a:r>
          </a:p>
        </p:txBody>
      </p:sp>
      <p:sp>
        <p:nvSpPr>
          <p:cNvPr id="262" name="Down Arrow 261"/>
          <p:cNvSpPr/>
          <p:nvPr/>
        </p:nvSpPr>
        <p:spPr>
          <a:xfrm>
            <a:off x="5569727" y="4556913"/>
            <a:ext cx="967370" cy="393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88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ontent Placeholder 265"/>
          <p:cNvSpPr>
            <a:spLocks noGrp="1"/>
          </p:cNvSpPr>
          <p:nvPr>
            <p:ph idx="1"/>
          </p:nvPr>
        </p:nvSpPr>
        <p:spPr>
          <a:xfrm>
            <a:off x="838200" y="1560576"/>
            <a:ext cx="10718800" cy="34051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/>
              <a:t>#2</a:t>
            </a:r>
            <a:r>
              <a:rPr lang="en-GB" b="1" dirty="0"/>
              <a:t> - A two-steps application will make the situation worse with regard to economy and resources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Modify product twice in a short time span has huge consequences, in a very busy period with new regulations, especially around VRUs which would then be targeted </a:t>
            </a:r>
            <a:r>
              <a:rPr lang="en-GB" b="1" dirty="0"/>
              <a:t>4 times between 2022 and 2029 </a:t>
            </a:r>
            <a:r>
              <a:rPr lang="en-GB" dirty="0"/>
              <a:t>!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Modifying the product twice in such a short time means doing twice: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Product modification, installation (HW, SW), test (simulation, vehicles), specification, documentation, certification…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Supplier contracts, parts ordering, logistics…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After-market and industrial modifications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Supporting functions (project management, quality, internal and external audits etc.)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5</a:t>
            </a:fld>
            <a:endParaRPr lang="en-GB"/>
          </a:p>
        </p:txBody>
      </p:sp>
      <p:sp>
        <p:nvSpPr>
          <p:cNvPr id="265" name="Title 26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 two-steps application will not help…</a:t>
            </a:r>
            <a:br>
              <a:rPr lang="en-GB" sz="3200" dirty="0"/>
            </a:br>
            <a:r>
              <a:rPr lang="en-GB" sz="3200" dirty="0"/>
              <a:t>for two main reasons: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" y="5538140"/>
            <a:ext cx="107188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GB" sz="2000" b="1" dirty="0">
                <a:sym typeface="Wingdings" panose="05000000000000000000" pitchFamily="2" charset="2"/>
              </a:rPr>
              <a:t>Cost / investments are drastically increased</a:t>
            </a:r>
          </a:p>
          <a:p>
            <a:pPr lvl="1" algn="ctr"/>
            <a:r>
              <a:rPr lang="en-GB" sz="2000" b="1" dirty="0">
                <a:sym typeface="Wingdings" panose="05000000000000000000" pitchFamily="2" charset="2"/>
              </a:rPr>
              <a:t>Lack of resources *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5612315" y="5028203"/>
            <a:ext cx="967370" cy="393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939800" y="6443292"/>
            <a:ext cx="102361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i="1" dirty="0">
                <a:sym typeface="Wingdings" panose="05000000000000000000" pitchFamily="2" charset="2"/>
              </a:rPr>
              <a:t>*/ e.g. in the GSR2 landscape, industry already have 4 application steps; 1 step every two years until ~2029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389659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48158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54360"/>
              </p:ext>
            </p:extLst>
          </p:nvPr>
        </p:nvGraphicFramePr>
        <p:xfrm>
          <a:off x="435232" y="558801"/>
          <a:ext cx="11258875" cy="6029611"/>
        </p:xfrm>
        <a:graphic>
          <a:graphicData uri="http://schemas.openxmlformats.org/drawingml/2006/table">
            <a:tbl>
              <a:tblPr/>
              <a:tblGrid>
                <a:gridCol w="1191472">
                  <a:extLst>
                    <a:ext uri="{9D8B030D-6E8A-4147-A177-3AD203B41FA5}">
                      <a16:colId xmlns:a16="http://schemas.microsoft.com/office/drawing/2014/main" val="640367519"/>
                    </a:ext>
                  </a:extLst>
                </a:gridCol>
                <a:gridCol w="1114735">
                  <a:extLst>
                    <a:ext uri="{9D8B030D-6E8A-4147-A177-3AD203B41FA5}">
                      <a16:colId xmlns:a16="http://schemas.microsoft.com/office/drawing/2014/main" val="3467127659"/>
                    </a:ext>
                  </a:extLst>
                </a:gridCol>
                <a:gridCol w="1074320">
                  <a:extLst>
                    <a:ext uri="{9D8B030D-6E8A-4147-A177-3AD203B41FA5}">
                      <a16:colId xmlns:a16="http://schemas.microsoft.com/office/drawing/2014/main" val="3581014966"/>
                    </a:ext>
                  </a:extLst>
                </a:gridCol>
                <a:gridCol w="1151057">
                  <a:extLst>
                    <a:ext uri="{9D8B030D-6E8A-4147-A177-3AD203B41FA5}">
                      <a16:colId xmlns:a16="http://schemas.microsoft.com/office/drawing/2014/main" val="3495391877"/>
                    </a:ext>
                  </a:extLst>
                </a:gridCol>
                <a:gridCol w="1125478">
                  <a:extLst>
                    <a:ext uri="{9D8B030D-6E8A-4147-A177-3AD203B41FA5}">
                      <a16:colId xmlns:a16="http://schemas.microsoft.com/office/drawing/2014/main" val="1882039088"/>
                    </a:ext>
                  </a:extLst>
                </a:gridCol>
                <a:gridCol w="1087110">
                  <a:extLst>
                    <a:ext uri="{9D8B030D-6E8A-4147-A177-3AD203B41FA5}">
                      <a16:colId xmlns:a16="http://schemas.microsoft.com/office/drawing/2014/main" val="2822706413"/>
                    </a:ext>
                  </a:extLst>
                </a:gridCol>
                <a:gridCol w="1074320">
                  <a:extLst>
                    <a:ext uri="{9D8B030D-6E8A-4147-A177-3AD203B41FA5}">
                      <a16:colId xmlns:a16="http://schemas.microsoft.com/office/drawing/2014/main" val="2106366771"/>
                    </a:ext>
                  </a:extLst>
                </a:gridCol>
                <a:gridCol w="1112689">
                  <a:extLst>
                    <a:ext uri="{9D8B030D-6E8A-4147-A177-3AD203B41FA5}">
                      <a16:colId xmlns:a16="http://schemas.microsoft.com/office/drawing/2014/main" val="3084449646"/>
                    </a:ext>
                  </a:extLst>
                </a:gridCol>
                <a:gridCol w="1163847">
                  <a:extLst>
                    <a:ext uri="{9D8B030D-6E8A-4147-A177-3AD203B41FA5}">
                      <a16:colId xmlns:a16="http://schemas.microsoft.com/office/drawing/2014/main" val="3863044387"/>
                    </a:ext>
                  </a:extLst>
                </a:gridCol>
                <a:gridCol w="1163847">
                  <a:extLst>
                    <a:ext uri="{9D8B030D-6E8A-4147-A177-3AD203B41FA5}">
                      <a16:colId xmlns:a16="http://schemas.microsoft.com/office/drawing/2014/main" val="2906978545"/>
                    </a:ext>
                  </a:extLst>
                </a:gridCol>
              </a:tblGrid>
              <a:tr h="37454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18789"/>
                  </a:ext>
                </a:extLst>
              </a:tr>
              <a:tr h="22901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070606"/>
                  </a:ext>
                </a:extLst>
              </a:tr>
              <a:tr h="1475497">
                <a:tc>
                  <a:txBody>
                    <a:bodyPr/>
                    <a:lstStyle/>
                    <a:p>
                      <a:r>
                        <a:rPr lang="en-GB" b="1" dirty="0"/>
                        <a:t>Industry proposal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56129"/>
                  </a:ext>
                </a:extLst>
              </a:tr>
              <a:tr h="18894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502886"/>
                  </a:ext>
                </a:extLst>
              </a:tr>
            </a:tbl>
          </a:graphicData>
        </a:graphic>
      </p:graphicFrame>
      <p:sp>
        <p:nvSpPr>
          <p:cNvPr id="7" name="Flowchart: Decision 6"/>
          <p:cNvSpPr/>
          <p:nvPr/>
        </p:nvSpPr>
        <p:spPr>
          <a:xfrm>
            <a:off x="4897039" y="3664694"/>
            <a:ext cx="226306" cy="264461"/>
          </a:xfrm>
          <a:prstGeom prst="flowChartDecision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Decision 7"/>
          <p:cNvSpPr/>
          <p:nvPr/>
        </p:nvSpPr>
        <p:spPr>
          <a:xfrm>
            <a:off x="3742233" y="3646693"/>
            <a:ext cx="232600" cy="264461"/>
          </a:xfrm>
          <a:prstGeom prst="flowChartDecision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>
          <a:xfrm>
            <a:off x="8002697" y="3782955"/>
            <a:ext cx="3240000" cy="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47735" y="3784259"/>
            <a:ext cx="2376000" cy="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523735" y="3491118"/>
            <a:ext cx="0" cy="430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31572" y="3879909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rgbClr val="0070C0"/>
                </a:solidFill>
              </a:rPr>
              <a:t>(May)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7901813" y="3126700"/>
            <a:ext cx="0" cy="521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ecision 9"/>
          <p:cNvSpPr/>
          <p:nvPr/>
        </p:nvSpPr>
        <p:spPr>
          <a:xfrm>
            <a:off x="7780608" y="3650724"/>
            <a:ext cx="237330" cy="26446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Decision 11"/>
          <p:cNvSpPr/>
          <p:nvPr/>
        </p:nvSpPr>
        <p:spPr>
          <a:xfrm>
            <a:off x="11242697" y="3657709"/>
            <a:ext cx="243534" cy="26446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7517827" y="3559895"/>
            <a:ext cx="396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500051" y="5254191"/>
            <a:ext cx="27169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r>
              <a:rPr lang="en-GB" dirty="0">
                <a:solidFill>
                  <a:srgbClr val="FF0000"/>
                </a:solidFill>
              </a:rPr>
              <a:t>What if adoption would be delayed until GRVA of May?</a:t>
            </a:r>
          </a:p>
        </p:txBody>
      </p:sp>
      <p:sp>
        <p:nvSpPr>
          <p:cNvPr id="53" name="Flowchart: Decision 52"/>
          <p:cNvSpPr/>
          <p:nvPr/>
        </p:nvSpPr>
        <p:spPr>
          <a:xfrm>
            <a:off x="4115715" y="4308975"/>
            <a:ext cx="232600" cy="264461"/>
          </a:xfrm>
          <a:prstGeom prst="flowChartDecision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308748" y="4560538"/>
            <a:ext cx="5261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EIF</a:t>
            </a:r>
          </a:p>
          <a:p>
            <a:r>
              <a:rPr lang="en-GB" sz="1100" i="1" dirty="0"/>
              <a:t>(May)</a:t>
            </a:r>
          </a:p>
        </p:txBody>
      </p:sp>
      <p:sp>
        <p:nvSpPr>
          <p:cNvPr id="56" name="Flowchart: Decision 55"/>
          <p:cNvSpPr/>
          <p:nvPr/>
        </p:nvSpPr>
        <p:spPr>
          <a:xfrm>
            <a:off x="5275070" y="4303979"/>
            <a:ext cx="226306" cy="264461"/>
          </a:xfrm>
          <a:prstGeom prst="flowChartDecision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Elbow Connector 56"/>
          <p:cNvCxnSpPr>
            <a:endCxn id="53" idx="1"/>
          </p:cNvCxnSpPr>
          <p:nvPr/>
        </p:nvCxnSpPr>
        <p:spPr>
          <a:xfrm rot="16200000" flipH="1">
            <a:off x="3728448" y="4053939"/>
            <a:ext cx="517352" cy="257182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504707" y="4432218"/>
            <a:ext cx="2376000" cy="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596724" y="4648597"/>
            <a:ext cx="54944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rgbClr val="0070C0"/>
                </a:solidFill>
              </a:rPr>
              <a:t>(Sept)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7893662" y="4188999"/>
            <a:ext cx="0" cy="43049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61720" y="5273172"/>
            <a:ext cx="424567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r>
              <a:rPr lang="en-GB" dirty="0">
                <a:solidFill>
                  <a:srgbClr val="FF0000"/>
                </a:solidFill>
              </a:rPr>
              <a:t>One year delay probably not accepted by GRVA.</a:t>
            </a:r>
          </a:p>
          <a:p>
            <a:r>
              <a:rPr lang="en-GB" dirty="0">
                <a:solidFill>
                  <a:srgbClr val="FF0000"/>
                </a:solidFill>
              </a:rPr>
              <a:t>This led i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ndustry to propose keeping 09/2025.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66" name="Straight Arrow Connector 65"/>
          <p:cNvCxnSpPr>
            <a:stCxn id="52" idx="0"/>
            <a:endCxn id="53" idx="2"/>
          </p:cNvCxnSpPr>
          <p:nvPr/>
        </p:nvCxnSpPr>
        <p:spPr>
          <a:xfrm flipV="1">
            <a:off x="3858533" y="4573436"/>
            <a:ext cx="373482" cy="6807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829675" y="4668593"/>
            <a:ext cx="220797" cy="6045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Decision 68"/>
          <p:cNvSpPr/>
          <p:nvPr/>
        </p:nvSpPr>
        <p:spPr>
          <a:xfrm>
            <a:off x="8950922" y="4303978"/>
            <a:ext cx="237330" cy="264461"/>
          </a:xfrm>
          <a:prstGeom prst="flowChartDecision">
            <a:avLst/>
          </a:prstGeom>
          <a:solidFill>
            <a:srgbClr val="FFFF00">
              <a:alpha val="30196"/>
            </a:srgbClr>
          </a:solidFill>
          <a:ln w="19050">
            <a:solidFill>
              <a:srgbClr val="000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8294764" y="4182530"/>
            <a:ext cx="1" cy="418111"/>
          </a:xfrm>
          <a:prstGeom prst="line">
            <a:avLst/>
          </a:prstGeom>
          <a:ln>
            <a:solidFill>
              <a:srgbClr val="00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7909464" y="4432218"/>
            <a:ext cx="396000" cy="0"/>
          </a:xfrm>
          <a:prstGeom prst="line">
            <a:avLst/>
          </a:prstGeom>
          <a:ln>
            <a:solidFill>
              <a:srgbClr val="000000">
                <a:alpha val="50196"/>
              </a:srgb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8338090" y="4432218"/>
            <a:ext cx="590010" cy="2556"/>
          </a:xfrm>
          <a:prstGeom prst="line">
            <a:avLst/>
          </a:prstGeom>
          <a:ln>
            <a:solidFill>
              <a:srgbClr val="000000">
                <a:alpha val="50196"/>
              </a:srgb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791731" y="3956998"/>
            <a:ext cx="59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GRVA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30717" y="39212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EIF </a:t>
            </a:r>
            <a:r>
              <a:rPr lang="en-GB" sz="1400" i="1" dirty="0"/>
              <a:t>(Jan)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18412" y="392330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214218" y="393159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28998" y="1552041"/>
            <a:ext cx="182779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r>
              <a:rPr lang="en-GB" sz="1800" dirty="0">
                <a:solidFill>
                  <a:schemeClr val="tx1"/>
                </a:solidFill>
              </a:rPr>
              <a:t>UN Rules of Procedure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346200" y="1519634"/>
            <a:ext cx="448865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28 months for M1N1 in EU (existing systems).</a:t>
            </a:r>
          </a:p>
          <a:p>
            <a:r>
              <a:rPr lang="en-GB" b="1" dirty="0">
                <a:solidFill>
                  <a:srgbClr val="0070C0"/>
                </a:solidFill>
              </a:rPr>
              <a:t>HDVs need more than 28 mon. (new system).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5227599" y="2165965"/>
            <a:ext cx="484995" cy="1311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8373200" y="1508563"/>
            <a:ext cx="3113032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24 months for M1N1. </a:t>
            </a:r>
          </a:p>
          <a:p>
            <a:r>
              <a:rPr lang="en-GB" b="1" dirty="0">
                <a:solidFill>
                  <a:srgbClr val="0070C0"/>
                </a:solidFill>
              </a:rPr>
              <a:t>36 months needed for HDVs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dirty="0">
                <a:solidFill>
                  <a:srgbClr val="0070C0"/>
                </a:solidFill>
              </a:rPr>
              <a:t>(longer life cycles, range complexity).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9667244" y="2552700"/>
            <a:ext cx="256882" cy="935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600284" y="2140305"/>
            <a:ext cx="271049" cy="880261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86951" y="97689"/>
            <a:ext cx="441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How industry built their proposal</a:t>
            </a:r>
          </a:p>
        </p:txBody>
      </p:sp>
    </p:spTree>
    <p:extLst>
      <p:ext uri="{BB962C8B-B14F-4D97-AF65-F5344CB8AC3E}">
        <p14:creationId xmlns:p14="http://schemas.microsoft.com/office/powerpoint/2010/main" val="415781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/>
      <p:bldP spid="56" grpId="0" animBg="1"/>
      <p:bldP spid="60" grpId="0"/>
      <p:bldP spid="64" grpId="0" animBg="1"/>
      <p:bldP spid="6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1A7289-ECE0-400D-B079-D1433C7BC5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44F2F0-F295-4D9A-AA3B-4EB48F8797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9EF9B4-B66B-4793-B901-CD3B91F6E18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620</Words>
  <Application>Microsoft Office PowerPoint</Application>
  <PresentationFormat>Widescreen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UN R131 Revision Transitional provisions </vt:lpstr>
      <vt:lpstr>PowerPoint Presentation</vt:lpstr>
      <vt:lpstr>PowerPoint Presentation</vt:lpstr>
      <vt:lpstr>A two-steps application will not help… for two main reasons:</vt:lpstr>
      <vt:lpstr>A two-steps application will not help… for two main reasons:</vt:lpstr>
      <vt:lpstr>Backup slides</vt:lpstr>
      <vt:lpstr>PowerPoint Presentation</vt:lpstr>
    </vt:vector>
  </TitlesOfParts>
  <Company>VolvoIT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AEBS-HDV IWG Input from industry</dc:title>
  <dc:creator>Teyssier Pierre</dc:creator>
  <cp:lastModifiedBy>Francois Guichard</cp:lastModifiedBy>
  <cp:revision>314</cp:revision>
  <dcterms:created xsi:type="dcterms:W3CDTF">2021-06-02T14:13:02Z</dcterms:created>
  <dcterms:modified xsi:type="dcterms:W3CDTF">2022-01-25T16:02:55Z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2021-06-02T14:13:03Z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6b20197d-85d3-4fd0-a73f-c6b2d89bcee0</vt:lpwstr>
  </property>
  <property fmtid="{D5CDD505-2E9C-101B-9397-08002B2CF9AE}" pid="8" name="MSIP_Label_19540963-e559-4020-8a90-fe8a502c2801_ContentBits">
    <vt:lpwstr>0</vt:lpwstr>
  </property>
  <property fmtid="{D5CDD505-2E9C-101B-9397-08002B2CF9AE}" pid="9" name="ContentTypeId">
    <vt:lpwstr>0x0101003B8422D08C252547BB1CFA7F78E2CB83</vt:lpwstr>
  </property>
</Properties>
</file>