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4"/>
  </p:notesMasterIdLst>
  <p:sldIdLst>
    <p:sldId id="256" r:id="rId5"/>
    <p:sldId id="263" r:id="rId6"/>
    <p:sldId id="259" r:id="rId7"/>
    <p:sldId id="260" r:id="rId8"/>
    <p:sldId id="272" r:id="rId9"/>
    <p:sldId id="273" r:id="rId10"/>
    <p:sldId id="274" r:id="rId11"/>
    <p:sldId id="269" r:id="rId12"/>
    <p:sldId id="267" r:id="rId13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4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615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616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853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e du titre"/>
          <p:cNvSpPr txBox="1">
            <a:spLocks noGrp="1"/>
          </p:cNvSpPr>
          <p:nvPr>
            <p:ph type="title"/>
          </p:nvPr>
        </p:nvSpPr>
        <p:spPr>
          <a:xfrm>
            <a:off x="2566999" y="317499"/>
            <a:ext cx="6753202" cy="1143001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Texte</a:t>
            </a:r>
            <a:r>
              <a:rPr dirty="0"/>
              <a:t> du </a:t>
            </a:r>
            <a:r>
              <a:rPr dirty="0" err="1"/>
              <a:t>titre</a:t>
            </a:r>
            <a:endParaRPr dirty="0"/>
          </a:p>
        </p:txBody>
      </p:sp>
      <p:sp>
        <p:nvSpPr>
          <p:cNvPr id="23" name="Texte niveau 1…"/>
          <p:cNvSpPr txBox="1">
            <a:spLocks noGrp="1"/>
          </p:cNvSpPr>
          <p:nvPr>
            <p:ph type="body" idx="1"/>
          </p:nvPr>
        </p:nvSpPr>
        <p:spPr>
          <a:xfrm>
            <a:off x="849312" y="2132856"/>
            <a:ext cx="8496301" cy="4032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1</a:t>
            </a:r>
          </a:p>
          <a:p>
            <a:pPr lvl="1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2</a:t>
            </a:r>
          </a:p>
          <a:p>
            <a:pPr lvl="2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3</a:t>
            </a:r>
          </a:p>
          <a:p>
            <a:pPr lvl="3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4</a:t>
            </a:r>
          </a:p>
          <a:p>
            <a:pPr lvl="4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 5</a:t>
            </a:r>
          </a:p>
        </p:txBody>
      </p:sp>
      <p:sp>
        <p:nvSpPr>
          <p:cNvPr id="2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2D8633D-8036-43F4-8A22-10D7445554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1065540"/>
            <a:ext cx="1295400" cy="47858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Main title here</a:t>
            </a:r>
          </a:p>
        </p:txBody>
      </p:sp>
      <p:sp>
        <p:nvSpPr>
          <p:cNvPr id="41" name="Texte niveau 1…"/>
          <p:cNvSpPr txBox="1">
            <a:spLocks noGrp="1"/>
          </p:cNvSpPr>
          <p:nvPr>
            <p:ph type="body" idx="1"/>
          </p:nvPr>
        </p:nvSpPr>
        <p:spPr>
          <a:xfrm>
            <a:off x="849312" y="2132856"/>
            <a:ext cx="8496301" cy="4032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3D8E1B-0C93-478E-89CF-EE3907F949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1050426"/>
            <a:ext cx="1295400" cy="493702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495300" y="2348880"/>
            <a:ext cx="4375150" cy="3777285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95325" indent="-238125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256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828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0200A6-8E77-4F02-97D7-61A0027312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1042869"/>
            <a:ext cx="1295400" cy="50125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E7A7FF-D909-4FF7-94E4-5C4331D6E3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1065540"/>
            <a:ext cx="1295400" cy="47858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xfrm>
            <a:off x="488504" y="1772816"/>
            <a:ext cx="3259007" cy="1162051"/>
          </a:xfrm>
          <a:prstGeom prst="rect">
            <a:avLst/>
          </a:prstGeom>
        </p:spPr>
        <p:txBody>
          <a:bodyPr anchor="b"/>
          <a:lstStyle>
            <a:lvl1pPr>
              <a:defRPr sz="2000"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72970" y="2132856"/>
            <a:ext cx="5537730" cy="39933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95299" y="3212975"/>
            <a:ext cx="3259008" cy="291319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4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69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dirty="0"/>
              <a:t>Main title here</a:t>
            </a:r>
          </a:p>
        </p:txBody>
      </p:sp>
      <p:sp>
        <p:nvSpPr>
          <p:cNvPr id="7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C0A9B5-C0A5-4C61-8B4B-6C3BCD8EB0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1057983"/>
            <a:ext cx="1295400" cy="486145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2980271" y="284075"/>
            <a:ext cx="675320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Texte niveau 1…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787900" y="6172200"/>
            <a:ext cx="23114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isplay/trans/SIG+on+UN+Regulation+No.+157?src=contextnavpagetreemod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822651" y="2132856"/>
            <a:ext cx="8260698" cy="403299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 </a:t>
            </a:r>
            <a:endParaRPr lang="en-GB" dirty="0"/>
          </a:p>
          <a:p>
            <a:endParaRPr dirty="0"/>
          </a:p>
          <a:p>
            <a:pPr algn="ctr">
              <a:defRPr i="1"/>
            </a:pPr>
            <a:r>
              <a:rPr lang="en-GB" dirty="0"/>
              <a:t>Progress report from the Special Interest Group on UN Regulation 157</a:t>
            </a:r>
            <a:endParaRPr dirty="0"/>
          </a:p>
        </p:txBody>
      </p:sp>
      <p:sp>
        <p:nvSpPr>
          <p:cNvPr id="80" name="Textfeld 12"/>
          <p:cNvSpPr txBox="1"/>
          <p:nvPr/>
        </p:nvSpPr>
        <p:spPr>
          <a:xfrm>
            <a:off x="4953000" y="385671"/>
            <a:ext cx="4756766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Informal document</a:t>
            </a:r>
            <a:r>
              <a:rPr u="none" dirty="0"/>
              <a:t> </a:t>
            </a:r>
            <a:r>
              <a:rPr b="1" u="none" dirty="0"/>
              <a:t>GRVA-</a:t>
            </a:r>
            <a:r>
              <a:rPr lang="fr-CH" b="1" u="none" dirty="0"/>
              <a:t>12-36</a:t>
            </a:r>
            <a:endParaRPr sz="1600" b="1" dirty="0">
              <a:solidFill>
                <a:schemeClr val="accent3">
                  <a:lumOff val="44000"/>
                </a:schemeClr>
              </a:solidFill>
              <a:latin typeface="Times New Roman"/>
              <a:cs typeface="Times New Roman"/>
            </a:endParaRP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fr-CH" dirty="0"/>
              <a:t>12</a:t>
            </a:r>
            <a:r>
              <a:rPr dirty="0" err="1"/>
              <a:t>th</a:t>
            </a:r>
            <a:r>
              <a:rPr dirty="0"/>
              <a:t> GRVA, </a:t>
            </a:r>
            <a:r>
              <a:rPr lang="fr-CH" dirty="0"/>
              <a:t>24–28 </a:t>
            </a:r>
            <a:r>
              <a:rPr lang="fr-CH" dirty="0" err="1"/>
              <a:t>January</a:t>
            </a:r>
            <a:r>
              <a:rPr dirty="0"/>
              <a:t> 202</a:t>
            </a:r>
            <a:r>
              <a:rPr lang="en-GB" dirty="0"/>
              <a:t>2</a:t>
            </a:r>
            <a:endParaRPr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Agenda item </a:t>
            </a:r>
            <a:r>
              <a:rPr lang="en-GB" dirty="0"/>
              <a:t>4(d)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87A609-AA2D-41DB-909A-B0A9E6D2A807}"/>
              </a:ext>
            </a:extLst>
          </p:cNvPr>
          <p:cNvSpPr txBox="1"/>
          <p:nvPr/>
        </p:nvSpPr>
        <p:spPr>
          <a:xfrm>
            <a:off x="79756" y="1032003"/>
            <a:ext cx="260744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Submitted</a:t>
            </a:r>
            <a:r>
              <a:rPr kumimoji="0" lang="fr-CH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by the SIG R157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962EF-5ABB-4246-8722-EE3E20E66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312" y="1658679"/>
            <a:ext cx="8496301" cy="498666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Twelve meetings held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endParaRPr lang="en-GB" sz="1600" dirty="0"/>
          </a:p>
          <a:p>
            <a:endParaRPr lang="en-GB" sz="1600" dirty="0"/>
          </a:p>
          <a:p>
            <a:pPr marL="457200" lvl="1" indent="0">
              <a:buNone/>
            </a:pPr>
            <a:endParaRPr lang="en-GB" sz="1600" dirty="0"/>
          </a:p>
          <a:p>
            <a:pPr marL="457200" lvl="1" indent="0">
              <a:buNone/>
            </a:pPr>
            <a:endParaRPr lang="en-GB" sz="1600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All meeting documents of the group can be found </a:t>
            </a:r>
            <a:r>
              <a:rPr lang="en-GB" dirty="0">
                <a:hlinkClick r:id="rId3"/>
              </a:rPr>
              <a:t>here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704054-02AA-4119-A152-CF0A062FC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Meetings of the group</a:t>
            </a:r>
          </a:p>
        </p:txBody>
      </p:sp>
      <p:sp>
        <p:nvSpPr>
          <p:cNvPr id="4" name="Eingekerbter Richtungspfeil 23">
            <a:extLst>
              <a:ext uri="{FF2B5EF4-FFF2-40B4-BE49-F238E27FC236}">
                <a16:creationId xmlns:a16="http://schemas.microsoft.com/office/drawing/2014/main" id="{7BCF685E-F63C-4A7F-B67D-F6DA49B5A2F3}"/>
              </a:ext>
            </a:extLst>
          </p:cNvPr>
          <p:cNvSpPr/>
          <p:nvPr/>
        </p:nvSpPr>
        <p:spPr>
          <a:xfrm>
            <a:off x="849312" y="4739803"/>
            <a:ext cx="8451705" cy="1109947"/>
          </a:xfrm>
          <a:prstGeom prst="chevron">
            <a:avLst>
              <a:gd name="adj" fmla="val 13722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BE865DF-3DF3-48F2-BB0B-4868958624F3}"/>
              </a:ext>
            </a:extLst>
          </p:cNvPr>
          <p:cNvSpPr txBox="1"/>
          <p:nvPr/>
        </p:nvSpPr>
        <p:spPr>
          <a:xfrm>
            <a:off x="1056904" y="4758714"/>
            <a:ext cx="8010949" cy="11079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Goal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: </a:t>
            </a:r>
            <a:r>
              <a:rPr lang="de-DE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de-DE" sz="2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Principle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 </a:t>
            </a:r>
            <a:r>
              <a:rPr kumimoji="0" lang="de-DE" sz="2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agreement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 </a:t>
            </a:r>
            <a:r>
              <a:rPr kumimoji="0" lang="de-DE" sz="2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now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 in 12</a:t>
            </a:r>
            <a:r>
              <a:rPr kumimoji="0" lang="de-DE" sz="2200" b="0" i="0" u="none" strike="noStrike" cap="none" spc="0" normalizeH="0" baseline="3000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th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 GRVA,</a:t>
            </a:r>
          </a:p>
          <a:p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	final </a:t>
            </a:r>
            <a:r>
              <a:rPr kumimoji="0" lang="de-DE" sz="2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endorsement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 in 13</a:t>
            </a:r>
            <a:r>
              <a:rPr lang="de-DE" sz="2200" baseline="30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 GRVA (May 2022) </a:t>
            </a:r>
          </a:p>
          <a:p>
            <a:r>
              <a:rPr lang="de-DE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de-DE" sz="2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de-DE" sz="2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official</a:t>
            </a:r>
            <a:r>
              <a:rPr lang="de-DE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2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adoption</a:t>
            </a:r>
            <a:r>
              <a:rPr lang="de-DE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187</a:t>
            </a:r>
            <a:r>
              <a:rPr lang="de-DE" sz="2200" baseline="30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</a:t>
            </a:r>
            <a:r>
              <a:rPr lang="de-DE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WP.29 (June 2022)</a:t>
            </a:r>
            <a:endParaRPr kumimoji="0" lang="de-DE" sz="22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Calibri"/>
            </a:endParaRP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BE94452-C899-4A81-BF96-A723CD5FE92A}"/>
              </a:ext>
            </a:extLst>
          </p:cNvPr>
          <p:cNvCxnSpPr/>
          <p:nvPr/>
        </p:nvCxnSpPr>
        <p:spPr>
          <a:xfrm>
            <a:off x="1181576" y="2685216"/>
            <a:ext cx="7992888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Gleichschenkliges Dreieck 6">
            <a:extLst>
              <a:ext uri="{FF2B5EF4-FFF2-40B4-BE49-F238E27FC236}">
                <a16:creationId xmlns:a16="http://schemas.microsoft.com/office/drawing/2014/main" id="{770447E4-38B4-4169-8C65-093C83BBB910}"/>
              </a:ext>
            </a:extLst>
          </p:cNvPr>
          <p:cNvSpPr/>
          <p:nvPr/>
        </p:nvSpPr>
        <p:spPr>
          <a:xfrm rot="10800000">
            <a:off x="2530343" y="2505216"/>
            <a:ext cx="180000" cy="1800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2114616-A9B4-4558-8138-0E1EE647AD32}"/>
              </a:ext>
            </a:extLst>
          </p:cNvPr>
          <p:cNvSpPr txBox="1"/>
          <p:nvPr/>
        </p:nvSpPr>
        <p:spPr bwMode="auto">
          <a:xfrm>
            <a:off x="2112832" y="2158100"/>
            <a:ext cx="101502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dirty="0">
                <a:latin typeface="Arial Narrow" panose="020B0606020202030204" pitchFamily="34" charset="0"/>
              </a:rPr>
              <a:t>… 12</a:t>
            </a:r>
            <a:r>
              <a:rPr lang="en-US" sz="1600" baseline="30000" dirty="0">
                <a:latin typeface="Arial Narrow" panose="020B0606020202030204" pitchFamily="34" charset="0"/>
              </a:rPr>
              <a:t>th</a:t>
            </a:r>
            <a:r>
              <a:rPr lang="en-US" sz="1600" dirty="0">
                <a:latin typeface="Arial Narrow" panose="020B0606020202030204" pitchFamily="34" charset="0"/>
              </a:rPr>
              <a:t> SIG</a:t>
            </a:r>
          </a:p>
        </p:txBody>
      </p:sp>
      <p:sp>
        <p:nvSpPr>
          <p:cNvPr id="9" name="Flussdiagramm: Dokument 8">
            <a:extLst>
              <a:ext uri="{FF2B5EF4-FFF2-40B4-BE49-F238E27FC236}">
                <a16:creationId xmlns:a16="http://schemas.microsoft.com/office/drawing/2014/main" id="{38E28814-2CD8-457D-936D-4741870737B7}"/>
              </a:ext>
            </a:extLst>
          </p:cNvPr>
          <p:cNvSpPr/>
          <p:nvPr/>
        </p:nvSpPr>
        <p:spPr>
          <a:xfrm>
            <a:off x="1323534" y="3022065"/>
            <a:ext cx="1909247" cy="745038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7A2636F-883F-4E80-B5B6-CB4B9E83C0C6}"/>
              </a:ext>
            </a:extLst>
          </p:cNvPr>
          <p:cNvSpPr txBox="1"/>
          <p:nvPr/>
        </p:nvSpPr>
        <p:spPr bwMode="auto">
          <a:xfrm>
            <a:off x="6362120" y="2186480"/>
            <a:ext cx="91403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GRVA-12</a:t>
            </a:r>
          </a:p>
        </p:txBody>
      </p:sp>
      <p:sp>
        <p:nvSpPr>
          <p:cNvPr id="14" name="Gleichschenkliges Dreieck 13">
            <a:extLst>
              <a:ext uri="{FF2B5EF4-FFF2-40B4-BE49-F238E27FC236}">
                <a16:creationId xmlns:a16="http://schemas.microsoft.com/office/drawing/2014/main" id="{2BB0B892-2AC1-4CA3-A4D4-313207277562}"/>
              </a:ext>
            </a:extLst>
          </p:cNvPr>
          <p:cNvSpPr/>
          <p:nvPr/>
        </p:nvSpPr>
        <p:spPr>
          <a:xfrm rot="10800000">
            <a:off x="6746536" y="2496654"/>
            <a:ext cx="180000" cy="180000"/>
          </a:xfrm>
          <a:prstGeom prst="triangle">
            <a:avLst/>
          </a:prstGeom>
          <a:solidFill>
            <a:schemeClr val="accent2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24" name="Flussdiagramm: Dokument 23">
            <a:extLst>
              <a:ext uri="{FF2B5EF4-FFF2-40B4-BE49-F238E27FC236}">
                <a16:creationId xmlns:a16="http://schemas.microsoft.com/office/drawing/2014/main" id="{B9765113-87A7-4E90-A176-7E6149F54537}"/>
              </a:ext>
            </a:extLst>
          </p:cNvPr>
          <p:cNvSpPr/>
          <p:nvPr/>
        </p:nvSpPr>
        <p:spPr>
          <a:xfrm>
            <a:off x="6119387" y="2792148"/>
            <a:ext cx="1930473" cy="865767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22" name="Flussdiagramm: Dokument 21">
            <a:extLst>
              <a:ext uri="{FF2B5EF4-FFF2-40B4-BE49-F238E27FC236}">
                <a16:creationId xmlns:a16="http://schemas.microsoft.com/office/drawing/2014/main" id="{EB824E20-7EDF-4671-A4BA-72E9681F79DA}"/>
              </a:ext>
            </a:extLst>
          </p:cNvPr>
          <p:cNvSpPr/>
          <p:nvPr/>
        </p:nvSpPr>
        <p:spPr>
          <a:xfrm>
            <a:off x="6551550" y="3471200"/>
            <a:ext cx="1930472" cy="727157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BF7D9E79-CBEC-4A17-B369-69F581697A02}"/>
              </a:ext>
            </a:extLst>
          </p:cNvPr>
          <p:cNvSpPr txBox="1"/>
          <p:nvPr/>
        </p:nvSpPr>
        <p:spPr>
          <a:xfrm>
            <a:off x="6537014" y="3435503"/>
            <a:ext cx="19092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Speed increase</a:t>
            </a:r>
          </a:p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GRVA/2022/4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FE84D8E-CE7B-4EA0-AE28-3C9ADE1CF455}"/>
              </a:ext>
            </a:extLst>
          </p:cNvPr>
          <p:cNvSpPr txBox="1"/>
          <p:nvPr/>
        </p:nvSpPr>
        <p:spPr>
          <a:xfrm>
            <a:off x="6158139" y="2797825"/>
            <a:ext cx="19092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Lane change</a:t>
            </a:r>
            <a:endParaRPr lang="en-US" sz="1400" dirty="0"/>
          </a:p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GRVA/2022/3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2766331-6E25-4762-91F0-69355C5655D3}"/>
              </a:ext>
            </a:extLst>
          </p:cNvPr>
          <p:cNvSpPr txBox="1"/>
          <p:nvPr/>
        </p:nvSpPr>
        <p:spPr>
          <a:xfrm>
            <a:off x="1218605" y="2996075"/>
            <a:ext cx="19092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Lane change </a:t>
            </a:r>
          </a:p>
          <a:p>
            <a:pPr algn="ctr"/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new inf doc</a:t>
            </a: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AB801695-3211-48E7-A4B3-394AA616FDC4}"/>
              </a:ext>
            </a:extLst>
          </p:cNvPr>
          <p:cNvCxnSpPr>
            <a:cxnSpLocks/>
          </p:cNvCxnSpPr>
          <p:nvPr/>
        </p:nvCxnSpPr>
        <p:spPr>
          <a:xfrm>
            <a:off x="3629183" y="3584799"/>
            <a:ext cx="2352517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ussdiagramm: Dokument 24">
            <a:extLst>
              <a:ext uri="{FF2B5EF4-FFF2-40B4-BE49-F238E27FC236}">
                <a16:creationId xmlns:a16="http://schemas.microsoft.com/office/drawing/2014/main" id="{54326DFE-7AC7-4DA8-B506-AB026B411D96}"/>
              </a:ext>
            </a:extLst>
          </p:cNvPr>
          <p:cNvSpPr/>
          <p:nvPr/>
        </p:nvSpPr>
        <p:spPr>
          <a:xfrm>
            <a:off x="1680647" y="3613484"/>
            <a:ext cx="1909247" cy="745038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3FFAE57-7D8E-40FC-8FEF-26C7768B8C8C}"/>
              </a:ext>
            </a:extLst>
          </p:cNvPr>
          <p:cNvSpPr txBox="1"/>
          <p:nvPr/>
        </p:nvSpPr>
        <p:spPr>
          <a:xfrm>
            <a:off x="1575718" y="3587494"/>
            <a:ext cx="19092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Testing</a:t>
            </a:r>
          </a:p>
          <a:p>
            <a:pPr algn="ctr"/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new inf doc</a:t>
            </a:r>
          </a:p>
        </p:txBody>
      </p:sp>
    </p:spTree>
    <p:extLst>
      <p:ext uri="{BB962C8B-B14F-4D97-AF65-F5344CB8AC3E}">
        <p14:creationId xmlns:p14="http://schemas.microsoft.com/office/powerpoint/2010/main" val="92569723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01743-555E-4814-952D-8BB30A749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Items addressed by SIG on UN R157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04FBB-C536-43FE-BB61-F3ECF761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6300" y="1723868"/>
            <a:ext cx="8980204" cy="4574150"/>
          </a:xfrm>
        </p:spPr>
        <p:txBody>
          <a:bodyPr>
            <a:normAutofit/>
          </a:bodyPr>
          <a:lstStyle/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Higher Speeds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endParaRPr lang="en-GB" dirty="0"/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Lane Change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endParaRPr lang="en-GB" dirty="0"/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Clarifications</a:t>
            </a:r>
          </a:p>
        </p:txBody>
      </p:sp>
    </p:spTree>
    <p:extLst>
      <p:ext uri="{BB962C8B-B14F-4D97-AF65-F5344CB8AC3E}">
        <p14:creationId xmlns:p14="http://schemas.microsoft.com/office/powerpoint/2010/main" val="110884160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3AA92-9367-41C8-85F1-CFCF2F41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Recap: Higher Speeds </a:t>
            </a:r>
            <a:br>
              <a:rPr lang="en-GB" dirty="0"/>
            </a:br>
            <a:r>
              <a:rPr lang="en-GB" sz="2000" b="0" dirty="0"/>
              <a:t>GRVA/2022/4</a:t>
            </a:r>
            <a:endParaRPr lang="en-GB" b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9A866-4835-4BB1-BB03-8F51820BC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000" y="1594881"/>
            <a:ext cx="9540000" cy="519932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Group conclusions &amp; proposed amendments:</a:t>
            </a:r>
          </a:p>
          <a:p>
            <a:pPr lvl="1"/>
            <a:endParaRPr lang="en-GB" dirty="0"/>
          </a:p>
          <a:p>
            <a:pPr lvl="1"/>
            <a:r>
              <a:rPr lang="en-GB" sz="2400" dirty="0"/>
              <a:t>Following distances above 60 km/h should be in line with local traffic rules</a:t>
            </a:r>
          </a:p>
          <a:p>
            <a:pPr lvl="1"/>
            <a:r>
              <a:rPr lang="en-GB" sz="2400" dirty="0"/>
              <a:t>Provisions to ensure smooth and anticipatory driving that avoids inducing string instability</a:t>
            </a:r>
          </a:p>
          <a:p>
            <a:pPr lvl="1"/>
            <a:r>
              <a:rPr lang="en-GB" sz="2400" dirty="0"/>
              <a:t>Requirement for strategies to mitigate collisions with wrong way drivers and pedestrians (below 60km/h original requirement remain)</a:t>
            </a:r>
          </a:p>
          <a:p>
            <a:pPr lvl="1"/>
            <a:r>
              <a:rPr lang="en-GB" sz="2400" dirty="0"/>
              <a:t>Forward detection ranges along with control strategies to adapt speed if braking performance and/or detection range is impaired</a:t>
            </a:r>
          </a:p>
          <a:p>
            <a:pPr lvl="1"/>
            <a:r>
              <a:rPr lang="en-GB" sz="2400" dirty="0"/>
              <a:t>New performance model introduced for reference</a:t>
            </a:r>
          </a:p>
        </p:txBody>
      </p:sp>
    </p:spTree>
    <p:extLst>
      <p:ext uri="{BB962C8B-B14F-4D97-AF65-F5344CB8AC3E}">
        <p14:creationId xmlns:p14="http://schemas.microsoft.com/office/powerpoint/2010/main" val="97162704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3AA92-9367-41C8-85F1-CFCF2F41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Recap: Lane change</a:t>
            </a:r>
            <a:br>
              <a:rPr lang="en-GB" dirty="0"/>
            </a:br>
            <a:r>
              <a:rPr lang="en-GB" sz="2000" b="0" dirty="0"/>
              <a:t>GRVA/2022/3</a:t>
            </a:r>
            <a:endParaRPr lang="en-GB" b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9A866-4835-4BB1-BB03-8F51820BC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000" y="1594881"/>
            <a:ext cx="9540000" cy="5199323"/>
          </a:xfrm>
        </p:spPr>
        <p:txBody>
          <a:bodyPr>
            <a:normAutofit/>
          </a:bodyPr>
          <a:lstStyle/>
          <a:p>
            <a:r>
              <a:rPr lang="en-GB" dirty="0"/>
              <a:t>Open points of discussion in GRVA-11: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Type of lane change needed</a:t>
            </a:r>
          </a:p>
          <a:p>
            <a:pPr lvl="1"/>
            <a:r>
              <a:rPr lang="en-GB" sz="2400" dirty="0"/>
              <a:t>Parameters and requirements associated with each </a:t>
            </a:r>
          </a:p>
          <a:p>
            <a:pPr marL="457200" lvl="1" indent="0">
              <a:buNone/>
            </a:pPr>
            <a:r>
              <a:rPr lang="en-GB" sz="2400" dirty="0"/>
              <a:t>   lane change type</a:t>
            </a:r>
          </a:p>
          <a:p>
            <a:pPr lvl="1"/>
            <a:r>
              <a:rPr lang="en-GB" sz="2400" dirty="0"/>
              <a:t>Field of view requirements</a:t>
            </a:r>
          </a:p>
          <a:p>
            <a:pPr lvl="1"/>
            <a:r>
              <a:rPr lang="en-GB" sz="2400" dirty="0"/>
              <a:t>Test and audit requirements</a:t>
            </a:r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69661995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3AA92-9367-41C8-85F1-CFCF2F41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Lane change</a:t>
            </a:r>
            <a:br>
              <a:rPr lang="en-GB" dirty="0"/>
            </a:br>
            <a:r>
              <a:rPr lang="en-GB" sz="2000" b="0" dirty="0"/>
              <a:t>GRVA/2022/3 + new informal document</a:t>
            </a:r>
            <a:endParaRPr lang="en-GB" b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9A866-4835-4BB1-BB03-8F51820BC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000" y="1594881"/>
            <a:ext cx="9540000" cy="5199323"/>
          </a:xfrm>
        </p:spPr>
        <p:txBody>
          <a:bodyPr>
            <a:normAutofit/>
          </a:bodyPr>
          <a:lstStyle/>
          <a:p>
            <a:r>
              <a:rPr lang="en-GB" dirty="0"/>
              <a:t>Now covered in new informal documents:</a:t>
            </a:r>
          </a:p>
          <a:p>
            <a:pPr lvl="1"/>
            <a:endParaRPr lang="en-GB" sz="2400" dirty="0"/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sz="2400" dirty="0"/>
              <a:t>Type of lane change needed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sz="2400" dirty="0"/>
              <a:t>Parameters and requirements associated with each </a:t>
            </a:r>
          </a:p>
          <a:p>
            <a:pPr marL="457200" lvl="1" indent="0">
              <a:buClr>
                <a:srgbClr val="00B050"/>
              </a:buClr>
              <a:buNone/>
            </a:pPr>
            <a:r>
              <a:rPr lang="en-GB" sz="2400" dirty="0"/>
              <a:t>   lane change type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sz="2400" dirty="0"/>
              <a:t>Field of view requirements</a:t>
            </a:r>
          </a:p>
          <a:p>
            <a:pPr lvl="2">
              <a:buClr>
                <a:srgbClr val="00B050"/>
              </a:buClr>
              <a:buFont typeface="Verdana" panose="020B0604030504040204" pitchFamily="34" charset="0"/>
              <a:buChar char="–"/>
            </a:pPr>
            <a:r>
              <a:rPr lang="en-GB" dirty="0"/>
              <a:t>new requirements added to cover detection </a:t>
            </a:r>
            <a:r>
              <a:rPr lang="en-GB"/>
              <a:t>range for </a:t>
            </a:r>
            <a:r>
              <a:rPr lang="en-GB" dirty="0"/>
              <a:t>lane change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sz="2400" dirty="0"/>
              <a:t>Test and audit requirements</a:t>
            </a:r>
          </a:p>
          <a:p>
            <a:pPr lvl="2">
              <a:buClr>
                <a:srgbClr val="00B050"/>
              </a:buClr>
              <a:buFont typeface="Verdana" panose="020B0604030504040204" pitchFamily="34" charset="0"/>
              <a:buChar char="−"/>
            </a:pPr>
            <a:r>
              <a:rPr lang="en-GB" dirty="0"/>
              <a:t>two annexes for testing: Annex 5 - track, Annex 6 – public road</a:t>
            </a:r>
          </a:p>
          <a:p>
            <a:pPr lvl="2"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GB" sz="2400" dirty="0"/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6419171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3AA92-9367-41C8-85F1-CFCF2F41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Clarifications</a:t>
            </a:r>
            <a:br>
              <a:rPr lang="en-GB" dirty="0"/>
            </a:br>
            <a:r>
              <a:rPr lang="en-GB" sz="2000" b="0" dirty="0"/>
              <a:t>new informal document</a:t>
            </a:r>
            <a:endParaRPr lang="en-GB" b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9A866-4835-4BB1-BB03-8F51820BC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000" y="1594881"/>
            <a:ext cx="9540000" cy="5199323"/>
          </a:xfrm>
        </p:spPr>
        <p:txBody>
          <a:bodyPr>
            <a:normAutofit/>
          </a:bodyPr>
          <a:lstStyle/>
          <a:p>
            <a:r>
              <a:rPr lang="en-GB" dirty="0"/>
              <a:t>Further group accomplishments:</a:t>
            </a:r>
          </a:p>
          <a:p>
            <a:pPr lvl="1"/>
            <a:endParaRPr lang="en-GB" sz="2400" dirty="0"/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sz="2400" dirty="0"/>
              <a:t>New wording for detectable collisions</a:t>
            </a:r>
          </a:p>
          <a:p>
            <a:pPr indent="-326571">
              <a:buClr>
                <a:srgbClr val="00B050"/>
              </a:buClr>
            </a:pPr>
            <a:endParaRPr lang="en-GB" sz="3800" dirty="0"/>
          </a:p>
          <a:p>
            <a:pPr indent="-326571">
              <a:buClr>
                <a:srgbClr val="00B050"/>
              </a:buClr>
            </a:pPr>
            <a:r>
              <a:rPr lang="en-GB" dirty="0"/>
              <a:t>Further considerations within group:</a:t>
            </a:r>
          </a:p>
          <a:p>
            <a:pPr indent="-326571">
              <a:buClr>
                <a:srgbClr val="00B050"/>
              </a:buClr>
            </a:pPr>
            <a:endParaRPr lang="en-GB" sz="2400" dirty="0"/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sz="2400" dirty="0"/>
              <a:t>EDR requirements in UNR157 (EC&amp;DE proposal)</a:t>
            </a:r>
          </a:p>
          <a:p>
            <a:pPr marL="457200" lvl="1" indent="0">
              <a:buClr>
                <a:srgbClr val="00B050"/>
              </a:buClr>
              <a:buNone/>
            </a:pPr>
            <a:r>
              <a:rPr lang="en-GB" sz="2400" dirty="0"/>
              <a:t>   </a:t>
            </a:r>
            <a:endParaRPr lang="en-GB" sz="1800" dirty="0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49E5DB9B-50B8-490A-BB61-167293B0FF65}"/>
              </a:ext>
            </a:extLst>
          </p:cNvPr>
          <p:cNvGrpSpPr/>
          <p:nvPr/>
        </p:nvGrpSpPr>
        <p:grpSpPr>
          <a:xfrm>
            <a:off x="6590806" y="5263120"/>
            <a:ext cx="2933612" cy="591416"/>
            <a:chOff x="6084168" y="5664702"/>
            <a:chExt cx="2858279" cy="716795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FC03813F-28FC-424C-98F3-D146B26D01E8}"/>
                </a:ext>
              </a:extLst>
            </p:cNvPr>
            <p:cNvSpPr/>
            <p:nvPr/>
          </p:nvSpPr>
          <p:spPr>
            <a:xfrm rot="21346287">
              <a:off x="6105730" y="5692410"/>
              <a:ext cx="2823833" cy="6890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2000" b="1" dirty="0">
                  <a:solidFill>
                    <a:schemeClr val="accent2"/>
                  </a:solidFill>
                  <a:latin typeface="Bradley Hand ITC" panose="03070402050302030203" pitchFamily="66" charset="0"/>
                </a:rPr>
                <a:t>separate inf. doc.</a:t>
              </a: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CE3FA398-43FE-4A57-929C-54031234D61A}"/>
                </a:ext>
              </a:extLst>
            </p:cNvPr>
            <p:cNvSpPr/>
            <p:nvPr/>
          </p:nvSpPr>
          <p:spPr>
            <a:xfrm rot="21236026">
              <a:off x="6118614" y="5664702"/>
              <a:ext cx="2823833" cy="689087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en-US" sz="2000" b="1" dirty="0">
                <a:solidFill>
                  <a:schemeClr val="accent2"/>
                </a:solidFill>
                <a:latin typeface="Bradley Hand ITC" panose="03070402050302030203" pitchFamily="66" charset="0"/>
              </a:endParaRP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76F4EB68-6A0E-4080-89BE-9EED8F3944A3}"/>
                </a:ext>
              </a:extLst>
            </p:cNvPr>
            <p:cNvSpPr/>
            <p:nvPr/>
          </p:nvSpPr>
          <p:spPr>
            <a:xfrm rot="21124854">
              <a:off x="6084168" y="5683005"/>
              <a:ext cx="2823833" cy="689087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en-US" sz="2000" b="1" dirty="0">
                <a:solidFill>
                  <a:schemeClr val="accent2"/>
                </a:solidFill>
                <a:latin typeface="Bradley Hand ITC" panose="03070402050302030203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251289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3AA92-9367-41C8-85F1-CFCF2F41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Summary</a:t>
            </a:r>
            <a:endParaRPr lang="en-GB" b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9A866-4835-4BB1-BB03-8F51820BC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000" y="1594881"/>
            <a:ext cx="9540000" cy="5199323"/>
          </a:xfrm>
        </p:spPr>
        <p:txBody>
          <a:bodyPr>
            <a:normAutofit/>
          </a:bodyPr>
          <a:lstStyle/>
          <a:p>
            <a:r>
              <a:rPr lang="en-GB" dirty="0"/>
              <a:t>Remaining open points of discussion: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Requirement for lane change capability (in particular for MRM case) for systems operating above 60km/h</a:t>
            </a:r>
          </a:p>
          <a:p>
            <a:pPr lvl="1"/>
            <a:r>
              <a:rPr lang="en-GB" sz="2400" dirty="0"/>
              <a:t>Final adjustments of provisions for intentional lane crossing and evasive lane crossing</a:t>
            </a:r>
          </a:p>
          <a:p>
            <a:pPr lvl="1"/>
            <a:r>
              <a:rPr lang="en-GB" sz="2400" dirty="0"/>
              <a:t>Final review of testing annex (after all requirements and open points above are settled)</a:t>
            </a:r>
          </a:p>
          <a:p>
            <a:pPr marL="457200" lvl="1" indent="0">
              <a:buNone/>
            </a:pPr>
            <a:endParaRPr lang="en-GB" sz="2400" dirty="0"/>
          </a:p>
          <a:p>
            <a:pPr marL="457200" lvl="1" indent="0">
              <a:buNone/>
            </a:pPr>
            <a:r>
              <a:rPr lang="en-GB" sz="2400" dirty="0"/>
              <a:t>If still needed (OICA/CLEPA proposal):</a:t>
            </a:r>
          </a:p>
          <a:p>
            <a:pPr lvl="1"/>
            <a:r>
              <a:rPr lang="en-GB" sz="2400" dirty="0"/>
              <a:t>Active assistance systems after ALKS deactivation</a:t>
            </a:r>
          </a:p>
        </p:txBody>
      </p:sp>
    </p:spTree>
    <p:extLst>
      <p:ext uri="{BB962C8B-B14F-4D97-AF65-F5344CB8AC3E}">
        <p14:creationId xmlns:p14="http://schemas.microsoft.com/office/powerpoint/2010/main" val="50464784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BA0AE-A59F-4B0E-A4D0-4842B6CA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B17A1-95E5-46A4-B18C-075DB65859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Thank you for your attention.</a:t>
            </a:r>
          </a:p>
        </p:txBody>
      </p:sp>
    </p:spTree>
    <p:extLst>
      <p:ext uri="{BB962C8B-B14F-4D97-AF65-F5344CB8AC3E}">
        <p14:creationId xmlns:p14="http://schemas.microsoft.com/office/powerpoint/2010/main" val="102613467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C5F62E-ACF2-44D6-8649-836BD6C6EE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D2EF95-FCC8-45D1-8CE1-AD90D0B53DA7}"/>
</file>

<file path=customXml/itemProps3.xml><?xml version="1.0" encoding="utf-8"?>
<ds:datastoreItem xmlns:ds="http://schemas.openxmlformats.org/officeDocument/2006/customXml" ds:itemID="{293E29B1-9F67-43C7-9EB0-0EFA4441D11F}">
  <ds:schemaRefs>
    <ds:schemaRef ds:uri="http://purl.org/dc/terms/"/>
    <ds:schemaRef ds:uri="15ff3d39-6e7b-4d70-9b7c-8d9fe85d0f29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7bcd41af-3e52-4378-bf12-165ae375de30"/>
    <ds:schemaRef ds:uri="4fea251c-3bdd-4d50-962b-ffa2ae250ba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420</Words>
  <Application>Microsoft Office PowerPoint</Application>
  <PresentationFormat>A4 Paper (210x297 mm)</PresentationFormat>
  <Paragraphs>89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Narrow</vt:lpstr>
      <vt:lpstr>Bradley Hand ITC</vt:lpstr>
      <vt:lpstr>Calibri</vt:lpstr>
      <vt:lpstr>Times New Roman</vt:lpstr>
      <vt:lpstr>Verdana</vt:lpstr>
      <vt:lpstr>Wingdings</vt:lpstr>
      <vt:lpstr>Office Theme</vt:lpstr>
      <vt:lpstr>PowerPoint Presentation</vt:lpstr>
      <vt:lpstr>Meetings of the group</vt:lpstr>
      <vt:lpstr>Items addressed by SIG on UN R157</vt:lpstr>
      <vt:lpstr>Recap: Higher Speeds  GRVA/2022/4</vt:lpstr>
      <vt:lpstr>Recap: Lane change GRVA/2022/3</vt:lpstr>
      <vt:lpstr>Lane change GRVA/2022/3 + new informal document</vt:lpstr>
      <vt:lpstr>Clarifications new informal document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Hannah</dc:creator>
  <cp:lastModifiedBy>Francois Guichard</cp:lastModifiedBy>
  <cp:revision>56</cp:revision>
  <dcterms:modified xsi:type="dcterms:W3CDTF">2022-01-25T08:53:26Z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Tag">
    <vt:lpwstr/>
  </property>
  <property fmtid="{D5CDD505-2E9C-101B-9397-08002B2CF9AE}" pid="3" name="FinancialYear">
    <vt:lpwstr/>
  </property>
  <property fmtid="{D5CDD505-2E9C-101B-9397-08002B2CF9AE}" pid="4" name="ContentTypeId">
    <vt:lpwstr>0x0101003B8422D08C252547BB1CFA7F78E2CB83</vt:lpwstr>
  </property>
</Properties>
</file>