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9"/>
  </p:notesMasterIdLst>
  <p:sldIdLst>
    <p:sldId id="296" r:id="rId5"/>
    <p:sldId id="297" r:id="rId6"/>
    <p:sldId id="298" r:id="rId7"/>
    <p:sldId id="262" r:id="rId8"/>
    <p:sldId id="301" r:id="rId9"/>
    <p:sldId id="299" r:id="rId10"/>
    <p:sldId id="300" r:id="rId11"/>
    <p:sldId id="308" r:id="rId12"/>
    <p:sldId id="273" r:id="rId13"/>
    <p:sldId id="305" r:id="rId14"/>
    <p:sldId id="306" r:id="rId15"/>
    <p:sldId id="313" r:id="rId16"/>
    <p:sldId id="303" r:id="rId17"/>
    <p:sldId id="311" r:id="rId18"/>
    <p:sldId id="275" r:id="rId19"/>
    <p:sldId id="274" r:id="rId20"/>
    <p:sldId id="310" r:id="rId21"/>
    <p:sldId id="307" r:id="rId22"/>
    <p:sldId id="309" r:id="rId23"/>
    <p:sldId id="314" r:id="rId24"/>
    <p:sldId id="294" r:id="rId25"/>
    <p:sldId id="312" r:id="rId26"/>
    <p:sldId id="259" r:id="rId27"/>
    <p:sldId id="261" r:id="rId2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GRANGE Antony (GROW)" initials="LA(" lastIdx="1" clrIdx="0">
    <p:extLst>
      <p:ext uri="{19B8F6BF-5375-455C-9EA6-DF929625EA0E}">
        <p15:presenceInfo xmlns:p15="http://schemas.microsoft.com/office/powerpoint/2012/main" userId="S-1-5-21-1606980848-2025429265-839522115-1743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D65B99B0-26D1-475A-A804-EFA5D6C30440}"/>
    <pc:docChg chg="custSel modSld">
      <pc:chgData name="Francois Guichard" userId="b25862a6-b641-4ece-b9f9-9230f3cdb908" providerId="ADAL" clId="{D65B99B0-26D1-475A-A804-EFA5D6C30440}" dt="2022-01-21T13:51:16.364" v="7" actId="313"/>
      <pc:docMkLst>
        <pc:docMk/>
      </pc:docMkLst>
      <pc:sldChg chg="modSp mod">
        <pc:chgData name="Francois Guichard" userId="b25862a6-b641-4ece-b9f9-9230f3cdb908" providerId="ADAL" clId="{D65B99B0-26D1-475A-A804-EFA5D6C30440}" dt="2022-01-21T13:51:16.364" v="7" actId="313"/>
        <pc:sldMkLst>
          <pc:docMk/>
          <pc:sldMk cId="3707862302" sldId="297"/>
        </pc:sldMkLst>
        <pc:spChg chg="mod">
          <ac:chgData name="Francois Guichard" userId="b25862a6-b641-4ece-b9f9-9230f3cdb908" providerId="ADAL" clId="{D65B99B0-26D1-475A-A804-EFA5D6C30440}" dt="2022-01-21T13:51:16.364" v="7" actId="313"/>
          <ac:spMkLst>
            <pc:docMk/>
            <pc:sldMk cId="3707862302" sldId="297"/>
            <ac:spMk id="3" creationId="{B3DA75A0-B7BA-49A2-9125-756B239D83A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00CCBB-8AE1-49E4-AB17-BC11F87A49A7}" type="datetimeFigureOut">
              <a:rPr lang="ru-RU" smtClean="0"/>
              <a:t>21.01.2022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A68E59-58F3-4553-88F8-D6C99CBEBA22}" type="slidenum">
              <a:rPr lang="ru-RU" smtClean="0"/>
              <a:t>‹#›</a:t>
            </a:fld>
            <a:endParaRPr lang="ru-RU"/>
          </a:p>
        </p:txBody>
      </p:sp>
    </p:spTree>
    <p:extLst>
      <p:ext uri="{BB962C8B-B14F-4D97-AF65-F5344CB8AC3E}">
        <p14:creationId xmlns:p14="http://schemas.microsoft.com/office/powerpoint/2010/main" val="1811998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384960-DDE9-478E-BAF0-72697CC416B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2F2806EA-6C8B-4BF1-8E41-B838A4DF7C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DC164C45-1610-46FA-9E92-BFCBB57305FB}"/>
              </a:ext>
            </a:extLst>
          </p:cNvPr>
          <p:cNvSpPr>
            <a:spLocks noGrp="1"/>
          </p:cNvSpPr>
          <p:nvPr>
            <p:ph type="dt" sz="half" idx="10"/>
          </p:nvPr>
        </p:nvSpPr>
        <p:spPr/>
        <p:txBody>
          <a:bodyPr/>
          <a:lstStyle/>
          <a:p>
            <a:fld id="{C1033F5B-776A-4178-B47F-AB76F2AB71EE}" type="datetime1">
              <a:rPr lang="ru-RU" smtClean="0"/>
              <a:t>21.01.2022</a:t>
            </a:fld>
            <a:endParaRPr lang="ru-RU"/>
          </a:p>
        </p:txBody>
      </p:sp>
      <p:sp>
        <p:nvSpPr>
          <p:cNvPr id="5" name="Нижний колонтитул 4">
            <a:extLst>
              <a:ext uri="{FF2B5EF4-FFF2-40B4-BE49-F238E27FC236}">
                <a16:creationId xmlns:a16="http://schemas.microsoft.com/office/drawing/2014/main" id="{2C679360-D15C-4085-88DA-C7824A7B6A6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5671C7E-530C-4F7D-B15A-807CB7416FBB}"/>
              </a:ext>
            </a:extLst>
          </p:cNvPr>
          <p:cNvSpPr>
            <a:spLocks noGrp="1"/>
          </p:cNvSpPr>
          <p:nvPr>
            <p:ph type="sldNum" sz="quarter" idx="12"/>
          </p:nvPr>
        </p:nvSpPr>
        <p:spPr/>
        <p:txBody>
          <a:bodyPr/>
          <a:lstStyle/>
          <a:p>
            <a:fld id="{E77B08D1-EC42-4F2B-B6DE-E65795E20511}" type="slidenum">
              <a:rPr lang="ru-RU" smtClean="0"/>
              <a:t>‹#›</a:t>
            </a:fld>
            <a:endParaRPr lang="ru-RU"/>
          </a:p>
        </p:txBody>
      </p:sp>
    </p:spTree>
    <p:extLst>
      <p:ext uri="{BB962C8B-B14F-4D97-AF65-F5344CB8AC3E}">
        <p14:creationId xmlns:p14="http://schemas.microsoft.com/office/powerpoint/2010/main" val="257544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198415-14D4-4480-8F2F-0F4867E631A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F480EEE0-6298-4B0F-8D0B-82D355C7161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8B23E50-9F03-4104-9088-62CF95E20EA3}"/>
              </a:ext>
            </a:extLst>
          </p:cNvPr>
          <p:cNvSpPr>
            <a:spLocks noGrp="1"/>
          </p:cNvSpPr>
          <p:nvPr>
            <p:ph type="dt" sz="half" idx="10"/>
          </p:nvPr>
        </p:nvSpPr>
        <p:spPr/>
        <p:txBody>
          <a:bodyPr/>
          <a:lstStyle/>
          <a:p>
            <a:fld id="{971D2EEA-5677-4F97-A0B6-1EF9637E4CB1}" type="datetime1">
              <a:rPr lang="ru-RU" smtClean="0"/>
              <a:t>21.01.2022</a:t>
            </a:fld>
            <a:endParaRPr lang="ru-RU"/>
          </a:p>
        </p:txBody>
      </p:sp>
      <p:sp>
        <p:nvSpPr>
          <p:cNvPr id="5" name="Нижний колонтитул 4">
            <a:extLst>
              <a:ext uri="{FF2B5EF4-FFF2-40B4-BE49-F238E27FC236}">
                <a16:creationId xmlns:a16="http://schemas.microsoft.com/office/drawing/2014/main" id="{3A78E98E-31B8-43AF-8EF5-1021C8B6525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D1FF9E2-5E44-4B2D-AE0B-0F7DF563E8F0}"/>
              </a:ext>
            </a:extLst>
          </p:cNvPr>
          <p:cNvSpPr>
            <a:spLocks noGrp="1"/>
          </p:cNvSpPr>
          <p:nvPr>
            <p:ph type="sldNum" sz="quarter" idx="12"/>
          </p:nvPr>
        </p:nvSpPr>
        <p:spPr/>
        <p:txBody>
          <a:bodyPr/>
          <a:lstStyle/>
          <a:p>
            <a:fld id="{E77B08D1-EC42-4F2B-B6DE-E65795E20511}" type="slidenum">
              <a:rPr lang="ru-RU" smtClean="0"/>
              <a:t>‹#›</a:t>
            </a:fld>
            <a:endParaRPr lang="ru-RU"/>
          </a:p>
        </p:txBody>
      </p:sp>
    </p:spTree>
    <p:extLst>
      <p:ext uri="{BB962C8B-B14F-4D97-AF65-F5344CB8AC3E}">
        <p14:creationId xmlns:p14="http://schemas.microsoft.com/office/powerpoint/2010/main" val="2697291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8A96E04-F8B4-48F0-954A-87A6AAEA8556}"/>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CC67B65-B09B-4C84-A71C-F039DEEB9238}"/>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5B8D396-6BEB-4BAD-BE02-1D4CEF209441}"/>
              </a:ext>
            </a:extLst>
          </p:cNvPr>
          <p:cNvSpPr>
            <a:spLocks noGrp="1"/>
          </p:cNvSpPr>
          <p:nvPr>
            <p:ph type="dt" sz="half" idx="10"/>
          </p:nvPr>
        </p:nvSpPr>
        <p:spPr/>
        <p:txBody>
          <a:bodyPr/>
          <a:lstStyle/>
          <a:p>
            <a:fld id="{A3D580A6-710E-4BDC-903E-49A2931BC4D7}" type="datetime1">
              <a:rPr lang="ru-RU" smtClean="0"/>
              <a:t>21.01.2022</a:t>
            </a:fld>
            <a:endParaRPr lang="ru-RU"/>
          </a:p>
        </p:txBody>
      </p:sp>
      <p:sp>
        <p:nvSpPr>
          <p:cNvPr id="5" name="Нижний колонтитул 4">
            <a:extLst>
              <a:ext uri="{FF2B5EF4-FFF2-40B4-BE49-F238E27FC236}">
                <a16:creationId xmlns:a16="http://schemas.microsoft.com/office/drawing/2014/main" id="{8F33DD1C-A72C-41E1-A814-612CF913C59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9ED1202-4251-4948-8737-C06D73EB8469}"/>
              </a:ext>
            </a:extLst>
          </p:cNvPr>
          <p:cNvSpPr>
            <a:spLocks noGrp="1"/>
          </p:cNvSpPr>
          <p:nvPr>
            <p:ph type="sldNum" sz="quarter" idx="12"/>
          </p:nvPr>
        </p:nvSpPr>
        <p:spPr/>
        <p:txBody>
          <a:bodyPr/>
          <a:lstStyle/>
          <a:p>
            <a:fld id="{E77B08D1-EC42-4F2B-B6DE-E65795E20511}" type="slidenum">
              <a:rPr lang="ru-RU" smtClean="0"/>
              <a:t>‹#›</a:t>
            </a:fld>
            <a:endParaRPr lang="ru-RU"/>
          </a:p>
        </p:txBody>
      </p:sp>
    </p:spTree>
    <p:extLst>
      <p:ext uri="{BB962C8B-B14F-4D97-AF65-F5344CB8AC3E}">
        <p14:creationId xmlns:p14="http://schemas.microsoft.com/office/powerpoint/2010/main" val="103953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0C4B23-0AE2-4EF4-972D-25FCBE13995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DE2F793-7110-4225-A561-CD033789738C}"/>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0EE6851-22C1-416B-86F1-08C764A85734}"/>
              </a:ext>
            </a:extLst>
          </p:cNvPr>
          <p:cNvSpPr>
            <a:spLocks noGrp="1"/>
          </p:cNvSpPr>
          <p:nvPr>
            <p:ph type="dt" sz="half" idx="10"/>
          </p:nvPr>
        </p:nvSpPr>
        <p:spPr/>
        <p:txBody>
          <a:bodyPr/>
          <a:lstStyle/>
          <a:p>
            <a:fld id="{44F4FE4C-F41F-4EFA-AD56-5DE2503E5C5C}" type="datetime1">
              <a:rPr lang="ru-RU" smtClean="0"/>
              <a:t>21.01.2022</a:t>
            </a:fld>
            <a:endParaRPr lang="ru-RU"/>
          </a:p>
        </p:txBody>
      </p:sp>
      <p:sp>
        <p:nvSpPr>
          <p:cNvPr id="5" name="Нижний колонтитул 4">
            <a:extLst>
              <a:ext uri="{FF2B5EF4-FFF2-40B4-BE49-F238E27FC236}">
                <a16:creationId xmlns:a16="http://schemas.microsoft.com/office/drawing/2014/main" id="{859E746D-D4FB-45F4-B1B6-3E2A118ACF5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E7EB6A6-4DCE-423B-975B-D00829DE3D2C}"/>
              </a:ext>
            </a:extLst>
          </p:cNvPr>
          <p:cNvSpPr>
            <a:spLocks noGrp="1"/>
          </p:cNvSpPr>
          <p:nvPr>
            <p:ph type="sldNum" sz="quarter" idx="12"/>
          </p:nvPr>
        </p:nvSpPr>
        <p:spPr/>
        <p:txBody>
          <a:bodyPr/>
          <a:lstStyle/>
          <a:p>
            <a:fld id="{E77B08D1-EC42-4F2B-B6DE-E65795E20511}" type="slidenum">
              <a:rPr lang="ru-RU" smtClean="0"/>
              <a:t>‹#›</a:t>
            </a:fld>
            <a:endParaRPr lang="ru-RU"/>
          </a:p>
        </p:txBody>
      </p:sp>
    </p:spTree>
    <p:extLst>
      <p:ext uri="{BB962C8B-B14F-4D97-AF65-F5344CB8AC3E}">
        <p14:creationId xmlns:p14="http://schemas.microsoft.com/office/powerpoint/2010/main" val="177337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9F728B-B12F-4449-8653-D40EA59AD00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2C3D0E56-A4D2-49DC-B795-A741645B02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4D4D34E-A1E8-4B73-AA68-8233A4AA6E5A}"/>
              </a:ext>
            </a:extLst>
          </p:cNvPr>
          <p:cNvSpPr>
            <a:spLocks noGrp="1"/>
          </p:cNvSpPr>
          <p:nvPr>
            <p:ph type="dt" sz="half" idx="10"/>
          </p:nvPr>
        </p:nvSpPr>
        <p:spPr/>
        <p:txBody>
          <a:bodyPr/>
          <a:lstStyle/>
          <a:p>
            <a:fld id="{BECBD77D-C999-4096-80DF-A913B411BF79}" type="datetime1">
              <a:rPr lang="ru-RU" smtClean="0"/>
              <a:t>21.01.2022</a:t>
            </a:fld>
            <a:endParaRPr lang="ru-RU"/>
          </a:p>
        </p:txBody>
      </p:sp>
      <p:sp>
        <p:nvSpPr>
          <p:cNvPr id="5" name="Нижний колонтитул 4">
            <a:extLst>
              <a:ext uri="{FF2B5EF4-FFF2-40B4-BE49-F238E27FC236}">
                <a16:creationId xmlns:a16="http://schemas.microsoft.com/office/drawing/2014/main" id="{D540035E-3B62-4E42-B20E-617F34F489E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FFE6283-98BE-49F6-BA5E-060B7E6069B6}"/>
              </a:ext>
            </a:extLst>
          </p:cNvPr>
          <p:cNvSpPr>
            <a:spLocks noGrp="1"/>
          </p:cNvSpPr>
          <p:nvPr>
            <p:ph type="sldNum" sz="quarter" idx="12"/>
          </p:nvPr>
        </p:nvSpPr>
        <p:spPr/>
        <p:txBody>
          <a:bodyPr/>
          <a:lstStyle/>
          <a:p>
            <a:fld id="{E77B08D1-EC42-4F2B-B6DE-E65795E20511}" type="slidenum">
              <a:rPr lang="ru-RU" smtClean="0"/>
              <a:t>‹#›</a:t>
            </a:fld>
            <a:endParaRPr lang="ru-RU"/>
          </a:p>
        </p:txBody>
      </p:sp>
    </p:spTree>
    <p:extLst>
      <p:ext uri="{BB962C8B-B14F-4D97-AF65-F5344CB8AC3E}">
        <p14:creationId xmlns:p14="http://schemas.microsoft.com/office/powerpoint/2010/main" val="680723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36D780-08EE-4CDC-8C6F-1B33EE8335E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AFFE8AF-67A9-4D72-AD42-CB715211952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87338FA3-8369-4E89-B031-705E0DD325E0}"/>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37DF670-643C-4A07-A164-DBC9AAD60B43}"/>
              </a:ext>
            </a:extLst>
          </p:cNvPr>
          <p:cNvSpPr>
            <a:spLocks noGrp="1"/>
          </p:cNvSpPr>
          <p:nvPr>
            <p:ph type="dt" sz="half" idx="10"/>
          </p:nvPr>
        </p:nvSpPr>
        <p:spPr/>
        <p:txBody>
          <a:bodyPr/>
          <a:lstStyle/>
          <a:p>
            <a:fld id="{0DCF6A43-7C85-46A9-8794-06A01482BBB5}" type="datetime1">
              <a:rPr lang="ru-RU" smtClean="0"/>
              <a:t>21.01.2022</a:t>
            </a:fld>
            <a:endParaRPr lang="ru-RU"/>
          </a:p>
        </p:txBody>
      </p:sp>
      <p:sp>
        <p:nvSpPr>
          <p:cNvPr id="6" name="Нижний колонтитул 5">
            <a:extLst>
              <a:ext uri="{FF2B5EF4-FFF2-40B4-BE49-F238E27FC236}">
                <a16:creationId xmlns:a16="http://schemas.microsoft.com/office/drawing/2014/main" id="{F43A81D5-3CDA-45B1-B5B7-15718E0431E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AC943E7-75C6-4E5C-B208-547BB4051DFB}"/>
              </a:ext>
            </a:extLst>
          </p:cNvPr>
          <p:cNvSpPr>
            <a:spLocks noGrp="1"/>
          </p:cNvSpPr>
          <p:nvPr>
            <p:ph type="sldNum" sz="quarter" idx="12"/>
          </p:nvPr>
        </p:nvSpPr>
        <p:spPr/>
        <p:txBody>
          <a:bodyPr/>
          <a:lstStyle/>
          <a:p>
            <a:fld id="{E77B08D1-EC42-4F2B-B6DE-E65795E20511}" type="slidenum">
              <a:rPr lang="ru-RU" smtClean="0"/>
              <a:t>‹#›</a:t>
            </a:fld>
            <a:endParaRPr lang="ru-RU"/>
          </a:p>
        </p:txBody>
      </p:sp>
    </p:spTree>
    <p:extLst>
      <p:ext uri="{BB962C8B-B14F-4D97-AF65-F5344CB8AC3E}">
        <p14:creationId xmlns:p14="http://schemas.microsoft.com/office/powerpoint/2010/main" val="3000074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B59AD8-4367-4BC1-85B9-1FC58CB4E3D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D99E55BE-038D-4191-AF8B-EE7FD6AED3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BE3C022-F671-4772-8967-41D9CC146BC8}"/>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BD8566F0-F58C-4210-9652-D0E0FC8C66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BB6B53B4-30A6-40D5-AD06-F52C076655B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86DB0240-05C2-491E-9C78-D30B38689F13}"/>
              </a:ext>
            </a:extLst>
          </p:cNvPr>
          <p:cNvSpPr>
            <a:spLocks noGrp="1"/>
          </p:cNvSpPr>
          <p:nvPr>
            <p:ph type="dt" sz="half" idx="10"/>
          </p:nvPr>
        </p:nvSpPr>
        <p:spPr/>
        <p:txBody>
          <a:bodyPr/>
          <a:lstStyle/>
          <a:p>
            <a:fld id="{54B5432A-27E5-4AFC-B9E6-98326CAB7877}" type="datetime1">
              <a:rPr lang="ru-RU" smtClean="0"/>
              <a:t>21.01.2022</a:t>
            </a:fld>
            <a:endParaRPr lang="ru-RU"/>
          </a:p>
        </p:txBody>
      </p:sp>
      <p:sp>
        <p:nvSpPr>
          <p:cNvPr id="8" name="Нижний колонтитул 7">
            <a:extLst>
              <a:ext uri="{FF2B5EF4-FFF2-40B4-BE49-F238E27FC236}">
                <a16:creationId xmlns:a16="http://schemas.microsoft.com/office/drawing/2014/main" id="{D9D13DDC-78D5-480B-9AED-2DAFAC36C28C}"/>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C83910E9-D9FE-4E31-B854-EB0651BB3BF4}"/>
              </a:ext>
            </a:extLst>
          </p:cNvPr>
          <p:cNvSpPr>
            <a:spLocks noGrp="1"/>
          </p:cNvSpPr>
          <p:nvPr>
            <p:ph type="sldNum" sz="quarter" idx="12"/>
          </p:nvPr>
        </p:nvSpPr>
        <p:spPr/>
        <p:txBody>
          <a:bodyPr/>
          <a:lstStyle/>
          <a:p>
            <a:fld id="{E77B08D1-EC42-4F2B-B6DE-E65795E20511}" type="slidenum">
              <a:rPr lang="ru-RU" smtClean="0"/>
              <a:t>‹#›</a:t>
            </a:fld>
            <a:endParaRPr lang="ru-RU"/>
          </a:p>
        </p:txBody>
      </p:sp>
    </p:spTree>
    <p:extLst>
      <p:ext uri="{BB962C8B-B14F-4D97-AF65-F5344CB8AC3E}">
        <p14:creationId xmlns:p14="http://schemas.microsoft.com/office/powerpoint/2010/main" val="3053685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C0DCFC-0AAC-4B4F-8259-078668623259}"/>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6C0F8AF5-6560-4F73-97B7-E09E99EA99DF}"/>
              </a:ext>
            </a:extLst>
          </p:cNvPr>
          <p:cNvSpPr>
            <a:spLocks noGrp="1"/>
          </p:cNvSpPr>
          <p:nvPr>
            <p:ph type="dt" sz="half" idx="10"/>
          </p:nvPr>
        </p:nvSpPr>
        <p:spPr/>
        <p:txBody>
          <a:bodyPr/>
          <a:lstStyle/>
          <a:p>
            <a:fld id="{61F929F3-B106-4689-A5D9-960359285343}" type="datetime1">
              <a:rPr lang="ru-RU" smtClean="0"/>
              <a:t>21.01.2022</a:t>
            </a:fld>
            <a:endParaRPr lang="ru-RU"/>
          </a:p>
        </p:txBody>
      </p:sp>
      <p:sp>
        <p:nvSpPr>
          <p:cNvPr id="4" name="Нижний колонтитул 3">
            <a:extLst>
              <a:ext uri="{FF2B5EF4-FFF2-40B4-BE49-F238E27FC236}">
                <a16:creationId xmlns:a16="http://schemas.microsoft.com/office/drawing/2014/main" id="{1F47DA7E-3F8E-4406-B22A-8A9AA96EACD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1BCB74E6-3E2E-4439-A618-EC3B498212D3}"/>
              </a:ext>
            </a:extLst>
          </p:cNvPr>
          <p:cNvSpPr>
            <a:spLocks noGrp="1"/>
          </p:cNvSpPr>
          <p:nvPr>
            <p:ph type="sldNum" sz="quarter" idx="12"/>
          </p:nvPr>
        </p:nvSpPr>
        <p:spPr/>
        <p:txBody>
          <a:bodyPr/>
          <a:lstStyle/>
          <a:p>
            <a:fld id="{E77B08D1-EC42-4F2B-B6DE-E65795E20511}" type="slidenum">
              <a:rPr lang="ru-RU" smtClean="0"/>
              <a:t>‹#›</a:t>
            </a:fld>
            <a:endParaRPr lang="ru-RU"/>
          </a:p>
        </p:txBody>
      </p:sp>
    </p:spTree>
    <p:extLst>
      <p:ext uri="{BB962C8B-B14F-4D97-AF65-F5344CB8AC3E}">
        <p14:creationId xmlns:p14="http://schemas.microsoft.com/office/powerpoint/2010/main" val="1867839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E796F3E-04FF-48ED-8919-E6FAC4D2522F}"/>
              </a:ext>
            </a:extLst>
          </p:cNvPr>
          <p:cNvSpPr>
            <a:spLocks noGrp="1"/>
          </p:cNvSpPr>
          <p:nvPr>
            <p:ph type="dt" sz="half" idx="10"/>
          </p:nvPr>
        </p:nvSpPr>
        <p:spPr/>
        <p:txBody>
          <a:bodyPr/>
          <a:lstStyle/>
          <a:p>
            <a:fld id="{8221FF9F-8BDC-4065-B1B2-BEC197FEF81F}" type="datetime1">
              <a:rPr lang="ru-RU" smtClean="0"/>
              <a:t>21.01.2022</a:t>
            </a:fld>
            <a:endParaRPr lang="ru-RU"/>
          </a:p>
        </p:txBody>
      </p:sp>
      <p:sp>
        <p:nvSpPr>
          <p:cNvPr id="3" name="Нижний колонтитул 2">
            <a:extLst>
              <a:ext uri="{FF2B5EF4-FFF2-40B4-BE49-F238E27FC236}">
                <a16:creationId xmlns:a16="http://schemas.microsoft.com/office/drawing/2014/main" id="{4E83F784-2348-457A-AB78-B05279C88DF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B588F1CE-E020-45F3-8CD1-2239BFD9E57A}"/>
              </a:ext>
            </a:extLst>
          </p:cNvPr>
          <p:cNvSpPr>
            <a:spLocks noGrp="1"/>
          </p:cNvSpPr>
          <p:nvPr>
            <p:ph type="sldNum" sz="quarter" idx="12"/>
          </p:nvPr>
        </p:nvSpPr>
        <p:spPr/>
        <p:txBody>
          <a:bodyPr/>
          <a:lstStyle/>
          <a:p>
            <a:fld id="{E77B08D1-EC42-4F2B-B6DE-E65795E20511}" type="slidenum">
              <a:rPr lang="ru-RU" smtClean="0"/>
              <a:t>‹#›</a:t>
            </a:fld>
            <a:endParaRPr lang="ru-RU"/>
          </a:p>
        </p:txBody>
      </p:sp>
    </p:spTree>
    <p:extLst>
      <p:ext uri="{BB962C8B-B14F-4D97-AF65-F5344CB8AC3E}">
        <p14:creationId xmlns:p14="http://schemas.microsoft.com/office/powerpoint/2010/main" val="4093649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47F242-9EA8-4613-A5A3-B0F34DB10B3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B39DA316-876B-4F5D-865A-FB96ABF4B4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770FE8D7-DB2C-458D-943D-CB20957AC7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59CE507-7BDB-4AC6-A8E8-7639B70B2A7D}"/>
              </a:ext>
            </a:extLst>
          </p:cNvPr>
          <p:cNvSpPr>
            <a:spLocks noGrp="1"/>
          </p:cNvSpPr>
          <p:nvPr>
            <p:ph type="dt" sz="half" idx="10"/>
          </p:nvPr>
        </p:nvSpPr>
        <p:spPr/>
        <p:txBody>
          <a:bodyPr/>
          <a:lstStyle/>
          <a:p>
            <a:fld id="{9B9A445A-0E28-4D3F-88AC-4354E92AC634}" type="datetime1">
              <a:rPr lang="ru-RU" smtClean="0"/>
              <a:t>21.01.2022</a:t>
            </a:fld>
            <a:endParaRPr lang="ru-RU"/>
          </a:p>
        </p:txBody>
      </p:sp>
      <p:sp>
        <p:nvSpPr>
          <p:cNvPr id="6" name="Нижний колонтитул 5">
            <a:extLst>
              <a:ext uri="{FF2B5EF4-FFF2-40B4-BE49-F238E27FC236}">
                <a16:creationId xmlns:a16="http://schemas.microsoft.com/office/drawing/2014/main" id="{D2416903-4032-4E4F-A208-F1F9D4B0DB4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85B0BF2-557B-4B9E-80DB-3E27859E0A6E}"/>
              </a:ext>
            </a:extLst>
          </p:cNvPr>
          <p:cNvSpPr>
            <a:spLocks noGrp="1"/>
          </p:cNvSpPr>
          <p:nvPr>
            <p:ph type="sldNum" sz="quarter" idx="12"/>
          </p:nvPr>
        </p:nvSpPr>
        <p:spPr/>
        <p:txBody>
          <a:bodyPr/>
          <a:lstStyle/>
          <a:p>
            <a:fld id="{E77B08D1-EC42-4F2B-B6DE-E65795E20511}" type="slidenum">
              <a:rPr lang="ru-RU" smtClean="0"/>
              <a:t>‹#›</a:t>
            </a:fld>
            <a:endParaRPr lang="ru-RU"/>
          </a:p>
        </p:txBody>
      </p:sp>
    </p:spTree>
    <p:extLst>
      <p:ext uri="{BB962C8B-B14F-4D97-AF65-F5344CB8AC3E}">
        <p14:creationId xmlns:p14="http://schemas.microsoft.com/office/powerpoint/2010/main" val="1157111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7F8ABE-B8B9-4E5D-A829-89FBF743B23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DAD97AD9-3795-40DC-8C91-A4D2CEF655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E578CD95-4829-4B25-8128-A57140EA6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620E478-20E8-45BF-8797-92CE968CA2F1}"/>
              </a:ext>
            </a:extLst>
          </p:cNvPr>
          <p:cNvSpPr>
            <a:spLocks noGrp="1"/>
          </p:cNvSpPr>
          <p:nvPr>
            <p:ph type="dt" sz="half" idx="10"/>
          </p:nvPr>
        </p:nvSpPr>
        <p:spPr/>
        <p:txBody>
          <a:bodyPr/>
          <a:lstStyle/>
          <a:p>
            <a:fld id="{E8489A63-0D2A-41C1-8998-49884BF85090}" type="datetime1">
              <a:rPr lang="ru-RU" smtClean="0"/>
              <a:t>21.01.2022</a:t>
            </a:fld>
            <a:endParaRPr lang="ru-RU"/>
          </a:p>
        </p:txBody>
      </p:sp>
      <p:sp>
        <p:nvSpPr>
          <p:cNvPr id="6" name="Нижний колонтитул 5">
            <a:extLst>
              <a:ext uri="{FF2B5EF4-FFF2-40B4-BE49-F238E27FC236}">
                <a16:creationId xmlns:a16="http://schemas.microsoft.com/office/drawing/2014/main" id="{C4FC22AF-6197-4713-BEA5-D39D03DAFCE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7586EC5-0F55-4935-B943-9E6AF6298C66}"/>
              </a:ext>
            </a:extLst>
          </p:cNvPr>
          <p:cNvSpPr>
            <a:spLocks noGrp="1"/>
          </p:cNvSpPr>
          <p:nvPr>
            <p:ph type="sldNum" sz="quarter" idx="12"/>
          </p:nvPr>
        </p:nvSpPr>
        <p:spPr/>
        <p:txBody>
          <a:bodyPr/>
          <a:lstStyle/>
          <a:p>
            <a:fld id="{E77B08D1-EC42-4F2B-B6DE-E65795E20511}" type="slidenum">
              <a:rPr lang="ru-RU" smtClean="0"/>
              <a:t>‹#›</a:t>
            </a:fld>
            <a:endParaRPr lang="ru-RU"/>
          </a:p>
        </p:txBody>
      </p:sp>
    </p:spTree>
    <p:extLst>
      <p:ext uri="{BB962C8B-B14F-4D97-AF65-F5344CB8AC3E}">
        <p14:creationId xmlns:p14="http://schemas.microsoft.com/office/powerpoint/2010/main" val="142076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1A4519-155A-40F4-A334-8359D5EE9F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17FA6250-5B26-4BBE-B6C7-2B203EED06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D4D5F97-9B1A-40EC-86AE-2D38357BFF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BAA2B4-8608-40AB-A95D-70B3C00D9070}" type="datetime1">
              <a:rPr lang="ru-RU" smtClean="0"/>
              <a:t>21.01.2022</a:t>
            </a:fld>
            <a:endParaRPr lang="ru-RU"/>
          </a:p>
        </p:txBody>
      </p:sp>
      <p:sp>
        <p:nvSpPr>
          <p:cNvPr id="5" name="Нижний колонтитул 4">
            <a:extLst>
              <a:ext uri="{FF2B5EF4-FFF2-40B4-BE49-F238E27FC236}">
                <a16:creationId xmlns:a16="http://schemas.microsoft.com/office/drawing/2014/main" id="{A4CE0B31-1EBB-4AAF-872C-D002DD4115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8F58A89D-5D76-4B04-BB03-C09096917A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7B08D1-EC42-4F2B-B6DE-E65795E20511}" type="slidenum">
              <a:rPr lang="ru-RU" smtClean="0"/>
              <a:t>‹#›</a:t>
            </a:fld>
            <a:endParaRPr lang="ru-RU"/>
          </a:p>
        </p:txBody>
      </p:sp>
    </p:spTree>
    <p:extLst>
      <p:ext uri="{BB962C8B-B14F-4D97-AF65-F5344CB8AC3E}">
        <p14:creationId xmlns:p14="http://schemas.microsoft.com/office/powerpoint/2010/main" val="952951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B89961-E663-48B5-AE92-E420301AD843}"/>
              </a:ext>
            </a:extLst>
          </p:cNvPr>
          <p:cNvSpPr txBox="1"/>
          <p:nvPr/>
        </p:nvSpPr>
        <p:spPr>
          <a:xfrm>
            <a:off x="8752114" y="196733"/>
            <a:ext cx="3220903" cy="369332"/>
          </a:xfrm>
          <a:prstGeom prst="rect">
            <a:avLst/>
          </a:prstGeom>
          <a:noFill/>
        </p:spPr>
        <p:txBody>
          <a:bodyPr wrap="square" rtlCol="0">
            <a:spAutoFit/>
          </a:bodyPr>
          <a:lstStyle/>
          <a:p>
            <a:pPr algn="r"/>
            <a:r>
              <a:rPr lang="en-US" dirty="0"/>
              <a:t>Based on ADAS-</a:t>
            </a:r>
            <a:r>
              <a:rPr lang="ru-RU" dirty="0"/>
              <a:t>10</a:t>
            </a:r>
            <a:r>
              <a:rPr lang="en-US" dirty="0"/>
              <a:t>-07</a:t>
            </a:r>
            <a:endParaRPr lang="ru-RU" dirty="0"/>
          </a:p>
        </p:txBody>
      </p:sp>
      <p:sp>
        <p:nvSpPr>
          <p:cNvPr id="5" name="Заголовок 1">
            <a:extLst>
              <a:ext uri="{FF2B5EF4-FFF2-40B4-BE49-F238E27FC236}">
                <a16:creationId xmlns:a16="http://schemas.microsoft.com/office/drawing/2014/main" id="{F6F4F220-D60F-46D4-8F70-52D235D9A288}"/>
              </a:ext>
            </a:extLst>
          </p:cNvPr>
          <p:cNvSpPr txBox="1">
            <a:spLocks/>
          </p:cNvSpPr>
          <p:nvPr/>
        </p:nvSpPr>
        <p:spPr>
          <a:xfrm>
            <a:off x="768658" y="5293145"/>
            <a:ext cx="10654684" cy="91929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dirty="0"/>
              <a:t>A follow-up to the exchange between CPs </a:t>
            </a:r>
            <a:br>
              <a:rPr lang="en-US" sz="2800" dirty="0"/>
            </a:br>
            <a:r>
              <a:rPr lang="en-US" sz="2800" dirty="0"/>
              <a:t>and the discussion at the 11</a:t>
            </a:r>
            <a:r>
              <a:rPr lang="en-US" sz="2800" baseline="30000" dirty="0"/>
              <a:t>th</a:t>
            </a:r>
            <a:r>
              <a:rPr lang="en-US" sz="2800" dirty="0"/>
              <a:t> GRVA session </a:t>
            </a:r>
            <a:br>
              <a:rPr lang="en-US" sz="2800" dirty="0"/>
            </a:br>
            <a:r>
              <a:rPr lang="en-US" sz="2800" dirty="0"/>
              <a:t>concerning the distinction between ADAS and ADS</a:t>
            </a:r>
            <a:endParaRPr lang="ru-RU" sz="2800" dirty="0"/>
          </a:p>
        </p:txBody>
      </p:sp>
      <p:sp>
        <p:nvSpPr>
          <p:cNvPr id="2" name="Заголовок 1">
            <a:extLst>
              <a:ext uri="{FF2B5EF4-FFF2-40B4-BE49-F238E27FC236}">
                <a16:creationId xmlns:a16="http://schemas.microsoft.com/office/drawing/2014/main" id="{C1EF4AB6-BD0C-46D0-A72D-0EE2A88ACAAF}"/>
              </a:ext>
            </a:extLst>
          </p:cNvPr>
          <p:cNvSpPr>
            <a:spLocks noGrp="1"/>
          </p:cNvSpPr>
          <p:nvPr>
            <p:ph type="ctrTitle"/>
          </p:nvPr>
        </p:nvSpPr>
        <p:spPr>
          <a:xfrm>
            <a:off x="1524000" y="2063760"/>
            <a:ext cx="9144000" cy="2387600"/>
          </a:xfrm>
        </p:spPr>
        <p:txBody>
          <a:bodyPr>
            <a:normAutofit fontScale="90000"/>
          </a:bodyPr>
          <a:lstStyle/>
          <a:p>
            <a:pPr>
              <a:spcBef>
                <a:spcPts val="1800"/>
              </a:spcBef>
            </a:pPr>
            <a:r>
              <a:rPr lang="en-US" dirty="0"/>
              <a:t>Clarification of the boundaries between ADAS and ADS</a:t>
            </a:r>
            <a:br>
              <a:rPr lang="en-US" dirty="0"/>
            </a:br>
            <a:br>
              <a:rPr lang="en-US" sz="1100" dirty="0"/>
            </a:br>
            <a:r>
              <a:rPr lang="en-US" sz="4000" dirty="0"/>
              <a:t>Revision </a:t>
            </a:r>
            <a:r>
              <a:rPr lang="fr-CH" sz="4000" dirty="0"/>
              <a:t>3</a:t>
            </a:r>
            <a:endParaRPr lang="ru-RU" dirty="0"/>
          </a:p>
        </p:txBody>
      </p:sp>
      <p:sp>
        <p:nvSpPr>
          <p:cNvPr id="6" name="Подзаголовок 2">
            <a:extLst>
              <a:ext uri="{FF2B5EF4-FFF2-40B4-BE49-F238E27FC236}">
                <a16:creationId xmlns:a16="http://schemas.microsoft.com/office/drawing/2014/main" id="{DA92F39A-F47C-4260-BAD1-335A6A4081E0}"/>
              </a:ext>
            </a:extLst>
          </p:cNvPr>
          <p:cNvSpPr txBox="1">
            <a:spLocks/>
          </p:cNvSpPr>
          <p:nvPr/>
        </p:nvSpPr>
        <p:spPr>
          <a:xfrm>
            <a:off x="218983" y="269402"/>
            <a:ext cx="4572001" cy="593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t>Submitted by the </a:t>
            </a:r>
            <a:br>
              <a:rPr lang="en-US" sz="1800" dirty="0"/>
            </a:br>
            <a:r>
              <a:rPr lang="en-US" sz="1800" dirty="0"/>
              <a:t>TF on ADAS Co-Chairs</a:t>
            </a:r>
            <a:endParaRPr lang="ru-RU" sz="1800" dirty="0"/>
          </a:p>
        </p:txBody>
      </p:sp>
      <p:sp>
        <p:nvSpPr>
          <p:cNvPr id="7" name="Подзаголовок 2">
            <a:extLst>
              <a:ext uri="{FF2B5EF4-FFF2-40B4-BE49-F238E27FC236}">
                <a16:creationId xmlns:a16="http://schemas.microsoft.com/office/drawing/2014/main" id="{4BED2269-D0A1-43DA-8B7F-9B01C58F1FED}"/>
              </a:ext>
            </a:extLst>
          </p:cNvPr>
          <p:cNvSpPr txBox="1">
            <a:spLocks/>
          </p:cNvSpPr>
          <p:nvPr/>
        </p:nvSpPr>
        <p:spPr>
          <a:xfrm>
            <a:off x="6238043" y="645564"/>
            <a:ext cx="5816355" cy="1058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spcBef>
                <a:spcPts val="0"/>
              </a:spcBef>
            </a:pPr>
            <a:r>
              <a:rPr lang="en-US" sz="2000" u="sng" dirty="0"/>
              <a:t>Informal document </a:t>
            </a:r>
            <a:r>
              <a:rPr lang="en-US" sz="2000" b="1" dirty="0"/>
              <a:t>GRVA-1</a:t>
            </a:r>
            <a:r>
              <a:rPr lang="ru-RU" sz="2000" b="1" dirty="0"/>
              <a:t>2</a:t>
            </a:r>
            <a:r>
              <a:rPr lang="en-US" sz="2000" b="1"/>
              <a:t>-17 </a:t>
            </a:r>
            <a:endParaRPr lang="en-US" sz="2000" b="1" dirty="0"/>
          </a:p>
          <a:p>
            <a:pPr algn="r">
              <a:spcBef>
                <a:spcPts val="0"/>
              </a:spcBef>
            </a:pPr>
            <a:r>
              <a:rPr lang="en-US" sz="2000" dirty="0"/>
              <a:t>12</a:t>
            </a:r>
            <a:r>
              <a:rPr lang="en-US" sz="2000" baseline="30000" dirty="0"/>
              <a:t>th</a:t>
            </a:r>
            <a:r>
              <a:rPr lang="en-US" sz="2000" dirty="0"/>
              <a:t> GRVA session 24-28 Jan. 2022</a:t>
            </a:r>
          </a:p>
          <a:p>
            <a:pPr algn="r">
              <a:spcBef>
                <a:spcPts val="0"/>
              </a:spcBef>
            </a:pPr>
            <a:r>
              <a:rPr lang="en-US" sz="2000" dirty="0"/>
              <a:t>Provisional agenda item 6 (a)</a:t>
            </a:r>
            <a:endParaRPr lang="ru-RU" sz="2000" dirty="0"/>
          </a:p>
        </p:txBody>
      </p:sp>
    </p:spTree>
    <p:extLst>
      <p:ext uri="{BB962C8B-B14F-4D97-AF65-F5344CB8AC3E}">
        <p14:creationId xmlns:p14="http://schemas.microsoft.com/office/powerpoint/2010/main" val="1751394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C26E02-8943-4BEA-97CE-F6C78BC8CF5F}"/>
              </a:ext>
            </a:extLst>
          </p:cNvPr>
          <p:cNvSpPr>
            <a:spLocks noGrp="1"/>
          </p:cNvSpPr>
          <p:nvPr>
            <p:ph type="title"/>
          </p:nvPr>
        </p:nvSpPr>
        <p:spPr>
          <a:xfrm>
            <a:off x="552220" y="24759"/>
            <a:ext cx="10515600" cy="1325563"/>
          </a:xfrm>
        </p:spPr>
        <p:txBody>
          <a:bodyPr>
            <a:normAutofit/>
          </a:bodyPr>
          <a:lstStyle/>
          <a:p>
            <a:r>
              <a:rPr lang="en-US" dirty="0"/>
              <a:t>Expansion of performance for driving automation systems of SAE Level 2</a:t>
            </a:r>
            <a:r>
              <a:rPr lang="ru-RU" dirty="0"/>
              <a:t> </a:t>
            </a:r>
          </a:p>
        </p:txBody>
      </p:sp>
      <p:grpSp>
        <p:nvGrpSpPr>
          <p:cNvPr id="51" name="Группа 50">
            <a:extLst>
              <a:ext uri="{FF2B5EF4-FFF2-40B4-BE49-F238E27FC236}">
                <a16:creationId xmlns:a16="http://schemas.microsoft.com/office/drawing/2014/main" id="{0BA59E25-062A-45BA-B4B4-D9E0E7B50A02}"/>
              </a:ext>
            </a:extLst>
          </p:cNvPr>
          <p:cNvGrpSpPr/>
          <p:nvPr/>
        </p:nvGrpSpPr>
        <p:grpSpPr>
          <a:xfrm>
            <a:off x="817701" y="1743218"/>
            <a:ext cx="5441913" cy="4418530"/>
            <a:chOff x="911352" y="1238020"/>
            <a:chExt cx="5827776" cy="4840224"/>
          </a:xfrm>
        </p:grpSpPr>
        <p:sp>
          <p:nvSpPr>
            <p:cNvPr id="29" name="Овал 28">
              <a:extLst>
                <a:ext uri="{FF2B5EF4-FFF2-40B4-BE49-F238E27FC236}">
                  <a16:creationId xmlns:a16="http://schemas.microsoft.com/office/drawing/2014/main" id="{6C970AC2-F73A-4414-B8C1-EAB1486FA857}"/>
                </a:ext>
              </a:extLst>
            </p:cNvPr>
            <p:cNvSpPr/>
            <p:nvPr/>
          </p:nvSpPr>
          <p:spPr>
            <a:xfrm>
              <a:off x="911352" y="1238020"/>
              <a:ext cx="5827776" cy="484022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Овал 29">
              <a:extLst>
                <a:ext uri="{FF2B5EF4-FFF2-40B4-BE49-F238E27FC236}">
                  <a16:creationId xmlns:a16="http://schemas.microsoft.com/office/drawing/2014/main" id="{582F389D-BFD2-43B5-8F70-68764D11A65B}"/>
                </a:ext>
              </a:extLst>
            </p:cNvPr>
            <p:cNvSpPr/>
            <p:nvPr/>
          </p:nvSpPr>
          <p:spPr>
            <a:xfrm>
              <a:off x="1383792" y="1652549"/>
              <a:ext cx="2426208" cy="402336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TextBox 30">
              <a:extLst>
                <a:ext uri="{FF2B5EF4-FFF2-40B4-BE49-F238E27FC236}">
                  <a16:creationId xmlns:a16="http://schemas.microsoft.com/office/drawing/2014/main" id="{28C1B234-0968-485F-BCA0-0A25D927FB88}"/>
                </a:ext>
              </a:extLst>
            </p:cNvPr>
            <p:cNvSpPr txBox="1"/>
            <p:nvPr/>
          </p:nvSpPr>
          <p:spPr>
            <a:xfrm>
              <a:off x="1798320" y="2530373"/>
              <a:ext cx="1511808" cy="1193655"/>
            </a:xfrm>
            <a:prstGeom prst="roundRect">
              <a:avLst/>
            </a:prstGeom>
            <a:solidFill>
              <a:srgbClr val="FFFF3F"/>
            </a:solidFill>
            <a:ln w="6350">
              <a:solidFill>
                <a:srgbClr val="0000CC"/>
              </a:solidFill>
            </a:ln>
          </p:spPr>
          <p:txBody>
            <a:bodyPr wrap="square" rtlCol="0">
              <a:spAutoFit/>
            </a:bodyPr>
            <a:lstStyle/>
            <a:p>
              <a:pPr algn="ctr"/>
              <a:r>
                <a:rPr lang="en-US" sz="1600" b="1" dirty="0">
                  <a:solidFill>
                    <a:schemeClr val="bg2">
                      <a:lumMod val="10000"/>
                    </a:schemeClr>
                  </a:solidFill>
                </a:rPr>
                <a:t>Level</a:t>
              </a:r>
              <a:r>
                <a:rPr lang="ru-RU" sz="1600" b="1" dirty="0">
                  <a:solidFill>
                    <a:schemeClr val="bg2">
                      <a:lumMod val="10000"/>
                    </a:schemeClr>
                  </a:solidFill>
                </a:rPr>
                <a:t> 1:</a:t>
              </a:r>
            </a:p>
            <a:p>
              <a:pPr algn="ctr"/>
              <a:r>
                <a:rPr lang="en-US" sz="1400" dirty="0">
                  <a:solidFill>
                    <a:schemeClr val="bg2">
                      <a:lumMod val="10000"/>
                    </a:schemeClr>
                  </a:solidFill>
                </a:rPr>
                <a:t>Vehicle longitudinal motion  control</a:t>
              </a:r>
              <a:endParaRPr lang="ru-RU" sz="1400" dirty="0">
                <a:solidFill>
                  <a:schemeClr val="bg2">
                    <a:lumMod val="10000"/>
                  </a:schemeClr>
                </a:solidFill>
              </a:endParaRPr>
            </a:p>
          </p:txBody>
        </p:sp>
        <p:sp>
          <p:nvSpPr>
            <p:cNvPr id="32" name="TextBox 31">
              <a:extLst>
                <a:ext uri="{FF2B5EF4-FFF2-40B4-BE49-F238E27FC236}">
                  <a16:creationId xmlns:a16="http://schemas.microsoft.com/office/drawing/2014/main" id="{1A1DF464-5A63-4468-854C-DC180E309B39}"/>
                </a:ext>
              </a:extLst>
            </p:cNvPr>
            <p:cNvSpPr txBox="1"/>
            <p:nvPr/>
          </p:nvSpPr>
          <p:spPr>
            <a:xfrm>
              <a:off x="1798320" y="4011701"/>
              <a:ext cx="1511808" cy="932543"/>
            </a:xfrm>
            <a:prstGeom prst="roundRect">
              <a:avLst/>
            </a:prstGeom>
            <a:solidFill>
              <a:srgbClr val="FFFF3F"/>
            </a:solidFill>
            <a:ln>
              <a:solidFill>
                <a:srgbClr val="0000CC"/>
              </a:solidFill>
            </a:ln>
          </p:spPr>
          <p:txBody>
            <a:bodyPr wrap="square" rtlCol="0">
              <a:spAutoFit/>
            </a:bodyPr>
            <a:lstStyle/>
            <a:p>
              <a:pPr algn="ctr"/>
              <a:r>
                <a:rPr lang="en-US" sz="1600" b="1" dirty="0">
                  <a:solidFill>
                    <a:schemeClr val="bg2">
                      <a:lumMod val="10000"/>
                    </a:schemeClr>
                  </a:solidFill>
                </a:rPr>
                <a:t>Level</a:t>
              </a:r>
              <a:r>
                <a:rPr lang="ru-RU" sz="1600" b="1" dirty="0">
                  <a:solidFill>
                    <a:schemeClr val="bg2">
                      <a:lumMod val="10000"/>
                    </a:schemeClr>
                  </a:solidFill>
                </a:rPr>
                <a:t> </a:t>
              </a:r>
              <a:r>
                <a:rPr lang="en-US" sz="1600" b="1" dirty="0">
                  <a:solidFill>
                    <a:schemeClr val="bg2">
                      <a:lumMod val="10000"/>
                    </a:schemeClr>
                  </a:solidFill>
                </a:rPr>
                <a:t>1</a:t>
              </a:r>
              <a:r>
                <a:rPr lang="ru-RU" sz="1600" b="1" dirty="0">
                  <a:solidFill>
                    <a:schemeClr val="bg2">
                      <a:lumMod val="10000"/>
                    </a:schemeClr>
                  </a:solidFill>
                </a:rPr>
                <a:t>:</a:t>
              </a:r>
            </a:p>
            <a:p>
              <a:pPr algn="ctr"/>
              <a:r>
                <a:rPr lang="en-US" sz="1400" dirty="0">
                  <a:solidFill>
                    <a:schemeClr val="bg2">
                      <a:lumMod val="10000"/>
                    </a:schemeClr>
                  </a:solidFill>
                </a:rPr>
                <a:t>Vehicle lateral motion  control</a:t>
              </a:r>
              <a:endParaRPr lang="ru-RU" sz="1400" dirty="0">
                <a:solidFill>
                  <a:schemeClr val="bg2">
                    <a:lumMod val="10000"/>
                  </a:schemeClr>
                </a:solidFill>
              </a:endParaRPr>
            </a:p>
          </p:txBody>
        </p:sp>
        <p:sp>
          <p:nvSpPr>
            <p:cNvPr id="33" name="TextBox 32">
              <a:extLst>
                <a:ext uri="{FF2B5EF4-FFF2-40B4-BE49-F238E27FC236}">
                  <a16:creationId xmlns:a16="http://schemas.microsoft.com/office/drawing/2014/main" id="{9EC23FD0-5E04-4379-8D54-DEDFBD160FFF}"/>
                </a:ext>
              </a:extLst>
            </p:cNvPr>
            <p:cNvSpPr txBox="1"/>
            <p:nvPr/>
          </p:nvSpPr>
          <p:spPr>
            <a:xfrm>
              <a:off x="2383537" y="3642285"/>
              <a:ext cx="402336" cy="369332"/>
            </a:xfrm>
            <a:prstGeom prst="rect">
              <a:avLst/>
            </a:prstGeom>
            <a:noFill/>
          </p:spPr>
          <p:txBody>
            <a:bodyPr wrap="square" rtlCol="0">
              <a:spAutoFit/>
            </a:bodyPr>
            <a:lstStyle/>
            <a:p>
              <a:r>
                <a:rPr lang="ru-RU" b="1" dirty="0">
                  <a:solidFill>
                    <a:schemeClr val="bg2">
                      <a:lumMod val="10000"/>
                    </a:schemeClr>
                  </a:solidFill>
                </a:rPr>
                <a:t>+</a:t>
              </a:r>
            </a:p>
          </p:txBody>
        </p:sp>
        <p:sp>
          <p:nvSpPr>
            <p:cNvPr id="34" name="TextBox 33">
              <a:extLst>
                <a:ext uri="{FF2B5EF4-FFF2-40B4-BE49-F238E27FC236}">
                  <a16:creationId xmlns:a16="http://schemas.microsoft.com/office/drawing/2014/main" id="{A2C06D50-4D74-40C7-9DC1-76979C3F42F0}"/>
                </a:ext>
              </a:extLst>
            </p:cNvPr>
            <p:cNvSpPr txBox="1"/>
            <p:nvPr/>
          </p:nvSpPr>
          <p:spPr>
            <a:xfrm>
              <a:off x="1798320" y="1932965"/>
              <a:ext cx="1645920" cy="370865"/>
            </a:xfrm>
            <a:prstGeom prst="rect">
              <a:avLst/>
            </a:prstGeom>
            <a:noFill/>
          </p:spPr>
          <p:txBody>
            <a:bodyPr wrap="square" rtlCol="0">
              <a:spAutoFit/>
            </a:bodyPr>
            <a:lstStyle/>
            <a:p>
              <a:pPr algn="ctr"/>
              <a:r>
                <a:rPr lang="en-US" sz="1600" b="1" dirty="0">
                  <a:solidFill>
                    <a:schemeClr val="bg2">
                      <a:lumMod val="10000"/>
                    </a:schemeClr>
                  </a:solidFill>
                </a:rPr>
                <a:t>Level </a:t>
              </a:r>
              <a:r>
                <a:rPr lang="ru-RU" sz="1600" b="1" dirty="0">
                  <a:solidFill>
                    <a:schemeClr val="bg2">
                      <a:lumMod val="10000"/>
                    </a:schemeClr>
                  </a:solidFill>
                </a:rPr>
                <a:t>2:</a:t>
              </a:r>
            </a:p>
          </p:txBody>
        </p:sp>
        <p:sp>
          <p:nvSpPr>
            <p:cNvPr id="35" name="TextBox 34">
              <a:extLst>
                <a:ext uri="{FF2B5EF4-FFF2-40B4-BE49-F238E27FC236}">
                  <a16:creationId xmlns:a16="http://schemas.microsoft.com/office/drawing/2014/main" id="{C3599A1D-E4D6-43D3-AC5C-86D927C6D0AD}"/>
                </a:ext>
              </a:extLst>
            </p:cNvPr>
            <p:cNvSpPr txBox="1"/>
            <p:nvPr/>
          </p:nvSpPr>
          <p:spPr>
            <a:xfrm>
              <a:off x="3243072" y="1426997"/>
              <a:ext cx="1645920" cy="370865"/>
            </a:xfrm>
            <a:prstGeom prst="rect">
              <a:avLst/>
            </a:prstGeom>
            <a:noFill/>
          </p:spPr>
          <p:txBody>
            <a:bodyPr wrap="square" rtlCol="0">
              <a:spAutoFit/>
            </a:bodyPr>
            <a:lstStyle/>
            <a:p>
              <a:pPr algn="ctr"/>
              <a:r>
                <a:rPr lang="en-US" sz="1600" b="1" strike="sngStrike" dirty="0">
                  <a:solidFill>
                    <a:srgbClr val="FF0000"/>
                  </a:solidFill>
                </a:rPr>
                <a:t>Level</a:t>
              </a:r>
              <a:r>
                <a:rPr lang="ru-RU" sz="1600" b="1" strike="sngStrike" dirty="0">
                  <a:solidFill>
                    <a:srgbClr val="FF0000"/>
                  </a:solidFill>
                </a:rPr>
                <a:t> 3:</a:t>
              </a:r>
            </a:p>
          </p:txBody>
        </p:sp>
        <p:sp>
          <p:nvSpPr>
            <p:cNvPr id="36" name="TextBox 35">
              <a:extLst>
                <a:ext uri="{FF2B5EF4-FFF2-40B4-BE49-F238E27FC236}">
                  <a16:creationId xmlns:a16="http://schemas.microsoft.com/office/drawing/2014/main" id="{B57208CF-41FD-4085-B432-25A2F809D6B4}"/>
                </a:ext>
              </a:extLst>
            </p:cNvPr>
            <p:cNvSpPr txBox="1"/>
            <p:nvPr/>
          </p:nvSpPr>
          <p:spPr>
            <a:xfrm>
              <a:off x="3256789" y="1771533"/>
              <a:ext cx="1645920" cy="370865"/>
            </a:xfrm>
            <a:prstGeom prst="rect">
              <a:avLst/>
            </a:prstGeom>
            <a:noFill/>
          </p:spPr>
          <p:txBody>
            <a:bodyPr wrap="square" rtlCol="0">
              <a:spAutoFit/>
            </a:bodyPr>
            <a:lstStyle/>
            <a:p>
              <a:pPr algn="ctr"/>
              <a:r>
                <a:rPr lang="en-US" sz="1600" b="1" dirty="0">
                  <a:solidFill>
                    <a:srgbClr val="FF0000"/>
                  </a:solidFill>
                </a:rPr>
                <a:t>Still Level</a:t>
              </a:r>
              <a:r>
                <a:rPr lang="ru-RU" sz="1600" b="1" dirty="0">
                  <a:solidFill>
                    <a:srgbClr val="FF0000"/>
                  </a:solidFill>
                </a:rPr>
                <a:t> </a:t>
              </a:r>
              <a:r>
                <a:rPr lang="en-US" sz="1600" b="1" dirty="0">
                  <a:solidFill>
                    <a:srgbClr val="FF0000"/>
                  </a:solidFill>
                </a:rPr>
                <a:t>2</a:t>
              </a:r>
              <a:r>
                <a:rPr lang="ru-RU" sz="1600" b="1" dirty="0">
                  <a:solidFill>
                    <a:srgbClr val="FF0000"/>
                  </a:solidFill>
                </a:rPr>
                <a:t>:</a:t>
              </a:r>
            </a:p>
          </p:txBody>
        </p:sp>
        <p:sp>
          <p:nvSpPr>
            <p:cNvPr id="38" name="TextBox 37">
              <a:extLst>
                <a:ext uri="{FF2B5EF4-FFF2-40B4-BE49-F238E27FC236}">
                  <a16:creationId xmlns:a16="http://schemas.microsoft.com/office/drawing/2014/main" id="{DDC2B03C-F14B-4356-974C-76B5E80D7358}"/>
                </a:ext>
              </a:extLst>
            </p:cNvPr>
            <p:cNvSpPr txBox="1"/>
            <p:nvPr/>
          </p:nvSpPr>
          <p:spPr>
            <a:xfrm>
              <a:off x="3998976" y="3511829"/>
              <a:ext cx="402336" cy="369332"/>
            </a:xfrm>
            <a:prstGeom prst="rect">
              <a:avLst/>
            </a:prstGeom>
            <a:noFill/>
          </p:spPr>
          <p:txBody>
            <a:bodyPr wrap="square" rtlCol="0">
              <a:spAutoFit/>
            </a:bodyPr>
            <a:lstStyle/>
            <a:p>
              <a:r>
                <a:rPr lang="ru-RU" b="1" dirty="0">
                  <a:solidFill>
                    <a:schemeClr val="bg2">
                      <a:lumMod val="10000"/>
                    </a:schemeClr>
                  </a:solidFill>
                </a:rPr>
                <a:t>+</a:t>
              </a:r>
            </a:p>
          </p:txBody>
        </p:sp>
        <p:sp>
          <p:nvSpPr>
            <p:cNvPr id="39" name="TextBox 38">
              <a:extLst>
                <a:ext uri="{FF2B5EF4-FFF2-40B4-BE49-F238E27FC236}">
                  <a16:creationId xmlns:a16="http://schemas.microsoft.com/office/drawing/2014/main" id="{E598351E-7668-412B-B52C-0F694E873FB4}"/>
                </a:ext>
              </a:extLst>
            </p:cNvPr>
            <p:cNvSpPr txBox="1"/>
            <p:nvPr/>
          </p:nvSpPr>
          <p:spPr>
            <a:xfrm>
              <a:off x="4359082" y="2486934"/>
              <a:ext cx="1822704" cy="3169211"/>
            </a:xfrm>
            <a:prstGeom prst="rect">
              <a:avLst/>
            </a:prstGeom>
            <a:noFill/>
          </p:spPr>
          <p:txBody>
            <a:bodyPr wrap="square" rtlCol="0">
              <a:spAutoFit/>
            </a:bodyPr>
            <a:lstStyle/>
            <a:p>
              <a:pPr marL="180000" indent="-180000">
                <a:buFont typeface="Arial" pitchFamily="34" charset="0"/>
                <a:buChar char="•"/>
              </a:pPr>
              <a:r>
                <a:rPr lang="en-US" dirty="0">
                  <a:solidFill>
                    <a:schemeClr val="bg2">
                      <a:lumMod val="10000"/>
                    </a:schemeClr>
                  </a:solidFill>
                </a:rPr>
                <a:t>OEDR (partial)</a:t>
              </a:r>
              <a:endParaRPr lang="ru-RU" dirty="0">
                <a:solidFill>
                  <a:schemeClr val="bg2">
                    <a:lumMod val="10000"/>
                  </a:schemeClr>
                </a:solidFill>
              </a:endParaRPr>
            </a:p>
            <a:p>
              <a:pPr marL="180000" indent="-180000">
                <a:buFont typeface="Arial" pitchFamily="34" charset="0"/>
                <a:buChar char="•"/>
              </a:pPr>
              <a:r>
                <a:rPr lang="en-US" dirty="0">
                  <a:solidFill>
                    <a:schemeClr val="bg2">
                      <a:lumMod val="10000"/>
                    </a:schemeClr>
                  </a:solidFill>
                </a:rPr>
                <a:t>ODD (specific)</a:t>
              </a:r>
              <a:endParaRPr lang="ru-RU" dirty="0">
                <a:solidFill>
                  <a:schemeClr val="bg2">
                    <a:lumMod val="10000"/>
                  </a:schemeClr>
                </a:solidFill>
              </a:endParaRPr>
            </a:p>
            <a:p>
              <a:pPr marL="180000" indent="-180000">
                <a:buFont typeface="Arial" pitchFamily="34" charset="0"/>
                <a:buChar char="•"/>
              </a:pPr>
              <a:r>
                <a:rPr lang="en-US" strike="sngStrike" dirty="0">
                  <a:solidFill>
                    <a:srgbClr val="FF0000"/>
                  </a:solidFill>
                </a:rPr>
                <a:t>DDT fallback-ready user</a:t>
              </a:r>
            </a:p>
            <a:p>
              <a:pPr marL="180000" indent="-180000">
                <a:buFont typeface="Arial" pitchFamily="34" charset="0"/>
                <a:buChar char="•"/>
              </a:pPr>
              <a:r>
                <a:rPr lang="en-US" dirty="0">
                  <a:solidFill>
                    <a:srgbClr val="FF0000"/>
                  </a:solidFill>
                </a:rPr>
                <a:t>A driver is permanently in charge of vehicle control </a:t>
              </a:r>
              <a:endParaRPr lang="ru-RU" dirty="0">
                <a:solidFill>
                  <a:srgbClr val="FF0000"/>
                </a:solidFill>
              </a:endParaRPr>
            </a:p>
            <a:p>
              <a:endParaRPr lang="ru-RU" sz="2000" dirty="0">
                <a:solidFill>
                  <a:schemeClr val="bg2">
                    <a:lumMod val="10000"/>
                  </a:schemeClr>
                </a:solidFill>
              </a:endParaRPr>
            </a:p>
          </p:txBody>
        </p:sp>
      </p:grpSp>
      <p:sp>
        <p:nvSpPr>
          <p:cNvPr id="3" name="Номер слайда 2">
            <a:extLst>
              <a:ext uri="{FF2B5EF4-FFF2-40B4-BE49-F238E27FC236}">
                <a16:creationId xmlns:a16="http://schemas.microsoft.com/office/drawing/2014/main" id="{B5BFA359-CA7D-4437-BB19-E01A7754DE38}"/>
              </a:ext>
            </a:extLst>
          </p:cNvPr>
          <p:cNvSpPr>
            <a:spLocks noGrp="1"/>
          </p:cNvSpPr>
          <p:nvPr>
            <p:ph type="sldNum" sz="quarter" idx="12"/>
          </p:nvPr>
        </p:nvSpPr>
        <p:spPr/>
        <p:txBody>
          <a:bodyPr/>
          <a:lstStyle/>
          <a:p>
            <a:fld id="{E77B08D1-EC42-4F2B-B6DE-E65795E20511}" type="slidenum">
              <a:rPr lang="ru-RU" smtClean="0"/>
              <a:t>10</a:t>
            </a:fld>
            <a:endParaRPr lang="ru-RU"/>
          </a:p>
        </p:txBody>
      </p:sp>
      <p:sp>
        <p:nvSpPr>
          <p:cNvPr id="16" name="Объект 2">
            <a:extLst>
              <a:ext uri="{FF2B5EF4-FFF2-40B4-BE49-F238E27FC236}">
                <a16:creationId xmlns:a16="http://schemas.microsoft.com/office/drawing/2014/main" id="{BC6A32E3-10E5-4CD9-A0D5-9105BE8A9540}"/>
              </a:ext>
            </a:extLst>
          </p:cNvPr>
          <p:cNvSpPr txBox="1">
            <a:spLocks/>
          </p:cNvSpPr>
          <p:nvPr/>
        </p:nvSpPr>
        <p:spPr>
          <a:xfrm>
            <a:off x="6815084" y="1518081"/>
            <a:ext cx="5065700" cy="5095783"/>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Why cannot the system be treated as SAE Level 3?</a:t>
            </a:r>
          </a:p>
          <a:p>
            <a:r>
              <a:rPr lang="en-US" dirty="0"/>
              <a:t>Very limited OEDR and ODD of the system do not allow to perform the entire DDT.</a:t>
            </a:r>
          </a:p>
          <a:p>
            <a:pPr marL="0" indent="0">
              <a:buNone/>
            </a:pPr>
            <a:r>
              <a:rPr lang="en-US" dirty="0"/>
              <a:t>How much limited?</a:t>
            </a:r>
          </a:p>
          <a:p>
            <a:r>
              <a:rPr lang="en-US" dirty="0"/>
              <a:t>These parameters are uncountable.</a:t>
            </a:r>
            <a:endParaRPr lang="ru-RU" dirty="0"/>
          </a:p>
          <a:p>
            <a:pPr marL="0" indent="0">
              <a:buNone/>
            </a:pPr>
            <a:r>
              <a:rPr lang="en-US" dirty="0"/>
              <a:t>What is the key characteristic feature of such a system?		</a:t>
            </a:r>
          </a:p>
          <a:p>
            <a:r>
              <a:rPr lang="en-US" dirty="0"/>
              <a:t>Permanent driver’s responsibility for vehicle control.</a:t>
            </a:r>
          </a:p>
          <a:p>
            <a:pPr marL="0" indent="0">
              <a:buNone/>
            </a:pPr>
            <a:r>
              <a:rPr lang="en-US" dirty="0"/>
              <a:t>What is the safety risk?</a:t>
            </a:r>
          </a:p>
          <a:p>
            <a:r>
              <a:rPr lang="en-US" dirty="0"/>
              <a:t>Since the aim is to make these systems as reliable as possible, the driver is likely to operate the system for long periods without any need to intervene. The better the system, the more likely the driver is to trust the system to always function correctly and decrease their level of supervision over time (even to the point of confusing the system with fully automated driving).</a:t>
            </a:r>
            <a:endParaRPr lang="ru-RU" dirty="0"/>
          </a:p>
        </p:txBody>
      </p:sp>
    </p:spTree>
    <p:extLst>
      <p:ext uri="{BB962C8B-B14F-4D97-AF65-F5344CB8AC3E}">
        <p14:creationId xmlns:p14="http://schemas.microsoft.com/office/powerpoint/2010/main" val="3533472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C26E02-8943-4BEA-97CE-F6C78BC8CF5F}"/>
              </a:ext>
            </a:extLst>
          </p:cNvPr>
          <p:cNvSpPr>
            <a:spLocks noGrp="1"/>
          </p:cNvSpPr>
          <p:nvPr>
            <p:ph type="title"/>
          </p:nvPr>
        </p:nvSpPr>
        <p:spPr>
          <a:xfrm>
            <a:off x="552220" y="24759"/>
            <a:ext cx="10515600" cy="1325563"/>
          </a:xfrm>
        </p:spPr>
        <p:txBody>
          <a:bodyPr>
            <a:normAutofit/>
          </a:bodyPr>
          <a:lstStyle/>
          <a:p>
            <a:r>
              <a:rPr lang="en-US" dirty="0"/>
              <a:t>How to deal with such systems?</a:t>
            </a:r>
            <a:br>
              <a:rPr lang="en-US" dirty="0"/>
            </a:br>
            <a:r>
              <a:rPr lang="en-US" dirty="0">
                <a:sym typeface="Symbol" panose="05050102010706020507" pitchFamily="18" charset="2"/>
              </a:rPr>
              <a:t></a:t>
            </a:r>
            <a:r>
              <a:rPr lang="en-US" dirty="0"/>
              <a:t> Identify and address the risks</a:t>
            </a:r>
          </a:p>
        </p:txBody>
      </p:sp>
      <p:grpSp>
        <p:nvGrpSpPr>
          <p:cNvPr id="51" name="Группа 50">
            <a:extLst>
              <a:ext uri="{FF2B5EF4-FFF2-40B4-BE49-F238E27FC236}">
                <a16:creationId xmlns:a16="http://schemas.microsoft.com/office/drawing/2014/main" id="{0BA59E25-062A-45BA-B4B4-D9E0E7B50A02}"/>
              </a:ext>
            </a:extLst>
          </p:cNvPr>
          <p:cNvGrpSpPr/>
          <p:nvPr/>
        </p:nvGrpSpPr>
        <p:grpSpPr>
          <a:xfrm>
            <a:off x="789423" y="1737565"/>
            <a:ext cx="5441913" cy="4418530"/>
            <a:chOff x="911352" y="1238020"/>
            <a:chExt cx="5827776" cy="4840224"/>
          </a:xfrm>
        </p:grpSpPr>
        <p:sp>
          <p:nvSpPr>
            <p:cNvPr id="29" name="Овал 28">
              <a:extLst>
                <a:ext uri="{FF2B5EF4-FFF2-40B4-BE49-F238E27FC236}">
                  <a16:creationId xmlns:a16="http://schemas.microsoft.com/office/drawing/2014/main" id="{6C970AC2-F73A-4414-B8C1-EAB1486FA857}"/>
                </a:ext>
              </a:extLst>
            </p:cNvPr>
            <p:cNvSpPr/>
            <p:nvPr/>
          </p:nvSpPr>
          <p:spPr>
            <a:xfrm>
              <a:off x="911352" y="1238020"/>
              <a:ext cx="5827776" cy="4840224"/>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Овал 29">
              <a:extLst>
                <a:ext uri="{FF2B5EF4-FFF2-40B4-BE49-F238E27FC236}">
                  <a16:creationId xmlns:a16="http://schemas.microsoft.com/office/drawing/2014/main" id="{582F389D-BFD2-43B5-8F70-68764D11A65B}"/>
                </a:ext>
              </a:extLst>
            </p:cNvPr>
            <p:cNvSpPr/>
            <p:nvPr/>
          </p:nvSpPr>
          <p:spPr>
            <a:xfrm>
              <a:off x="1383792" y="1652549"/>
              <a:ext cx="2426208" cy="402336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TextBox 30">
              <a:extLst>
                <a:ext uri="{FF2B5EF4-FFF2-40B4-BE49-F238E27FC236}">
                  <a16:creationId xmlns:a16="http://schemas.microsoft.com/office/drawing/2014/main" id="{28C1B234-0968-485F-BCA0-0A25D927FB88}"/>
                </a:ext>
              </a:extLst>
            </p:cNvPr>
            <p:cNvSpPr txBox="1"/>
            <p:nvPr/>
          </p:nvSpPr>
          <p:spPr>
            <a:xfrm>
              <a:off x="1798320" y="2530373"/>
              <a:ext cx="1511808" cy="1193655"/>
            </a:xfrm>
            <a:prstGeom prst="roundRect">
              <a:avLst/>
            </a:prstGeom>
            <a:solidFill>
              <a:srgbClr val="FFFF3F"/>
            </a:solidFill>
            <a:ln w="6350">
              <a:solidFill>
                <a:srgbClr val="0000CC"/>
              </a:solidFill>
            </a:ln>
          </p:spPr>
          <p:txBody>
            <a:bodyPr wrap="square" rtlCol="0">
              <a:spAutoFit/>
            </a:bodyPr>
            <a:lstStyle/>
            <a:p>
              <a:pPr algn="ctr"/>
              <a:r>
                <a:rPr lang="en-US" sz="1600" b="1" dirty="0">
                  <a:solidFill>
                    <a:schemeClr val="bg2">
                      <a:lumMod val="10000"/>
                    </a:schemeClr>
                  </a:solidFill>
                </a:rPr>
                <a:t>Level</a:t>
              </a:r>
              <a:r>
                <a:rPr lang="ru-RU" sz="1600" b="1" dirty="0">
                  <a:solidFill>
                    <a:schemeClr val="bg2">
                      <a:lumMod val="10000"/>
                    </a:schemeClr>
                  </a:solidFill>
                </a:rPr>
                <a:t> 1:</a:t>
              </a:r>
            </a:p>
            <a:p>
              <a:pPr algn="ctr"/>
              <a:r>
                <a:rPr lang="en-US" sz="1400" dirty="0">
                  <a:solidFill>
                    <a:schemeClr val="bg2">
                      <a:lumMod val="10000"/>
                    </a:schemeClr>
                  </a:solidFill>
                </a:rPr>
                <a:t>Vehicle longitudinal motion  control</a:t>
              </a:r>
              <a:endParaRPr lang="ru-RU" sz="1400" dirty="0">
                <a:solidFill>
                  <a:schemeClr val="bg2">
                    <a:lumMod val="10000"/>
                  </a:schemeClr>
                </a:solidFill>
              </a:endParaRPr>
            </a:p>
          </p:txBody>
        </p:sp>
        <p:sp>
          <p:nvSpPr>
            <p:cNvPr id="32" name="TextBox 31">
              <a:extLst>
                <a:ext uri="{FF2B5EF4-FFF2-40B4-BE49-F238E27FC236}">
                  <a16:creationId xmlns:a16="http://schemas.microsoft.com/office/drawing/2014/main" id="{1A1DF464-5A63-4468-854C-DC180E309B39}"/>
                </a:ext>
              </a:extLst>
            </p:cNvPr>
            <p:cNvSpPr txBox="1"/>
            <p:nvPr/>
          </p:nvSpPr>
          <p:spPr>
            <a:xfrm>
              <a:off x="1798320" y="4011701"/>
              <a:ext cx="1511808" cy="932543"/>
            </a:xfrm>
            <a:prstGeom prst="roundRect">
              <a:avLst/>
            </a:prstGeom>
            <a:solidFill>
              <a:srgbClr val="FFFF3F"/>
            </a:solidFill>
            <a:ln>
              <a:solidFill>
                <a:srgbClr val="0000CC"/>
              </a:solidFill>
            </a:ln>
          </p:spPr>
          <p:txBody>
            <a:bodyPr wrap="square" rtlCol="0">
              <a:spAutoFit/>
            </a:bodyPr>
            <a:lstStyle/>
            <a:p>
              <a:pPr algn="ctr"/>
              <a:r>
                <a:rPr lang="en-US" sz="1600" b="1" dirty="0">
                  <a:solidFill>
                    <a:schemeClr val="bg2">
                      <a:lumMod val="10000"/>
                    </a:schemeClr>
                  </a:solidFill>
                </a:rPr>
                <a:t>Level</a:t>
              </a:r>
              <a:r>
                <a:rPr lang="ru-RU" sz="1600" b="1" dirty="0">
                  <a:solidFill>
                    <a:schemeClr val="bg2">
                      <a:lumMod val="10000"/>
                    </a:schemeClr>
                  </a:solidFill>
                </a:rPr>
                <a:t> </a:t>
              </a:r>
              <a:r>
                <a:rPr lang="en-US" sz="1600" b="1" dirty="0">
                  <a:solidFill>
                    <a:schemeClr val="bg2">
                      <a:lumMod val="10000"/>
                    </a:schemeClr>
                  </a:solidFill>
                </a:rPr>
                <a:t>1</a:t>
              </a:r>
              <a:r>
                <a:rPr lang="ru-RU" sz="1600" b="1" dirty="0">
                  <a:solidFill>
                    <a:schemeClr val="bg2">
                      <a:lumMod val="10000"/>
                    </a:schemeClr>
                  </a:solidFill>
                </a:rPr>
                <a:t>:</a:t>
              </a:r>
            </a:p>
            <a:p>
              <a:pPr algn="ctr"/>
              <a:r>
                <a:rPr lang="en-US" sz="1400" dirty="0">
                  <a:solidFill>
                    <a:schemeClr val="bg2">
                      <a:lumMod val="10000"/>
                    </a:schemeClr>
                  </a:solidFill>
                </a:rPr>
                <a:t>Vehicle lateral motion  control</a:t>
              </a:r>
              <a:endParaRPr lang="ru-RU" sz="1400" dirty="0">
                <a:solidFill>
                  <a:schemeClr val="bg2">
                    <a:lumMod val="10000"/>
                  </a:schemeClr>
                </a:solidFill>
              </a:endParaRPr>
            </a:p>
          </p:txBody>
        </p:sp>
        <p:sp>
          <p:nvSpPr>
            <p:cNvPr id="33" name="TextBox 32">
              <a:extLst>
                <a:ext uri="{FF2B5EF4-FFF2-40B4-BE49-F238E27FC236}">
                  <a16:creationId xmlns:a16="http://schemas.microsoft.com/office/drawing/2014/main" id="{9EC23FD0-5E04-4379-8D54-DEDFBD160FFF}"/>
                </a:ext>
              </a:extLst>
            </p:cNvPr>
            <p:cNvSpPr txBox="1"/>
            <p:nvPr/>
          </p:nvSpPr>
          <p:spPr>
            <a:xfrm>
              <a:off x="2383537" y="3642285"/>
              <a:ext cx="402336" cy="369332"/>
            </a:xfrm>
            <a:prstGeom prst="rect">
              <a:avLst/>
            </a:prstGeom>
            <a:noFill/>
          </p:spPr>
          <p:txBody>
            <a:bodyPr wrap="square" rtlCol="0">
              <a:spAutoFit/>
            </a:bodyPr>
            <a:lstStyle/>
            <a:p>
              <a:r>
                <a:rPr lang="ru-RU" b="1" dirty="0">
                  <a:solidFill>
                    <a:schemeClr val="bg2">
                      <a:lumMod val="10000"/>
                    </a:schemeClr>
                  </a:solidFill>
                </a:rPr>
                <a:t>+</a:t>
              </a:r>
            </a:p>
          </p:txBody>
        </p:sp>
        <p:sp>
          <p:nvSpPr>
            <p:cNvPr id="34" name="TextBox 33">
              <a:extLst>
                <a:ext uri="{FF2B5EF4-FFF2-40B4-BE49-F238E27FC236}">
                  <a16:creationId xmlns:a16="http://schemas.microsoft.com/office/drawing/2014/main" id="{A2C06D50-4D74-40C7-9DC1-76979C3F42F0}"/>
                </a:ext>
              </a:extLst>
            </p:cNvPr>
            <p:cNvSpPr txBox="1"/>
            <p:nvPr/>
          </p:nvSpPr>
          <p:spPr>
            <a:xfrm>
              <a:off x="1798320" y="1932965"/>
              <a:ext cx="1645920" cy="370865"/>
            </a:xfrm>
            <a:prstGeom prst="rect">
              <a:avLst/>
            </a:prstGeom>
            <a:noFill/>
          </p:spPr>
          <p:txBody>
            <a:bodyPr wrap="square" rtlCol="0">
              <a:spAutoFit/>
            </a:bodyPr>
            <a:lstStyle/>
            <a:p>
              <a:pPr algn="ctr"/>
              <a:r>
                <a:rPr lang="en-US" sz="1600" b="1" dirty="0">
                  <a:solidFill>
                    <a:schemeClr val="bg2">
                      <a:lumMod val="10000"/>
                    </a:schemeClr>
                  </a:solidFill>
                </a:rPr>
                <a:t>Level </a:t>
              </a:r>
              <a:r>
                <a:rPr lang="ru-RU" sz="1600" b="1" dirty="0">
                  <a:solidFill>
                    <a:schemeClr val="bg2">
                      <a:lumMod val="10000"/>
                    </a:schemeClr>
                  </a:solidFill>
                </a:rPr>
                <a:t>2:</a:t>
              </a:r>
            </a:p>
          </p:txBody>
        </p:sp>
        <p:sp>
          <p:nvSpPr>
            <p:cNvPr id="35" name="TextBox 34">
              <a:extLst>
                <a:ext uri="{FF2B5EF4-FFF2-40B4-BE49-F238E27FC236}">
                  <a16:creationId xmlns:a16="http://schemas.microsoft.com/office/drawing/2014/main" id="{C3599A1D-E4D6-43D3-AC5C-86D927C6D0AD}"/>
                </a:ext>
              </a:extLst>
            </p:cNvPr>
            <p:cNvSpPr txBox="1"/>
            <p:nvPr/>
          </p:nvSpPr>
          <p:spPr>
            <a:xfrm>
              <a:off x="3243072" y="1426997"/>
              <a:ext cx="1645920" cy="370865"/>
            </a:xfrm>
            <a:prstGeom prst="rect">
              <a:avLst/>
            </a:prstGeom>
            <a:noFill/>
          </p:spPr>
          <p:txBody>
            <a:bodyPr wrap="square" rtlCol="0">
              <a:spAutoFit/>
            </a:bodyPr>
            <a:lstStyle/>
            <a:p>
              <a:pPr algn="ctr"/>
              <a:r>
                <a:rPr lang="en-US" sz="1600" b="1" strike="sngStrike" dirty="0">
                  <a:solidFill>
                    <a:srgbClr val="FF0000"/>
                  </a:solidFill>
                </a:rPr>
                <a:t>Level</a:t>
              </a:r>
              <a:r>
                <a:rPr lang="ru-RU" sz="1600" b="1" strike="sngStrike" dirty="0">
                  <a:solidFill>
                    <a:srgbClr val="FF0000"/>
                  </a:solidFill>
                </a:rPr>
                <a:t> 3:</a:t>
              </a:r>
            </a:p>
          </p:txBody>
        </p:sp>
        <p:sp>
          <p:nvSpPr>
            <p:cNvPr id="36" name="TextBox 35">
              <a:extLst>
                <a:ext uri="{FF2B5EF4-FFF2-40B4-BE49-F238E27FC236}">
                  <a16:creationId xmlns:a16="http://schemas.microsoft.com/office/drawing/2014/main" id="{B57208CF-41FD-4085-B432-25A2F809D6B4}"/>
                </a:ext>
              </a:extLst>
            </p:cNvPr>
            <p:cNvSpPr txBox="1"/>
            <p:nvPr/>
          </p:nvSpPr>
          <p:spPr>
            <a:xfrm>
              <a:off x="3256789" y="1771533"/>
              <a:ext cx="1645920" cy="370865"/>
            </a:xfrm>
            <a:prstGeom prst="rect">
              <a:avLst/>
            </a:prstGeom>
            <a:noFill/>
          </p:spPr>
          <p:txBody>
            <a:bodyPr wrap="square" rtlCol="0">
              <a:spAutoFit/>
            </a:bodyPr>
            <a:lstStyle/>
            <a:p>
              <a:pPr algn="ctr"/>
              <a:r>
                <a:rPr lang="en-US" sz="1600" b="1" dirty="0">
                  <a:solidFill>
                    <a:srgbClr val="FF0000"/>
                  </a:solidFill>
                </a:rPr>
                <a:t>Still Level</a:t>
              </a:r>
              <a:r>
                <a:rPr lang="ru-RU" sz="1600" b="1" dirty="0">
                  <a:solidFill>
                    <a:srgbClr val="FF0000"/>
                  </a:solidFill>
                </a:rPr>
                <a:t> </a:t>
              </a:r>
              <a:r>
                <a:rPr lang="en-US" sz="1600" b="1" dirty="0">
                  <a:solidFill>
                    <a:srgbClr val="FF0000"/>
                  </a:solidFill>
                </a:rPr>
                <a:t>2</a:t>
              </a:r>
              <a:r>
                <a:rPr lang="ru-RU" sz="1600" b="1" dirty="0">
                  <a:solidFill>
                    <a:srgbClr val="FF0000"/>
                  </a:solidFill>
                </a:rPr>
                <a:t>:</a:t>
              </a:r>
            </a:p>
          </p:txBody>
        </p:sp>
        <p:sp>
          <p:nvSpPr>
            <p:cNvPr id="38" name="TextBox 37">
              <a:extLst>
                <a:ext uri="{FF2B5EF4-FFF2-40B4-BE49-F238E27FC236}">
                  <a16:creationId xmlns:a16="http://schemas.microsoft.com/office/drawing/2014/main" id="{DDC2B03C-F14B-4356-974C-76B5E80D7358}"/>
                </a:ext>
              </a:extLst>
            </p:cNvPr>
            <p:cNvSpPr txBox="1"/>
            <p:nvPr/>
          </p:nvSpPr>
          <p:spPr>
            <a:xfrm>
              <a:off x="3998976" y="3511829"/>
              <a:ext cx="402336" cy="369332"/>
            </a:xfrm>
            <a:prstGeom prst="rect">
              <a:avLst/>
            </a:prstGeom>
            <a:noFill/>
          </p:spPr>
          <p:txBody>
            <a:bodyPr wrap="square" rtlCol="0">
              <a:spAutoFit/>
            </a:bodyPr>
            <a:lstStyle/>
            <a:p>
              <a:r>
                <a:rPr lang="ru-RU" b="1" dirty="0">
                  <a:solidFill>
                    <a:schemeClr val="bg2">
                      <a:lumMod val="10000"/>
                    </a:schemeClr>
                  </a:solidFill>
                </a:rPr>
                <a:t>+</a:t>
              </a:r>
            </a:p>
          </p:txBody>
        </p:sp>
        <p:sp>
          <p:nvSpPr>
            <p:cNvPr id="39" name="TextBox 38">
              <a:extLst>
                <a:ext uri="{FF2B5EF4-FFF2-40B4-BE49-F238E27FC236}">
                  <a16:creationId xmlns:a16="http://schemas.microsoft.com/office/drawing/2014/main" id="{E598351E-7668-412B-B52C-0F694E873FB4}"/>
                </a:ext>
              </a:extLst>
            </p:cNvPr>
            <p:cNvSpPr txBox="1"/>
            <p:nvPr/>
          </p:nvSpPr>
          <p:spPr>
            <a:xfrm>
              <a:off x="4359082" y="2486934"/>
              <a:ext cx="1822704" cy="3169211"/>
            </a:xfrm>
            <a:prstGeom prst="rect">
              <a:avLst/>
            </a:prstGeom>
            <a:noFill/>
          </p:spPr>
          <p:txBody>
            <a:bodyPr wrap="square" rtlCol="0">
              <a:spAutoFit/>
            </a:bodyPr>
            <a:lstStyle/>
            <a:p>
              <a:pPr marL="180000" indent="-180000">
                <a:buFont typeface="Arial" pitchFamily="34" charset="0"/>
                <a:buChar char="•"/>
              </a:pPr>
              <a:r>
                <a:rPr lang="en-US" dirty="0">
                  <a:solidFill>
                    <a:schemeClr val="bg2">
                      <a:lumMod val="10000"/>
                    </a:schemeClr>
                  </a:solidFill>
                </a:rPr>
                <a:t>OEDR (partial)</a:t>
              </a:r>
              <a:endParaRPr lang="ru-RU" dirty="0">
                <a:solidFill>
                  <a:schemeClr val="bg2">
                    <a:lumMod val="10000"/>
                  </a:schemeClr>
                </a:solidFill>
              </a:endParaRPr>
            </a:p>
            <a:p>
              <a:pPr marL="180000" indent="-180000">
                <a:buFont typeface="Arial" pitchFamily="34" charset="0"/>
                <a:buChar char="•"/>
              </a:pPr>
              <a:r>
                <a:rPr lang="en-US" dirty="0">
                  <a:solidFill>
                    <a:schemeClr val="bg2">
                      <a:lumMod val="10000"/>
                    </a:schemeClr>
                  </a:solidFill>
                </a:rPr>
                <a:t>ODD (specific)</a:t>
              </a:r>
              <a:endParaRPr lang="ru-RU" dirty="0">
                <a:solidFill>
                  <a:schemeClr val="bg2">
                    <a:lumMod val="10000"/>
                  </a:schemeClr>
                </a:solidFill>
              </a:endParaRPr>
            </a:p>
            <a:p>
              <a:pPr marL="180000" indent="-180000">
                <a:buFont typeface="Arial" pitchFamily="34" charset="0"/>
                <a:buChar char="•"/>
              </a:pPr>
              <a:r>
                <a:rPr lang="en-US" strike="sngStrike" dirty="0">
                  <a:solidFill>
                    <a:srgbClr val="FF0000"/>
                  </a:solidFill>
                </a:rPr>
                <a:t>DDT fallback-ready user</a:t>
              </a:r>
            </a:p>
            <a:p>
              <a:pPr marL="180000" indent="-180000">
                <a:buFont typeface="Arial" pitchFamily="34" charset="0"/>
                <a:buChar char="•"/>
              </a:pPr>
              <a:r>
                <a:rPr lang="en-US" dirty="0">
                  <a:solidFill>
                    <a:srgbClr val="FF0000"/>
                  </a:solidFill>
                </a:rPr>
                <a:t>A driver is permanently in charge of vehicle control </a:t>
              </a:r>
              <a:endParaRPr lang="ru-RU" dirty="0">
                <a:solidFill>
                  <a:srgbClr val="FF0000"/>
                </a:solidFill>
              </a:endParaRPr>
            </a:p>
            <a:p>
              <a:endParaRPr lang="ru-RU" sz="2000" dirty="0">
                <a:solidFill>
                  <a:schemeClr val="bg2">
                    <a:lumMod val="10000"/>
                  </a:schemeClr>
                </a:solidFill>
              </a:endParaRPr>
            </a:p>
          </p:txBody>
        </p:sp>
      </p:grpSp>
      <p:sp>
        <p:nvSpPr>
          <p:cNvPr id="3" name="Номер слайда 2">
            <a:extLst>
              <a:ext uri="{FF2B5EF4-FFF2-40B4-BE49-F238E27FC236}">
                <a16:creationId xmlns:a16="http://schemas.microsoft.com/office/drawing/2014/main" id="{B5BFA359-CA7D-4437-BB19-E01A7754DE38}"/>
              </a:ext>
            </a:extLst>
          </p:cNvPr>
          <p:cNvSpPr>
            <a:spLocks noGrp="1"/>
          </p:cNvSpPr>
          <p:nvPr>
            <p:ph type="sldNum" sz="quarter" idx="12"/>
          </p:nvPr>
        </p:nvSpPr>
        <p:spPr/>
        <p:txBody>
          <a:bodyPr/>
          <a:lstStyle/>
          <a:p>
            <a:fld id="{E77B08D1-EC42-4F2B-B6DE-E65795E20511}" type="slidenum">
              <a:rPr lang="ru-RU" smtClean="0"/>
              <a:t>11</a:t>
            </a:fld>
            <a:endParaRPr lang="ru-RU"/>
          </a:p>
        </p:txBody>
      </p:sp>
      <p:sp>
        <p:nvSpPr>
          <p:cNvPr id="4" name="TextBox 3">
            <a:extLst>
              <a:ext uri="{FF2B5EF4-FFF2-40B4-BE49-F238E27FC236}">
                <a16:creationId xmlns:a16="http://schemas.microsoft.com/office/drawing/2014/main" id="{B357681C-2F2A-4271-AA46-DC27CE9403DC}"/>
              </a:ext>
            </a:extLst>
          </p:cNvPr>
          <p:cNvSpPr txBox="1"/>
          <p:nvPr/>
        </p:nvSpPr>
        <p:spPr>
          <a:xfrm flipH="1">
            <a:off x="6659165" y="1468067"/>
            <a:ext cx="5106538" cy="4924425"/>
          </a:xfrm>
          <a:prstGeom prst="rect">
            <a:avLst/>
          </a:prstGeom>
          <a:solidFill>
            <a:schemeClr val="bg1"/>
          </a:solidFill>
          <a:ln>
            <a:noFill/>
          </a:ln>
        </p:spPr>
        <p:txBody>
          <a:bodyPr wrap="square" rtlCol="0">
            <a:spAutoFit/>
          </a:bodyPr>
          <a:lstStyle/>
          <a:p>
            <a:r>
              <a:rPr lang="en-US" sz="1600" dirty="0"/>
              <a:t>There are two main risks with a level 2 system:</a:t>
            </a:r>
          </a:p>
          <a:p>
            <a:pPr marL="342900" indent="-342900">
              <a:buFont typeface="+mj-lt"/>
              <a:buAutoNum type="arabicPeriod"/>
            </a:pPr>
            <a:r>
              <a:rPr lang="en-US" sz="1600" dirty="0"/>
              <a:t>The system is so poor that the operator (driver) is constantly intervening to prevent catastrophic outcomes, and/or</a:t>
            </a:r>
          </a:p>
          <a:p>
            <a:pPr marL="342900" indent="-342900">
              <a:buFont typeface="+mj-lt"/>
              <a:buAutoNum type="arabicPeriod"/>
            </a:pPr>
            <a:r>
              <a:rPr lang="en-US" sz="1600" dirty="0"/>
              <a:t>The system is so good that the operator (driver) ceases to provide proper supervision (up to and including driver unresponsiveness).</a:t>
            </a:r>
          </a:p>
          <a:p>
            <a:pPr marL="285750" indent="-285750">
              <a:spcBef>
                <a:spcPts val="600"/>
              </a:spcBef>
              <a:buFont typeface="Arial" panose="020B0604020202020204" pitchFamily="34" charset="0"/>
              <a:buChar char="•"/>
            </a:pPr>
            <a:r>
              <a:rPr lang="en-US" sz="1600" dirty="0"/>
              <a:t>In the first case, the system requires so much driver intervention that it impairs driver operation of the vehicle.  </a:t>
            </a:r>
          </a:p>
          <a:p>
            <a:pPr marL="285750" indent="-285750">
              <a:buFont typeface="Arial" panose="020B0604020202020204" pitchFamily="34" charset="0"/>
              <a:buChar char="•"/>
            </a:pPr>
            <a:r>
              <a:rPr lang="en-US" sz="1600" dirty="0"/>
              <a:t>In the second case, the system is so reliable that the driver may not be available to intervene when needed.</a:t>
            </a:r>
          </a:p>
          <a:p>
            <a:pPr>
              <a:spcBef>
                <a:spcPts val="600"/>
              </a:spcBef>
            </a:pPr>
            <a:r>
              <a:rPr lang="en-US" sz="1600" dirty="0"/>
              <a:t>The regulatory objectives should ensure that:</a:t>
            </a:r>
          </a:p>
          <a:p>
            <a:pPr marL="285750" indent="-285750">
              <a:buFont typeface="Arial" panose="020B0604020202020204" pitchFamily="34" charset="0"/>
              <a:buChar char="•"/>
            </a:pPr>
            <a:r>
              <a:rPr lang="en-US" sz="1600" dirty="0"/>
              <a:t>The system provides stable control under the use conditions for which it is designed; </a:t>
            </a:r>
          </a:p>
          <a:p>
            <a:pPr marL="285750" indent="-285750">
              <a:buFont typeface="Arial" panose="020B0604020202020204" pitchFamily="34" charset="0"/>
              <a:buChar char="•"/>
            </a:pPr>
            <a:r>
              <a:rPr lang="en-US" sz="1600" dirty="0"/>
              <a:t>The system has safeguards to guarantee that the driver is always ready to intervene;  </a:t>
            </a:r>
          </a:p>
          <a:p>
            <a:pPr marL="285750" indent="-285750">
              <a:buFont typeface="Arial" panose="020B0604020202020204" pitchFamily="34" charset="0"/>
              <a:buChar char="•"/>
            </a:pPr>
            <a:r>
              <a:rPr lang="en-US" sz="1600" dirty="0"/>
              <a:t>The system enables smooth transactions with the driver with safeguards to manage problematic transactions.</a:t>
            </a:r>
          </a:p>
        </p:txBody>
      </p:sp>
    </p:spTree>
    <p:extLst>
      <p:ext uri="{BB962C8B-B14F-4D97-AF65-F5344CB8AC3E}">
        <p14:creationId xmlns:p14="http://schemas.microsoft.com/office/powerpoint/2010/main" val="2340637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153032-1415-4C84-97B1-2573EFE57724}"/>
              </a:ext>
            </a:extLst>
          </p:cNvPr>
          <p:cNvSpPr>
            <a:spLocks noGrp="1"/>
          </p:cNvSpPr>
          <p:nvPr>
            <p:ph type="title"/>
          </p:nvPr>
        </p:nvSpPr>
        <p:spPr>
          <a:xfrm>
            <a:off x="569495" y="136525"/>
            <a:ext cx="11053010" cy="934286"/>
          </a:xfrm>
        </p:spPr>
        <p:txBody>
          <a:bodyPr/>
          <a:lstStyle/>
          <a:p>
            <a:r>
              <a:rPr lang="en-US" dirty="0"/>
              <a:t>Challenge: Assistance systems perform like ADS </a:t>
            </a:r>
            <a:endParaRPr lang="ru-RU" dirty="0"/>
          </a:p>
        </p:txBody>
      </p:sp>
      <p:graphicFrame>
        <p:nvGraphicFramePr>
          <p:cNvPr id="5" name="Таблица 5">
            <a:extLst>
              <a:ext uri="{FF2B5EF4-FFF2-40B4-BE49-F238E27FC236}">
                <a16:creationId xmlns:a16="http://schemas.microsoft.com/office/drawing/2014/main" id="{E06D2FCA-315C-41A6-8DF6-6F455E050957}"/>
              </a:ext>
            </a:extLst>
          </p:cNvPr>
          <p:cNvGraphicFramePr>
            <a:graphicFrameLocks noGrp="1"/>
          </p:cNvGraphicFramePr>
          <p:nvPr>
            <p:ph idx="1"/>
            <p:extLst>
              <p:ext uri="{D42A27DB-BD31-4B8C-83A1-F6EECF244321}">
                <p14:modId xmlns:p14="http://schemas.microsoft.com/office/powerpoint/2010/main" val="1802663142"/>
              </p:ext>
            </p:extLst>
          </p:nvPr>
        </p:nvGraphicFramePr>
        <p:xfrm>
          <a:off x="692693" y="944960"/>
          <a:ext cx="10515600" cy="56083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922105032"/>
                    </a:ext>
                  </a:extLst>
                </a:gridCol>
                <a:gridCol w="5257800">
                  <a:extLst>
                    <a:ext uri="{9D8B030D-6E8A-4147-A177-3AD203B41FA5}">
                      <a16:colId xmlns:a16="http://schemas.microsoft.com/office/drawing/2014/main" val="787961163"/>
                    </a:ext>
                  </a:extLst>
                </a:gridCol>
              </a:tblGrid>
              <a:tr h="370840">
                <a:tc>
                  <a:txBody>
                    <a:bodyPr/>
                    <a:lstStyle/>
                    <a:p>
                      <a:r>
                        <a:rPr lang="en-US" sz="2000" dirty="0"/>
                        <a:t>Concern</a:t>
                      </a:r>
                      <a:endParaRPr lang="ru-RU" sz="2000" dirty="0"/>
                    </a:p>
                  </a:txBody>
                  <a:tcPr/>
                </a:tc>
                <a:tc>
                  <a:txBody>
                    <a:bodyPr/>
                    <a:lstStyle/>
                    <a:p>
                      <a:r>
                        <a:rPr lang="en-US" sz="2000" dirty="0"/>
                        <a:t>A possible way to address the concern</a:t>
                      </a:r>
                      <a:endParaRPr lang="ru-RU" sz="2000" dirty="0"/>
                    </a:p>
                  </a:txBody>
                  <a:tcPr/>
                </a:tc>
                <a:extLst>
                  <a:ext uri="{0D108BD9-81ED-4DB2-BD59-A6C34878D82A}">
                    <a16:rowId xmlns:a16="http://schemas.microsoft.com/office/drawing/2014/main" val="554162989"/>
                  </a:ext>
                </a:extLst>
              </a:tr>
              <a:tr h="370840">
                <a:tc>
                  <a:txBody>
                    <a:bodyPr/>
                    <a:lstStyle/>
                    <a:p>
                      <a:pPr marL="285750" lvl="0" indent="-285750">
                        <a:buFont typeface="Arial" panose="020B0604020202020204" pitchFamily="34" charset="0"/>
                        <a:buChar char="•"/>
                      </a:pPr>
                      <a:r>
                        <a:rPr lang="en-US" dirty="0"/>
                        <a:t>The driver shall not become the mitigator of risks associated with the  operation of automated systems.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driver shall not be treated as a backup option for an automated system.</a:t>
                      </a:r>
                    </a:p>
                    <a:p>
                      <a:pPr lvl="0"/>
                      <a:endParaRPr lang="ru-RU" dirty="0"/>
                    </a:p>
                  </a:txBody>
                  <a:tcPr/>
                </a:tc>
                <a:tc>
                  <a:txBody>
                    <a:bodyPr/>
                    <a:lstStyle/>
                    <a:p>
                      <a:r>
                        <a:rPr lang="en-US" spc="-40" baseline="0" dirty="0">
                          <a:solidFill>
                            <a:schemeClr val="tx1"/>
                          </a:solidFill>
                        </a:rPr>
                        <a:t>Carry out risk analysis per ISO 26262 + ISO 21448 (SOTIF).</a:t>
                      </a:r>
                    </a:p>
                    <a:p>
                      <a:r>
                        <a:rPr lang="en-US" dirty="0"/>
                        <a:t>Establish the requirements for:</a:t>
                      </a:r>
                    </a:p>
                    <a:p>
                      <a:pPr marL="285750" indent="-285750">
                        <a:buFont typeface="Arial" panose="020B0604020202020204" pitchFamily="34" charset="0"/>
                        <a:buChar char="•"/>
                      </a:pPr>
                      <a:r>
                        <a:rPr lang="en-US" dirty="0"/>
                        <a:t>Risk management;</a:t>
                      </a:r>
                    </a:p>
                    <a:p>
                      <a:pPr marL="285750" indent="-285750">
                        <a:buFont typeface="Arial" panose="020B0604020202020204" pitchFamily="34" charset="0"/>
                        <a:buChar char="•"/>
                      </a:pPr>
                      <a:r>
                        <a:rPr lang="en-US" dirty="0"/>
                        <a:t>Minimum OEDR of the system;</a:t>
                      </a:r>
                    </a:p>
                    <a:p>
                      <a:pPr marL="285750" indent="-285750">
                        <a:buFont typeface="Arial" panose="020B0604020202020204" pitchFamily="34" charset="0"/>
                        <a:buChar char="•"/>
                      </a:pPr>
                      <a:r>
                        <a:rPr lang="en-US" dirty="0"/>
                        <a:t>System response to traffic situations. A driver should not immediately respond [in certain cases].</a:t>
                      </a:r>
                      <a:endParaRPr lang="ru-RU" dirty="0"/>
                    </a:p>
                  </a:txBody>
                  <a:tcPr/>
                </a:tc>
                <a:extLst>
                  <a:ext uri="{0D108BD9-81ED-4DB2-BD59-A6C34878D82A}">
                    <a16:rowId xmlns:a16="http://schemas.microsoft.com/office/drawing/2014/main" val="4234761802"/>
                  </a:ext>
                </a:extLst>
              </a:tr>
              <a:tr h="74168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kern="1200" baseline="0" dirty="0">
                          <a:solidFill>
                            <a:schemeClr val="dk1"/>
                          </a:solidFill>
                          <a:latin typeface="+mn-lt"/>
                          <a:ea typeface="+mn-ea"/>
                          <a:cs typeface="+mn-cs"/>
                        </a:rPr>
                        <a:t>Taking routines and workload away from the driver by a comfort system does not always mean increased safety for the driving. Some workload may be only shifted for the driver and become even higher.</a:t>
                      </a:r>
                    </a:p>
                  </a:txBody>
                  <a:tcPr/>
                </a:tc>
                <a:tc>
                  <a:txBody>
                    <a:bodyPr/>
                    <a:lstStyle/>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Define boundaries for these systems to avoid systems good enough to induce driver complacency, but bad enough that the complacent driver is at elevated risk of causing an avoidable crash.</a:t>
                      </a:r>
                      <a:endParaRPr lang="ru-RU" dirty="0"/>
                    </a:p>
                  </a:txBody>
                  <a:tcPr/>
                </a:tc>
                <a:extLst>
                  <a:ext uri="{0D108BD9-81ED-4DB2-BD59-A6C34878D82A}">
                    <a16:rowId xmlns:a16="http://schemas.microsoft.com/office/drawing/2014/main" val="1163345213"/>
                  </a:ext>
                </a:extLst>
              </a:tr>
              <a:tr h="74168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Look at the system functionality: if the system performs like an ADS, it should fall in the scope of ALKS UN Regulation. Such a performance causes overlapping driver’s functions The protection against misuse and the driver’s misleading is needed.</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kern="1200" baseline="0" dirty="0">
                          <a:solidFill>
                            <a:schemeClr val="dk1"/>
                          </a:solidFill>
                          <a:latin typeface="+mn-lt"/>
                          <a:ea typeface="+mn-ea"/>
                          <a:cs typeface="+mn-cs"/>
                        </a:rPr>
                        <a:t>DCAS meeting the definition of ALKS in UN R 157 cannot be approved under DCAS UN Regulation but should be approved under UN R 157. </a:t>
                      </a:r>
                    </a:p>
                    <a:p>
                      <a:pPr marL="285750" indent="-285750">
                        <a:buFont typeface="Arial" panose="020B0604020202020204" pitchFamily="34" charset="0"/>
                        <a:buChar char="•"/>
                      </a:pPr>
                      <a:r>
                        <a:rPr lang="en-US" dirty="0">
                          <a:solidFill>
                            <a:schemeClr val="tx1"/>
                          </a:solidFill>
                        </a:rPr>
                        <a:t>The vehicle control strategy </a:t>
                      </a:r>
                      <a:r>
                        <a:rPr lang="en-US" dirty="0"/>
                        <a:t>should involve mixed control actions by the system and by the driver.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Establish the operational frameworks for the systems (driver monitoring capabilities, etc.).</a:t>
                      </a:r>
                      <a:endParaRPr lang="ru-RU" dirty="0"/>
                    </a:p>
                  </a:txBody>
                  <a:tcPr/>
                </a:tc>
                <a:extLst>
                  <a:ext uri="{0D108BD9-81ED-4DB2-BD59-A6C34878D82A}">
                    <a16:rowId xmlns:a16="http://schemas.microsoft.com/office/drawing/2014/main" val="1384413477"/>
                  </a:ext>
                </a:extLst>
              </a:tr>
            </a:tbl>
          </a:graphicData>
        </a:graphic>
      </p:graphicFrame>
      <p:sp>
        <p:nvSpPr>
          <p:cNvPr id="4" name="Номер слайда 3">
            <a:extLst>
              <a:ext uri="{FF2B5EF4-FFF2-40B4-BE49-F238E27FC236}">
                <a16:creationId xmlns:a16="http://schemas.microsoft.com/office/drawing/2014/main" id="{FF4DBDE0-0800-4412-8F2A-E4A4DC47DCD8}"/>
              </a:ext>
            </a:extLst>
          </p:cNvPr>
          <p:cNvSpPr>
            <a:spLocks noGrp="1"/>
          </p:cNvSpPr>
          <p:nvPr>
            <p:ph type="sldNum" sz="quarter" idx="12"/>
          </p:nvPr>
        </p:nvSpPr>
        <p:spPr/>
        <p:txBody>
          <a:bodyPr/>
          <a:lstStyle/>
          <a:p>
            <a:fld id="{E6454B89-CEE9-4062-9E4E-C0CE3A049DED}" type="slidenum">
              <a:rPr lang="ru-RU" smtClean="0"/>
              <a:t>12</a:t>
            </a:fld>
            <a:endParaRPr lang="ru-RU"/>
          </a:p>
        </p:txBody>
      </p:sp>
    </p:spTree>
    <p:extLst>
      <p:ext uri="{BB962C8B-B14F-4D97-AF65-F5344CB8AC3E}">
        <p14:creationId xmlns:p14="http://schemas.microsoft.com/office/powerpoint/2010/main" val="200399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C453A0-E94D-47BF-A843-01B8DCDBC405}"/>
              </a:ext>
            </a:extLst>
          </p:cNvPr>
          <p:cNvSpPr>
            <a:spLocks noGrp="1"/>
          </p:cNvSpPr>
          <p:nvPr>
            <p:ph type="title"/>
          </p:nvPr>
        </p:nvSpPr>
        <p:spPr>
          <a:xfrm>
            <a:off x="838200" y="166346"/>
            <a:ext cx="10515600" cy="1010914"/>
          </a:xfrm>
        </p:spPr>
        <p:txBody>
          <a:bodyPr>
            <a:normAutofit fontScale="90000"/>
          </a:bodyPr>
          <a:lstStyle/>
          <a:p>
            <a:r>
              <a:rPr lang="en-US" dirty="0"/>
              <a:t>Constructing the cage: </a:t>
            </a:r>
            <a:br>
              <a:rPr lang="en-US" dirty="0"/>
            </a:br>
            <a:r>
              <a:rPr lang="en-US" dirty="0"/>
              <a:t>The regulatory provisions shall address:</a:t>
            </a:r>
            <a:endParaRPr lang="ru-RU" dirty="0"/>
          </a:p>
        </p:txBody>
      </p:sp>
      <p:sp>
        <p:nvSpPr>
          <p:cNvPr id="3" name="Объект 2">
            <a:extLst>
              <a:ext uri="{FF2B5EF4-FFF2-40B4-BE49-F238E27FC236}">
                <a16:creationId xmlns:a16="http://schemas.microsoft.com/office/drawing/2014/main" id="{68E0E9FB-B4EB-4EBD-B22D-6D0F5C2B8008}"/>
              </a:ext>
            </a:extLst>
          </p:cNvPr>
          <p:cNvSpPr>
            <a:spLocks noGrp="1"/>
          </p:cNvSpPr>
          <p:nvPr>
            <p:ph idx="1"/>
          </p:nvPr>
        </p:nvSpPr>
        <p:spPr>
          <a:xfrm>
            <a:off x="838200" y="1315452"/>
            <a:ext cx="10515600" cy="5614738"/>
          </a:xfrm>
        </p:spPr>
        <p:txBody>
          <a:bodyPr>
            <a:normAutofit fontScale="77500" lnSpcReduction="20000"/>
          </a:bodyPr>
          <a:lstStyle/>
          <a:p>
            <a:pPr marL="285750" indent="-285750"/>
            <a:r>
              <a:rPr lang="en-US" dirty="0"/>
              <a:t>Risk analysis per ISO 26262 + ISO 21448 (SOTIF);</a:t>
            </a:r>
          </a:p>
          <a:p>
            <a:pPr marL="285750" indent="-285750"/>
            <a:r>
              <a:rPr lang="en-US" dirty="0"/>
              <a:t>Risk management;</a:t>
            </a:r>
          </a:p>
          <a:p>
            <a:pPr marL="285750" indent="-285750"/>
            <a:r>
              <a:rPr lang="en-US" dirty="0"/>
              <a:t>Minimum OEDR by the system;</a:t>
            </a:r>
          </a:p>
          <a:p>
            <a:pPr marL="285750" indent="-285750"/>
            <a:r>
              <a:rPr lang="en-US" dirty="0"/>
              <a:t>System response to certain traffic situations;</a:t>
            </a:r>
          </a:p>
          <a:p>
            <a:pPr marL="285750" indent="-285750"/>
            <a:r>
              <a:rPr lang="en-US" dirty="0"/>
              <a:t>Driver engagement monitoring capabilities;</a:t>
            </a:r>
          </a:p>
          <a:p>
            <a:pPr marL="285750" indent="-285750"/>
            <a:r>
              <a:rPr lang="en-US" dirty="0"/>
              <a:t>Operational prevention of driver disengagement by the system (whether through active or passive means);</a:t>
            </a:r>
          </a:p>
          <a:p>
            <a:pPr marL="285750" indent="-285750"/>
            <a:r>
              <a:rPr lang="en-US" dirty="0"/>
              <a:t>Safeguards in case of driver disengagement (from warnings upon detection of signs of disengagement to risk mitigation in the case of unresponsive driver);</a:t>
            </a:r>
          </a:p>
          <a:p>
            <a:pPr marL="285750" indent="-285750"/>
            <a:r>
              <a:rPr lang="en-US" dirty="0"/>
              <a:t>System interaction with the driver. The frequency of the control actions by the driver.</a:t>
            </a:r>
          </a:p>
          <a:p>
            <a:pPr marL="285750" indent="-285750"/>
            <a:r>
              <a:rPr lang="en-US" dirty="0"/>
              <a:t>Management of transactions between the system and the driver (whether initiated by the system or the driver);</a:t>
            </a:r>
          </a:p>
          <a:p>
            <a:pPr marL="285750" indent="-285750"/>
            <a:r>
              <a:rPr lang="en-US" dirty="0"/>
              <a:t>Assurance of stable sustained control under the conditions specified by the manufacturer (ODD);</a:t>
            </a:r>
          </a:p>
          <a:p>
            <a:pPr marL="285750" indent="-285750"/>
            <a:r>
              <a:rPr lang="en-US" dirty="0"/>
              <a:t>Exclusion of driver’s misunderstanding, misleading, overreliance, etc.</a:t>
            </a:r>
          </a:p>
          <a:p>
            <a:pPr marL="742950" lvl="1" indent="-285750"/>
            <a:r>
              <a:rPr lang="en-US" dirty="0"/>
              <a:t>Proper driver information and education; </a:t>
            </a:r>
          </a:p>
          <a:p>
            <a:pPr marL="742950" lvl="1" indent="-285750"/>
            <a:r>
              <a:rPr lang="en-US" dirty="0"/>
              <a:t>Easy, clear and reliable HMI.</a:t>
            </a:r>
          </a:p>
          <a:p>
            <a:pPr marL="285750" indent="-285750"/>
            <a:endParaRPr lang="en-US" dirty="0"/>
          </a:p>
          <a:p>
            <a:endParaRPr lang="ru-RU" dirty="0"/>
          </a:p>
        </p:txBody>
      </p:sp>
      <p:sp>
        <p:nvSpPr>
          <p:cNvPr id="4" name="Номер слайда 3">
            <a:extLst>
              <a:ext uri="{FF2B5EF4-FFF2-40B4-BE49-F238E27FC236}">
                <a16:creationId xmlns:a16="http://schemas.microsoft.com/office/drawing/2014/main" id="{557ACF8F-60A0-489E-A021-4DF985C70DC7}"/>
              </a:ext>
            </a:extLst>
          </p:cNvPr>
          <p:cNvSpPr>
            <a:spLocks noGrp="1"/>
          </p:cNvSpPr>
          <p:nvPr>
            <p:ph type="sldNum" sz="quarter" idx="12"/>
          </p:nvPr>
        </p:nvSpPr>
        <p:spPr/>
        <p:txBody>
          <a:bodyPr/>
          <a:lstStyle/>
          <a:p>
            <a:fld id="{E77B08D1-EC42-4F2B-B6DE-E65795E20511}" type="slidenum">
              <a:rPr lang="ru-RU" smtClean="0"/>
              <a:t>13</a:t>
            </a:fld>
            <a:endParaRPr lang="ru-RU"/>
          </a:p>
        </p:txBody>
      </p:sp>
    </p:spTree>
    <p:extLst>
      <p:ext uri="{BB962C8B-B14F-4D97-AF65-F5344CB8AC3E}">
        <p14:creationId xmlns:p14="http://schemas.microsoft.com/office/powerpoint/2010/main" val="2658067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8809A2-C162-4831-B9FC-096358664EF1}"/>
              </a:ext>
            </a:extLst>
          </p:cNvPr>
          <p:cNvSpPr>
            <a:spLocks noGrp="1"/>
          </p:cNvSpPr>
          <p:nvPr>
            <p:ph type="title"/>
          </p:nvPr>
        </p:nvSpPr>
        <p:spPr>
          <a:xfrm>
            <a:off x="634014" y="2540154"/>
            <a:ext cx="10515600" cy="1325563"/>
          </a:xfrm>
        </p:spPr>
        <p:txBody>
          <a:bodyPr>
            <a:normAutofit/>
          </a:bodyPr>
          <a:lstStyle/>
          <a:p>
            <a:pPr algn="ctr"/>
            <a:r>
              <a:rPr lang="en-US" sz="6000" dirty="0"/>
              <a:t>Appendix</a:t>
            </a:r>
            <a:endParaRPr lang="ru-RU" sz="6000" dirty="0"/>
          </a:p>
        </p:txBody>
      </p:sp>
      <p:sp>
        <p:nvSpPr>
          <p:cNvPr id="3" name="Номер слайда 2">
            <a:extLst>
              <a:ext uri="{FF2B5EF4-FFF2-40B4-BE49-F238E27FC236}">
                <a16:creationId xmlns:a16="http://schemas.microsoft.com/office/drawing/2014/main" id="{001A1134-9B0F-4C70-AE82-078B3D71B57C}"/>
              </a:ext>
            </a:extLst>
          </p:cNvPr>
          <p:cNvSpPr>
            <a:spLocks noGrp="1"/>
          </p:cNvSpPr>
          <p:nvPr>
            <p:ph type="sldNum" sz="quarter" idx="12"/>
          </p:nvPr>
        </p:nvSpPr>
        <p:spPr/>
        <p:txBody>
          <a:bodyPr/>
          <a:lstStyle/>
          <a:p>
            <a:fld id="{E77B08D1-EC42-4F2B-B6DE-E65795E20511}" type="slidenum">
              <a:rPr lang="ru-RU" smtClean="0"/>
              <a:t>14</a:t>
            </a:fld>
            <a:endParaRPr lang="ru-RU"/>
          </a:p>
        </p:txBody>
      </p:sp>
    </p:spTree>
    <p:extLst>
      <p:ext uri="{BB962C8B-B14F-4D97-AF65-F5344CB8AC3E}">
        <p14:creationId xmlns:p14="http://schemas.microsoft.com/office/powerpoint/2010/main" val="1316729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FB3794-DCCD-4DE2-A347-6367A4C0320A}"/>
              </a:ext>
            </a:extLst>
          </p:cNvPr>
          <p:cNvSpPr>
            <a:spLocks noGrp="1"/>
          </p:cNvSpPr>
          <p:nvPr>
            <p:ph type="title"/>
          </p:nvPr>
        </p:nvSpPr>
        <p:spPr>
          <a:xfrm>
            <a:off x="838200" y="235250"/>
            <a:ext cx="10515600" cy="1325563"/>
          </a:xfrm>
        </p:spPr>
        <p:txBody>
          <a:bodyPr/>
          <a:lstStyle/>
          <a:p>
            <a:r>
              <a:rPr lang="en-US" dirty="0"/>
              <a:t>Comparison between SAE Level 2 &amp; Level 3 (ECE/TRANS/WP.29/1140) (1)</a:t>
            </a:r>
            <a:endParaRPr lang="ru-RU" dirty="0"/>
          </a:p>
        </p:txBody>
      </p:sp>
      <p:graphicFrame>
        <p:nvGraphicFramePr>
          <p:cNvPr id="5" name="Таблица 5">
            <a:extLst>
              <a:ext uri="{FF2B5EF4-FFF2-40B4-BE49-F238E27FC236}">
                <a16:creationId xmlns:a16="http://schemas.microsoft.com/office/drawing/2014/main" id="{F66AA090-0C46-47F2-B568-B605D82CC016}"/>
              </a:ext>
            </a:extLst>
          </p:cNvPr>
          <p:cNvGraphicFramePr>
            <a:graphicFrameLocks noGrp="1"/>
          </p:cNvGraphicFramePr>
          <p:nvPr>
            <p:ph idx="1"/>
            <p:extLst>
              <p:ext uri="{D42A27DB-BD31-4B8C-83A1-F6EECF244321}">
                <p14:modId xmlns:p14="http://schemas.microsoft.com/office/powerpoint/2010/main" val="4098032584"/>
              </p:ext>
            </p:extLst>
          </p:nvPr>
        </p:nvGraphicFramePr>
        <p:xfrm>
          <a:off x="998622" y="1679910"/>
          <a:ext cx="10515597" cy="4876800"/>
        </p:xfrm>
        <a:graphic>
          <a:graphicData uri="http://schemas.openxmlformats.org/drawingml/2006/table">
            <a:tbl>
              <a:tblPr firstRow="1" bandRow="1">
                <a:tableStyleId>{5940675A-B579-460E-94D1-54222C63F5DA}</a:tableStyleId>
              </a:tblPr>
              <a:tblGrid>
                <a:gridCol w="1840831">
                  <a:extLst>
                    <a:ext uri="{9D8B030D-6E8A-4147-A177-3AD203B41FA5}">
                      <a16:colId xmlns:a16="http://schemas.microsoft.com/office/drawing/2014/main" val="1554027402"/>
                    </a:ext>
                  </a:extLst>
                </a:gridCol>
                <a:gridCol w="4337383">
                  <a:extLst>
                    <a:ext uri="{9D8B030D-6E8A-4147-A177-3AD203B41FA5}">
                      <a16:colId xmlns:a16="http://schemas.microsoft.com/office/drawing/2014/main" val="2123963895"/>
                    </a:ext>
                  </a:extLst>
                </a:gridCol>
                <a:gridCol w="4337383">
                  <a:extLst>
                    <a:ext uri="{9D8B030D-6E8A-4147-A177-3AD203B41FA5}">
                      <a16:colId xmlns:a16="http://schemas.microsoft.com/office/drawing/2014/main" val="1636661370"/>
                    </a:ext>
                  </a:extLst>
                </a:gridCol>
              </a:tblGrid>
              <a:tr h="213058">
                <a:tc>
                  <a:txBody>
                    <a:bodyPr/>
                    <a:lstStyle/>
                    <a:p>
                      <a:r>
                        <a:rPr lang="en-US" sz="1400" b="1" dirty="0"/>
                        <a:t>Item</a:t>
                      </a:r>
                      <a:endParaRPr lang="ru-RU" sz="1400" b="1" dirty="0"/>
                    </a:p>
                  </a:txBody>
                  <a:tcPr/>
                </a:tc>
                <a:tc>
                  <a:txBody>
                    <a:bodyPr/>
                    <a:lstStyle/>
                    <a:p>
                      <a:r>
                        <a:rPr lang="en-US" sz="1400" b="1" dirty="0"/>
                        <a:t>Level 2</a:t>
                      </a:r>
                      <a:endParaRPr lang="ru-RU" sz="1400" b="1" dirty="0"/>
                    </a:p>
                  </a:txBody>
                  <a:tcPr/>
                </a:tc>
                <a:tc>
                  <a:txBody>
                    <a:bodyPr/>
                    <a:lstStyle/>
                    <a:p>
                      <a:r>
                        <a:rPr lang="en-US" sz="1400" b="1" dirty="0"/>
                        <a:t>Level 3</a:t>
                      </a:r>
                      <a:endParaRPr lang="ru-RU" sz="1400" b="1" dirty="0"/>
                    </a:p>
                  </a:txBody>
                  <a:tcPr/>
                </a:tc>
                <a:extLst>
                  <a:ext uri="{0D108BD9-81ED-4DB2-BD59-A6C34878D82A}">
                    <a16:rowId xmlns:a16="http://schemas.microsoft.com/office/drawing/2014/main" val="3786823410"/>
                  </a:ext>
                </a:extLst>
              </a:tr>
              <a:tr h="370840">
                <a:tc>
                  <a:txBody>
                    <a:bodyPr/>
                    <a:lstStyle/>
                    <a:p>
                      <a:r>
                        <a:rPr lang="en-US" sz="1400" strike="sngStrike" dirty="0">
                          <a:solidFill>
                            <a:srgbClr val="0000CC"/>
                          </a:solidFill>
                        </a:rPr>
                        <a:t>Supervision the DDT execution by the driver</a:t>
                      </a:r>
                    </a:p>
                    <a:p>
                      <a:r>
                        <a:rPr lang="en-US" sz="1400" dirty="0">
                          <a:solidFill>
                            <a:srgbClr val="0000CC"/>
                          </a:solidFill>
                        </a:rPr>
                        <a:t>Execution of the DDT</a:t>
                      </a:r>
                      <a:endParaRPr lang="ru-RU" sz="1400" dirty="0">
                        <a:solidFill>
                          <a:srgbClr val="0000CC"/>
                        </a:solidFill>
                      </a:endParaRPr>
                    </a:p>
                  </a:txBody>
                  <a:tcPr/>
                </a:tc>
                <a:tc>
                  <a:txBody>
                    <a:bodyPr/>
                    <a:lstStyle/>
                    <a:p>
                      <a:pPr marL="285750" indent="-285750">
                        <a:buFont typeface="Arial" panose="020B0604020202020204" pitchFamily="34" charset="0"/>
                        <a:buChar char="•"/>
                      </a:pPr>
                      <a:r>
                        <a:rPr lang="en-US" sz="1400" dirty="0">
                          <a:solidFill>
                            <a:srgbClr val="0000CC"/>
                          </a:solidFill>
                        </a:rPr>
                        <a:t>The system does not perform the DDT.</a:t>
                      </a:r>
                    </a:p>
                    <a:p>
                      <a:pPr marL="285750" indent="-285750">
                        <a:buFont typeface="Arial" panose="020B0604020202020204" pitchFamily="34" charset="0"/>
                        <a:buChar char="•"/>
                      </a:pPr>
                      <a:r>
                        <a:rPr lang="en-US" sz="1400" dirty="0">
                          <a:solidFill>
                            <a:srgbClr val="0000CC"/>
                          </a:solidFill>
                        </a:rPr>
                        <a:t>The driver exercises dynamic control of the vehicle (i.e., operates the vehicle and its subsystems, including the assisted driving system).</a:t>
                      </a:r>
                    </a:p>
                    <a:p>
                      <a:pPr marL="285750" indent="-285750">
                        <a:buFont typeface="Arial" panose="020B0604020202020204" pitchFamily="34" charset="0"/>
                        <a:buChar char="•"/>
                      </a:pPr>
                      <a:r>
                        <a:rPr lang="en-US" sz="1400" dirty="0">
                          <a:solidFill>
                            <a:srgbClr val="0000CC"/>
                          </a:solidFill>
                        </a:rPr>
                        <a:t>The system assists the driver by providing sustained longitudinal and lateral vehicle motion control.</a:t>
                      </a:r>
                    </a:p>
                    <a:p>
                      <a:pPr marL="285750" indent="-285750">
                        <a:buFont typeface="Arial" panose="020B0604020202020204" pitchFamily="34" charset="0"/>
                        <a:buChar char="•"/>
                      </a:pPr>
                      <a:r>
                        <a:rPr lang="en-US" sz="1400" dirty="0">
                          <a:solidFill>
                            <a:srgbClr val="0000CC"/>
                          </a:solidFill>
                        </a:rPr>
                        <a:t>The system monitors and interacts with the driver to ensure driver engagement in exercising dynamic control of the vehicle.</a:t>
                      </a:r>
                    </a:p>
                    <a:p>
                      <a:pPr marL="285750" indent="-285750">
                        <a:buFont typeface="Arial" panose="020B0604020202020204" pitchFamily="34" charset="0"/>
                        <a:buChar char="•"/>
                      </a:pPr>
                      <a:r>
                        <a:rPr lang="en-US" sz="1400" dirty="0">
                          <a:solidFill>
                            <a:srgbClr val="0000CC"/>
                          </a:solidFill>
                        </a:rPr>
                        <a:t>The driver performs OEDR.</a:t>
                      </a:r>
                    </a:p>
                    <a:p>
                      <a:pPr marL="285750" indent="-285750">
                        <a:buFont typeface="Arial" panose="020B0604020202020204" pitchFamily="34" charset="0"/>
                        <a:buChar char="•"/>
                      </a:pPr>
                      <a:r>
                        <a:rPr lang="en-US" sz="1400" dirty="0">
                          <a:solidFill>
                            <a:srgbClr val="0000CC"/>
                          </a:solidFill>
                        </a:rPr>
                        <a:t>The driver monitors the system performance and determines when to intervene; however, the system may issue demands for driver intervention.</a:t>
                      </a:r>
                    </a:p>
                    <a:p>
                      <a:pPr marL="285750" indent="-285750">
                        <a:buFont typeface="Arial" panose="020B0604020202020204" pitchFamily="34" charset="0"/>
                        <a:buChar char="•"/>
                      </a:pPr>
                      <a:r>
                        <a:rPr lang="en-GB" sz="1400" strike="sngStrike" kern="1200" dirty="0">
                          <a:solidFill>
                            <a:srgbClr val="0000CC"/>
                          </a:solidFill>
                          <a:effectLst/>
                          <a:latin typeface="+mn-lt"/>
                          <a:ea typeface="+mn-ea"/>
                          <a:cs typeface="+mn-cs"/>
                        </a:rPr>
                        <a:t>The driver constantly supervises the DDT executed by the system</a:t>
                      </a:r>
                      <a:r>
                        <a:rPr lang="en-GB" sz="1400" kern="1200" dirty="0">
                          <a:solidFill>
                            <a:schemeClr val="tx1"/>
                          </a:solidFill>
                          <a:effectLst/>
                          <a:latin typeface="+mn-lt"/>
                          <a:ea typeface="+mn-ea"/>
                          <a:cs typeface="+mn-cs"/>
                        </a:rPr>
                        <a:t>.</a:t>
                      </a:r>
                      <a:r>
                        <a:rPr lang="en-US" sz="1400" kern="1200" dirty="0">
                          <a:solidFill>
                            <a:srgbClr val="0000CC"/>
                          </a:solidFill>
                          <a:effectLst/>
                          <a:latin typeface="+mn-lt"/>
                          <a:ea typeface="+mn-ea"/>
                          <a:cs typeface="+mn-cs"/>
                        </a:rPr>
                        <a:t>. </a:t>
                      </a:r>
                      <a:r>
                        <a:rPr lang="en-GB" sz="1400" kern="1200" dirty="0">
                          <a:solidFill>
                            <a:schemeClr val="tx1"/>
                          </a:solidFill>
                          <a:effectLst/>
                          <a:latin typeface="+mn-lt"/>
                          <a:ea typeface="+mn-ea"/>
                          <a:cs typeface="+mn-cs"/>
                        </a:rPr>
                        <a:t>Although the driver may be disengaged </a:t>
                      </a:r>
                      <a:r>
                        <a:rPr lang="en-GB" sz="1400" kern="1200" dirty="0">
                          <a:solidFill>
                            <a:srgbClr val="0000CC"/>
                          </a:solidFill>
                          <a:effectLst/>
                          <a:latin typeface="+mn-lt"/>
                          <a:ea typeface="+mn-ea"/>
                          <a:cs typeface="+mn-cs"/>
                        </a:rPr>
                        <a:t>partly</a:t>
                      </a:r>
                      <a:r>
                        <a:rPr lang="en-GB" sz="1400" kern="1200" dirty="0">
                          <a:solidFill>
                            <a:schemeClr val="tx1"/>
                          </a:solidFill>
                          <a:effectLst/>
                          <a:latin typeface="+mn-lt"/>
                          <a:ea typeface="+mn-ea"/>
                          <a:cs typeface="+mn-cs"/>
                        </a:rPr>
                        <a:t> from the physical aspects of driving </a:t>
                      </a:r>
                      <a:r>
                        <a:rPr lang="en-GB" sz="1400" kern="1200" dirty="0">
                          <a:solidFill>
                            <a:srgbClr val="0000CC"/>
                          </a:solidFill>
                          <a:effectLst/>
                          <a:latin typeface="+mn-lt"/>
                          <a:ea typeface="+mn-ea"/>
                          <a:cs typeface="+mn-cs"/>
                        </a:rPr>
                        <a:t>(operational tasks)</a:t>
                      </a:r>
                      <a:r>
                        <a:rPr lang="en-GB" sz="1400" kern="1200" dirty="0">
                          <a:solidFill>
                            <a:schemeClr val="tx1"/>
                          </a:solidFill>
                          <a:effectLst/>
                          <a:latin typeface="+mn-lt"/>
                          <a:ea typeface="+mn-ea"/>
                          <a:cs typeface="+mn-cs"/>
                        </a:rPr>
                        <a:t>, he/she must be fully engaged mentally with the driving task and shall immediately intervene when required by the environment or by the system (no transition demand by the system, just warning in case of misuse or failure).</a:t>
                      </a:r>
                      <a:endParaRPr lang="ru-RU" sz="1400" dirty="0"/>
                    </a:p>
                  </a:txBody>
                  <a:tcPr/>
                </a:tc>
                <a:tc>
                  <a:txBody>
                    <a:bodyPr/>
                    <a:lstStyle/>
                    <a:p>
                      <a:pPr marL="285750" indent="-285750">
                        <a:buFont typeface="Arial" panose="020B0604020202020204" pitchFamily="34" charset="0"/>
                        <a:buChar char="•"/>
                      </a:pPr>
                      <a:r>
                        <a:rPr lang="en-US" sz="1400" dirty="0">
                          <a:solidFill>
                            <a:srgbClr val="0000CC"/>
                          </a:solidFill>
                        </a:rPr>
                        <a:t>The system performs the entire DDT.</a:t>
                      </a:r>
                    </a:p>
                    <a:p>
                      <a:pPr marL="285750" indent="-285750">
                        <a:buFont typeface="Arial" panose="020B0604020202020204" pitchFamily="34" charset="0"/>
                        <a:buChar char="•"/>
                      </a:pPr>
                      <a:r>
                        <a:rPr lang="en-US" sz="1400" dirty="0">
                          <a:solidFill>
                            <a:srgbClr val="0000CC"/>
                          </a:solidFill>
                        </a:rPr>
                        <a:t>The system requires a fallback user.</a:t>
                      </a:r>
                    </a:p>
                    <a:p>
                      <a:pPr marL="285750" indent="-285750">
                        <a:buFont typeface="Arial" panose="020B0604020202020204" pitchFamily="34" charset="0"/>
                        <a:buChar char="•"/>
                      </a:pPr>
                      <a:r>
                        <a:rPr lang="en-US" sz="1400" dirty="0">
                          <a:solidFill>
                            <a:srgbClr val="0000CC"/>
                          </a:solidFill>
                        </a:rPr>
                        <a:t>The system monitors the fallback user to ensure readiness and receptivity to transfer-of-control notifications.</a:t>
                      </a:r>
                    </a:p>
                    <a:p>
                      <a:pPr marL="285750" indent="-285750">
                        <a:buFont typeface="Arial" panose="020B0604020202020204" pitchFamily="34" charset="0"/>
                        <a:buChar char="•"/>
                      </a:pPr>
                      <a:r>
                        <a:rPr lang="en-US" sz="1400" dirty="0">
                          <a:solidFill>
                            <a:srgbClr val="0000CC"/>
                          </a:solidFill>
                        </a:rPr>
                        <a:t>Depending upon conditions, the system may initiate a transfer of control or initiate an automated response to place the vehicle in a minimal risk condition.</a:t>
                      </a:r>
                    </a:p>
                    <a:p>
                      <a:pPr marL="285750" indent="-285750">
                        <a:buFont typeface="Arial" panose="020B0604020202020204" pitchFamily="34" charset="0"/>
                        <a:buChar char="•"/>
                      </a:pPr>
                      <a:r>
                        <a:rPr lang="en-GB" sz="1400" kern="1200" dirty="0">
                          <a:solidFill>
                            <a:schemeClr val="tx1"/>
                          </a:solidFill>
                          <a:effectLst/>
                          <a:latin typeface="+mn-lt"/>
                          <a:ea typeface="+mn-ea"/>
                          <a:cs typeface="+mn-cs"/>
                        </a:rPr>
                        <a:t>The </a:t>
                      </a:r>
                      <a:r>
                        <a:rPr lang="en-GB" sz="1400" strike="sngStrike" kern="1200" dirty="0">
                          <a:solidFill>
                            <a:srgbClr val="0000CC"/>
                          </a:solidFill>
                          <a:effectLst/>
                          <a:latin typeface="+mn-lt"/>
                          <a:ea typeface="+mn-ea"/>
                          <a:cs typeface="+mn-cs"/>
                        </a:rPr>
                        <a:t>driver</a:t>
                      </a:r>
                      <a:r>
                        <a:rPr lang="en-GB" sz="1400" kern="1200" dirty="0">
                          <a:solidFill>
                            <a:schemeClr val="tx1"/>
                          </a:solidFill>
                          <a:effectLst/>
                          <a:latin typeface="+mn-lt"/>
                          <a:ea typeface="+mn-ea"/>
                          <a:cs typeface="+mn-cs"/>
                        </a:rPr>
                        <a:t> </a:t>
                      </a:r>
                      <a:r>
                        <a:rPr lang="en-GB" sz="1400" kern="1200" dirty="0">
                          <a:solidFill>
                            <a:srgbClr val="0000CC"/>
                          </a:solidFill>
                          <a:effectLst/>
                          <a:latin typeface="+mn-lt"/>
                          <a:ea typeface="+mn-ea"/>
                          <a:cs typeface="+mn-cs"/>
                        </a:rPr>
                        <a:t>fallback user </a:t>
                      </a:r>
                      <a:r>
                        <a:rPr lang="en-GB" sz="1400" kern="1200" dirty="0">
                          <a:solidFill>
                            <a:schemeClr val="tx1"/>
                          </a:solidFill>
                          <a:effectLst/>
                          <a:latin typeface="+mn-lt"/>
                          <a:ea typeface="+mn-ea"/>
                          <a:cs typeface="+mn-cs"/>
                        </a:rPr>
                        <a:t>shall remain sufficiently </a:t>
                      </a:r>
                      <a:r>
                        <a:rPr lang="en-GB" sz="1400" strike="sngStrike" kern="1200" dirty="0">
                          <a:solidFill>
                            <a:srgbClr val="0000CC"/>
                          </a:solidFill>
                          <a:effectLst/>
                          <a:latin typeface="+mn-lt"/>
                          <a:ea typeface="+mn-ea"/>
                          <a:cs typeface="+mn-cs"/>
                        </a:rPr>
                        <a:t>vigilant</a:t>
                      </a:r>
                      <a:r>
                        <a:rPr lang="en-GB" sz="1400" kern="1200" dirty="0">
                          <a:solidFill>
                            <a:srgbClr val="0000CC"/>
                          </a:solidFill>
                          <a:effectLst/>
                          <a:latin typeface="+mn-lt"/>
                          <a:ea typeface="+mn-ea"/>
                          <a:cs typeface="+mn-cs"/>
                        </a:rPr>
                        <a:t> receptive </a:t>
                      </a:r>
                      <a:r>
                        <a:rPr lang="en-GB" sz="1400" kern="1200" dirty="0">
                          <a:solidFill>
                            <a:schemeClr val="tx1"/>
                          </a:solidFill>
                          <a:effectLst/>
                          <a:latin typeface="+mn-lt"/>
                          <a:ea typeface="+mn-ea"/>
                          <a:cs typeface="+mn-cs"/>
                        </a:rPr>
                        <a:t>as to acknowledge the transition demand and, acknowledge vehicle warnings</a:t>
                      </a:r>
                      <a:r>
                        <a:rPr lang="en-GB" sz="1400" strike="sngStrike" kern="1200" dirty="0">
                          <a:solidFill>
                            <a:srgbClr val="0000CC"/>
                          </a:solidFill>
                          <a:effectLst/>
                          <a:latin typeface="+mn-lt"/>
                          <a:ea typeface="+mn-ea"/>
                          <a:cs typeface="+mn-cs"/>
                        </a:rPr>
                        <a:t>,</a:t>
                      </a:r>
                      <a:r>
                        <a:rPr lang="en-GB" sz="1400" kern="1200" dirty="0">
                          <a:solidFill>
                            <a:srgbClr val="0000CC"/>
                          </a:solidFill>
                          <a:effectLst/>
                          <a:latin typeface="+mn-lt"/>
                          <a:ea typeface="+mn-ea"/>
                          <a:cs typeface="+mn-cs"/>
                        </a:rPr>
                        <a:t> or </a:t>
                      </a:r>
                      <a:r>
                        <a:rPr lang="en-GB" sz="1400" kern="1200" dirty="0">
                          <a:solidFill>
                            <a:schemeClr val="tx1"/>
                          </a:solidFill>
                          <a:effectLst/>
                          <a:latin typeface="+mn-lt"/>
                          <a:ea typeface="+mn-ea"/>
                          <a:cs typeface="+mn-cs"/>
                        </a:rPr>
                        <a:t>mechanical failures </a:t>
                      </a:r>
                      <a:r>
                        <a:rPr lang="en-GB" sz="1400" strike="sngStrike" kern="1200" dirty="0">
                          <a:solidFill>
                            <a:srgbClr val="0000CC"/>
                          </a:solidFill>
                          <a:effectLst/>
                          <a:latin typeface="+mn-lt"/>
                          <a:ea typeface="+mn-ea"/>
                          <a:cs typeface="+mn-cs"/>
                        </a:rPr>
                        <a:t>or emergency vehicles</a:t>
                      </a:r>
                      <a:r>
                        <a:rPr lang="en-GB" sz="1400" kern="1200" dirty="0">
                          <a:solidFill>
                            <a:schemeClr val="tx1"/>
                          </a:solidFill>
                          <a:effectLst/>
                          <a:latin typeface="+mn-lt"/>
                          <a:ea typeface="+mn-ea"/>
                          <a:cs typeface="+mn-cs"/>
                        </a:rPr>
                        <a:t> (increase lead time compared to level 2). </a:t>
                      </a:r>
                      <a:endParaRPr lang="ru-RU" sz="1400" dirty="0"/>
                    </a:p>
                  </a:txBody>
                  <a:tcPr/>
                </a:tc>
                <a:extLst>
                  <a:ext uri="{0D108BD9-81ED-4DB2-BD59-A6C34878D82A}">
                    <a16:rowId xmlns:a16="http://schemas.microsoft.com/office/drawing/2014/main" val="1833612020"/>
                  </a:ext>
                </a:extLst>
              </a:tr>
            </a:tbl>
          </a:graphicData>
        </a:graphic>
      </p:graphicFrame>
      <p:sp>
        <p:nvSpPr>
          <p:cNvPr id="4" name="Номер слайда 3">
            <a:extLst>
              <a:ext uri="{FF2B5EF4-FFF2-40B4-BE49-F238E27FC236}">
                <a16:creationId xmlns:a16="http://schemas.microsoft.com/office/drawing/2014/main" id="{A0955E6A-2FF3-411A-8E2C-05E0AE551D76}"/>
              </a:ext>
            </a:extLst>
          </p:cNvPr>
          <p:cNvSpPr>
            <a:spLocks noGrp="1"/>
          </p:cNvSpPr>
          <p:nvPr>
            <p:ph type="sldNum" sz="quarter" idx="12"/>
          </p:nvPr>
        </p:nvSpPr>
        <p:spPr/>
        <p:txBody>
          <a:bodyPr/>
          <a:lstStyle/>
          <a:p>
            <a:fld id="{E77B08D1-EC42-4F2B-B6DE-E65795E20511}" type="slidenum">
              <a:rPr lang="ru-RU" smtClean="0"/>
              <a:t>15</a:t>
            </a:fld>
            <a:endParaRPr lang="ru-RU"/>
          </a:p>
        </p:txBody>
      </p:sp>
      <p:sp>
        <p:nvSpPr>
          <p:cNvPr id="6" name="TextBox 5">
            <a:extLst>
              <a:ext uri="{FF2B5EF4-FFF2-40B4-BE49-F238E27FC236}">
                <a16:creationId xmlns:a16="http://schemas.microsoft.com/office/drawing/2014/main" id="{A81260F7-1301-4405-A338-11DB59F74F6F}"/>
              </a:ext>
            </a:extLst>
          </p:cNvPr>
          <p:cNvSpPr txBox="1"/>
          <p:nvPr/>
        </p:nvSpPr>
        <p:spPr>
          <a:xfrm>
            <a:off x="7527758" y="959589"/>
            <a:ext cx="6267635" cy="523220"/>
          </a:xfrm>
          <a:prstGeom prst="rect">
            <a:avLst/>
          </a:prstGeom>
          <a:noFill/>
          <a:ln>
            <a:noFill/>
          </a:ln>
        </p:spPr>
        <p:txBody>
          <a:bodyPr wrap="square" rtlCol="0">
            <a:spAutoFit/>
          </a:bodyPr>
          <a:lstStyle/>
          <a:p>
            <a:r>
              <a:rPr lang="en-US" sz="2800" dirty="0">
                <a:solidFill>
                  <a:srgbClr val="0000CC"/>
                </a:solidFill>
              </a:rPr>
              <a:t>Up-to-date comments added</a:t>
            </a:r>
            <a:endParaRPr lang="ru-RU" sz="2800" dirty="0">
              <a:solidFill>
                <a:srgbClr val="0000CC"/>
              </a:solidFill>
            </a:endParaRPr>
          </a:p>
        </p:txBody>
      </p:sp>
    </p:spTree>
    <p:extLst>
      <p:ext uri="{BB962C8B-B14F-4D97-AF65-F5344CB8AC3E}">
        <p14:creationId xmlns:p14="http://schemas.microsoft.com/office/powerpoint/2010/main" val="2192138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FB3794-DCCD-4DE2-A347-6367A4C0320A}"/>
              </a:ext>
            </a:extLst>
          </p:cNvPr>
          <p:cNvSpPr>
            <a:spLocks noGrp="1"/>
          </p:cNvSpPr>
          <p:nvPr>
            <p:ph type="title"/>
          </p:nvPr>
        </p:nvSpPr>
        <p:spPr/>
        <p:txBody>
          <a:bodyPr/>
          <a:lstStyle/>
          <a:p>
            <a:r>
              <a:rPr lang="en-US" dirty="0"/>
              <a:t>Comparison between SAE Level 2 &amp; Level 3 (ECE/TRANS/WP.29/1140) (2)</a:t>
            </a:r>
            <a:endParaRPr lang="ru-RU" dirty="0"/>
          </a:p>
        </p:txBody>
      </p:sp>
      <p:graphicFrame>
        <p:nvGraphicFramePr>
          <p:cNvPr id="5" name="Таблица 5">
            <a:extLst>
              <a:ext uri="{FF2B5EF4-FFF2-40B4-BE49-F238E27FC236}">
                <a16:creationId xmlns:a16="http://schemas.microsoft.com/office/drawing/2014/main" id="{F66AA090-0C46-47F2-B568-B605D82CC016}"/>
              </a:ext>
            </a:extLst>
          </p:cNvPr>
          <p:cNvGraphicFramePr>
            <a:graphicFrameLocks noGrp="1"/>
          </p:cNvGraphicFramePr>
          <p:nvPr>
            <p:ph idx="1"/>
            <p:extLst>
              <p:ext uri="{D42A27DB-BD31-4B8C-83A1-F6EECF244321}">
                <p14:modId xmlns:p14="http://schemas.microsoft.com/office/powerpoint/2010/main" val="2252519502"/>
              </p:ext>
            </p:extLst>
          </p:nvPr>
        </p:nvGraphicFramePr>
        <p:xfrm>
          <a:off x="971146" y="1858323"/>
          <a:ext cx="10515597" cy="4724400"/>
        </p:xfrm>
        <a:graphic>
          <a:graphicData uri="http://schemas.openxmlformats.org/drawingml/2006/table">
            <a:tbl>
              <a:tblPr firstRow="1" bandRow="1">
                <a:tableStyleId>{5940675A-B579-460E-94D1-54222C63F5DA}</a:tableStyleId>
              </a:tblPr>
              <a:tblGrid>
                <a:gridCol w="2011751">
                  <a:extLst>
                    <a:ext uri="{9D8B030D-6E8A-4147-A177-3AD203B41FA5}">
                      <a16:colId xmlns:a16="http://schemas.microsoft.com/office/drawing/2014/main" val="1554027402"/>
                    </a:ext>
                  </a:extLst>
                </a:gridCol>
                <a:gridCol w="4251923">
                  <a:extLst>
                    <a:ext uri="{9D8B030D-6E8A-4147-A177-3AD203B41FA5}">
                      <a16:colId xmlns:a16="http://schemas.microsoft.com/office/drawing/2014/main" val="2123963895"/>
                    </a:ext>
                  </a:extLst>
                </a:gridCol>
                <a:gridCol w="4251923">
                  <a:extLst>
                    <a:ext uri="{9D8B030D-6E8A-4147-A177-3AD203B41FA5}">
                      <a16:colId xmlns:a16="http://schemas.microsoft.com/office/drawing/2014/main" val="1636661370"/>
                    </a:ext>
                  </a:extLst>
                </a:gridCol>
              </a:tblGrid>
              <a:tr h="127033">
                <a:tc>
                  <a:txBody>
                    <a:bodyPr/>
                    <a:lstStyle/>
                    <a:p>
                      <a:r>
                        <a:rPr lang="en-US" sz="1400" b="1" dirty="0"/>
                        <a:t>Item</a:t>
                      </a:r>
                      <a:endParaRPr lang="ru-RU" sz="1400" b="1" dirty="0"/>
                    </a:p>
                  </a:txBody>
                  <a:tcPr/>
                </a:tc>
                <a:tc>
                  <a:txBody>
                    <a:bodyPr/>
                    <a:lstStyle/>
                    <a:p>
                      <a:r>
                        <a:rPr lang="en-US" sz="1400" b="1" dirty="0"/>
                        <a:t>Level 2</a:t>
                      </a:r>
                      <a:endParaRPr lang="ru-RU" sz="1400" b="1" dirty="0"/>
                    </a:p>
                  </a:txBody>
                  <a:tcPr/>
                </a:tc>
                <a:tc>
                  <a:txBody>
                    <a:bodyPr/>
                    <a:lstStyle/>
                    <a:p>
                      <a:r>
                        <a:rPr lang="en-US" sz="1400" b="1" dirty="0"/>
                        <a:t>Level 3</a:t>
                      </a:r>
                      <a:endParaRPr lang="ru-RU" sz="1400" b="1" dirty="0"/>
                    </a:p>
                  </a:txBody>
                  <a:tcPr/>
                </a:tc>
                <a:extLst>
                  <a:ext uri="{0D108BD9-81ED-4DB2-BD59-A6C34878D82A}">
                    <a16:rowId xmlns:a16="http://schemas.microsoft.com/office/drawing/2014/main" val="378682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0000CC"/>
                          </a:solidFill>
                        </a:rPr>
                        <a:t>Performing</a:t>
                      </a:r>
                      <a:r>
                        <a:rPr lang="en-US" sz="1400" dirty="0"/>
                        <a:t> OEDR </a:t>
                      </a:r>
                      <a:r>
                        <a:rPr lang="en-US" sz="1400" dirty="0">
                          <a:solidFill>
                            <a:srgbClr val="0000CC"/>
                          </a:solidFill>
                        </a:rPr>
                        <a:t>function in general</a:t>
                      </a:r>
                      <a:endParaRPr lang="ru-RU" sz="1400" dirty="0">
                        <a:solidFill>
                          <a:srgbClr val="0000CC"/>
                        </a:solidFill>
                      </a:endParaRPr>
                    </a:p>
                  </a:txBody>
                  <a:tcPr/>
                </a:tc>
                <a:tc>
                  <a:txBody>
                    <a:bodyPr/>
                    <a:lstStyle/>
                    <a:p>
                      <a:r>
                        <a:rPr lang="en-US" sz="1400" dirty="0"/>
                        <a:t>By the driver </a:t>
                      </a:r>
                      <a:r>
                        <a:rPr lang="en-US" sz="1400" dirty="0">
                          <a:solidFill>
                            <a:srgbClr val="0000CC"/>
                          </a:solidFill>
                        </a:rPr>
                        <a:t>as the system is not able to detect all the situations.</a:t>
                      </a:r>
                      <a:endParaRPr lang="ru-RU" sz="1400" dirty="0">
                        <a:solidFill>
                          <a:srgbClr val="0000CC"/>
                        </a:solidFill>
                      </a:endParaRPr>
                    </a:p>
                  </a:txBody>
                  <a:tcPr/>
                </a:tc>
                <a:tc>
                  <a:txBody>
                    <a:bodyPr/>
                    <a:lstStyle/>
                    <a:p>
                      <a:r>
                        <a:rPr lang="en-US" sz="1400" dirty="0"/>
                        <a:t>By the system </a:t>
                      </a:r>
                      <a:r>
                        <a:rPr lang="en-US" sz="1400" dirty="0">
                          <a:solidFill>
                            <a:srgbClr val="0000CC"/>
                          </a:solidFill>
                        </a:rPr>
                        <a:t>(within ODD)</a:t>
                      </a:r>
                      <a:endParaRPr lang="ru-RU" sz="1400" dirty="0"/>
                    </a:p>
                  </a:txBody>
                  <a:tcPr/>
                </a:tc>
                <a:extLst>
                  <a:ext uri="{0D108BD9-81ED-4DB2-BD59-A6C34878D82A}">
                    <a16:rowId xmlns:a16="http://schemas.microsoft.com/office/drawing/2014/main" val="1833612020"/>
                  </a:ext>
                </a:extLst>
              </a:tr>
              <a:tr h="370840">
                <a:tc>
                  <a:txBody>
                    <a:bodyPr/>
                    <a:lstStyle/>
                    <a:p>
                      <a:r>
                        <a:rPr lang="en-US" sz="1400" dirty="0"/>
                        <a:t>Monitoring the </a:t>
                      </a:r>
                      <a:r>
                        <a:rPr lang="en-US" sz="1400" dirty="0">
                          <a:solidFill>
                            <a:srgbClr val="0000CC"/>
                          </a:solidFill>
                        </a:rPr>
                        <a:t>driving </a:t>
                      </a:r>
                      <a:r>
                        <a:rPr lang="en-US" sz="1400" dirty="0"/>
                        <a:t>environment by the system</a:t>
                      </a:r>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solidFill>
                            <a:srgbClr val="0000CC"/>
                          </a:solidFill>
                        </a:rPr>
                        <a:t>The system may perform OEDR function.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0000CC"/>
                          </a:solidFill>
                        </a:rPr>
                        <a:t>The system must provide OEDR sufficient to maintain sustained stable control of longitudinal and lateral motion of the vehicle under the driver’s supervision.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mn-lt"/>
                          <a:ea typeface="+mn-ea"/>
                          <a:cs typeface="+mn-cs"/>
                        </a:rPr>
                        <a:t>It is the task of the system to perform OEDR function </a:t>
                      </a:r>
                      <a:r>
                        <a:rPr lang="en-US" sz="1400" dirty="0">
                          <a:solidFill>
                            <a:srgbClr val="0000CC"/>
                          </a:solidFill>
                        </a:rPr>
                        <a:t>(within ODD).</a:t>
                      </a:r>
                      <a:r>
                        <a:rPr lang="en-US" sz="14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0000CC"/>
                          </a:solidFill>
                        </a:rPr>
                        <a:t>The system performs the entire OEDR relevant to the ADS feature in use (e.g., including detection of conditions that require a fallback response).</a:t>
                      </a:r>
                    </a:p>
                  </a:txBody>
                  <a:tcPr/>
                </a:tc>
                <a:extLst>
                  <a:ext uri="{0D108BD9-81ED-4DB2-BD59-A6C34878D82A}">
                    <a16:rowId xmlns:a16="http://schemas.microsoft.com/office/drawing/2014/main" val="2501832367"/>
                  </a:ext>
                </a:extLst>
              </a:tr>
              <a:tr h="370840">
                <a:tc>
                  <a:txBody>
                    <a:bodyPr/>
                    <a:lstStyle/>
                    <a:p>
                      <a:r>
                        <a:rPr lang="en-US" sz="1400" strike="sngStrike" dirty="0">
                          <a:solidFill>
                            <a:srgbClr val="0000CC"/>
                          </a:solidFill>
                        </a:rPr>
                        <a:t>Monitoring the driving environment</a:t>
                      </a:r>
                      <a:endParaRPr lang="ru-RU" sz="1400" strike="sngStrike" dirty="0">
                        <a:solidFill>
                          <a:srgbClr val="0000CC"/>
                        </a:solidFill>
                      </a:endParaRPr>
                    </a:p>
                  </a:txBody>
                  <a:tcPr/>
                </a:tc>
                <a:tc>
                  <a:txBody>
                    <a:bodyPr/>
                    <a:lstStyle/>
                    <a:p>
                      <a:r>
                        <a:rPr lang="en-US" sz="1400" strike="sngStrike" dirty="0">
                          <a:solidFill>
                            <a:srgbClr val="0000CC"/>
                          </a:solidFill>
                        </a:rPr>
                        <a:t>By the driver as the system is not able to detect all the situations</a:t>
                      </a:r>
                      <a:endParaRPr lang="ru-RU" sz="1400" strike="sngStrike" dirty="0">
                        <a:solidFill>
                          <a:srgbClr val="0000CC"/>
                        </a:solidFill>
                      </a:endParaRPr>
                    </a:p>
                  </a:txBody>
                  <a:tcPr/>
                </a:tc>
                <a:tc>
                  <a:txBody>
                    <a:bodyPr/>
                    <a:lstStyle/>
                    <a:p>
                      <a:r>
                        <a:rPr lang="en-US" sz="1400" strike="sngStrike" dirty="0">
                          <a:solidFill>
                            <a:srgbClr val="0000CC"/>
                          </a:solidFill>
                        </a:rPr>
                        <a:t>By the system (within ODD)</a:t>
                      </a:r>
                      <a:endParaRPr lang="ru-RU" sz="1400" strike="sngStrike" dirty="0">
                        <a:solidFill>
                          <a:srgbClr val="0000CC"/>
                        </a:solidFill>
                      </a:endParaRPr>
                    </a:p>
                  </a:txBody>
                  <a:tcPr/>
                </a:tc>
                <a:extLst>
                  <a:ext uri="{0D108BD9-81ED-4DB2-BD59-A6C34878D82A}">
                    <a16:rowId xmlns:a16="http://schemas.microsoft.com/office/drawing/2014/main" val="3786023346"/>
                  </a:ext>
                </a:extLst>
              </a:tr>
              <a:tr h="370840">
                <a:tc>
                  <a:txBody>
                    <a:bodyPr/>
                    <a:lstStyle/>
                    <a:p>
                      <a:r>
                        <a:rPr lang="en-US" sz="1400" strike="sngStrike" dirty="0">
                          <a:solidFill>
                            <a:srgbClr val="0000CC"/>
                          </a:solidFill>
                        </a:rPr>
                        <a:t>Performing secondary activities by the driver</a:t>
                      </a:r>
                    </a:p>
                    <a:p>
                      <a:r>
                        <a:rPr lang="en-US" sz="1400" dirty="0">
                          <a:solidFill>
                            <a:srgbClr val="0000CC"/>
                          </a:solidFill>
                        </a:rPr>
                        <a:t>Performing non-driving-related activities by the driver</a:t>
                      </a:r>
                      <a:endParaRPr lang="ru-RU" sz="1400" dirty="0">
                        <a:solidFill>
                          <a:srgbClr val="0000CC"/>
                        </a:solidFill>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Not possible.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CC"/>
                          </a:solidFill>
                        </a:rPr>
                        <a:t>Permitted non-driving activities are the same as for manual driving.</a:t>
                      </a:r>
                    </a:p>
                    <a:p>
                      <a:endParaRPr lang="ru-RU" sz="1400" dirty="0"/>
                    </a:p>
                  </a:txBody>
                  <a:tcPr/>
                </a:tc>
                <a:tc>
                  <a:txBody>
                    <a:bodyPr/>
                    <a:lstStyle/>
                    <a:p>
                      <a:pPr marL="285750" indent="-285750">
                        <a:buFont typeface="Arial" panose="020B0604020202020204" pitchFamily="34" charset="0"/>
                        <a:buChar char="•"/>
                      </a:pPr>
                      <a:r>
                        <a:rPr lang="en-US" sz="1400" dirty="0"/>
                        <a:t>Possible </a:t>
                      </a:r>
                      <a:r>
                        <a:rPr lang="en-US" sz="1400" dirty="0">
                          <a:solidFill>
                            <a:srgbClr val="0000CC"/>
                          </a:solidFill>
                        </a:rPr>
                        <a:t>(when the system is in operation – in this case, there is no driver, but there is a fallback user).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CC"/>
                          </a:solidFill>
                        </a:rPr>
                        <a:t>The system ensures fallback-user readiness (i.e., non-driving activities are circumscribed).</a:t>
                      </a:r>
                    </a:p>
                    <a:p>
                      <a:pPr marL="285750" indent="-285750">
                        <a:buFont typeface="Arial" panose="020B0604020202020204" pitchFamily="34" charset="0"/>
                        <a:buChar char="•"/>
                      </a:pPr>
                      <a:r>
                        <a:rPr lang="en-US" sz="1400" kern="1200" dirty="0">
                          <a:solidFill>
                            <a:srgbClr val="0000CC"/>
                          </a:solidFill>
                          <a:latin typeface="+mn-lt"/>
                          <a:ea typeface="+mn-ea"/>
                          <a:cs typeface="+mn-cs"/>
                        </a:rPr>
                        <a:t>The fallback user may engage in non-driving activities subject to limitations established for safe use.</a:t>
                      </a:r>
                    </a:p>
                    <a:p>
                      <a:pPr marL="285750" indent="-285750">
                        <a:buFont typeface="Arial" panose="020B0604020202020204" pitchFamily="34" charset="0"/>
                        <a:buChar char="•"/>
                      </a:pPr>
                      <a:r>
                        <a:rPr lang="en-US" sz="1400" kern="1200" dirty="0">
                          <a:solidFill>
                            <a:srgbClr val="0000CC"/>
                          </a:solidFill>
                          <a:latin typeface="+mn-lt"/>
                          <a:ea typeface="+mn-ea"/>
                          <a:cs typeface="+mn-cs"/>
                        </a:rPr>
                        <a:t>The system monitors and interacts with the fallback user to ensure fulfilment of fallback-user roles and responsibilities.</a:t>
                      </a:r>
                    </a:p>
                  </a:txBody>
                  <a:tcPr/>
                </a:tc>
                <a:extLst>
                  <a:ext uri="{0D108BD9-81ED-4DB2-BD59-A6C34878D82A}">
                    <a16:rowId xmlns:a16="http://schemas.microsoft.com/office/drawing/2014/main" val="1931627680"/>
                  </a:ext>
                </a:extLst>
              </a:tr>
            </a:tbl>
          </a:graphicData>
        </a:graphic>
      </p:graphicFrame>
      <p:sp>
        <p:nvSpPr>
          <p:cNvPr id="4" name="Номер слайда 3">
            <a:extLst>
              <a:ext uri="{FF2B5EF4-FFF2-40B4-BE49-F238E27FC236}">
                <a16:creationId xmlns:a16="http://schemas.microsoft.com/office/drawing/2014/main" id="{A0955E6A-2FF3-411A-8E2C-05E0AE551D76}"/>
              </a:ext>
            </a:extLst>
          </p:cNvPr>
          <p:cNvSpPr>
            <a:spLocks noGrp="1"/>
          </p:cNvSpPr>
          <p:nvPr>
            <p:ph type="sldNum" sz="quarter" idx="12"/>
          </p:nvPr>
        </p:nvSpPr>
        <p:spPr/>
        <p:txBody>
          <a:bodyPr/>
          <a:lstStyle/>
          <a:p>
            <a:fld id="{E77B08D1-EC42-4F2B-B6DE-E65795E20511}" type="slidenum">
              <a:rPr lang="ru-RU" smtClean="0"/>
              <a:t>16</a:t>
            </a:fld>
            <a:endParaRPr lang="ru-RU" dirty="0"/>
          </a:p>
        </p:txBody>
      </p:sp>
      <p:sp>
        <p:nvSpPr>
          <p:cNvPr id="6" name="TextBox 5">
            <a:extLst>
              <a:ext uri="{FF2B5EF4-FFF2-40B4-BE49-F238E27FC236}">
                <a16:creationId xmlns:a16="http://schemas.microsoft.com/office/drawing/2014/main" id="{38D2FCC1-3DBD-4D39-9EFE-17F5455E22A8}"/>
              </a:ext>
            </a:extLst>
          </p:cNvPr>
          <p:cNvSpPr txBox="1"/>
          <p:nvPr/>
        </p:nvSpPr>
        <p:spPr>
          <a:xfrm>
            <a:off x="7508250" y="1080204"/>
            <a:ext cx="6267635" cy="523220"/>
          </a:xfrm>
          <a:prstGeom prst="rect">
            <a:avLst/>
          </a:prstGeom>
          <a:noFill/>
          <a:ln>
            <a:noFill/>
          </a:ln>
        </p:spPr>
        <p:txBody>
          <a:bodyPr wrap="square" rtlCol="0">
            <a:spAutoFit/>
          </a:bodyPr>
          <a:lstStyle/>
          <a:p>
            <a:r>
              <a:rPr lang="en-US" sz="2800" dirty="0">
                <a:solidFill>
                  <a:srgbClr val="0000CC"/>
                </a:solidFill>
              </a:rPr>
              <a:t>Up-to-date comments added</a:t>
            </a:r>
            <a:endParaRPr lang="ru-RU" sz="2800" dirty="0">
              <a:solidFill>
                <a:srgbClr val="0000CC"/>
              </a:solidFill>
            </a:endParaRPr>
          </a:p>
        </p:txBody>
      </p:sp>
    </p:spTree>
    <p:extLst>
      <p:ext uri="{BB962C8B-B14F-4D97-AF65-F5344CB8AC3E}">
        <p14:creationId xmlns:p14="http://schemas.microsoft.com/office/powerpoint/2010/main" val="2790380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FB3794-DCCD-4DE2-A347-6367A4C0320A}"/>
              </a:ext>
            </a:extLst>
          </p:cNvPr>
          <p:cNvSpPr>
            <a:spLocks noGrp="1"/>
          </p:cNvSpPr>
          <p:nvPr>
            <p:ph type="title"/>
          </p:nvPr>
        </p:nvSpPr>
        <p:spPr/>
        <p:txBody>
          <a:bodyPr/>
          <a:lstStyle/>
          <a:p>
            <a:r>
              <a:rPr lang="en-US" dirty="0"/>
              <a:t>Comparison between SAE Level 2 &amp; Level 3 (ECE/TRANS/WP.29/1140) (3)</a:t>
            </a:r>
            <a:endParaRPr lang="ru-RU" dirty="0"/>
          </a:p>
        </p:txBody>
      </p:sp>
      <p:graphicFrame>
        <p:nvGraphicFramePr>
          <p:cNvPr id="5" name="Таблица 5">
            <a:extLst>
              <a:ext uri="{FF2B5EF4-FFF2-40B4-BE49-F238E27FC236}">
                <a16:creationId xmlns:a16="http://schemas.microsoft.com/office/drawing/2014/main" id="{F66AA090-0C46-47F2-B568-B605D82CC016}"/>
              </a:ext>
            </a:extLst>
          </p:cNvPr>
          <p:cNvGraphicFramePr>
            <a:graphicFrameLocks noGrp="1"/>
          </p:cNvGraphicFramePr>
          <p:nvPr>
            <p:ph idx="1"/>
            <p:extLst>
              <p:ext uri="{D42A27DB-BD31-4B8C-83A1-F6EECF244321}">
                <p14:modId xmlns:p14="http://schemas.microsoft.com/office/powerpoint/2010/main" val="369860363"/>
              </p:ext>
            </p:extLst>
          </p:nvPr>
        </p:nvGraphicFramePr>
        <p:xfrm>
          <a:off x="971146" y="1858323"/>
          <a:ext cx="10515597" cy="4206240"/>
        </p:xfrm>
        <a:graphic>
          <a:graphicData uri="http://schemas.openxmlformats.org/drawingml/2006/table">
            <a:tbl>
              <a:tblPr firstRow="1" bandRow="1">
                <a:tableStyleId>{5940675A-B579-460E-94D1-54222C63F5DA}</a:tableStyleId>
              </a:tblPr>
              <a:tblGrid>
                <a:gridCol w="2011751">
                  <a:extLst>
                    <a:ext uri="{9D8B030D-6E8A-4147-A177-3AD203B41FA5}">
                      <a16:colId xmlns:a16="http://schemas.microsoft.com/office/drawing/2014/main" val="1554027402"/>
                    </a:ext>
                  </a:extLst>
                </a:gridCol>
                <a:gridCol w="4251923">
                  <a:extLst>
                    <a:ext uri="{9D8B030D-6E8A-4147-A177-3AD203B41FA5}">
                      <a16:colId xmlns:a16="http://schemas.microsoft.com/office/drawing/2014/main" val="2123963895"/>
                    </a:ext>
                  </a:extLst>
                </a:gridCol>
                <a:gridCol w="4251923">
                  <a:extLst>
                    <a:ext uri="{9D8B030D-6E8A-4147-A177-3AD203B41FA5}">
                      <a16:colId xmlns:a16="http://schemas.microsoft.com/office/drawing/2014/main" val="1636661370"/>
                    </a:ext>
                  </a:extLst>
                </a:gridCol>
              </a:tblGrid>
              <a:tr h="127033">
                <a:tc>
                  <a:txBody>
                    <a:bodyPr/>
                    <a:lstStyle/>
                    <a:p>
                      <a:r>
                        <a:rPr lang="en-US" sz="1400" b="1" dirty="0"/>
                        <a:t>Item</a:t>
                      </a:r>
                      <a:endParaRPr lang="ru-RU" sz="1400" b="1" dirty="0"/>
                    </a:p>
                  </a:txBody>
                  <a:tcPr/>
                </a:tc>
                <a:tc>
                  <a:txBody>
                    <a:bodyPr/>
                    <a:lstStyle/>
                    <a:p>
                      <a:r>
                        <a:rPr lang="en-US" sz="1400" b="1" dirty="0"/>
                        <a:t>Level 2</a:t>
                      </a:r>
                      <a:endParaRPr lang="ru-RU" sz="1400" b="1" dirty="0"/>
                    </a:p>
                  </a:txBody>
                  <a:tcPr/>
                </a:tc>
                <a:tc>
                  <a:txBody>
                    <a:bodyPr/>
                    <a:lstStyle/>
                    <a:p>
                      <a:r>
                        <a:rPr lang="en-US" sz="1400" b="1" dirty="0"/>
                        <a:t>Level 3</a:t>
                      </a:r>
                      <a:endParaRPr lang="ru-RU" sz="1400" b="1" dirty="0"/>
                    </a:p>
                  </a:txBody>
                  <a:tcPr/>
                </a:tc>
                <a:extLst>
                  <a:ext uri="{0D108BD9-81ED-4DB2-BD59-A6C34878D82A}">
                    <a16:rowId xmlns:a16="http://schemas.microsoft.com/office/drawing/2014/main" val="3786823410"/>
                  </a:ext>
                </a:extLst>
              </a:tr>
              <a:tr h="370840">
                <a:tc>
                  <a:txBody>
                    <a:bodyPr/>
                    <a:lstStyle/>
                    <a:p>
                      <a:r>
                        <a:rPr lang="en-US" sz="1400" dirty="0"/>
                        <a:t>Override by the driver</a:t>
                      </a:r>
                      <a:endParaRPr lang="ru-RU" sz="1400" dirty="0"/>
                    </a:p>
                  </a:txBody>
                  <a:tcPr/>
                </a:tc>
                <a:tc>
                  <a:txBody>
                    <a:bodyPr/>
                    <a:lstStyle/>
                    <a:p>
                      <a:pPr marL="285750" indent="-285750">
                        <a:buFont typeface="Arial" panose="020B0604020202020204" pitchFamily="34" charset="0"/>
                        <a:buChar char="•"/>
                      </a:pPr>
                      <a:r>
                        <a:rPr lang="en-GB" sz="1400" kern="1200" dirty="0">
                          <a:solidFill>
                            <a:schemeClr val="tx1"/>
                          </a:solidFill>
                          <a:effectLst/>
                          <a:latin typeface="+mn-lt"/>
                          <a:ea typeface="+mn-ea"/>
                          <a:cs typeface="+mn-cs"/>
                        </a:rPr>
                        <a:t>Necessary in general.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CC"/>
                          </a:solidFill>
                        </a:rPr>
                        <a:t>The driver may intervene at any time; however, driver interventions may be overridden by automatic safety systems such as EVSC, AEBS, CSF, ESF, etc.</a:t>
                      </a:r>
                    </a:p>
                  </a:txBody>
                  <a:tcPr/>
                </a:tc>
                <a:tc>
                  <a:txBody>
                    <a:bodyPr/>
                    <a:lstStyle/>
                    <a:p>
                      <a:pPr marL="285750" indent="-285750">
                        <a:buFont typeface="Arial" panose="020B0604020202020204" pitchFamily="34" charset="0"/>
                        <a:buChar char="•"/>
                      </a:pPr>
                      <a:r>
                        <a:rPr lang="en-GB" sz="1400" kern="1200" dirty="0">
                          <a:solidFill>
                            <a:schemeClr val="tx1"/>
                          </a:solidFill>
                          <a:effectLst/>
                          <a:latin typeface="+mn-lt"/>
                          <a:ea typeface="+mn-ea"/>
                          <a:cs typeface="+mn-cs"/>
                        </a:rPr>
                        <a:t>Necessary in general.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CC"/>
                          </a:solidFill>
                        </a:rPr>
                        <a:t>The fallback user may intervene at any time; however, the system may override fallback user interventions (e.g., during a safety-critical event response or inadequate fallback user response).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CC"/>
                          </a:solidFill>
                        </a:rPr>
                        <a:t>The fallback user may initiate transfers of control subject to system verification regarding his/her readiness to take over.</a:t>
                      </a:r>
                    </a:p>
                  </a:txBody>
                  <a:tcPr/>
                </a:tc>
                <a:extLst>
                  <a:ext uri="{0D108BD9-81ED-4DB2-BD59-A6C34878D82A}">
                    <a16:rowId xmlns:a16="http://schemas.microsoft.com/office/drawing/2014/main" val="2223223977"/>
                  </a:ext>
                </a:extLst>
              </a:tr>
              <a:tr h="370840">
                <a:tc>
                  <a:txBody>
                    <a:bodyPr/>
                    <a:lstStyle/>
                    <a:p>
                      <a:r>
                        <a:rPr lang="en-US" sz="1400" dirty="0"/>
                        <a:t>System deactivation by the driver</a:t>
                      </a:r>
                      <a:endParaRPr lang="ru-RU" sz="1400" dirty="0"/>
                    </a:p>
                  </a:txBody>
                  <a:tcPr/>
                </a:tc>
                <a:tc>
                  <a:txBody>
                    <a:bodyPr/>
                    <a:lstStyle/>
                    <a:p>
                      <a:r>
                        <a:rPr lang="en-US" sz="1400" dirty="0"/>
                        <a:t>Immediately upon request by the driver.</a:t>
                      </a:r>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Immediately upon request by the </a:t>
                      </a:r>
                      <a:r>
                        <a:rPr lang="en-US" sz="1400" strike="sngStrike" dirty="0">
                          <a:solidFill>
                            <a:srgbClr val="0000CC"/>
                          </a:solidFill>
                        </a:rPr>
                        <a:t>driver</a:t>
                      </a:r>
                      <a:r>
                        <a:rPr lang="en-US" sz="1400" dirty="0">
                          <a:solidFill>
                            <a:srgbClr val="0000CC"/>
                          </a:solidFill>
                        </a:rPr>
                        <a:t> fallback user</a:t>
                      </a:r>
                      <a:r>
                        <a:rPr lang="en-US" sz="1400" dirty="0"/>
                        <a:t>, but the system may delay deactivation for safety reasons.</a:t>
                      </a:r>
                      <a:endParaRPr lang="ru-RU" sz="1400" dirty="0"/>
                    </a:p>
                  </a:txBody>
                  <a:tcPr/>
                </a:tc>
                <a:extLst>
                  <a:ext uri="{0D108BD9-81ED-4DB2-BD59-A6C34878D82A}">
                    <a16:rowId xmlns:a16="http://schemas.microsoft.com/office/drawing/2014/main" val="3851833641"/>
                  </a:ext>
                </a:extLst>
              </a:tr>
              <a:tr h="370840">
                <a:tc>
                  <a:txBody>
                    <a:bodyPr/>
                    <a:lstStyle/>
                    <a:p>
                      <a:r>
                        <a:rPr lang="en-US" sz="1400" dirty="0"/>
                        <a:t>The driver’s engagement</a:t>
                      </a:r>
                      <a:endParaRPr lang="ru-RU" sz="1400" dirty="0"/>
                    </a:p>
                  </a:txBody>
                  <a:tcPr/>
                </a:tc>
                <a:tc>
                  <a:txBody>
                    <a:bodyPr/>
                    <a:lstStyle/>
                    <a:p>
                      <a:r>
                        <a:rPr lang="en-US" sz="1400" dirty="0"/>
                        <a:t>Required and to be ensured (hands-off detection, etc.).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0000CC"/>
                          </a:solidFill>
                        </a:rPr>
                        <a:t>The system monitors and interacts with the driver to ensure that the driver maintains a level of vehicle operational and environmental awareness and readiness to intervene in vehicle control as required for safe use of the system.</a:t>
                      </a:r>
                    </a:p>
                  </a:txBody>
                  <a:tcPr/>
                </a:tc>
                <a:tc>
                  <a:txBody>
                    <a:bodyPr/>
                    <a:lstStyle/>
                    <a:p>
                      <a:r>
                        <a:rPr lang="en-US" sz="1400" dirty="0"/>
                        <a:t>The </a:t>
                      </a:r>
                      <a:r>
                        <a:rPr lang="en-US" sz="1400" strike="sngStrike" dirty="0">
                          <a:solidFill>
                            <a:srgbClr val="0000CC"/>
                          </a:solidFill>
                        </a:rPr>
                        <a:t>driver</a:t>
                      </a:r>
                      <a:r>
                        <a:rPr lang="en-US" sz="1400" dirty="0">
                          <a:solidFill>
                            <a:srgbClr val="0000CC"/>
                          </a:solidFill>
                        </a:rPr>
                        <a:t> fallback user </a:t>
                      </a:r>
                      <a:r>
                        <a:rPr lang="en-US" sz="1400" dirty="0"/>
                        <a:t>availability recognition required.</a:t>
                      </a:r>
                      <a:endParaRPr lang="ru-RU" sz="1400" dirty="0"/>
                    </a:p>
                  </a:txBody>
                  <a:tcPr/>
                </a:tc>
                <a:extLst>
                  <a:ext uri="{0D108BD9-81ED-4DB2-BD59-A6C34878D82A}">
                    <a16:rowId xmlns:a16="http://schemas.microsoft.com/office/drawing/2014/main" val="2514261236"/>
                  </a:ext>
                </a:extLst>
              </a:tr>
            </a:tbl>
          </a:graphicData>
        </a:graphic>
      </p:graphicFrame>
      <p:sp>
        <p:nvSpPr>
          <p:cNvPr id="4" name="Номер слайда 3">
            <a:extLst>
              <a:ext uri="{FF2B5EF4-FFF2-40B4-BE49-F238E27FC236}">
                <a16:creationId xmlns:a16="http://schemas.microsoft.com/office/drawing/2014/main" id="{A0955E6A-2FF3-411A-8E2C-05E0AE551D76}"/>
              </a:ext>
            </a:extLst>
          </p:cNvPr>
          <p:cNvSpPr>
            <a:spLocks noGrp="1"/>
          </p:cNvSpPr>
          <p:nvPr>
            <p:ph type="sldNum" sz="quarter" idx="12"/>
          </p:nvPr>
        </p:nvSpPr>
        <p:spPr/>
        <p:txBody>
          <a:bodyPr/>
          <a:lstStyle/>
          <a:p>
            <a:fld id="{E77B08D1-EC42-4F2B-B6DE-E65795E20511}" type="slidenum">
              <a:rPr lang="ru-RU" smtClean="0"/>
              <a:t>17</a:t>
            </a:fld>
            <a:endParaRPr lang="ru-RU" dirty="0"/>
          </a:p>
        </p:txBody>
      </p:sp>
      <p:sp>
        <p:nvSpPr>
          <p:cNvPr id="6" name="TextBox 5">
            <a:extLst>
              <a:ext uri="{FF2B5EF4-FFF2-40B4-BE49-F238E27FC236}">
                <a16:creationId xmlns:a16="http://schemas.microsoft.com/office/drawing/2014/main" id="{38D2FCC1-3DBD-4D39-9EFE-17F5455E22A8}"/>
              </a:ext>
            </a:extLst>
          </p:cNvPr>
          <p:cNvSpPr txBox="1"/>
          <p:nvPr/>
        </p:nvSpPr>
        <p:spPr>
          <a:xfrm>
            <a:off x="7508250" y="1080204"/>
            <a:ext cx="6267635" cy="523220"/>
          </a:xfrm>
          <a:prstGeom prst="rect">
            <a:avLst/>
          </a:prstGeom>
          <a:noFill/>
          <a:ln>
            <a:noFill/>
          </a:ln>
        </p:spPr>
        <p:txBody>
          <a:bodyPr wrap="square" rtlCol="0">
            <a:spAutoFit/>
          </a:bodyPr>
          <a:lstStyle/>
          <a:p>
            <a:r>
              <a:rPr lang="en-US" sz="2800" dirty="0">
                <a:solidFill>
                  <a:srgbClr val="0000CC"/>
                </a:solidFill>
              </a:rPr>
              <a:t>Up-to-date comments added</a:t>
            </a:r>
            <a:endParaRPr lang="ru-RU" sz="2800" dirty="0">
              <a:solidFill>
                <a:srgbClr val="0000CC"/>
              </a:solidFill>
            </a:endParaRPr>
          </a:p>
        </p:txBody>
      </p:sp>
    </p:spTree>
    <p:extLst>
      <p:ext uri="{BB962C8B-B14F-4D97-AF65-F5344CB8AC3E}">
        <p14:creationId xmlns:p14="http://schemas.microsoft.com/office/powerpoint/2010/main" val="1241019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FB3794-DCCD-4DE2-A347-6367A4C0320A}"/>
              </a:ext>
            </a:extLst>
          </p:cNvPr>
          <p:cNvSpPr>
            <a:spLocks noGrp="1"/>
          </p:cNvSpPr>
          <p:nvPr>
            <p:ph type="title"/>
          </p:nvPr>
        </p:nvSpPr>
        <p:spPr/>
        <p:txBody>
          <a:bodyPr/>
          <a:lstStyle/>
          <a:p>
            <a:r>
              <a:rPr lang="en-US" dirty="0"/>
              <a:t>Comparison between SAE Level 2 &amp; Level 3 (ECE/TRANS/WP.29/1140) (4)</a:t>
            </a:r>
            <a:endParaRPr lang="ru-RU" dirty="0"/>
          </a:p>
        </p:txBody>
      </p:sp>
      <p:graphicFrame>
        <p:nvGraphicFramePr>
          <p:cNvPr id="5" name="Таблица 5">
            <a:extLst>
              <a:ext uri="{FF2B5EF4-FFF2-40B4-BE49-F238E27FC236}">
                <a16:creationId xmlns:a16="http://schemas.microsoft.com/office/drawing/2014/main" id="{F66AA090-0C46-47F2-B568-B605D82CC016}"/>
              </a:ext>
            </a:extLst>
          </p:cNvPr>
          <p:cNvGraphicFramePr>
            <a:graphicFrameLocks noGrp="1"/>
          </p:cNvGraphicFramePr>
          <p:nvPr>
            <p:ph idx="1"/>
            <p:extLst>
              <p:ext uri="{D42A27DB-BD31-4B8C-83A1-F6EECF244321}">
                <p14:modId xmlns:p14="http://schemas.microsoft.com/office/powerpoint/2010/main" val="3469319368"/>
              </p:ext>
            </p:extLst>
          </p:nvPr>
        </p:nvGraphicFramePr>
        <p:xfrm>
          <a:off x="838201" y="1844184"/>
          <a:ext cx="10515597" cy="1889760"/>
        </p:xfrm>
        <a:graphic>
          <a:graphicData uri="http://schemas.openxmlformats.org/drawingml/2006/table">
            <a:tbl>
              <a:tblPr firstRow="1" bandRow="1">
                <a:tableStyleId>{5940675A-B579-460E-94D1-54222C63F5DA}</a:tableStyleId>
              </a:tblPr>
              <a:tblGrid>
                <a:gridCol w="1745201">
                  <a:extLst>
                    <a:ext uri="{9D8B030D-6E8A-4147-A177-3AD203B41FA5}">
                      <a16:colId xmlns:a16="http://schemas.microsoft.com/office/drawing/2014/main" val="1554027402"/>
                    </a:ext>
                  </a:extLst>
                </a:gridCol>
                <a:gridCol w="4385198">
                  <a:extLst>
                    <a:ext uri="{9D8B030D-6E8A-4147-A177-3AD203B41FA5}">
                      <a16:colId xmlns:a16="http://schemas.microsoft.com/office/drawing/2014/main" val="2123963895"/>
                    </a:ext>
                  </a:extLst>
                </a:gridCol>
                <a:gridCol w="4385198">
                  <a:extLst>
                    <a:ext uri="{9D8B030D-6E8A-4147-A177-3AD203B41FA5}">
                      <a16:colId xmlns:a16="http://schemas.microsoft.com/office/drawing/2014/main" val="1636661370"/>
                    </a:ext>
                  </a:extLst>
                </a:gridCol>
              </a:tblGrid>
              <a:tr h="127033">
                <a:tc>
                  <a:txBody>
                    <a:bodyPr/>
                    <a:lstStyle/>
                    <a:p>
                      <a:r>
                        <a:rPr lang="en-US" sz="1400" b="1" dirty="0"/>
                        <a:t>Item</a:t>
                      </a:r>
                      <a:endParaRPr lang="ru-RU" sz="1400" b="1" dirty="0"/>
                    </a:p>
                  </a:txBody>
                  <a:tcPr/>
                </a:tc>
                <a:tc>
                  <a:txBody>
                    <a:bodyPr/>
                    <a:lstStyle/>
                    <a:p>
                      <a:r>
                        <a:rPr lang="en-US" sz="1400" b="1" dirty="0"/>
                        <a:t>Level 2</a:t>
                      </a:r>
                      <a:endParaRPr lang="ru-RU" sz="1400" b="1" dirty="0"/>
                    </a:p>
                  </a:txBody>
                  <a:tcPr/>
                </a:tc>
                <a:tc>
                  <a:txBody>
                    <a:bodyPr/>
                    <a:lstStyle/>
                    <a:p>
                      <a:r>
                        <a:rPr lang="en-US" sz="1400" b="1" dirty="0"/>
                        <a:t>Level 3</a:t>
                      </a:r>
                      <a:endParaRPr lang="ru-RU" sz="1400" b="1" dirty="0"/>
                    </a:p>
                  </a:txBody>
                  <a:tcPr/>
                </a:tc>
                <a:extLst>
                  <a:ext uri="{0D108BD9-81ED-4DB2-BD59-A6C34878D82A}">
                    <a16:rowId xmlns:a16="http://schemas.microsoft.com/office/drawing/2014/main" val="3786823410"/>
                  </a:ext>
                </a:extLst>
              </a:tr>
              <a:tr h="370840">
                <a:tc>
                  <a:txBody>
                    <a:bodyPr/>
                    <a:lstStyle/>
                    <a:p>
                      <a:r>
                        <a:rPr lang="en-US" sz="1400" dirty="0"/>
                        <a:t>Transition demand</a:t>
                      </a:r>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mn-lt"/>
                          <a:ea typeface="+mn-ea"/>
                          <a:cs typeface="+mn-cs"/>
                        </a:rPr>
                        <a:t>No transition demand as such, only warnings, </a:t>
                      </a:r>
                      <a:r>
                        <a:rPr lang="en-US" sz="1400" kern="1200" dirty="0">
                          <a:solidFill>
                            <a:srgbClr val="0000CC"/>
                          </a:solidFill>
                          <a:effectLst/>
                          <a:latin typeface="+mn-lt"/>
                          <a:ea typeface="+mn-ea"/>
                          <a:cs typeface="+mn-cs"/>
                        </a:rPr>
                        <a:t>as the driver remains responsible for controlling the vehicle. </a:t>
                      </a:r>
                      <a:r>
                        <a:rPr lang="en-US" sz="1400" dirty="0">
                          <a:solidFill>
                            <a:srgbClr val="0000CC"/>
                          </a:solidFill>
                        </a:rPr>
                        <a:t>The driver is expected to respond immediately.</a:t>
                      </a:r>
                    </a:p>
                  </a:txBody>
                  <a:tcPr/>
                </a:tc>
                <a:tc>
                  <a:txBody>
                    <a:bodyPr/>
                    <a:lstStyle/>
                    <a:p>
                      <a:r>
                        <a:rPr lang="en-US" sz="1400" dirty="0"/>
                        <a:t>The system </a:t>
                      </a:r>
                      <a:r>
                        <a:rPr lang="en-US" sz="1400" strike="sngStrike" dirty="0">
                          <a:solidFill>
                            <a:srgbClr val="0000CC"/>
                          </a:solidFill>
                        </a:rPr>
                        <a:t>may</a:t>
                      </a:r>
                      <a:r>
                        <a:rPr lang="en-US" sz="1400" dirty="0">
                          <a:solidFill>
                            <a:srgbClr val="0000CC"/>
                          </a:solidFill>
                        </a:rPr>
                        <a:t> shall </a:t>
                      </a:r>
                      <a:r>
                        <a:rPr lang="en-US" sz="1400" dirty="0"/>
                        <a:t>issue the transition demand in certain conditions.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0000CC"/>
                          </a:solidFill>
                        </a:rPr>
                        <a:t>Transfers of control involve sequences of notifications and verifications of fallback-user responses until the system confirms that the fallback user has assumed the role of driver (i.e., the fallback user has achieved stable control of the vehicle under safe conditions).</a:t>
                      </a:r>
                    </a:p>
                  </a:txBody>
                  <a:tcPr/>
                </a:tc>
                <a:extLst>
                  <a:ext uri="{0D108BD9-81ED-4DB2-BD59-A6C34878D82A}">
                    <a16:rowId xmlns:a16="http://schemas.microsoft.com/office/drawing/2014/main" val="2818796376"/>
                  </a:ext>
                </a:extLst>
              </a:tr>
            </a:tbl>
          </a:graphicData>
        </a:graphic>
      </p:graphicFrame>
      <p:sp>
        <p:nvSpPr>
          <p:cNvPr id="4" name="Номер слайда 3">
            <a:extLst>
              <a:ext uri="{FF2B5EF4-FFF2-40B4-BE49-F238E27FC236}">
                <a16:creationId xmlns:a16="http://schemas.microsoft.com/office/drawing/2014/main" id="{A0955E6A-2FF3-411A-8E2C-05E0AE551D76}"/>
              </a:ext>
            </a:extLst>
          </p:cNvPr>
          <p:cNvSpPr>
            <a:spLocks noGrp="1"/>
          </p:cNvSpPr>
          <p:nvPr>
            <p:ph type="sldNum" sz="quarter" idx="12"/>
          </p:nvPr>
        </p:nvSpPr>
        <p:spPr/>
        <p:txBody>
          <a:bodyPr/>
          <a:lstStyle/>
          <a:p>
            <a:fld id="{E77B08D1-EC42-4F2B-B6DE-E65795E20511}" type="slidenum">
              <a:rPr lang="ru-RU" smtClean="0"/>
              <a:t>18</a:t>
            </a:fld>
            <a:endParaRPr lang="ru-RU"/>
          </a:p>
        </p:txBody>
      </p:sp>
      <p:sp>
        <p:nvSpPr>
          <p:cNvPr id="6" name="TextBox 5">
            <a:extLst>
              <a:ext uri="{FF2B5EF4-FFF2-40B4-BE49-F238E27FC236}">
                <a16:creationId xmlns:a16="http://schemas.microsoft.com/office/drawing/2014/main" id="{38D2FCC1-3DBD-4D39-9EFE-17F5455E22A8}"/>
              </a:ext>
            </a:extLst>
          </p:cNvPr>
          <p:cNvSpPr txBox="1"/>
          <p:nvPr/>
        </p:nvSpPr>
        <p:spPr>
          <a:xfrm>
            <a:off x="7524293" y="1053861"/>
            <a:ext cx="6267635" cy="523220"/>
          </a:xfrm>
          <a:prstGeom prst="rect">
            <a:avLst/>
          </a:prstGeom>
          <a:noFill/>
          <a:ln>
            <a:noFill/>
          </a:ln>
        </p:spPr>
        <p:txBody>
          <a:bodyPr wrap="square" rtlCol="0">
            <a:spAutoFit/>
          </a:bodyPr>
          <a:lstStyle/>
          <a:p>
            <a:r>
              <a:rPr lang="en-US" sz="2800" dirty="0">
                <a:solidFill>
                  <a:srgbClr val="0000CC"/>
                </a:solidFill>
              </a:rPr>
              <a:t>Up-to-date comments added</a:t>
            </a:r>
            <a:endParaRPr lang="ru-RU" sz="2800" dirty="0">
              <a:solidFill>
                <a:srgbClr val="0000CC"/>
              </a:solidFill>
            </a:endParaRPr>
          </a:p>
        </p:txBody>
      </p:sp>
    </p:spTree>
    <p:extLst>
      <p:ext uri="{BB962C8B-B14F-4D97-AF65-F5344CB8AC3E}">
        <p14:creationId xmlns:p14="http://schemas.microsoft.com/office/powerpoint/2010/main" val="511897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628D50-3790-4A30-856A-213DD747695A}"/>
              </a:ext>
            </a:extLst>
          </p:cNvPr>
          <p:cNvSpPr>
            <a:spLocks noGrp="1"/>
          </p:cNvSpPr>
          <p:nvPr>
            <p:ph type="title"/>
          </p:nvPr>
        </p:nvSpPr>
        <p:spPr/>
        <p:txBody>
          <a:bodyPr/>
          <a:lstStyle/>
          <a:p>
            <a:r>
              <a:rPr lang="en-US" dirty="0"/>
              <a:t>Thank you for your attention!</a:t>
            </a:r>
            <a:br>
              <a:rPr lang="en-US" dirty="0"/>
            </a:br>
            <a:r>
              <a:rPr lang="en-US" dirty="0"/>
              <a:t>Questions?</a:t>
            </a:r>
            <a:br>
              <a:rPr lang="en-US" dirty="0"/>
            </a:br>
            <a:r>
              <a:rPr lang="en-US" dirty="0"/>
              <a:t>Comments?</a:t>
            </a:r>
            <a:endParaRPr lang="ru-RU" dirty="0"/>
          </a:p>
        </p:txBody>
      </p:sp>
      <p:sp>
        <p:nvSpPr>
          <p:cNvPr id="4" name="Номер слайда 3">
            <a:extLst>
              <a:ext uri="{FF2B5EF4-FFF2-40B4-BE49-F238E27FC236}">
                <a16:creationId xmlns:a16="http://schemas.microsoft.com/office/drawing/2014/main" id="{894E0719-8065-45A1-AE64-2C2DD71B0CD4}"/>
              </a:ext>
            </a:extLst>
          </p:cNvPr>
          <p:cNvSpPr>
            <a:spLocks noGrp="1"/>
          </p:cNvSpPr>
          <p:nvPr>
            <p:ph type="sldNum" sz="quarter" idx="12"/>
          </p:nvPr>
        </p:nvSpPr>
        <p:spPr/>
        <p:txBody>
          <a:bodyPr/>
          <a:lstStyle/>
          <a:p>
            <a:fld id="{E77B08D1-EC42-4F2B-B6DE-E65795E20511}" type="slidenum">
              <a:rPr lang="ru-RU" smtClean="0"/>
              <a:t>19</a:t>
            </a:fld>
            <a:endParaRPr lang="ru-RU"/>
          </a:p>
        </p:txBody>
      </p:sp>
    </p:spTree>
    <p:extLst>
      <p:ext uri="{BB962C8B-B14F-4D97-AF65-F5344CB8AC3E}">
        <p14:creationId xmlns:p14="http://schemas.microsoft.com/office/powerpoint/2010/main" val="3523680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F27F63-BBA5-44FF-AC59-51717A1FA02B}"/>
              </a:ext>
            </a:extLst>
          </p:cNvPr>
          <p:cNvSpPr>
            <a:spLocks noGrp="1"/>
          </p:cNvSpPr>
          <p:nvPr>
            <p:ph type="title"/>
          </p:nvPr>
        </p:nvSpPr>
        <p:spPr/>
        <p:txBody>
          <a:bodyPr/>
          <a:lstStyle/>
          <a:p>
            <a:r>
              <a:rPr lang="en-US" dirty="0"/>
              <a:t>Objectives</a:t>
            </a:r>
            <a:endParaRPr lang="ru-RU" dirty="0"/>
          </a:p>
        </p:txBody>
      </p:sp>
      <p:sp>
        <p:nvSpPr>
          <p:cNvPr id="3" name="Объект 2">
            <a:extLst>
              <a:ext uri="{FF2B5EF4-FFF2-40B4-BE49-F238E27FC236}">
                <a16:creationId xmlns:a16="http://schemas.microsoft.com/office/drawing/2014/main" id="{B3DA75A0-B7BA-49A2-9125-756B239D83A8}"/>
              </a:ext>
            </a:extLst>
          </p:cNvPr>
          <p:cNvSpPr>
            <a:spLocks noGrp="1"/>
          </p:cNvSpPr>
          <p:nvPr>
            <p:ph idx="1"/>
          </p:nvPr>
        </p:nvSpPr>
        <p:spPr>
          <a:xfrm>
            <a:off x="838199" y="1690689"/>
            <a:ext cx="9362243" cy="3378462"/>
          </a:xfrm>
        </p:spPr>
        <p:txBody>
          <a:bodyPr>
            <a:normAutofit/>
          </a:bodyPr>
          <a:lstStyle/>
          <a:p>
            <a:r>
              <a:rPr lang="en-US" dirty="0"/>
              <a:t>To recall and confirm the distinction between ADAS and ADS</a:t>
            </a:r>
          </a:p>
          <a:p>
            <a:r>
              <a:rPr lang="en-US" dirty="0"/>
              <a:t>To confirm the scope of the new UN Regulation being drafted by the TF on ADAS (“to identify the animal”)</a:t>
            </a:r>
          </a:p>
          <a:p>
            <a:r>
              <a:rPr lang="en-US" dirty="0"/>
              <a:t>To distinguish the systems to be under the attention of the TF on ADAS with those under the attention of the IWG on FRAV	</a:t>
            </a:r>
          </a:p>
          <a:p>
            <a:r>
              <a:rPr lang="en-US" dirty="0"/>
              <a:t>To confirm the regulatory approach (“to define how the cage for the animal should look like”)</a:t>
            </a:r>
          </a:p>
          <a:p>
            <a:endParaRPr lang="ru-RU" dirty="0"/>
          </a:p>
        </p:txBody>
      </p:sp>
      <p:sp>
        <p:nvSpPr>
          <p:cNvPr id="4" name="Номер слайда 3">
            <a:extLst>
              <a:ext uri="{FF2B5EF4-FFF2-40B4-BE49-F238E27FC236}">
                <a16:creationId xmlns:a16="http://schemas.microsoft.com/office/drawing/2014/main" id="{F5908BA2-E286-44D3-A235-1271F8C76ECE}"/>
              </a:ext>
            </a:extLst>
          </p:cNvPr>
          <p:cNvSpPr>
            <a:spLocks noGrp="1"/>
          </p:cNvSpPr>
          <p:nvPr>
            <p:ph type="sldNum" sz="quarter" idx="12"/>
          </p:nvPr>
        </p:nvSpPr>
        <p:spPr/>
        <p:txBody>
          <a:bodyPr/>
          <a:lstStyle/>
          <a:p>
            <a:fld id="{E77B08D1-EC42-4F2B-B6DE-E65795E20511}" type="slidenum">
              <a:rPr lang="ru-RU" smtClean="0"/>
              <a:t>2</a:t>
            </a:fld>
            <a:endParaRPr lang="ru-RU"/>
          </a:p>
        </p:txBody>
      </p:sp>
    </p:spTree>
    <p:extLst>
      <p:ext uri="{BB962C8B-B14F-4D97-AF65-F5344CB8AC3E}">
        <p14:creationId xmlns:p14="http://schemas.microsoft.com/office/powerpoint/2010/main" val="3707862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8809A2-C162-4831-B9FC-096358664EF1}"/>
              </a:ext>
            </a:extLst>
          </p:cNvPr>
          <p:cNvSpPr>
            <a:spLocks noGrp="1"/>
          </p:cNvSpPr>
          <p:nvPr>
            <p:ph type="title"/>
          </p:nvPr>
        </p:nvSpPr>
        <p:spPr>
          <a:xfrm>
            <a:off x="634014" y="2540154"/>
            <a:ext cx="10515600" cy="1325563"/>
          </a:xfrm>
        </p:spPr>
        <p:txBody>
          <a:bodyPr>
            <a:normAutofit/>
          </a:bodyPr>
          <a:lstStyle/>
          <a:p>
            <a:pPr algn="ctr"/>
            <a:r>
              <a:rPr lang="en-US" sz="6000" dirty="0"/>
              <a:t>Back-up</a:t>
            </a:r>
            <a:endParaRPr lang="ru-RU" sz="6000" dirty="0"/>
          </a:p>
        </p:txBody>
      </p:sp>
      <p:sp>
        <p:nvSpPr>
          <p:cNvPr id="3" name="Номер слайда 2">
            <a:extLst>
              <a:ext uri="{FF2B5EF4-FFF2-40B4-BE49-F238E27FC236}">
                <a16:creationId xmlns:a16="http://schemas.microsoft.com/office/drawing/2014/main" id="{001A1134-9B0F-4C70-AE82-078B3D71B57C}"/>
              </a:ext>
            </a:extLst>
          </p:cNvPr>
          <p:cNvSpPr>
            <a:spLocks noGrp="1"/>
          </p:cNvSpPr>
          <p:nvPr>
            <p:ph type="sldNum" sz="quarter" idx="12"/>
          </p:nvPr>
        </p:nvSpPr>
        <p:spPr/>
        <p:txBody>
          <a:bodyPr/>
          <a:lstStyle/>
          <a:p>
            <a:fld id="{E77B08D1-EC42-4F2B-B6DE-E65795E20511}" type="slidenum">
              <a:rPr lang="ru-RU" smtClean="0"/>
              <a:t>20</a:t>
            </a:fld>
            <a:endParaRPr lang="ru-RU"/>
          </a:p>
        </p:txBody>
      </p:sp>
    </p:spTree>
    <p:extLst>
      <p:ext uri="{BB962C8B-B14F-4D97-AF65-F5344CB8AC3E}">
        <p14:creationId xmlns:p14="http://schemas.microsoft.com/office/powerpoint/2010/main" val="571556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B3206C-A3E2-4694-A2C1-C1E206F77133}"/>
              </a:ext>
            </a:extLst>
          </p:cNvPr>
          <p:cNvSpPr>
            <a:spLocks noGrp="1"/>
          </p:cNvSpPr>
          <p:nvPr>
            <p:ph type="title"/>
          </p:nvPr>
        </p:nvSpPr>
        <p:spPr>
          <a:xfrm>
            <a:off x="838200" y="296323"/>
            <a:ext cx="10515600" cy="1325563"/>
          </a:xfrm>
        </p:spPr>
        <p:txBody>
          <a:bodyPr/>
          <a:lstStyle/>
          <a:p>
            <a:r>
              <a:rPr lang="en-US" dirty="0"/>
              <a:t>What to be covered in a new UN Regulation?</a:t>
            </a:r>
            <a:br>
              <a:rPr lang="en-US" dirty="0"/>
            </a:br>
            <a:r>
              <a:rPr lang="en-US" dirty="0"/>
              <a:t>(ADAS-03-07, updated)</a:t>
            </a:r>
            <a:endParaRPr lang="ru-RU" dirty="0"/>
          </a:p>
        </p:txBody>
      </p:sp>
      <p:sp>
        <p:nvSpPr>
          <p:cNvPr id="3" name="Объект 2">
            <a:extLst>
              <a:ext uri="{FF2B5EF4-FFF2-40B4-BE49-F238E27FC236}">
                <a16:creationId xmlns:a16="http://schemas.microsoft.com/office/drawing/2014/main" id="{0970B9C8-13E5-49D3-9B16-0676E274F82C}"/>
              </a:ext>
            </a:extLst>
          </p:cNvPr>
          <p:cNvSpPr>
            <a:spLocks noGrp="1"/>
          </p:cNvSpPr>
          <p:nvPr>
            <p:ph idx="1"/>
          </p:nvPr>
        </p:nvSpPr>
        <p:spPr>
          <a:xfrm>
            <a:off x="918099" y="1812591"/>
            <a:ext cx="10645251" cy="4908884"/>
          </a:xfrm>
        </p:spPr>
        <p:txBody>
          <a:bodyPr>
            <a:normAutofit fontScale="92500" lnSpcReduction="20000"/>
          </a:bodyPr>
          <a:lstStyle/>
          <a:p>
            <a:r>
              <a:rPr lang="en-US" dirty="0"/>
              <a:t>To address ADAS in general with a focus on systems combining longitudinal and lateral support on a sustained basis:</a:t>
            </a:r>
          </a:p>
          <a:p>
            <a:pPr lvl="1"/>
            <a:r>
              <a:rPr lang="en-US" dirty="0"/>
              <a:t>To provide a safety net (minimum requirements) for any ADAS especially the ones currently not regulated today.</a:t>
            </a:r>
          </a:p>
          <a:p>
            <a:pPr lvl="1"/>
            <a:r>
              <a:rPr lang="en-US" dirty="0"/>
              <a:t>To consider </a:t>
            </a:r>
            <a:r>
              <a:rPr lang="en-GB" dirty="0"/>
              <a:t>combinations of </a:t>
            </a:r>
            <a:r>
              <a:rPr lang="en-GB" dirty="0">
                <a:solidFill>
                  <a:srgbClr val="C00000"/>
                </a:solidFill>
              </a:rPr>
              <a:t>lateral and longitudinal assisted driving systems</a:t>
            </a:r>
            <a:r>
              <a:rPr lang="en-GB" dirty="0"/>
              <a:t>.</a:t>
            </a:r>
          </a:p>
          <a:p>
            <a:r>
              <a:rPr lang="en-US" dirty="0"/>
              <a:t>To introduce a </a:t>
            </a:r>
            <a:r>
              <a:rPr lang="en-US" dirty="0">
                <a:solidFill>
                  <a:srgbClr val="C00000"/>
                </a:solidFill>
              </a:rPr>
              <a:t>comprehensive</a:t>
            </a:r>
            <a:r>
              <a:rPr lang="en-US" dirty="0"/>
              <a:t> approach to </a:t>
            </a:r>
            <a:r>
              <a:rPr lang="en-US" dirty="0">
                <a:solidFill>
                  <a:srgbClr val="C00000"/>
                </a:solidFill>
              </a:rPr>
              <a:t>DCAS </a:t>
            </a:r>
            <a:r>
              <a:rPr lang="en-US" dirty="0"/>
              <a:t>performance/assessment:</a:t>
            </a:r>
          </a:p>
          <a:p>
            <a:pPr lvl="1"/>
            <a:r>
              <a:rPr lang="en-US" dirty="0"/>
              <a:t>Performance requirements applicable to any combination of </a:t>
            </a:r>
            <a:r>
              <a:rPr lang="en-US" dirty="0">
                <a:solidFill>
                  <a:srgbClr val="C00000"/>
                </a:solidFill>
              </a:rPr>
              <a:t>lateral and longitudinal motion control assistance</a:t>
            </a:r>
            <a:r>
              <a:rPr lang="en-US" dirty="0"/>
              <a:t> (UN R R79 focused on steering system). Strong emphasis on driver </a:t>
            </a:r>
            <a:r>
              <a:rPr lang="en-US" dirty="0">
                <a:solidFill>
                  <a:srgbClr val="C00000"/>
                </a:solidFill>
              </a:rPr>
              <a:t>engagement in vehicle operation</a:t>
            </a:r>
            <a:r>
              <a:rPr lang="en-US" dirty="0"/>
              <a:t> and HMI.</a:t>
            </a:r>
          </a:p>
          <a:p>
            <a:pPr lvl="1"/>
            <a:r>
              <a:rPr lang="en-US" dirty="0"/>
              <a:t>More </a:t>
            </a:r>
            <a:r>
              <a:rPr lang="en-US" dirty="0">
                <a:solidFill>
                  <a:srgbClr val="C00000"/>
                </a:solidFill>
              </a:rPr>
              <a:t>comprehensive</a:t>
            </a:r>
            <a:r>
              <a:rPr lang="en-US" dirty="0"/>
              <a:t> compliance assessment method</a:t>
            </a:r>
            <a:r>
              <a:rPr lang="en-US" dirty="0">
                <a:solidFill>
                  <a:srgbClr val="C00000"/>
                </a:solidFill>
              </a:rPr>
              <a:t>s</a:t>
            </a:r>
            <a:r>
              <a:rPr lang="en-US" dirty="0"/>
              <a:t> compared to those in UN R 79 (where specific tests are developed for each use case).</a:t>
            </a:r>
          </a:p>
          <a:p>
            <a:pPr lvl="1"/>
            <a:r>
              <a:rPr lang="en-US" dirty="0"/>
              <a:t>Aligned with discussions in FRAV/VMAD on generic requirements/ assessment for ADS.</a:t>
            </a:r>
          </a:p>
          <a:p>
            <a:r>
              <a:rPr lang="en-US" sz="2600" dirty="0"/>
              <a:t>Without prejudice to possible more detailed requirements on some ADAS in other regulations such as the ones currently covered in UN R 79 (similar to what exists e.g. for braking with UN R 13-H and AEBS UN Regs.)</a:t>
            </a:r>
            <a:endParaRPr lang="en-GB" sz="2600" dirty="0"/>
          </a:p>
          <a:p>
            <a:pPr lvl="1"/>
            <a:endParaRPr lang="en-US" dirty="0"/>
          </a:p>
        </p:txBody>
      </p:sp>
      <p:sp>
        <p:nvSpPr>
          <p:cNvPr id="4" name="Номер слайда 3">
            <a:extLst>
              <a:ext uri="{FF2B5EF4-FFF2-40B4-BE49-F238E27FC236}">
                <a16:creationId xmlns:a16="http://schemas.microsoft.com/office/drawing/2014/main" id="{246AE798-03BF-43BB-B9E0-7E68347856EB}"/>
              </a:ext>
            </a:extLst>
          </p:cNvPr>
          <p:cNvSpPr>
            <a:spLocks noGrp="1"/>
          </p:cNvSpPr>
          <p:nvPr>
            <p:ph type="sldNum" sz="quarter" idx="12"/>
          </p:nvPr>
        </p:nvSpPr>
        <p:spPr/>
        <p:txBody>
          <a:bodyPr/>
          <a:lstStyle/>
          <a:p>
            <a:fld id="{E77B08D1-EC42-4F2B-B6DE-E65795E20511}" type="slidenum">
              <a:rPr lang="ru-RU" smtClean="0"/>
              <a:t>21</a:t>
            </a:fld>
            <a:endParaRPr lang="ru-RU"/>
          </a:p>
        </p:txBody>
      </p:sp>
    </p:spTree>
    <p:extLst>
      <p:ext uri="{BB962C8B-B14F-4D97-AF65-F5344CB8AC3E}">
        <p14:creationId xmlns:p14="http://schemas.microsoft.com/office/powerpoint/2010/main" val="881957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557ACF8F-60A0-489E-A021-4DF985C70DC7}"/>
              </a:ext>
            </a:extLst>
          </p:cNvPr>
          <p:cNvSpPr>
            <a:spLocks noGrp="1"/>
          </p:cNvSpPr>
          <p:nvPr>
            <p:ph type="sldNum" sz="quarter" idx="12"/>
          </p:nvPr>
        </p:nvSpPr>
        <p:spPr/>
        <p:txBody>
          <a:bodyPr/>
          <a:lstStyle/>
          <a:p>
            <a:fld id="{E77B08D1-EC42-4F2B-B6DE-E65795E20511}" type="slidenum">
              <a:rPr lang="ru-RU" smtClean="0"/>
              <a:t>22</a:t>
            </a:fld>
            <a:endParaRPr lang="ru-RU"/>
          </a:p>
        </p:txBody>
      </p:sp>
      <p:sp>
        <p:nvSpPr>
          <p:cNvPr id="6" name="Объект 2">
            <a:extLst>
              <a:ext uri="{FF2B5EF4-FFF2-40B4-BE49-F238E27FC236}">
                <a16:creationId xmlns:a16="http://schemas.microsoft.com/office/drawing/2014/main" id="{1C24D56A-3AFE-42E6-A6D1-10A796F5D671}"/>
              </a:ext>
            </a:extLst>
          </p:cNvPr>
          <p:cNvSpPr txBox="1">
            <a:spLocks/>
          </p:cNvSpPr>
          <p:nvPr/>
        </p:nvSpPr>
        <p:spPr>
          <a:xfrm>
            <a:off x="909221" y="1791884"/>
            <a:ext cx="10515600" cy="170921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To make sure that the system in question falls in the scope of the UN Regulation, i.e., meets qualification criteria</a:t>
            </a:r>
          </a:p>
          <a:p>
            <a:r>
              <a:rPr lang="en-US" dirty="0"/>
              <a:t>To verify whether the system in question meets the specifications of the UN Regulation</a:t>
            </a:r>
            <a:endParaRPr lang="ru-RU" dirty="0"/>
          </a:p>
        </p:txBody>
      </p:sp>
      <p:sp>
        <p:nvSpPr>
          <p:cNvPr id="10" name="Заголовок 9">
            <a:extLst>
              <a:ext uri="{FF2B5EF4-FFF2-40B4-BE49-F238E27FC236}">
                <a16:creationId xmlns:a16="http://schemas.microsoft.com/office/drawing/2014/main" id="{2611F339-01B3-47F3-ADB3-26BEB985944A}"/>
              </a:ext>
            </a:extLst>
          </p:cNvPr>
          <p:cNvSpPr>
            <a:spLocks noGrp="1"/>
          </p:cNvSpPr>
          <p:nvPr>
            <p:ph type="title"/>
          </p:nvPr>
        </p:nvSpPr>
        <p:spPr>
          <a:xfrm>
            <a:off x="838200" y="267471"/>
            <a:ext cx="10515600" cy="1325563"/>
          </a:xfrm>
        </p:spPr>
        <p:txBody>
          <a:bodyPr/>
          <a:lstStyle/>
          <a:p>
            <a:r>
              <a:rPr lang="en-US" dirty="0"/>
              <a:t>The regulatory approach:</a:t>
            </a:r>
            <a:endParaRPr lang="ru-RU" dirty="0"/>
          </a:p>
        </p:txBody>
      </p:sp>
    </p:spTree>
    <p:extLst>
      <p:ext uri="{BB962C8B-B14F-4D97-AF65-F5344CB8AC3E}">
        <p14:creationId xmlns:p14="http://schemas.microsoft.com/office/powerpoint/2010/main" val="553514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448813-871B-4C56-9350-7CE99F5FDFFD}"/>
              </a:ext>
            </a:extLst>
          </p:cNvPr>
          <p:cNvSpPr>
            <a:spLocks noGrp="1"/>
          </p:cNvSpPr>
          <p:nvPr>
            <p:ph type="title"/>
          </p:nvPr>
        </p:nvSpPr>
        <p:spPr>
          <a:xfrm>
            <a:off x="838200" y="223083"/>
            <a:ext cx="10515600" cy="1325563"/>
          </a:xfrm>
        </p:spPr>
        <p:txBody>
          <a:bodyPr/>
          <a:lstStyle/>
          <a:p>
            <a:r>
              <a:rPr lang="en-US" dirty="0"/>
              <a:t>Reference: The Definition of the DDT </a:t>
            </a:r>
            <a:br>
              <a:rPr lang="en-US" dirty="0"/>
            </a:br>
            <a:r>
              <a:rPr lang="en-US" sz="3200" dirty="0"/>
              <a:t>(FRAV-14-07-Rev.1)</a:t>
            </a:r>
            <a:endParaRPr lang="ru-RU" dirty="0"/>
          </a:p>
        </p:txBody>
      </p:sp>
      <p:sp>
        <p:nvSpPr>
          <p:cNvPr id="3" name="Объект 2">
            <a:extLst>
              <a:ext uri="{FF2B5EF4-FFF2-40B4-BE49-F238E27FC236}">
                <a16:creationId xmlns:a16="http://schemas.microsoft.com/office/drawing/2014/main" id="{B470895A-36CC-40B8-841D-363CA956C481}"/>
              </a:ext>
            </a:extLst>
          </p:cNvPr>
          <p:cNvSpPr>
            <a:spLocks noGrp="1"/>
          </p:cNvSpPr>
          <p:nvPr>
            <p:ph idx="1"/>
          </p:nvPr>
        </p:nvSpPr>
        <p:spPr>
          <a:xfrm>
            <a:off x="838200" y="1548646"/>
            <a:ext cx="10515600" cy="5309353"/>
          </a:xfrm>
        </p:spPr>
        <p:txBody>
          <a:bodyPr>
            <a:normAutofit fontScale="92500" lnSpcReduction="10000"/>
          </a:bodyPr>
          <a:lstStyle/>
          <a:p>
            <a:pPr marL="457200">
              <a:lnSpc>
                <a:spcPct val="105000"/>
              </a:lnSpc>
              <a:spcBef>
                <a:spcPts val="0"/>
              </a:spcBef>
            </a:pPr>
            <a:r>
              <a:rPr lang="en-US" sz="1800" dirty="0">
                <a:effectLst/>
                <a:ea typeface="Calibri" panose="020F0502020204030204" pitchFamily="34" charset="0"/>
                <a:cs typeface="Times New Roman" panose="02020603050405020304" pitchFamily="18" charset="0"/>
              </a:rPr>
              <a:t>“Dynamic driving task” (DDT), in the context of an ADS-equipped vehicle, means all of the real-time operational and tactical functions required to operate the vehicle, excluding strategic functions such as trip scheduling and selection of destinations and waypoints.</a:t>
            </a:r>
            <a:endParaRPr lang="ru-RU" sz="1800" dirty="0">
              <a:effectLst/>
              <a:ea typeface="Calibri" panose="020F0502020204030204" pitchFamily="34" charset="0"/>
              <a:cs typeface="Times New Roman" panose="02020603050405020304" pitchFamily="18" charset="0"/>
            </a:endParaRPr>
          </a:p>
          <a:p>
            <a:pPr marL="457200">
              <a:lnSpc>
                <a:spcPct val="105000"/>
              </a:lnSpc>
              <a:spcBef>
                <a:spcPts val="0"/>
              </a:spcBef>
            </a:pPr>
            <a:r>
              <a:rPr lang="en-US" sz="1800" dirty="0">
                <a:effectLst/>
                <a:ea typeface="Calibri" panose="020F0502020204030204" pitchFamily="34" charset="0"/>
                <a:cs typeface="Times New Roman" panose="02020603050405020304" pitchFamily="18" charset="0"/>
              </a:rPr>
              <a:t>The ADS should have the means to perform all DDT functions (i.e., the entire DDT) on a sustained basis within the Operational Design Domain (ODD), if any, of the ADS’s feature(s). </a:t>
            </a:r>
            <a:endParaRPr lang="ru-RU" sz="1800" dirty="0">
              <a:effectLst/>
              <a:ea typeface="Calibri" panose="020F0502020204030204" pitchFamily="34" charset="0"/>
              <a:cs typeface="Times New Roman" panose="02020603050405020304" pitchFamily="18" charset="0"/>
            </a:endParaRPr>
          </a:p>
          <a:p>
            <a:pPr marL="457200">
              <a:lnSpc>
                <a:spcPct val="105000"/>
              </a:lnSpc>
              <a:spcBef>
                <a:spcPts val="0"/>
              </a:spcBef>
            </a:pPr>
            <a:r>
              <a:rPr lang="en-US" sz="1800" dirty="0">
                <a:effectLst/>
                <a:ea typeface="Calibri" panose="020F0502020204030204" pitchFamily="34" charset="0"/>
                <a:cs typeface="Times New Roman" panose="02020603050405020304" pitchFamily="18" charset="0"/>
              </a:rPr>
              <a:t>DDT functions can logically be grouped into three general categories that provide a useful basis for discussion: </a:t>
            </a:r>
            <a:endParaRPr lang="ru-RU" sz="1800" dirty="0">
              <a:effectLst/>
              <a:ea typeface="Calibri" panose="020F0502020204030204" pitchFamily="34" charset="0"/>
              <a:cs typeface="Times New Roman" panose="02020603050405020304" pitchFamily="18" charset="0"/>
            </a:endParaRPr>
          </a:p>
          <a:p>
            <a:pPr marL="800100" lvl="1" indent="-342900">
              <a:lnSpc>
                <a:spcPct val="105000"/>
              </a:lnSpc>
              <a:spcBef>
                <a:spcPts val="0"/>
              </a:spcBef>
              <a:buFont typeface="Symbol" panose="05050102010706020507" pitchFamily="18" charset="2"/>
              <a:buChar char=""/>
            </a:pPr>
            <a:r>
              <a:rPr lang="en-US" sz="1400" dirty="0">
                <a:effectLst/>
                <a:ea typeface="Calibri" panose="020F0502020204030204" pitchFamily="34" charset="0"/>
                <a:cs typeface="Times New Roman" panose="02020603050405020304" pitchFamily="18" charset="0"/>
              </a:rPr>
              <a:t>Sensing and Perception</a:t>
            </a:r>
            <a:endParaRPr lang="ru-RU" sz="1400" dirty="0">
              <a:effectLst/>
              <a:ea typeface="Calibri" panose="020F0502020204030204" pitchFamily="34" charset="0"/>
              <a:cs typeface="Times New Roman" panose="02020603050405020304" pitchFamily="18" charset="0"/>
            </a:endParaRPr>
          </a:p>
          <a:p>
            <a:pPr marL="800100" lvl="1" indent="-342900">
              <a:lnSpc>
                <a:spcPct val="105000"/>
              </a:lnSpc>
              <a:spcBef>
                <a:spcPts val="0"/>
              </a:spcBef>
              <a:buFont typeface="Symbol" panose="05050102010706020507" pitchFamily="18" charset="2"/>
              <a:buChar char=""/>
            </a:pPr>
            <a:r>
              <a:rPr lang="en-US" sz="1400" dirty="0">
                <a:effectLst/>
                <a:ea typeface="Calibri" panose="020F0502020204030204" pitchFamily="34" charset="0"/>
                <a:cs typeface="Times New Roman" panose="02020603050405020304" pitchFamily="18" charset="0"/>
              </a:rPr>
              <a:t>Planning and Decision</a:t>
            </a:r>
            <a:endParaRPr lang="ru-RU" sz="1400" dirty="0">
              <a:effectLst/>
              <a:ea typeface="Calibri" panose="020F0502020204030204" pitchFamily="34" charset="0"/>
              <a:cs typeface="Times New Roman" panose="02020603050405020304" pitchFamily="18" charset="0"/>
            </a:endParaRPr>
          </a:p>
          <a:p>
            <a:pPr marL="800100" lvl="1" indent="-342900">
              <a:lnSpc>
                <a:spcPct val="105000"/>
              </a:lnSpc>
              <a:spcBef>
                <a:spcPts val="0"/>
              </a:spcBef>
              <a:buFont typeface="Symbol" panose="05050102010706020507" pitchFamily="18" charset="2"/>
              <a:buChar char=""/>
            </a:pPr>
            <a:r>
              <a:rPr lang="en-US" sz="1400" dirty="0">
                <a:effectLst/>
                <a:ea typeface="Calibri" panose="020F0502020204030204" pitchFamily="34" charset="0"/>
                <a:cs typeface="Times New Roman" panose="02020603050405020304" pitchFamily="18" charset="0"/>
              </a:rPr>
              <a:t>Control  </a:t>
            </a:r>
            <a:endParaRPr lang="ru-RU" sz="1400" dirty="0">
              <a:effectLst/>
              <a:ea typeface="Calibri" panose="020F0502020204030204" pitchFamily="34" charset="0"/>
              <a:cs typeface="Times New Roman" panose="02020603050405020304" pitchFamily="18" charset="0"/>
            </a:endParaRPr>
          </a:p>
          <a:p>
            <a:pPr marL="457200">
              <a:lnSpc>
                <a:spcPct val="105000"/>
              </a:lnSpc>
              <a:spcBef>
                <a:spcPts val="0"/>
              </a:spcBef>
            </a:pPr>
            <a:r>
              <a:rPr lang="en-US" sz="1800" dirty="0">
                <a:effectLst/>
                <a:ea typeface="Calibri" panose="020F0502020204030204" pitchFamily="34" charset="0"/>
                <a:cs typeface="Times New Roman" panose="02020603050405020304" pitchFamily="18" charset="0"/>
              </a:rPr>
              <a:t>The </a:t>
            </a:r>
            <a:r>
              <a:rPr lang="en-US" sz="1800" b="1" dirty="0">
                <a:effectLst/>
                <a:ea typeface="Calibri" panose="020F0502020204030204" pitchFamily="34" charset="0"/>
                <a:cs typeface="Times New Roman" panose="02020603050405020304" pitchFamily="18" charset="0"/>
              </a:rPr>
              <a:t>sensing and</a:t>
            </a:r>
            <a:r>
              <a:rPr lang="en-US" sz="1800" dirty="0">
                <a:effectLst/>
                <a:ea typeface="Calibri" panose="020F0502020204030204" pitchFamily="34" charset="0"/>
                <a:cs typeface="Times New Roman" panose="02020603050405020304" pitchFamily="18" charset="0"/>
              </a:rPr>
              <a:t> </a:t>
            </a:r>
            <a:r>
              <a:rPr lang="en-US" sz="1800" b="1" dirty="0">
                <a:effectLst/>
                <a:ea typeface="Calibri" panose="020F0502020204030204" pitchFamily="34" charset="0"/>
                <a:cs typeface="Times New Roman" panose="02020603050405020304" pitchFamily="18" charset="0"/>
              </a:rPr>
              <a:t>perception</a:t>
            </a:r>
            <a:r>
              <a:rPr lang="en-US" sz="1800" dirty="0">
                <a:effectLst/>
                <a:ea typeface="Calibri" panose="020F0502020204030204" pitchFamily="34" charset="0"/>
                <a:cs typeface="Times New Roman" panose="02020603050405020304" pitchFamily="18" charset="0"/>
              </a:rPr>
              <a:t> category includes:</a:t>
            </a:r>
            <a:endParaRPr lang="ru-RU" sz="1800" dirty="0">
              <a:effectLst/>
              <a:ea typeface="Calibri" panose="020F0502020204030204" pitchFamily="34" charset="0"/>
              <a:cs typeface="Times New Roman" panose="02020603050405020304" pitchFamily="18" charset="0"/>
            </a:endParaRPr>
          </a:p>
          <a:p>
            <a:pPr marL="800100" lvl="1" indent="-342900">
              <a:lnSpc>
                <a:spcPct val="105000"/>
              </a:lnSpc>
              <a:spcBef>
                <a:spcPts val="0"/>
              </a:spcBef>
              <a:buFont typeface="Symbol" panose="05050102010706020507" pitchFamily="18" charset="2"/>
              <a:buChar char=""/>
            </a:pPr>
            <a:r>
              <a:rPr lang="en-US" sz="1400" dirty="0">
                <a:effectLst/>
                <a:ea typeface="Calibri" panose="020F0502020204030204" pitchFamily="34" charset="0"/>
                <a:cs typeface="Times New Roman" panose="02020603050405020304" pitchFamily="18" charset="0"/>
              </a:rPr>
              <a:t>Monitoring the driving environment via object and event detection, recognition, and classification, which includes:</a:t>
            </a:r>
            <a:endParaRPr lang="ru-RU" sz="1400" dirty="0">
              <a:effectLst/>
              <a:ea typeface="Calibri" panose="020F0502020204030204" pitchFamily="34" charset="0"/>
              <a:cs typeface="Times New Roman" panose="02020603050405020304" pitchFamily="18" charset="0"/>
            </a:endParaRPr>
          </a:p>
          <a:p>
            <a:pPr marL="1200150" lvl="2" indent="-285750">
              <a:lnSpc>
                <a:spcPct val="105000"/>
              </a:lnSpc>
              <a:spcBef>
                <a:spcPts val="0"/>
              </a:spcBef>
              <a:buFont typeface="Courier New" panose="02070309020205020404" pitchFamily="49" charset="0"/>
              <a:buChar char="o"/>
            </a:pPr>
            <a:r>
              <a:rPr lang="en-US" sz="1400" dirty="0">
                <a:effectLst/>
                <a:ea typeface="Calibri" panose="020F0502020204030204" pitchFamily="34" charset="0"/>
                <a:cs typeface="Times New Roman" panose="02020603050405020304" pitchFamily="18" charset="0"/>
              </a:rPr>
              <a:t>Perceiving other vehicles and road users, the roadway and its fixtures, objects in the vehicle’s path, and relevant environmental conditions</a:t>
            </a:r>
            <a:endParaRPr lang="ru-RU" sz="1400" dirty="0">
              <a:effectLst/>
              <a:ea typeface="Calibri" panose="020F0502020204030204" pitchFamily="34" charset="0"/>
              <a:cs typeface="Times New Roman" panose="02020603050405020304" pitchFamily="18" charset="0"/>
            </a:endParaRPr>
          </a:p>
          <a:p>
            <a:pPr marL="800100" lvl="1" indent="-342900">
              <a:lnSpc>
                <a:spcPct val="105000"/>
              </a:lnSpc>
              <a:spcBef>
                <a:spcPts val="0"/>
              </a:spcBef>
              <a:buFont typeface="Symbol" panose="05050102010706020507" pitchFamily="18" charset="2"/>
              <a:buChar char=""/>
            </a:pPr>
            <a:r>
              <a:rPr lang="en-US" sz="1400" dirty="0">
                <a:effectLst/>
                <a:ea typeface="Calibri" panose="020F0502020204030204" pitchFamily="34" charset="0"/>
                <a:cs typeface="Times New Roman" panose="02020603050405020304" pitchFamily="18" charset="0"/>
              </a:rPr>
              <a:t>Sensing the ODD boundaries, if any, of the ADS feature </a:t>
            </a:r>
            <a:endParaRPr lang="ru-RU" sz="1400" dirty="0">
              <a:effectLst/>
              <a:ea typeface="Calibri" panose="020F0502020204030204" pitchFamily="34" charset="0"/>
              <a:cs typeface="Times New Roman" panose="02020603050405020304" pitchFamily="18" charset="0"/>
            </a:endParaRPr>
          </a:p>
          <a:p>
            <a:pPr marL="800100" lvl="1" indent="-342900">
              <a:lnSpc>
                <a:spcPct val="105000"/>
              </a:lnSpc>
              <a:spcBef>
                <a:spcPts val="0"/>
              </a:spcBef>
              <a:buFont typeface="Symbol" panose="05050102010706020507" pitchFamily="18" charset="2"/>
              <a:buChar char=""/>
            </a:pPr>
            <a:r>
              <a:rPr lang="en-US" sz="1400" dirty="0">
                <a:effectLst/>
                <a:ea typeface="Calibri" panose="020F0502020204030204" pitchFamily="34" charset="0"/>
                <a:cs typeface="Times New Roman" panose="02020603050405020304" pitchFamily="18" charset="0"/>
              </a:rPr>
              <a:t>Positional awareness </a:t>
            </a:r>
            <a:endParaRPr lang="ru-RU" sz="1400" dirty="0">
              <a:effectLst/>
              <a:ea typeface="Calibri" panose="020F0502020204030204" pitchFamily="34" charset="0"/>
              <a:cs typeface="Times New Roman" panose="02020603050405020304" pitchFamily="18" charset="0"/>
            </a:endParaRPr>
          </a:p>
          <a:p>
            <a:pPr marL="457200">
              <a:lnSpc>
                <a:spcPct val="105000"/>
              </a:lnSpc>
              <a:spcBef>
                <a:spcPts val="0"/>
              </a:spcBef>
            </a:pPr>
            <a:r>
              <a:rPr lang="en-US" sz="1800" dirty="0">
                <a:effectLst/>
                <a:ea typeface="Calibri" panose="020F0502020204030204" pitchFamily="34" charset="0"/>
                <a:cs typeface="Times New Roman" panose="02020603050405020304" pitchFamily="18" charset="0"/>
              </a:rPr>
              <a:t>The </a:t>
            </a:r>
            <a:r>
              <a:rPr lang="en-US" sz="1800" b="1" dirty="0">
                <a:effectLst/>
                <a:ea typeface="Calibri" panose="020F0502020204030204" pitchFamily="34" charset="0"/>
                <a:cs typeface="Times New Roman" panose="02020603050405020304" pitchFamily="18" charset="0"/>
              </a:rPr>
              <a:t>planning and decision</a:t>
            </a:r>
            <a:r>
              <a:rPr lang="en-US" sz="1800" dirty="0">
                <a:effectLst/>
                <a:ea typeface="Calibri" panose="020F0502020204030204" pitchFamily="34" charset="0"/>
                <a:cs typeface="Times New Roman" panose="02020603050405020304" pitchFamily="18" charset="0"/>
              </a:rPr>
              <a:t> category includes:</a:t>
            </a:r>
            <a:endParaRPr lang="ru-RU" sz="1800" dirty="0">
              <a:effectLst/>
              <a:ea typeface="Calibri" panose="020F0502020204030204" pitchFamily="34" charset="0"/>
              <a:cs typeface="Times New Roman" panose="02020603050405020304" pitchFamily="18" charset="0"/>
            </a:endParaRPr>
          </a:p>
          <a:p>
            <a:pPr marL="800100" lvl="1" indent="-342900">
              <a:lnSpc>
                <a:spcPct val="105000"/>
              </a:lnSpc>
              <a:spcBef>
                <a:spcPts val="0"/>
              </a:spcBef>
              <a:buFont typeface="Symbol" panose="05050102010706020507" pitchFamily="18" charset="2"/>
              <a:buChar char=""/>
            </a:pPr>
            <a:r>
              <a:rPr lang="en-US" sz="1400" dirty="0">
                <a:effectLst/>
                <a:ea typeface="Calibri" panose="020F0502020204030204" pitchFamily="34" charset="0"/>
                <a:cs typeface="Times New Roman" panose="02020603050405020304" pitchFamily="18" charset="0"/>
              </a:rPr>
              <a:t>Prediction of actions of other road users </a:t>
            </a:r>
            <a:endParaRPr lang="ru-RU" sz="1400" dirty="0">
              <a:effectLst/>
              <a:ea typeface="Calibri" panose="020F0502020204030204" pitchFamily="34" charset="0"/>
              <a:cs typeface="Times New Roman" panose="02020603050405020304" pitchFamily="18" charset="0"/>
            </a:endParaRPr>
          </a:p>
          <a:p>
            <a:pPr marL="800100" lvl="1" indent="-342900">
              <a:lnSpc>
                <a:spcPct val="105000"/>
              </a:lnSpc>
              <a:spcBef>
                <a:spcPts val="0"/>
              </a:spcBef>
              <a:buFont typeface="Symbol" panose="05050102010706020507" pitchFamily="18" charset="2"/>
              <a:buChar char=""/>
            </a:pPr>
            <a:r>
              <a:rPr lang="en-US" sz="1400" dirty="0">
                <a:effectLst/>
                <a:ea typeface="Calibri" panose="020F0502020204030204" pitchFamily="34" charset="0"/>
                <a:cs typeface="Times New Roman" panose="02020603050405020304" pitchFamily="18" charset="0"/>
              </a:rPr>
              <a:t>Response preparation</a:t>
            </a:r>
            <a:endParaRPr lang="ru-RU" sz="1400" dirty="0">
              <a:effectLst/>
              <a:ea typeface="Calibri" panose="020F0502020204030204" pitchFamily="34" charset="0"/>
              <a:cs typeface="Times New Roman" panose="02020603050405020304" pitchFamily="18" charset="0"/>
            </a:endParaRPr>
          </a:p>
          <a:p>
            <a:pPr marL="800100" lvl="1" indent="-342900">
              <a:lnSpc>
                <a:spcPct val="105000"/>
              </a:lnSpc>
              <a:spcBef>
                <a:spcPts val="0"/>
              </a:spcBef>
              <a:buFont typeface="Symbol" panose="05050102010706020507" pitchFamily="18" charset="2"/>
              <a:buChar char=""/>
            </a:pPr>
            <a:r>
              <a:rPr lang="en-US" sz="1400" dirty="0">
                <a:effectLst/>
                <a:ea typeface="Calibri" panose="020F0502020204030204" pitchFamily="34" charset="0"/>
                <a:cs typeface="Times New Roman" panose="02020603050405020304" pitchFamily="18" charset="0"/>
              </a:rPr>
              <a:t>Maneuver planning</a:t>
            </a:r>
            <a:endParaRPr lang="ru-RU" sz="1400" dirty="0">
              <a:effectLst/>
              <a:ea typeface="Calibri" panose="020F0502020204030204" pitchFamily="34" charset="0"/>
              <a:cs typeface="Times New Roman" panose="02020603050405020304" pitchFamily="18" charset="0"/>
            </a:endParaRPr>
          </a:p>
          <a:p>
            <a:pPr marL="457200">
              <a:lnSpc>
                <a:spcPct val="105000"/>
              </a:lnSpc>
              <a:spcBef>
                <a:spcPts val="0"/>
              </a:spcBef>
            </a:pPr>
            <a:r>
              <a:rPr lang="en-US" sz="1800" dirty="0">
                <a:effectLst/>
                <a:ea typeface="Calibri" panose="020F0502020204030204" pitchFamily="34" charset="0"/>
                <a:cs typeface="Times New Roman" panose="02020603050405020304" pitchFamily="18" charset="0"/>
              </a:rPr>
              <a:t>The </a:t>
            </a:r>
            <a:r>
              <a:rPr lang="en-US" sz="1800" b="1" dirty="0">
                <a:effectLst/>
                <a:ea typeface="Calibri" panose="020F0502020204030204" pitchFamily="34" charset="0"/>
                <a:cs typeface="Times New Roman" panose="02020603050405020304" pitchFamily="18" charset="0"/>
              </a:rPr>
              <a:t>control </a:t>
            </a:r>
            <a:r>
              <a:rPr lang="en-US" sz="1800" dirty="0">
                <a:effectLst/>
                <a:ea typeface="Calibri" panose="020F0502020204030204" pitchFamily="34" charset="0"/>
                <a:cs typeface="Times New Roman" panose="02020603050405020304" pitchFamily="18" charset="0"/>
              </a:rPr>
              <a:t>category includes:</a:t>
            </a:r>
            <a:endParaRPr lang="ru-RU" sz="1800" dirty="0">
              <a:effectLst/>
              <a:ea typeface="Calibri" panose="020F0502020204030204" pitchFamily="34" charset="0"/>
              <a:cs typeface="Times New Roman" panose="02020603050405020304" pitchFamily="18" charset="0"/>
            </a:endParaRPr>
          </a:p>
          <a:p>
            <a:pPr marL="800100" lvl="1" indent="-342900">
              <a:lnSpc>
                <a:spcPct val="105000"/>
              </a:lnSpc>
              <a:spcBef>
                <a:spcPts val="0"/>
              </a:spcBef>
              <a:buFont typeface="Symbol" panose="05050102010706020507" pitchFamily="18" charset="2"/>
              <a:buChar char=""/>
            </a:pPr>
            <a:r>
              <a:rPr lang="en-US" sz="1400" dirty="0">
                <a:effectLst/>
                <a:ea typeface="Calibri" panose="020F0502020204030204" pitchFamily="34" charset="0"/>
                <a:cs typeface="Times New Roman" panose="02020603050405020304" pitchFamily="18" charset="0"/>
              </a:rPr>
              <a:t>Object and event response execution</a:t>
            </a:r>
            <a:endParaRPr lang="ru-RU" sz="1400" dirty="0">
              <a:effectLst/>
              <a:ea typeface="Calibri" panose="020F0502020204030204" pitchFamily="34" charset="0"/>
              <a:cs typeface="Times New Roman" panose="02020603050405020304" pitchFamily="18" charset="0"/>
            </a:endParaRPr>
          </a:p>
          <a:p>
            <a:pPr marL="800100" lvl="1" indent="-342900">
              <a:lnSpc>
                <a:spcPct val="105000"/>
              </a:lnSpc>
              <a:spcBef>
                <a:spcPts val="0"/>
              </a:spcBef>
              <a:buFont typeface="Symbol" panose="05050102010706020507" pitchFamily="18" charset="2"/>
              <a:buChar char=""/>
            </a:pPr>
            <a:r>
              <a:rPr lang="en-US" sz="1400" dirty="0">
                <a:effectLst/>
                <a:ea typeface="Calibri" panose="020F0502020204030204" pitchFamily="34" charset="0"/>
                <a:cs typeface="Times New Roman" panose="02020603050405020304" pitchFamily="18" charset="0"/>
              </a:rPr>
              <a:t>Lateral vehicle motion control </a:t>
            </a:r>
            <a:endParaRPr lang="ru-RU" sz="1400" dirty="0">
              <a:effectLst/>
              <a:ea typeface="Calibri" panose="020F0502020204030204" pitchFamily="34" charset="0"/>
              <a:cs typeface="Times New Roman" panose="02020603050405020304" pitchFamily="18" charset="0"/>
            </a:endParaRPr>
          </a:p>
          <a:p>
            <a:pPr marL="800100" lvl="1" indent="-342900">
              <a:lnSpc>
                <a:spcPct val="105000"/>
              </a:lnSpc>
              <a:spcBef>
                <a:spcPts val="0"/>
              </a:spcBef>
              <a:buFont typeface="Symbol" panose="05050102010706020507" pitchFamily="18" charset="2"/>
              <a:buChar char=""/>
            </a:pPr>
            <a:r>
              <a:rPr lang="en-US" sz="1400" dirty="0">
                <a:effectLst/>
                <a:ea typeface="Calibri" panose="020F0502020204030204" pitchFamily="34" charset="0"/>
                <a:cs typeface="Times New Roman" panose="02020603050405020304" pitchFamily="18" charset="0"/>
              </a:rPr>
              <a:t>Longitudinal vehicle motion control </a:t>
            </a:r>
            <a:endParaRPr lang="ru-RU" sz="1400" dirty="0">
              <a:effectLst/>
              <a:ea typeface="Calibri" panose="020F0502020204030204" pitchFamily="34" charset="0"/>
              <a:cs typeface="Times New Roman" panose="02020603050405020304" pitchFamily="18" charset="0"/>
            </a:endParaRPr>
          </a:p>
          <a:p>
            <a:pPr marL="800100" lvl="1" indent="-342900">
              <a:lnSpc>
                <a:spcPct val="105000"/>
              </a:lnSpc>
              <a:spcBef>
                <a:spcPts val="0"/>
              </a:spcBef>
              <a:buFont typeface="Symbol" panose="05050102010706020507" pitchFamily="18" charset="2"/>
              <a:buChar char=""/>
            </a:pPr>
            <a:r>
              <a:rPr lang="en-US" sz="1400" dirty="0">
                <a:effectLst/>
                <a:ea typeface="Calibri" panose="020F0502020204030204" pitchFamily="34" charset="0"/>
                <a:cs typeface="Times New Roman" panose="02020603050405020304" pitchFamily="18" charset="0"/>
              </a:rPr>
              <a:t>Enhancing conspicuity via lighting, signaling and/or gesturing, etc.</a:t>
            </a:r>
            <a:endParaRPr lang="ru-RU" sz="1400" dirty="0">
              <a:effectLst/>
              <a:ea typeface="Calibri" panose="020F0502020204030204" pitchFamily="34" charset="0"/>
              <a:cs typeface="Times New Roman" panose="02020603050405020304" pitchFamily="18" charset="0"/>
            </a:endParaRPr>
          </a:p>
          <a:p>
            <a:pPr>
              <a:lnSpc>
                <a:spcPct val="105000"/>
              </a:lnSpc>
              <a:spcBef>
                <a:spcPts val="0"/>
              </a:spcBef>
            </a:pPr>
            <a:endParaRPr lang="ru-RU" sz="3200" dirty="0"/>
          </a:p>
        </p:txBody>
      </p:sp>
      <p:sp>
        <p:nvSpPr>
          <p:cNvPr id="4" name="Номер слайда 3">
            <a:extLst>
              <a:ext uri="{FF2B5EF4-FFF2-40B4-BE49-F238E27FC236}">
                <a16:creationId xmlns:a16="http://schemas.microsoft.com/office/drawing/2014/main" id="{1E13E5AA-750A-479A-A95E-4F2C438850D1}"/>
              </a:ext>
            </a:extLst>
          </p:cNvPr>
          <p:cNvSpPr>
            <a:spLocks noGrp="1"/>
          </p:cNvSpPr>
          <p:nvPr>
            <p:ph type="sldNum" sz="quarter" idx="12"/>
          </p:nvPr>
        </p:nvSpPr>
        <p:spPr/>
        <p:txBody>
          <a:bodyPr/>
          <a:lstStyle/>
          <a:p>
            <a:fld id="{E6454B89-CEE9-4062-9E4E-C0CE3A049DED}" type="slidenum">
              <a:rPr lang="ru-RU" smtClean="0"/>
              <a:t>23</a:t>
            </a:fld>
            <a:endParaRPr lang="ru-RU"/>
          </a:p>
        </p:txBody>
      </p:sp>
    </p:spTree>
    <p:extLst>
      <p:ext uri="{BB962C8B-B14F-4D97-AF65-F5344CB8AC3E}">
        <p14:creationId xmlns:p14="http://schemas.microsoft.com/office/powerpoint/2010/main" val="4255984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448813-871B-4C56-9350-7CE99F5FDFFD}"/>
              </a:ext>
            </a:extLst>
          </p:cNvPr>
          <p:cNvSpPr>
            <a:spLocks noGrp="1"/>
          </p:cNvSpPr>
          <p:nvPr>
            <p:ph type="title"/>
          </p:nvPr>
        </p:nvSpPr>
        <p:spPr>
          <a:xfrm>
            <a:off x="838200" y="223083"/>
            <a:ext cx="10515600" cy="1325563"/>
          </a:xfrm>
        </p:spPr>
        <p:txBody>
          <a:bodyPr/>
          <a:lstStyle/>
          <a:p>
            <a:r>
              <a:rPr lang="en-US" dirty="0"/>
              <a:t>Reference: The Definition of the ALKS </a:t>
            </a:r>
            <a:br>
              <a:rPr lang="en-US" dirty="0"/>
            </a:br>
            <a:r>
              <a:rPr lang="en-US" sz="3200" dirty="0"/>
              <a:t>(UN R 157)</a:t>
            </a:r>
            <a:endParaRPr lang="ru-RU" dirty="0"/>
          </a:p>
        </p:txBody>
      </p:sp>
      <p:sp>
        <p:nvSpPr>
          <p:cNvPr id="3" name="Объект 2">
            <a:extLst>
              <a:ext uri="{FF2B5EF4-FFF2-40B4-BE49-F238E27FC236}">
                <a16:creationId xmlns:a16="http://schemas.microsoft.com/office/drawing/2014/main" id="{B470895A-36CC-40B8-841D-363CA956C481}"/>
              </a:ext>
            </a:extLst>
          </p:cNvPr>
          <p:cNvSpPr>
            <a:spLocks noGrp="1"/>
          </p:cNvSpPr>
          <p:nvPr>
            <p:ph idx="1"/>
          </p:nvPr>
        </p:nvSpPr>
        <p:spPr>
          <a:xfrm>
            <a:off x="838200" y="1548646"/>
            <a:ext cx="10515600" cy="5309353"/>
          </a:xfrm>
        </p:spPr>
        <p:txBody>
          <a:bodyPr>
            <a:normAutofit/>
          </a:bodyPr>
          <a:lstStyle/>
          <a:p>
            <a:pPr marL="457200">
              <a:lnSpc>
                <a:spcPct val="105000"/>
              </a:lnSpc>
              <a:spcBef>
                <a:spcPts val="0"/>
              </a:spcBef>
            </a:pPr>
            <a:r>
              <a:rPr lang="en-US" sz="1800" dirty="0">
                <a:cs typeface="Times New Roman" panose="02020603050405020304" pitchFamily="18" charset="0"/>
              </a:rPr>
              <a:t>"Automated Lane Keeping System (ALKS)" </a:t>
            </a:r>
            <a:r>
              <a:rPr lang="en-US" sz="1800" dirty="0">
                <a:solidFill>
                  <a:srgbClr val="0000CC"/>
                </a:solidFill>
                <a:cs typeface="Times New Roman" panose="02020603050405020304" pitchFamily="18" charset="0"/>
              </a:rPr>
              <a:t>for low speed application </a:t>
            </a:r>
            <a:r>
              <a:rPr lang="en-US" sz="1800" dirty="0">
                <a:cs typeface="Times New Roman" panose="02020603050405020304" pitchFamily="18" charset="0"/>
              </a:rPr>
              <a:t>is a system which is activated by the driver and which keeps the vehicle within its lane </a:t>
            </a:r>
            <a:r>
              <a:rPr lang="en-US" sz="1800" dirty="0">
                <a:solidFill>
                  <a:srgbClr val="0000CC"/>
                </a:solidFill>
                <a:cs typeface="Times New Roman" panose="02020603050405020304" pitchFamily="18" charset="0"/>
              </a:rPr>
              <a:t>for travelling speed of 60 km/h or less </a:t>
            </a:r>
            <a:r>
              <a:rPr lang="en-US" sz="1800" dirty="0">
                <a:cs typeface="Times New Roman" panose="02020603050405020304" pitchFamily="18" charset="0"/>
              </a:rPr>
              <a:t>by controlling the lateral and longitudinal movements of the vehicle </a:t>
            </a:r>
            <a:r>
              <a:rPr lang="en-US" sz="1800" u="sng" dirty="0">
                <a:cs typeface="Times New Roman" panose="02020603050405020304" pitchFamily="18" charset="0"/>
              </a:rPr>
              <a:t>for extended periods without the need for further driver input</a:t>
            </a:r>
            <a:r>
              <a:rPr lang="en-US" sz="1800" dirty="0">
                <a:cs typeface="Times New Roman" panose="02020603050405020304" pitchFamily="18" charset="0"/>
              </a:rPr>
              <a:t>.</a:t>
            </a:r>
            <a:endParaRPr lang="ru-RU" sz="1800" dirty="0">
              <a:cs typeface="Times New Roman" panose="02020603050405020304" pitchFamily="18" charset="0"/>
            </a:endParaRPr>
          </a:p>
        </p:txBody>
      </p:sp>
      <p:sp>
        <p:nvSpPr>
          <p:cNvPr id="4" name="Номер слайда 3">
            <a:extLst>
              <a:ext uri="{FF2B5EF4-FFF2-40B4-BE49-F238E27FC236}">
                <a16:creationId xmlns:a16="http://schemas.microsoft.com/office/drawing/2014/main" id="{1E13E5AA-750A-479A-A95E-4F2C438850D1}"/>
              </a:ext>
            </a:extLst>
          </p:cNvPr>
          <p:cNvSpPr>
            <a:spLocks noGrp="1"/>
          </p:cNvSpPr>
          <p:nvPr>
            <p:ph type="sldNum" sz="quarter" idx="12"/>
          </p:nvPr>
        </p:nvSpPr>
        <p:spPr/>
        <p:txBody>
          <a:bodyPr/>
          <a:lstStyle/>
          <a:p>
            <a:fld id="{E6454B89-CEE9-4062-9E4E-C0CE3A049DED}" type="slidenum">
              <a:rPr lang="ru-RU" smtClean="0"/>
              <a:t>24</a:t>
            </a:fld>
            <a:endParaRPr lang="ru-RU"/>
          </a:p>
        </p:txBody>
      </p:sp>
    </p:spTree>
    <p:extLst>
      <p:ext uri="{BB962C8B-B14F-4D97-AF65-F5344CB8AC3E}">
        <p14:creationId xmlns:p14="http://schemas.microsoft.com/office/powerpoint/2010/main" val="3827075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1D3676-8E82-4960-98D4-F68B5B040740}"/>
              </a:ext>
            </a:extLst>
          </p:cNvPr>
          <p:cNvSpPr>
            <a:spLocks noGrp="1"/>
          </p:cNvSpPr>
          <p:nvPr>
            <p:ph type="title"/>
          </p:nvPr>
        </p:nvSpPr>
        <p:spPr>
          <a:xfrm>
            <a:off x="838200" y="136525"/>
            <a:ext cx="10515600" cy="795629"/>
          </a:xfrm>
        </p:spPr>
        <p:txBody>
          <a:bodyPr>
            <a:normAutofit/>
          </a:bodyPr>
          <a:lstStyle/>
          <a:p>
            <a:r>
              <a:rPr lang="en-US" dirty="0"/>
              <a:t>SAE J3016:2021, Table 1</a:t>
            </a:r>
            <a:endParaRPr lang="ru-RU" dirty="0"/>
          </a:p>
        </p:txBody>
      </p:sp>
      <p:sp>
        <p:nvSpPr>
          <p:cNvPr id="4" name="Номер слайда 3">
            <a:extLst>
              <a:ext uri="{FF2B5EF4-FFF2-40B4-BE49-F238E27FC236}">
                <a16:creationId xmlns:a16="http://schemas.microsoft.com/office/drawing/2014/main" id="{B3D71B56-11CC-4BD7-AADE-22B3947E56F7}"/>
              </a:ext>
            </a:extLst>
          </p:cNvPr>
          <p:cNvSpPr>
            <a:spLocks noGrp="1"/>
          </p:cNvSpPr>
          <p:nvPr>
            <p:ph type="sldNum" sz="quarter" idx="12"/>
          </p:nvPr>
        </p:nvSpPr>
        <p:spPr/>
        <p:txBody>
          <a:bodyPr/>
          <a:lstStyle/>
          <a:p>
            <a:fld id="{E77B08D1-EC42-4F2B-B6DE-E65795E20511}" type="slidenum">
              <a:rPr lang="ru-RU" smtClean="0"/>
              <a:t>3</a:t>
            </a:fld>
            <a:endParaRPr lang="ru-RU"/>
          </a:p>
        </p:txBody>
      </p:sp>
      <p:graphicFrame>
        <p:nvGraphicFramePr>
          <p:cNvPr id="5" name="Таблица 5">
            <a:extLst>
              <a:ext uri="{FF2B5EF4-FFF2-40B4-BE49-F238E27FC236}">
                <a16:creationId xmlns:a16="http://schemas.microsoft.com/office/drawing/2014/main" id="{5FD1DB87-63A5-4905-B76D-E2427AFF89FF}"/>
              </a:ext>
            </a:extLst>
          </p:cNvPr>
          <p:cNvGraphicFramePr>
            <a:graphicFrameLocks noGrp="1"/>
          </p:cNvGraphicFramePr>
          <p:nvPr>
            <p:extLst>
              <p:ext uri="{D42A27DB-BD31-4B8C-83A1-F6EECF244321}">
                <p14:modId xmlns:p14="http://schemas.microsoft.com/office/powerpoint/2010/main" val="387892894"/>
              </p:ext>
            </p:extLst>
          </p:nvPr>
        </p:nvGraphicFramePr>
        <p:xfrm>
          <a:off x="913413" y="930592"/>
          <a:ext cx="10850930" cy="5608320"/>
        </p:xfrm>
        <a:graphic>
          <a:graphicData uri="http://schemas.openxmlformats.org/drawingml/2006/table">
            <a:tbl>
              <a:tblPr firstRow="1" bandRow="1">
                <a:tableStyleId>{5C22544A-7EE6-4342-B048-85BDC9FD1C3A}</a:tableStyleId>
              </a:tblPr>
              <a:tblGrid>
                <a:gridCol w="364971">
                  <a:extLst>
                    <a:ext uri="{9D8B030D-6E8A-4147-A177-3AD203B41FA5}">
                      <a16:colId xmlns:a16="http://schemas.microsoft.com/office/drawing/2014/main" val="2850142717"/>
                    </a:ext>
                  </a:extLst>
                </a:gridCol>
                <a:gridCol w="1038689">
                  <a:extLst>
                    <a:ext uri="{9D8B030D-6E8A-4147-A177-3AD203B41FA5}">
                      <a16:colId xmlns:a16="http://schemas.microsoft.com/office/drawing/2014/main" val="2298622067"/>
                    </a:ext>
                  </a:extLst>
                </a:gridCol>
                <a:gridCol w="5193436">
                  <a:extLst>
                    <a:ext uri="{9D8B030D-6E8A-4147-A177-3AD203B41FA5}">
                      <a16:colId xmlns:a16="http://schemas.microsoft.com/office/drawing/2014/main" val="124766268"/>
                    </a:ext>
                  </a:extLst>
                </a:gridCol>
                <a:gridCol w="1420427">
                  <a:extLst>
                    <a:ext uri="{9D8B030D-6E8A-4147-A177-3AD203B41FA5}">
                      <a16:colId xmlns:a16="http://schemas.microsoft.com/office/drawing/2014/main" val="1412769573"/>
                    </a:ext>
                  </a:extLst>
                </a:gridCol>
                <a:gridCol w="772358">
                  <a:extLst>
                    <a:ext uri="{9D8B030D-6E8A-4147-A177-3AD203B41FA5}">
                      <a16:colId xmlns:a16="http://schemas.microsoft.com/office/drawing/2014/main" val="608914727"/>
                    </a:ext>
                  </a:extLst>
                </a:gridCol>
                <a:gridCol w="1207363">
                  <a:extLst>
                    <a:ext uri="{9D8B030D-6E8A-4147-A177-3AD203B41FA5}">
                      <a16:colId xmlns:a16="http://schemas.microsoft.com/office/drawing/2014/main" val="2227706117"/>
                    </a:ext>
                  </a:extLst>
                </a:gridCol>
                <a:gridCol w="853686">
                  <a:extLst>
                    <a:ext uri="{9D8B030D-6E8A-4147-A177-3AD203B41FA5}">
                      <a16:colId xmlns:a16="http://schemas.microsoft.com/office/drawing/2014/main" val="1517700532"/>
                    </a:ext>
                  </a:extLst>
                </a:gridCol>
              </a:tblGrid>
              <a:tr h="320040">
                <a:tc rowSpan="2">
                  <a:txBody>
                    <a:bodyPr/>
                    <a:lstStyle/>
                    <a:p>
                      <a:pPr algn="ctr"/>
                      <a:r>
                        <a:rPr lang="en-US" sz="1300" dirty="0"/>
                        <a:t>Level</a:t>
                      </a:r>
                      <a:endParaRPr lang="ru-RU" sz="1300" dirty="0"/>
                    </a:p>
                  </a:txBody>
                  <a:tcPr vert="vert270" anchor="ctr"/>
                </a:tc>
                <a:tc rowSpan="2">
                  <a:txBody>
                    <a:bodyPr/>
                    <a:lstStyle/>
                    <a:p>
                      <a:r>
                        <a:rPr lang="en-US" sz="1300" dirty="0"/>
                        <a:t>Name</a:t>
                      </a:r>
                      <a:endParaRPr lang="ru-RU" sz="1300" dirty="0"/>
                    </a:p>
                  </a:txBody>
                  <a:tcPr anchor="ctr"/>
                </a:tc>
                <a:tc rowSpan="2">
                  <a:txBody>
                    <a:bodyPr/>
                    <a:lstStyle/>
                    <a:p>
                      <a:r>
                        <a:rPr lang="en-US" sz="1300" dirty="0"/>
                        <a:t>Description</a:t>
                      </a:r>
                      <a:endParaRPr lang="ru-RU" sz="1300" dirty="0"/>
                    </a:p>
                  </a:txBody>
                  <a:tcPr anchor="ctr"/>
                </a:tc>
                <a:tc gridSpan="2">
                  <a:txBody>
                    <a:bodyPr/>
                    <a:lstStyle/>
                    <a:p>
                      <a:pPr algn="ctr"/>
                      <a:r>
                        <a:rPr lang="en-US" sz="1300" dirty="0"/>
                        <a:t>DDT</a:t>
                      </a:r>
                      <a:endParaRPr lang="ru-RU" dirty="0"/>
                    </a:p>
                  </a:txBody>
                  <a:tcPr anchor="ctr"/>
                </a:tc>
                <a:tc hMerge="1">
                  <a:txBody>
                    <a:bodyPr/>
                    <a:lstStyle/>
                    <a:p>
                      <a:endParaRPr lang="ru-RU" sz="1300" dirty="0"/>
                    </a:p>
                  </a:txBody>
                  <a:tcPr/>
                </a:tc>
                <a:tc rowSpan="2">
                  <a:txBody>
                    <a:bodyPr/>
                    <a:lstStyle/>
                    <a:p>
                      <a:pPr algn="ctr"/>
                      <a:r>
                        <a:rPr lang="en-US" sz="1300" dirty="0"/>
                        <a:t>DDT fallback</a:t>
                      </a:r>
                      <a:endParaRPr lang="ru-RU" sz="1300" dirty="0"/>
                    </a:p>
                  </a:txBody>
                  <a:tcPr anchor="ctr"/>
                </a:tc>
                <a:tc rowSpan="2">
                  <a:txBody>
                    <a:bodyPr/>
                    <a:lstStyle/>
                    <a:p>
                      <a:pPr algn="ctr"/>
                      <a:r>
                        <a:rPr lang="en-US" sz="1300" dirty="0"/>
                        <a:t>ODD</a:t>
                      </a:r>
                      <a:endParaRPr lang="ru-RU" sz="1300" dirty="0"/>
                    </a:p>
                  </a:txBody>
                  <a:tcPr anchor="ctr"/>
                </a:tc>
                <a:extLst>
                  <a:ext uri="{0D108BD9-81ED-4DB2-BD59-A6C34878D82A}">
                    <a16:rowId xmlns:a16="http://schemas.microsoft.com/office/drawing/2014/main" val="2307394416"/>
                  </a:ext>
                </a:extLst>
              </a:tr>
              <a:tr h="32004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r>
                        <a:rPr lang="en-US" sz="1300" b="1" kern="1200" dirty="0">
                          <a:solidFill>
                            <a:schemeClr val="lt1"/>
                          </a:solidFill>
                          <a:latin typeface="+mn-lt"/>
                          <a:ea typeface="+mn-ea"/>
                          <a:cs typeface="+mn-cs"/>
                        </a:rPr>
                        <a:t>Sustained lateral and longitudinal motion control</a:t>
                      </a:r>
                      <a:endParaRPr lang="ru-RU" sz="1300" dirty="0"/>
                    </a:p>
                  </a:txBody>
                  <a:tcPr anchor="ctr">
                    <a:solidFill>
                      <a:schemeClr val="accent1"/>
                    </a:solidFill>
                  </a:tcPr>
                </a:tc>
                <a:tc>
                  <a:txBody>
                    <a:bodyPr/>
                    <a:lstStyle/>
                    <a:p>
                      <a:pPr algn="ctr"/>
                      <a:r>
                        <a:rPr lang="en-US" sz="1300" b="1" kern="1200" dirty="0">
                          <a:solidFill>
                            <a:schemeClr val="lt1"/>
                          </a:solidFill>
                          <a:latin typeface="+mn-lt"/>
                          <a:ea typeface="+mn-ea"/>
                          <a:cs typeface="+mn-cs"/>
                        </a:rPr>
                        <a:t>OEDR</a:t>
                      </a:r>
                      <a:endParaRPr lang="ru-RU" sz="1300" dirty="0"/>
                    </a:p>
                  </a:txBody>
                  <a:tcPr anchor="ctr">
                    <a:solidFill>
                      <a:schemeClr val="accent1"/>
                    </a:solidFill>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3258826354"/>
                  </a:ext>
                </a:extLst>
              </a:tr>
              <a:tr h="0">
                <a:tc gridSpan="7">
                  <a:txBody>
                    <a:bodyPr/>
                    <a:lstStyle/>
                    <a:p>
                      <a:pPr algn="ctr"/>
                      <a:r>
                        <a:rPr lang="en-US" sz="1300" b="1" dirty="0"/>
                        <a:t>The driver performs part or all of the DDT / </a:t>
                      </a:r>
                      <a:r>
                        <a:rPr lang="en-US" sz="1300" b="1" dirty="0">
                          <a:solidFill>
                            <a:srgbClr val="0000CC"/>
                          </a:solidFill>
                        </a:rPr>
                        <a:t>The driver performs all of the DDT, the driving automation system assists the driver</a:t>
                      </a:r>
                      <a:endParaRPr lang="ru-RU" sz="1300" b="1" dirty="0">
                        <a:solidFill>
                          <a:srgbClr val="0000CC"/>
                        </a:solidFill>
                      </a:endParaRPr>
                    </a:p>
                  </a:txBody>
                  <a:tcPr/>
                </a:tc>
                <a:tc hMerge="1">
                  <a:txBody>
                    <a:bodyPr/>
                    <a:lstStyle/>
                    <a:p>
                      <a:endParaRPr lang="ru-RU" sz="1400" dirty="0"/>
                    </a:p>
                  </a:txBody>
                  <a:tcPr/>
                </a:tc>
                <a:tc hMerge="1">
                  <a:txBody>
                    <a:bodyPr/>
                    <a:lstStyle/>
                    <a:p>
                      <a:endParaRPr lang="ru-RU" sz="1400"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algn="ctr"/>
                      <a:endParaRPr lang="ru-RU" sz="1300" dirty="0"/>
                    </a:p>
                  </a:txBody>
                  <a:tcPr/>
                </a:tc>
                <a:extLst>
                  <a:ext uri="{0D108BD9-81ED-4DB2-BD59-A6C34878D82A}">
                    <a16:rowId xmlns:a16="http://schemas.microsoft.com/office/drawing/2014/main" val="1790799683"/>
                  </a:ext>
                </a:extLst>
              </a:tr>
              <a:tr h="370840">
                <a:tc>
                  <a:txBody>
                    <a:bodyPr/>
                    <a:lstStyle/>
                    <a:p>
                      <a:r>
                        <a:rPr lang="en-US" sz="1300" b="1" dirty="0"/>
                        <a:t>1</a:t>
                      </a:r>
                      <a:endParaRPr lang="ru-RU" sz="1300" b="1" dirty="0"/>
                    </a:p>
                  </a:txBody>
                  <a:tcPr/>
                </a:tc>
                <a:tc>
                  <a:txBody>
                    <a:bodyPr/>
                    <a:lstStyle/>
                    <a:p>
                      <a:r>
                        <a:rPr lang="en-US" sz="1300" b="1" dirty="0"/>
                        <a:t>Driver assistance</a:t>
                      </a:r>
                      <a:endParaRPr lang="ru-RU" sz="1300" b="1" dirty="0"/>
                    </a:p>
                  </a:txBody>
                  <a:tcPr/>
                </a:tc>
                <a:tc>
                  <a:txBody>
                    <a:bodyPr/>
                    <a:lstStyle/>
                    <a:p>
                      <a:r>
                        <a:rPr lang="en-US" sz="1300" b="1" dirty="0"/>
                        <a:t>The sustained and ODD-specific execution by the </a:t>
                      </a:r>
                      <a:r>
                        <a:rPr lang="en-US" sz="1300" b="1" dirty="0">
                          <a:solidFill>
                            <a:srgbClr val="C00000"/>
                          </a:solidFill>
                        </a:rPr>
                        <a:t>driving automation system </a:t>
                      </a:r>
                      <a:r>
                        <a:rPr lang="en-US" sz="1300" b="1" dirty="0"/>
                        <a:t>of either lateral or  longitudinal vehicle motion control subtask, while the driver performs the remainder of the DDT. </a:t>
                      </a:r>
                      <a:endParaRPr lang="ru-RU" sz="1300" b="1" dirty="0"/>
                    </a:p>
                  </a:txBody>
                  <a:tcPr/>
                </a:tc>
                <a:tc>
                  <a:txBody>
                    <a:bodyPr/>
                    <a:lstStyle/>
                    <a:p>
                      <a:r>
                        <a:rPr lang="en-US" sz="1300" b="1" dirty="0"/>
                        <a:t>Driver and system</a:t>
                      </a:r>
                      <a:endParaRPr lang="ru-RU" sz="1300" b="1" dirty="0"/>
                    </a:p>
                  </a:txBody>
                  <a:tcPr/>
                </a:tc>
                <a:tc>
                  <a:txBody>
                    <a:bodyPr/>
                    <a:lstStyle/>
                    <a:p>
                      <a:r>
                        <a:rPr lang="en-US" sz="1300" b="1"/>
                        <a:t>Driver</a:t>
                      </a:r>
                      <a:endParaRPr lang="ru-RU" sz="1300" b="1"/>
                    </a:p>
                  </a:txBody>
                  <a:tcPr/>
                </a:tc>
                <a:tc>
                  <a:txBody>
                    <a:bodyPr/>
                    <a:lstStyle/>
                    <a:p>
                      <a:r>
                        <a:rPr lang="en-US" sz="1300" b="1"/>
                        <a:t>Driver</a:t>
                      </a:r>
                      <a:endParaRPr lang="ru-RU" sz="1300" b="1" dirty="0"/>
                    </a:p>
                  </a:txBody>
                  <a:tcPr/>
                </a:tc>
                <a:tc>
                  <a:txBody>
                    <a:bodyPr/>
                    <a:lstStyle/>
                    <a:p>
                      <a:r>
                        <a:rPr lang="en-US" sz="1300" b="1"/>
                        <a:t>Limited</a:t>
                      </a:r>
                      <a:endParaRPr lang="ru-RU" sz="1300" b="1" dirty="0"/>
                    </a:p>
                  </a:txBody>
                  <a:tcPr/>
                </a:tc>
                <a:extLst>
                  <a:ext uri="{0D108BD9-81ED-4DB2-BD59-A6C34878D82A}">
                    <a16:rowId xmlns:a16="http://schemas.microsoft.com/office/drawing/2014/main" val="2971064747"/>
                  </a:ext>
                </a:extLst>
              </a:tr>
              <a:tr h="370840">
                <a:tc>
                  <a:txBody>
                    <a:bodyPr/>
                    <a:lstStyle/>
                    <a:p>
                      <a:r>
                        <a:rPr lang="en-US" sz="1300" b="1" dirty="0"/>
                        <a:t>2</a:t>
                      </a:r>
                      <a:endParaRPr lang="ru-RU" sz="1300" b="1" dirty="0"/>
                    </a:p>
                  </a:txBody>
                  <a:tcPr/>
                </a:tc>
                <a:tc>
                  <a:txBody>
                    <a:bodyPr/>
                    <a:lstStyle/>
                    <a:p>
                      <a:r>
                        <a:rPr lang="en-US" sz="1300" b="1" dirty="0"/>
                        <a:t>Partial driving automation</a:t>
                      </a:r>
                      <a:endParaRPr lang="ru-RU" sz="1300" b="1" dirty="0"/>
                    </a:p>
                  </a:txBody>
                  <a:tcPr/>
                </a:tc>
                <a:tc>
                  <a:txBody>
                    <a:bodyPr/>
                    <a:lstStyle/>
                    <a:p>
                      <a:r>
                        <a:rPr lang="en-US" sz="1300" b="1" dirty="0"/>
                        <a:t>The sustained and ODD-specific execution by the </a:t>
                      </a:r>
                      <a:r>
                        <a:rPr lang="en-US" sz="1300" b="1" dirty="0">
                          <a:solidFill>
                            <a:srgbClr val="C00000"/>
                          </a:solidFill>
                        </a:rPr>
                        <a:t>driving automation system </a:t>
                      </a:r>
                      <a:r>
                        <a:rPr lang="en-US" sz="1300" b="1" dirty="0"/>
                        <a:t>of both lateral and  longitudinal vehicle motion control subtasks, while the driver completes OEDR subtask and supervises the driving automation system.</a:t>
                      </a:r>
                      <a:endParaRPr lang="ru-RU" sz="1300" b="1" dirty="0"/>
                    </a:p>
                  </a:txBody>
                  <a:tcPr/>
                </a:tc>
                <a:tc>
                  <a:txBody>
                    <a:bodyPr/>
                    <a:lstStyle/>
                    <a:p>
                      <a:r>
                        <a:rPr lang="en-US" sz="1300" b="1" dirty="0"/>
                        <a:t>System</a:t>
                      </a:r>
                      <a:endParaRPr lang="ru-RU" sz="1300" b="1" dirty="0"/>
                    </a:p>
                  </a:txBody>
                  <a:tcPr/>
                </a:tc>
                <a:tc>
                  <a:txBody>
                    <a:bodyPr/>
                    <a:lstStyle/>
                    <a:p>
                      <a:r>
                        <a:rPr lang="en-US" sz="1300" b="1" dirty="0"/>
                        <a:t>Driver</a:t>
                      </a:r>
                      <a:endParaRPr lang="ru-RU" sz="1300" b="1" dirty="0"/>
                    </a:p>
                  </a:txBody>
                  <a:tcPr/>
                </a:tc>
                <a:tc>
                  <a:txBody>
                    <a:bodyPr/>
                    <a:lstStyle/>
                    <a:p>
                      <a:r>
                        <a:rPr lang="en-US" sz="1300" b="1" dirty="0"/>
                        <a:t>Driver</a:t>
                      </a:r>
                      <a:endParaRPr lang="ru-RU" sz="1300" b="1" dirty="0"/>
                    </a:p>
                  </a:txBody>
                  <a:tcPr/>
                </a:tc>
                <a:tc>
                  <a:txBody>
                    <a:bodyPr/>
                    <a:lstStyle/>
                    <a:p>
                      <a:r>
                        <a:rPr lang="en-US" sz="1300" b="1" dirty="0"/>
                        <a:t>Limited</a:t>
                      </a:r>
                      <a:endParaRPr lang="ru-RU" sz="1300" b="1" dirty="0"/>
                    </a:p>
                  </a:txBody>
                  <a:tcPr/>
                </a:tc>
                <a:extLst>
                  <a:ext uri="{0D108BD9-81ED-4DB2-BD59-A6C34878D82A}">
                    <a16:rowId xmlns:a16="http://schemas.microsoft.com/office/drawing/2014/main" val="3387374762"/>
                  </a:ext>
                </a:extLst>
              </a:tr>
              <a:tr h="215433">
                <a:tc gridSpan="7">
                  <a:txBody>
                    <a:bodyPr/>
                    <a:lstStyle/>
                    <a:p>
                      <a:pPr algn="ctr"/>
                      <a:r>
                        <a:rPr lang="en-US" sz="1300" b="1" dirty="0"/>
                        <a:t>An </a:t>
                      </a:r>
                      <a:r>
                        <a:rPr lang="en-US" sz="1300" b="1" dirty="0">
                          <a:solidFill>
                            <a:srgbClr val="C00000"/>
                          </a:solidFill>
                        </a:rPr>
                        <a:t>automated driving system (ADS) </a:t>
                      </a:r>
                      <a:r>
                        <a:rPr lang="en-US" sz="1300" b="1" dirty="0"/>
                        <a:t>performs the entire DDT (while engaged) </a:t>
                      </a:r>
                      <a:endParaRPr lang="ru-RU" sz="1300" b="1" dirty="0"/>
                    </a:p>
                  </a:txBody>
                  <a:tcPr/>
                </a:tc>
                <a:tc hMerge="1">
                  <a:txBody>
                    <a:bodyPr/>
                    <a:lstStyle/>
                    <a:p>
                      <a:endParaRPr lang="ru-RU" sz="1400" dirty="0"/>
                    </a:p>
                  </a:txBody>
                  <a:tcPr/>
                </a:tc>
                <a:tc hMerge="1">
                  <a:txBody>
                    <a:bodyPr/>
                    <a:lstStyle/>
                    <a:p>
                      <a:endParaRPr lang="ru-RU" sz="1400"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algn="ctr"/>
                      <a:endParaRPr lang="ru-RU" sz="1300" dirty="0"/>
                    </a:p>
                  </a:txBody>
                  <a:tcPr/>
                </a:tc>
                <a:extLst>
                  <a:ext uri="{0D108BD9-81ED-4DB2-BD59-A6C34878D82A}">
                    <a16:rowId xmlns:a16="http://schemas.microsoft.com/office/drawing/2014/main" val="458763199"/>
                  </a:ext>
                </a:extLst>
              </a:tr>
              <a:tr h="370840">
                <a:tc>
                  <a:txBody>
                    <a:bodyPr/>
                    <a:lstStyle/>
                    <a:p>
                      <a:r>
                        <a:rPr lang="en-US" sz="1300" b="1" dirty="0"/>
                        <a:t>3</a:t>
                      </a:r>
                      <a:endParaRPr lang="ru-RU" sz="1300" b="1" dirty="0"/>
                    </a:p>
                  </a:txBody>
                  <a:tcPr/>
                </a:tc>
                <a:tc>
                  <a:txBody>
                    <a:bodyPr/>
                    <a:lstStyle/>
                    <a:p>
                      <a:r>
                        <a:rPr lang="en-US" sz="1300" b="1" dirty="0"/>
                        <a:t>Conditional driving automation</a:t>
                      </a:r>
                      <a:endParaRPr lang="ru-RU" sz="1300" b="1" dirty="0"/>
                    </a:p>
                  </a:txBody>
                  <a:tcPr/>
                </a:tc>
                <a:tc>
                  <a:txBody>
                    <a:bodyPr/>
                    <a:lstStyle/>
                    <a:p>
                      <a:r>
                        <a:rPr lang="en-US" sz="1300" b="1" dirty="0"/>
                        <a:t>The sustained and ODD-specific performance by an </a:t>
                      </a:r>
                      <a:r>
                        <a:rPr lang="en-US" sz="1300" b="1" dirty="0">
                          <a:solidFill>
                            <a:srgbClr val="C00000"/>
                          </a:solidFill>
                        </a:rPr>
                        <a:t>ADS</a:t>
                      </a:r>
                      <a:r>
                        <a:rPr lang="en-US" sz="1300" b="1" dirty="0"/>
                        <a:t> of the entire DDT with the expectation that the DDT-fallback ready user is receptive to ADS-issued requests to intervene, as well as to DDT performance-relevant system failures in other vehicle systems and will respond appropriately.</a:t>
                      </a:r>
                      <a:endParaRPr lang="ru-RU" sz="1300" b="1" dirty="0"/>
                    </a:p>
                  </a:txBody>
                  <a:tcPr/>
                </a:tc>
                <a:tc>
                  <a:txBody>
                    <a:bodyPr/>
                    <a:lstStyle/>
                    <a:p>
                      <a:r>
                        <a:rPr lang="en-US" sz="1300" b="1"/>
                        <a:t>System</a:t>
                      </a:r>
                      <a:endParaRPr lang="ru-RU" sz="1300" b="1" dirty="0"/>
                    </a:p>
                  </a:txBody>
                  <a:tcPr/>
                </a:tc>
                <a:tc>
                  <a:txBody>
                    <a:bodyPr/>
                    <a:lstStyle/>
                    <a:p>
                      <a:r>
                        <a:rPr lang="en-US" sz="1300" b="1"/>
                        <a:t>System</a:t>
                      </a:r>
                      <a:endParaRPr lang="ru-RU" sz="1300" b="1" dirty="0"/>
                    </a:p>
                  </a:txBody>
                  <a:tcPr/>
                </a:tc>
                <a:tc>
                  <a:txBody>
                    <a:bodyPr/>
                    <a:lstStyle/>
                    <a:p>
                      <a:r>
                        <a:rPr lang="en-US" sz="1300" b="1"/>
                        <a:t>Fallback-ready user, who becomes the driver during fallback</a:t>
                      </a:r>
                      <a:endParaRPr lang="ru-RU" sz="1300" b="1" dirty="0"/>
                    </a:p>
                  </a:txBody>
                  <a:tcPr/>
                </a:tc>
                <a:tc>
                  <a:txBody>
                    <a:bodyPr/>
                    <a:lstStyle/>
                    <a:p>
                      <a:r>
                        <a:rPr lang="en-US" sz="1300" b="1" dirty="0"/>
                        <a:t>Limited</a:t>
                      </a:r>
                      <a:endParaRPr lang="ru-RU" sz="1300" b="1" dirty="0"/>
                    </a:p>
                  </a:txBody>
                  <a:tcPr/>
                </a:tc>
                <a:extLst>
                  <a:ext uri="{0D108BD9-81ED-4DB2-BD59-A6C34878D82A}">
                    <a16:rowId xmlns:a16="http://schemas.microsoft.com/office/drawing/2014/main" val="1260332943"/>
                  </a:ext>
                </a:extLst>
              </a:tr>
              <a:tr h="370840">
                <a:tc>
                  <a:txBody>
                    <a:bodyPr/>
                    <a:lstStyle/>
                    <a:p>
                      <a:r>
                        <a:rPr lang="en-US" sz="1300" b="1" dirty="0"/>
                        <a:t>4</a:t>
                      </a:r>
                      <a:endParaRPr lang="ru-RU" sz="1300" b="1" dirty="0"/>
                    </a:p>
                  </a:txBody>
                  <a:tcPr/>
                </a:tc>
                <a:tc>
                  <a:txBody>
                    <a:bodyPr/>
                    <a:lstStyle/>
                    <a:p>
                      <a:r>
                        <a:rPr lang="en-US" sz="1300" b="1" dirty="0"/>
                        <a:t>High driving automation</a:t>
                      </a:r>
                      <a:endParaRPr lang="ru-RU" sz="1300" b="1" dirty="0"/>
                    </a:p>
                  </a:txBody>
                  <a:tcPr/>
                </a:tc>
                <a:tc>
                  <a:txBody>
                    <a:bodyPr/>
                    <a:lstStyle/>
                    <a:p>
                      <a:r>
                        <a:rPr lang="en-US" sz="1300" b="1" dirty="0"/>
                        <a:t>The sustained and ODD-specific performance by an </a:t>
                      </a:r>
                      <a:r>
                        <a:rPr lang="en-US" sz="1300" b="1" dirty="0">
                          <a:solidFill>
                            <a:srgbClr val="C00000"/>
                          </a:solidFill>
                        </a:rPr>
                        <a:t>ADS</a:t>
                      </a:r>
                      <a:r>
                        <a:rPr lang="en-US" sz="1300" b="1" dirty="0"/>
                        <a:t> of the entire DDT  and DDT fallback without any expectation that the user will need to intervene.</a:t>
                      </a:r>
                      <a:endParaRPr lang="ru-RU" sz="1300" b="1" dirty="0"/>
                    </a:p>
                  </a:txBody>
                  <a:tcPr/>
                </a:tc>
                <a:tc>
                  <a:txBody>
                    <a:bodyPr/>
                    <a:lstStyle/>
                    <a:p>
                      <a:r>
                        <a:rPr lang="en-US" sz="1300" b="1"/>
                        <a:t>System</a:t>
                      </a:r>
                      <a:endParaRPr lang="ru-RU" sz="1300" b="1" dirty="0"/>
                    </a:p>
                  </a:txBody>
                  <a:tcPr/>
                </a:tc>
                <a:tc>
                  <a:txBody>
                    <a:bodyPr/>
                    <a:lstStyle/>
                    <a:p>
                      <a:r>
                        <a:rPr lang="en-US" sz="1300" b="1"/>
                        <a:t>System </a:t>
                      </a:r>
                      <a:endParaRPr lang="ru-RU" sz="1300" b="1" dirty="0"/>
                    </a:p>
                  </a:txBody>
                  <a:tcPr/>
                </a:tc>
                <a:tc>
                  <a:txBody>
                    <a:bodyPr/>
                    <a:lstStyle/>
                    <a:p>
                      <a:r>
                        <a:rPr lang="en-US" sz="1300" b="1" dirty="0"/>
                        <a:t>System</a:t>
                      </a:r>
                      <a:endParaRPr lang="ru-RU" sz="1300" b="1" dirty="0"/>
                    </a:p>
                  </a:txBody>
                  <a:tcPr/>
                </a:tc>
                <a:tc>
                  <a:txBody>
                    <a:bodyPr/>
                    <a:lstStyle/>
                    <a:p>
                      <a:r>
                        <a:rPr lang="en-US" sz="1300" b="1" dirty="0"/>
                        <a:t>Limited</a:t>
                      </a:r>
                      <a:endParaRPr lang="ru-RU" sz="1300" b="1" dirty="0"/>
                    </a:p>
                  </a:txBody>
                  <a:tcPr/>
                </a:tc>
                <a:extLst>
                  <a:ext uri="{0D108BD9-81ED-4DB2-BD59-A6C34878D82A}">
                    <a16:rowId xmlns:a16="http://schemas.microsoft.com/office/drawing/2014/main" val="1951002213"/>
                  </a:ext>
                </a:extLst>
              </a:tr>
              <a:tr h="370840">
                <a:tc>
                  <a:txBody>
                    <a:bodyPr/>
                    <a:lstStyle/>
                    <a:p>
                      <a:r>
                        <a:rPr lang="en-US" sz="1300" b="1" dirty="0"/>
                        <a:t>5</a:t>
                      </a:r>
                      <a:endParaRPr lang="ru-RU" sz="1300" b="1" dirty="0"/>
                    </a:p>
                  </a:txBody>
                  <a:tcPr/>
                </a:tc>
                <a:tc>
                  <a:txBody>
                    <a:bodyPr/>
                    <a:lstStyle/>
                    <a:p>
                      <a:r>
                        <a:rPr lang="en-US" sz="1300" b="1" dirty="0"/>
                        <a:t>Full driving automation</a:t>
                      </a:r>
                      <a:endParaRPr lang="ru-RU" sz="13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1" dirty="0"/>
                        <a:t>The sustained and unconditional (not ODD-specific) performance by an </a:t>
                      </a:r>
                      <a:r>
                        <a:rPr lang="en-US" sz="1300" b="1" dirty="0">
                          <a:solidFill>
                            <a:srgbClr val="C00000"/>
                          </a:solidFill>
                        </a:rPr>
                        <a:t>ADS</a:t>
                      </a:r>
                      <a:r>
                        <a:rPr lang="en-US" sz="1300" b="1" dirty="0"/>
                        <a:t> of the entire DDT  and DDT fallback without any expectation that the user will need to intervene.</a:t>
                      </a:r>
                      <a:endParaRPr lang="ru-RU" sz="13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1" dirty="0"/>
                        <a:t>System</a:t>
                      </a:r>
                      <a:endParaRPr lang="ru-RU" sz="1300" b="1" dirty="0"/>
                    </a:p>
                  </a:txBody>
                  <a:tcPr/>
                </a:tc>
                <a:tc>
                  <a:txBody>
                    <a:bodyPr/>
                    <a:lstStyle/>
                    <a:p>
                      <a:r>
                        <a:rPr lang="en-US" sz="1300" b="1" dirty="0"/>
                        <a:t>System </a:t>
                      </a:r>
                      <a:endParaRPr lang="ru-RU" sz="1300" b="1" dirty="0"/>
                    </a:p>
                  </a:txBody>
                  <a:tcPr/>
                </a:tc>
                <a:tc>
                  <a:txBody>
                    <a:bodyPr/>
                    <a:lstStyle/>
                    <a:p>
                      <a:r>
                        <a:rPr lang="en-US" sz="1300" b="1" dirty="0"/>
                        <a:t>System</a:t>
                      </a:r>
                      <a:endParaRPr lang="ru-RU" sz="1300" b="1" dirty="0"/>
                    </a:p>
                  </a:txBody>
                  <a:tcPr/>
                </a:tc>
                <a:tc>
                  <a:txBody>
                    <a:bodyPr/>
                    <a:lstStyle/>
                    <a:p>
                      <a:pPr algn="ctr"/>
                      <a:r>
                        <a:rPr lang="en-US" sz="1300" b="1" dirty="0"/>
                        <a:t>Un-limited</a:t>
                      </a:r>
                      <a:endParaRPr lang="ru-RU" sz="1300" b="1" dirty="0"/>
                    </a:p>
                  </a:txBody>
                  <a:tcPr/>
                </a:tc>
                <a:extLst>
                  <a:ext uri="{0D108BD9-81ED-4DB2-BD59-A6C34878D82A}">
                    <a16:rowId xmlns:a16="http://schemas.microsoft.com/office/drawing/2014/main" val="1286724363"/>
                  </a:ext>
                </a:extLst>
              </a:tr>
            </a:tbl>
          </a:graphicData>
        </a:graphic>
      </p:graphicFrame>
      <p:sp>
        <p:nvSpPr>
          <p:cNvPr id="6" name="TextBox 5">
            <a:extLst>
              <a:ext uri="{FF2B5EF4-FFF2-40B4-BE49-F238E27FC236}">
                <a16:creationId xmlns:a16="http://schemas.microsoft.com/office/drawing/2014/main" id="{9BD6ABF4-078F-42D0-A72E-0E2C14926E71}"/>
              </a:ext>
            </a:extLst>
          </p:cNvPr>
          <p:cNvSpPr txBox="1"/>
          <p:nvPr/>
        </p:nvSpPr>
        <p:spPr>
          <a:xfrm rot="16200000">
            <a:off x="-61366" y="2851497"/>
            <a:ext cx="1580226" cy="369332"/>
          </a:xfrm>
          <a:prstGeom prst="rect">
            <a:avLst/>
          </a:prstGeom>
          <a:noFill/>
          <a:ln>
            <a:solidFill>
              <a:srgbClr val="0000CC"/>
            </a:solidFill>
          </a:ln>
        </p:spPr>
        <p:txBody>
          <a:bodyPr wrap="square" rtlCol="0">
            <a:spAutoFit/>
          </a:bodyPr>
          <a:lstStyle/>
          <a:p>
            <a:pPr algn="ctr"/>
            <a:r>
              <a:rPr lang="en-US" dirty="0"/>
              <a:t>Driver support</a:t>
            </a:r>
            <a:endParaRPr lang="ru-RU" dirty="0"/>
          </a:p>
        </p:txBody>
      </p:sp>
      <p:sp>
        <p:nvSpPr>
          <p:cNvPr id="7" name="TextBox 6">
            <a:extLst>
              <a:ext uri="{FF2B5EF4-FFF2-40B4-BE49-F238E27FC236}">
                <a16:creationId xmlns:a16="http://schemas.microsoft.com/office/drawing/2014/main" id="{886548FD-4FC9-48E8-879E-83BDD1E30243}"/>
              </a:ext>
            </a:extLst>
          </p:cNvPr>
          <p:cNvSpPr txBox="1"/>
          <p:nvPr/>
        </p:nvSpPr>
        <p:spPr>
          <a:xfrm rot="16200000">
            <a:off x="-512192" y="5113307"/>
            <a:ext cx="2481878" cy="369332"/>
          </a:xfrm>
          <a:prstGeom prst="rect">
            <a:avLst/>
          </a:prstGeom>
          <a:noFill/>
          <a:ln>
            <a:solidFill>
              <a:srgbClr val="0000CC"/>
            </a:solidFill>
          </a:ln>
        </p:spPr>
        <p:txBody>
          <a:bodyPr wrap="square" rtlCol="0">
            <a:spAutoFit/>
          </a:bodyPr>
          <a:lstStyle/>
          <a:p>
            <a:pPr algn="ctr"/>
            <a:r>
              <a:rPr lang="en-US" dirty="0"/>
              <a:t>Automated driving</a:t>
            </a:r>
            <a:endParaRPr lang="ru-RU" dirty="0"/>
          </a:p>
        </p:txBody>
      </p:sp>
      <p:sp>
        <p:nvSpPr>
          <p:cNvPr id="8" name="TextBox 7">
            <a:extLst>
              <a:ext uri="{FF2B5EF4-FFF2-40B4-BE49-F238E27FC236}">
                <a16:creationId xmlns:a16="http://schemas.microsoft.com/office/drawing/2014/main" id="{B710694C-4205-4E3A-9218-DE89705378FD}"/>
              </a:ext>
            </a:extLst>
          </p:cNvPr>
          <p:cNvSpPr txBox="1"/>
          <p:nvPr/>
        </p:nvSpPr>
        <p:spPr>
          <a:xfrm rot="16200000">
            <a:off x="-881524" y="5113307"/>
            <a:ext cx="2481878" cy="369332"/>
          </a:xfrm>
          <a:prstGeom prst="rect">
            <a:avLst/>
          </a:prstGeom>
          <a:noFill/>
          <a:ln>
            <a:solidFill>
              <a:srgbClr val="0000CC"/>
            </a:solidFill>
          </a:ln>
        </p:spPr>
        <p:txBody>
          <a:bodyPr wrap="square" rtlCol="0">
            <a:spAutoFit/>
          </a:bodyPr>
          <a:lstStyle/>
          <a:p>
            <a:pPr algn="ctr"/>
            <a:r>
              <a:rPr lang="en-US" dirty="0"/>
              <a:t>IWG on FRAV</a:t>
            </a:r>
            <a:endParaRPr lang="ru-RU" dirty="0"/>
          </a:p>
        </p:txBody>
      </p:sp>
      <p:sp>
        <p:nvSpPr>
          <p:cNvPr id="9" name="TextBox 8">
            <a:extLst>
              <a:ext uri="{FF2B5EF4-FFF2-40B4-BE49-F238E27FC236}">
                <a16:creationId xmlns:a16="http://schemas.microsoft.com/office/drawing/2014/main" id="{40F52D43-DAAF-4FBA-95B0-3E81A3F50760}"/>
              </a:ext>
            </a:extLst>
          </p:cNvPr>
          <p:cNvSpPr txBox="1"/>
          <p:nvPr/>
        </p:nvSpPr>
        <p:spPr>
          <a:xfrm rot="16200000">
            <a:off x="-430699" y="2851497"/>
            <a:ext cx="1580226" cy="369332"/>
          </a:xfrm>
          <a:prstGeom prst="rect">
            <a:avLst/>
          </a:prstGeom>
          <a:noFill/>
          <a:ln>
            <a:solidFill>
              <a:srgbClr val="0000CC"/>
            </a:solidFill>
          </a:ln>
        </p:spPr>
        <p:txBody>
          <a:bodyPr wrap="square" rtlCol="0">
            <a:spAutoFit/>
          </a:bodyPr>
          <a:lstStyle/>
          <a:p>
            <a:pPr algn="ctr"/>
            <a:r>
              <a:rPr lang="en-US" dirty="0"/>
              <a:t>TF on ADAS</a:t>
            </a:r>
            <a:endParaRPr lang="ru-RU" dirty="0"/>
          </a:p>
        </p:txBody>
      </p:sp>
    </p:spTree>
    <p:extLst>
      <p:ext uri="{BB962C8B-B14F-4D97-AF65-F5344CB8AC3E}">
        <p14:creationId xmlns:p14="http://schemas.microsoft.com/office/powerpoint/2010/main" val="749953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C26E02-8943-4BEA-97CE-F6C78BC8CF5F}"/>
              </a:ext>
            </a:extLst>
          </p:cNvPr>
          <p:cNvSpPr>
            <a:spLocks noGrp="1"/>
          </p:cNvSpPr>
          <p:nvPr>
            <p:ph type="title"/>
          </p:nvPr>
        </p:nvSpPr>
        <p:spPr>
          <a:xfrm>
            <a:off x="566927" y="-69845"/>
            <a:ext cx="11187107" cy="1325563"/>
          </a:xfrm>
        </p:spPr>
        <p:txBody>
          <a:bodyPr>
            <a:normAutofit fontScale="90000"/>
          </a:bodyPr>
          <a:lstStyle/>
          <a:p>
            <a:r>
              <a:rPr lang="en-US" dirty="0"/>
              <a:t>The automation system performance </a:t>
            </a:r>
            <a:br>
              <a:rPr lang="en-US" dirty="0"/>
            </a:br>
            <a:r>
              <a:rPr lang="en-US" dirty="0"/>
              <a:t>depending on SAE J3016 automation levels hierarchy</a:t>
            </a:r>
            <a:endParaRPr lang="ru-RU" dirty="0"/>
          </a:p>
        </p:txBody>
      </p:sp>
      <p:grpSp>
        <p:nvGrpSpPr>
          <p:cNvPr id="51" name="Группа 50">
            <a:extLst>
              <a:ext uri="{FF2B5EF4-FFF2-40B4-BE49-F238E27FC236}">
                <a16:creationId xmlns:a16="http://schemas.microsoft.com/office/drawing/2014/main" id="{0BA59E25-062A-45BA-B4B4-D9E0E7B50A02}"/>
              </a:ext>
            </a:extLst>
          </p:cNvPr>
          <p:cNvGrpSpPr/>
          <p:nvPr/>
        </p:nvGrpSpPr>
        <p:grpSpPr>
          <a:xfrm>
            <a:off x="566928" y="1038687"/>
            <a:ext cx="10325973" cy="5704022"/>
            <a:chOff x="566928" y="494309"/>
            <a:chExt cx="11058144" cy="6248400"/>
          </a:xfrm>
        </p:grpSpPr>
        <p:sp>
          <p:nvSpPr>
            <p:cNvPr id="27" name="Овал 26">
              <a:extLst>
                <a:ext uri="{FF2B5EF4-FFF2-40B4-BE49-F238E27FC236}">
                  <a16:creationId xmlns:a16="http://schemas.microsoft.com/office/drawing/2014/main" id="{68138D72-531C-4727-82E6-02867144C3D5}"/>
                </a:ext>
              </a:extLst>
            </p:cNvPr>
            <p:cNvSpPr/>
            <p:nvPr/>
          </p:nvSpPr>
          <p:spPr>
            <a:xfrm>
              <a:off x="566928" y="494309"/>
              <a:ext cx="11058144" cy="6248400"/>
            </a:xfrm>
            <a:prstGeom prst="ellipse">
              <a:avLst/>
            </a:prstGeom>
            <a:solidFill>
              <a:srgbClr val="B0DD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a:extLst>
                <a:ext uri="{FF2B5EF4-FFF2-40B4-BE49-F238E27FC236}">
                  <a16:creationId xmlns:a16="http://schemas.microsoft.com/office/drawing/2014/main" id="{6C535CE9-9163-443E-A0FE-CA9F0E926828}"/>
                </a:ext>
              </a:extLst>
            </p:cNvPr>
            <p:cNvSpPr/>
            <p:nvPr/>
          </p:nvSpPr>
          <p:spPr>
            <a:xfrm>
              <a:off x="749808" y="847877"/>
              <a:ext cx="8558784" cy="5620512"/>
            </a:xfrm>
            <a:prstGeom prst="ellipse">
              <a:avLst/>
            </a:prstGeom>
            <a:solidFill>
              <a:srgbClr val="C39B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Овал 28">
              <a:extLst>
                <a:ext uri="{FF2B5EF4-FFF2-40B4-BE49-F238E27FC236}">
                  <a16:creationId xmlns:a16="http://schemas.microsoft.com/office/drawing/2014/main" id="{6C970AC2-F73A-4414-B8C1-EAB1486FA857}"/>
                </a:ext>
              </a:extLst>
            </p:cNvPr>
            <p:cNvSpPr/>
            <p:nvPr/>
          </p:nvSpPr>
          <p:spPr>
            <a:xfrm>
              <a:off x="911352" y="1238020"/>
              <a:ext cx="5827776" cy="4840224"/>
            </a:xfrm>
            <a:prstGeom prst="ellipse">
              <a:avLst/>
            </a:prstGeom>
            <a:solidFill>
              <a:srgbClr val="5DD5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Овал 29">
              <a:extLst>
                <a:ext uri="{FF2B5EF4-FFF2-40B4-BE49-F238E27FC236}">
                  <a16:creationId xmlns:a16="http://schemas.microsoft.com/office/drawing/2014/main" id="{582F389D-BFD2-43B5-8F70-68764D11A65B}"/>
                </a:ext>
              </a:extLst>
            </p:cNvPr>
            <p:cNvSpPr/>
            <p:nvPr/>
          </p:nvSpPr>
          <p:spPr>
            <a:xfrm>
              <a:off x="1383792" y="1652549"/>
              <a:ext cx="2426208" cy="402336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TextBox 30">
              <a:extLst>
                <a:ext uri="{FF2B5EF4-FFF2-40B4-BE49-F238E27FC236}">
                  <a16:creationId xmlns:a16="http://schemas.microsoft.com/office/drawing/2014/main" id="{28C1B234-0968-485F-BCA0-0A25D927FB88}"/>
                </a:ext>
              </a:extLst>
            </p:cNvPr>
            <p:cNvSpPr txBox="1"/>
            <p:nvPr/>
          </p:nvSpPr>
          <p:spPr>
            <a:xfrm>
              <a:off x="1798320" y="2530373"/>
              <a:ext cx="1511808" cy="1193655"/>
            </a:xfrm>
            <a:prstGeom prst="roundRect">
              <a:avLst/>
            </a:prstGeom>
            <a:solidFill>
              <a:srgbClr val="FFFF3F"/>
            </a:solidFill>
            <a:ln w="6350">
              <a:solidFill>
                <a:srgbClr val="0000CC"/>
              </a:solidFill>
            </a:ln>
          </p:spPr>
          <p:txBody>
            <a:bodyPr wrap="square" rtlCol="0">
              <a:spAutoFit/>
            </a:bodyPr>
            <a:lstStyle/>
            <a:p>
              <a:pPr algn="ctr"/>
              <a:r>
                <a:rPr lang="en-US" sz="1600" b="1" dirty="0">
                  <a:solidFill>
                    <a:schemeClr val="bg2">
                      <a:lumMod val="10000"/>
                    </a:schemeClr>
                  </a:solidFill>
                </a:rPr>
                <a:t>Level</a:t>
              </a:r>
              <a:r>
                <a:rPr lang="ru-RU" sz="1600" b="1" dirty="0">
                  <a:solidFill>
                    <a:schemeClr val="bg2">
                      <a:lumMod val="10000"/>
                    </a:schemeClr>
                  </a:solidFill>
                </a:rPr>
                <a:t> 1:</a:t>
              </a:r>
            </a:p>
            <a:p>
              <a:pPr algn="ctr"/>
              <a:r>
                <a:rPr lang="en-US" sz="1400" dirty="0">
                  <a:solidFill>
                    <a:schemeClr val="bg2">
                      <a:lumMod val="10000"/>
                    </a:schemeClr>
                  </a:solidFill>
                </a:rPr>
                <a:t>Vehicle longitudinal motion  control</a:t>
              </a:r>
              <a:endParaRPr lang="ru-RU" sz="1400" dirty="0">
                <a:solidFill>
                  <a:schemeClr val="bg2">
                    <a:lumMod val="10000"/>
                  </a:schemeClr>
                </a:solidFill>
              </a:endParaRPr>
            </a:p>
          </p:txBody>
        </p:sp>
        <p:sp>
          <p:nvSpPr>
            <p:cNvPr id="32" name="TextBox 31">
              <a:extLst>
                <a:ext uri="{FF2B5EF4-FFF2-40B4-BE49-F238E27FC236}">
                  <a16:creationId xmlns:a16="http://schemas.microsoft.com/office/drawing/2014/main" id="{1A1DF464-5A63-4468-854C-DC180E309B39}"/>
                </a:ext>
              </a:extLst>
            </p:cNvPr>
            <p:cNvSpPr txBox="1"/>
            <p:nvPr/>
          </p:nvSpPr>
          <p:spPr>
            <a:xfrm>
              <a:off x="1798320" y="4011701"/>
              <a:ext cx="1511808" cy="932543"/>
            </a:xfrm>
            <a:prstGeom prst="roundRect">
              <a:avLst/>
            </a:prstGeom>
            <a:solidFill>
              <a:srgbClr val="FFFF3F"/>
            </a:solidFill>
            <a:ln>
              <a:solidFill>
                <a:srgbClr val="0000CC"/>
              </a:solidFill>
            </a:ln>
          </p:spPr>
          <p:txBody>
            <a:bodyPr wrap="square" rtlCol="0">
              <a:spAutoFit/>
            </a:bodyPr>
            <a:lstStyle/>
            <a:p>
              <a:pPr algn="ctr"/>
              <a:r>
                <a:rPr lang="en-US" sz="1600" b="1" dirty="0">
                  <a:solidFill>
                    <a:schemeClr val="bg2">
                      <a:lumMod val="10000"/>
                    </a:schemeClr>
                  </a:solidFill>
                </a:rPr>
                <a:t>Level</a:t>
              </a:r>
              <a:r>
                <a:rPr lang="ru-RU" sz="1600" b="1" dirty="0">
                  <a:solidFill>
                    <a:schemeClr val="bg2">
                      <a:lumMod val="10000"/>
                    </a:schemeClr>
                  </a:solidFill>
                </a:rPr>
                <a:t> </a:t>
              </a:r>
              <a:r>
                <a:rPr lang="en-US" sz="1600" b="1" dirty="0">
                  <a:solidFill>
                    <a:schemeClr val="bg2">
                      <a:lumMod val="10000"/>
                    </a:schemeClr>
                  </a:solidFill>
                </a:rPr>
                <a:t>1</a:t>
              </a:r>
              <a:r>
                <a:rPr lang="ru-RU" sz="1600" b="1" dirty="0">
                  <a:solidFill>
                    <a:schemeClr val="bg2">
                      <a:lumMod val="10000"/>
                    </a:schemeClr>
                  </a:solidFill>
                </a:rPr>
                <a:t>:</a:t>
              </a:r>
            </a:p>
            <a:p>
              <a:pPr algn="ctr"/>
              <a:r>
                <a:rPr lang="en-US" sz="1400" dirty="0">
                  <a:solidFill>
                    <a:schemeClr val="bg2">
                      <a:lumMod val="10000"/>
                    </a:schemeClr>
                  </a:solidFill>
                </a:rPr>
                <a:t>Vehicle lateral motion  control</a:t>
              </a:r>
              <a:endParaRPr lang="ru-RU" sz="1400" dirty="0">
                <a:solidFill>
                  <a:schemeClr val="bg2">
                    <a:lumMod val="10000"/>
                  </a:schemeClr>
                </a:solidFill>
              </a:endParaRPr>
            </a:p>
          </p:txBody>
        </p:sp>
        <p:sp>
          <p:nvSpPr>
            <p:cNvPr id="33" name="TextBox 32">
              <a:extLst>
                <a:ext uri="{FF2B5EF4-FFF2-40B4-BE49-F238E27FC236}">
                  <a16:creationId xmlns:a16="http://schemas.microsoft.com/office/drawing/2014/main" id="{9EC23FD0-5E04-4379-8D54-DEDFBD160FFF}"/>
                </a:ext>
              </a:extLst>
            </p:cNvPr>
            <p:cNvSpPr txBox="1"/>
            <p:nvPr/>
          </p:nvSpPr>
          <p:spPr>
            <a:xfrm>
              <a:off x="2383537" y="3642285"/>
              <a:ext cx="402336" cy="369332"/>
            </a:xfrm>
            <a:prstGeom prst="rect">
              <a:avLst/>
            </a:prstGeom>
            <a:noFill/>
          </p:spPr>
          <p:txBody>
            <a:bodyPr wrap="square" rtlCol="0">
              <a:spAutoFit/>
            </a:bodyPr>
            <a:lstStyle/>
            <a:p>
              <a:r>
                <a:rPr lang="ru-RU" b="1" dirty="0">
                  <a:solidFill>
                    <a:schemeClr val="bg2">
                      <a:lumMod val="10000"/>
                    </a:schemeClr>
                  </a:solidFill>
                </a:rPr>
                <a:t>+</a:t>
              </a:r>
            </a:p>
          </p:txBody>
        </p:sp>
        <p:sp>
          <p:nvSpPr>
            <p:cNvPr id="34" name="TextBox 33">
              <a:extLst>
                <a:ext uri="{FF2B5EF4-FFF2-40B4-BE49-F238E27FC236}">
                  <a16:creationId xmlns:a16="http://schemas.microsoft.com/office/drawing/2014/main" id="{A2C06D50-4D74-40C7-9DC1-76979C3F42F0}"/>
                </a:ext>
              </a:extLst>
            </p:cNvPr>
            <p:cNvSpPr txBox="1"/>
            <p:nvPr/>
          </p:nvSpPr>
          <p:spPr>
            <a:xfrm>
              <a:off x="1798320" y="1932965"/>
              <a:ext cx="1645920" cy="370865"/>
            </a:xfrm>
            <a:prstGeom prst="rect">
              <a:avLst/>
            </a:prstGeom>
            <a:noFill/>
          </p:spPr>
          <p:txBody>
            <a:bodyPr wrap="square" rtlCol="0">
              <a:spAutoFit/>
            </a:bodyPr>
            <a:lstStyle/>
            <a:p>
              <a:pPr algn="ctr"/>
              <a:r>
                <a:rPr lang="en-US" sz="1600" b="1" dirty="0">
                  <a:solidFill>
                    <a:schemeClr val="bg2">
                      <a:lumMod val="10000"/>
                    </a:schemeClr>
                  </a:solidFill>
                </a:rPr>
                <a:t>Level </a:t>
              </a:r>
              <a:r>
                <a:rPr lang="ru-RU" sz="1600" b="1" dirty="0">
                  <a:solidFill>
                    <a:schemeClr val="bg2">
                      <a:lumMod val="10000"/>
                    </a:schemeClr>
                  </a:solidFill>
                </a:rPr>
                <a:t>2:</a:t>
              </a:r>
            </a:p>
          </p:txBody>
        </p:sp>
        <p:sp>
          <p:nvSpPr>
            <p:cNvPr id="35" name="TextBox 34">
              <a:extLst>
                <a:ext uri="{FF2B5EF4-FFF2-40B4-BE49-F238E27FC236}">
                  <a16:creationId xmlns:a16="http://schemas.microsoft.com/office/drawing/2014/main" id="{C3599A1D-E4D6-43D3-AC5C-86D927C6D0AD}"/>
                </a:ext>
              </a:extLst>
            </p:cNvPr>
            <p:cNvSpPr txBox="1"/>
            <p:nvPr/>
          </p:nvSpPr>
          <p:spPr>
            <a:xfrm>
              <a:off x="3243072" y="1426997"/>
              <a:ext cx="1645920" cy="370865"/>
            </a:xfrm>
            <a:prstGeom prst="rect">
              <a:avLst/>
            </a:prstGeom>
            <a:noFill/>
          </p:spPr>
          <p:txBody>
            <a:bodyPr wrap="square" rtlCol="0">
              <a:spAutoFit/>
            </a:bodyPr>
            <a:lstStyle/>
            <a:p>
              <a:pPr algn="ctr"/>
              <a:r>
                <a:rPr lang="en-US" sz="1600" b="1" dirty="0">
                  <a:solidFill>
                    <a:schemeClr val="bg2">
                      <a:lumMod val="10000"/>
                    </a:schemeClr>
                  </a:solidFill>
                </a:rPr>
                <a:t>Level</a:t>
              </a:r>
              <a:r>
                <a:rPr lang="ru-RU" sz="1600" b="1" dirty="0">
                  <a:solidFill>
                    <a:schemeClr val="bg2">
                      <a:lumMod val="10000"/>
                    </a:schemeClr>
                  </a:solidFill>
                </a:rPr>
                <a:t> 3:</a:t>
              </a:r>
            </a:p>
          </p:txBody>
        </p:sp>
        <p:sp>
          <p:nvSpPr>
            <p:cNvPr id="36" name="TextBox 35">
              <a:extLst>
                <a:ext uri="{FF2B5EF4-FFF2-40B4-BE49-F238E27FC236}">
                  <a16:creationId xmlns:a16="http://schemas.microsoft.com/office/drawing/2014/main" id="{B57208CF-41FD-4085-B432-25A2F809D6B4}"/>
                </a:ext>
              </a:extLst>
            </p:cNvPr>
            <p:cNvSpPr txBox="1"/>
            <p:nvPr/>
          </p:nvSpPr>
          <p:spPr>
            <a:xfrm>
              <a:off x="5596128" y="1317269"/>
              <a:ext cx="1645920" cy="370865"/>
            </a:xfrm>
            <a:prstGeom prst="rect">
              <a:avLst/>
            </a:prstGeom>
            <a:noFill/>
          </p:spPr>
          <p:txBody>
            <a:bodyPr wrap="square" rtlCol="0">
              <a:spAutoFit/>
            </a:bodyPr>
            <a:lstStyle/>
            <a:p>
              <a:pPr algn="ctr"/>
              <a:r>
                <a:rPr lang="en-US" sz="1600" b="1" dirty="0">
                  <a:solidFill>
                    <a:schemeClr val="bg2">
                      <a:lumMod val="10000"/>
                    </a:schemeClr>
                  </a:solidFill>
                </a:rPr>
                <a:t>Level</a:t>
              </a:r>
              <a:r>
                <a:rPr lang="ru-RU" sz="1600" b="1" dirty="0">
                  <a:solidFill>
                    <a:schemeClr val="bg2">
                      <a:lumMod val="10000"/>
                    </a:schemeClr>
                  </a:solidFill>
                </a:rPr>
                <a:t> 4:</a:t>
              </a:r>
            </a:p>
          </p:txBody>
        </p:sp>
        <p:sp>
          <p:nvSpPr>
            <p:cNvPr id="37" name="TextBox 36">
              <a:extLst>
                <a:ext uri="{FF2B5EF4-FFF2-40B4-BE49-F238E27FC236}">
                  <a16:creationId xmlns:a16="http://schemas.microsoft.com/office/drawing/2014/main" id="{88623AD7-7B1D-4D18-A53C-A4F1B8DFD28C}"/>
                </a:ext>
              </a:extLst>
            </p:cNvPr>
            <p:cNvSpPr txBox="1"/>
            <p:nvPr/>
          </p:nvSpPr>
          <p:spPr>
            <a:xfrm>
              <a:off x="8010144" y="1244117"/>
              <a:ext cx="1645920" cy="370865"/>
            </a:xfrm>
            <a:prstGeom prst="rect">
              <a:avLst/>
            </a:prstGeom>
            <a:noFill/>
          </p:spPr>
          <p:txBody>
            <a:bodyPr wrap="square" rtlCol="0">
              <a:spAutoFit/>
            </a:bodyPr>
            <a:lstStyle/>
            <a:p>
              <a:pPr algn="ctr"/>
              <a:r>
                <a:rPr lang="en-US" sz="1600" b="1" dirty="0">
                  <a:solidFill>
                    <a:schemeClr val="bg2">
                      <a:lumMod val="10000"/>
                    </a:schemeClr>
                  </a:solidFill>
                </a:rPr>
                <a:t>Level</a:t>
              </a:r>
              <a:r>
                <a:rPr lang="ru-RU" sz="1600" b="1" dirty="0">
                  <a:solidFill>
                    <a:schemeClr val="bg2">
                      <a:lumMod val="10000"/>
                    </a:schemeClr>
                  </a:solidFill>
                </a:rPr>
                <a:t> 5:</a:t>
              </a:r>
            </a:p>
          </p:txBody>
        </p:sp>
        <p:sp>
          <p:nvSpPr>
            <p:cNvPr id="38" name="TextBox 37">
              <a:extLst>
                <a:ext uri="{FF2B5EF4-FFF2-40B4-BE49-F238E27FC236}">
                  <a16:creationId xmlns:a16="http://schemas.microsoft.com/office/drawing/2014/main" id="{DDC2B03C-F14B-4356-974C-76B5E80D7358}"/>
                </a:ext>
              </a:extLst>
            </p:cNvPr>
            <p:cNvSpPr txBox="1"/>
            <p:nvPr/>
          </p:nvSpPr>
          <p:spPr>
            <a:xfrm>
              <a:off x="3998976" y="3511829"/>
              <a:ext cx="402336" cy="369332"/>
            </a:xfrm>
            <a:prstGeom prst="rect">
              <a:avLst/>
            </a:prstGeom>
            <a:noFill/>
          </p:spPr>
          <p:txBody>
            <a:bodyPr wrap="square" rtlCol="0">
              <a:spAutoFit/>
            </a:bodyPr>
            <a:lstStyle/>
            <a:p>
              <a:r>
                <a:rPr lang="ru-RU" b="1" dirty="0">
                  <a:solidFill>
                    <a:schemeClr val="bg2">
                      <a:lumMod val="10000"/>
                    </a:schemeClr>
                  </a:solidFill>
                </a:rPr>
                <a:t>+</a:t>
              </a:r>
            </a:p>
          </p:txBody>
        </p:sp>
        <p:sp>
          <p:nvSpPr>
            <p:cNvPr id="39" name="TextBox 38">
              <a:extLst>
                <a:ext uri="{FF2B5EF4-FFF2-40B4-BE49-F238E27FC236}">
                  <a16:creationId xmlns:a16="http://schemas.microsoft.com/office/drawing/2014/main" id="{E598351E-7668-412B-B52C-0F694E873FB4}"/>
                </a:ext>
              </a:extLst>
            </p:cNvPr>
            <p:cNvSpPr txBox="1"/>
            <p:nvPr/>
          </p:nvSpPr>
          <p:spPr>
            <a:xfrm>
              <a:off x="4447026" y="2675911"/>
              <a:ext cx="1822704" cy="2798345"/>
            </a:xfrm>
            <a:prstGeom prst="rect">
              <a:avLst/>
            </a:prstGeom>
            <a:noFill/>
          </p:spPr>
          <p:txBody>
            <a:bodyPr wrap="square" rtlCol="0">
              <a:spAutoFit/>
            </a:bodyPr>
            <a:lstStyle/>
            <a:p>
              <a:pPr marL="180000" indent="-180000">
                <a:buFont typeface="Arial" pitchFamily="34" charset="0"/>
                <a:buChar char="•"/>
              </a:pPr>
              <a:r>
                <a:rPr lang="en-US" sz="2000" dirty="0">
                  <a:solidFill>
                    <a:schemeClr val="bg2">
                      <a:lumMod val="10000"/>
                    </a:schemeClr>
                  </a:solidFill>
                </a:rPr>
                <a:t>OEDR</a:t>
              </a:r>
              <a:br>
                <a:rPr lang="en-US" sz="2000" dirty="0">
                  <a:solidFill>
                    <a:schemeClr val="bg2">
                      <a:lumMod val="10000"/>
                    </a:schemeClr>
                  </a:solidFill>
                </a:rPr>
              </a:br>
              <a:r>
                <a:rPr lang="en-US" sz="2000" dirty="0">
                  <a:solidFill>
                    <a:schemeClr val="bg2">
                      <a:lumMod val="10000"/>
                    </a:schemeClr>
                  </a:solidFill>
                </a:rPr>
                <a:t>(complete) </a:t>
              </a:r>
            </a:p>
            <a:p>
              <a:pPr marL="180000" indent="-180000">
                <a:buFont typeface="Arial" pitchFamily="34" charset="0"/>
                <a:buChar char="•"/>
              </a:pPr>
              <a:r>
                <a:rPr lang="en-US" sz="2000" dirty="0">
                  <a:solidFill>
                    <a:schemeClr val="bg2">
                      <a:lumMod val="10000"/>
                    </a:schemeClr>
                  </a:solidFill>
                </a:rPr>
                <a:t>ODD (specific)</a:t>
              </a:r>
              <a:endParaRPr lang="ru-RU" sz="2000" dirty="0">
                <a:solidFill>
                  <a:schemeClr val="bg2">
                    <a:lumMod val="10000"/>
                  </a:schemeClr>
                </a:solidFill>
              </a:endParaRPr>
            </a:p>
            <a:p>
              <a:pPr marL="180000" indent="-180000">
                <a:buFont typeface="Arial" pitchFamily="34" charset="0"/>
                <a:buChar char="•"/>
              </a:pPr>
              <a:r>
                <a:rPr lang="en-US" sz="2000" dirty="0">
                  <a:solidFill>
                    <a:schemeClr val="bg2">
                      <a:lumMod val="10000"/>
                    </a:schemeClr>
                  </a:solidFill>
                </a:rPr>
                <a:t>DDT fallback-ready user</a:t>
              </a:r>
              <a:endParaRPr lang="ru-RU" sz="2000" dirty="0">
                <a:solidFill>
                  <a:schemeClr val="bg2">
                    <a:lumMod val="10000"/>
                  </a:schemeClr>
                </a:solidFill>
              </a:endParaRPr>
            </a:p>
            <a:p>
              <a:endParaRPr lang="ru-RU" sz="2000" dirty="0">
                <a:solidFill>
                  <a:schemeClr val="bg2">
                    <a:lumMod val="10000"/>
                  </a:schemeClr>
                </a:solidFill>
              </a:endParaRPr>
            </a:p>
          </p:txBody>
        </p:sp>
      </p:grpSp>
      <p:sp>
        <p:nvSpPr>
          <p:cNvPr id="53" name="TextBox 52">
            <a:extLst>
              <a:ext uri="{FF2B5EF4-FFF2-40B4-BE49-F238E27FC236}">
                <a16:creationId xmlns:a16="http://schemas.microsoft.com/office/drawing/2014/main" id="{EA23F064-E602-4D09-94D9-98A20795D7C5}"/>
              </a:ext>
            </a:extLst>
          </p:cNvPr>
          <p:cNvSpPr txBox="1"/>
          <p:nvPr/>
        </p:nvSpPr>
        <p:spPr>
          <a:xfrm>
            <a:off x="6511492" y="3040337"/>
            <a:ext cx="1702021" cy="2246769"/>
          </a:xfrm>
          <a:prstGeom prst="rect">
            <a:avLst/>
          </a:prstGeom>
          <a:noFill/>
        </p:spPr>
        <p:txBody>
          <a:bodyPr wrap="square" rtlCol="0">
            <a:spAutoFit/>
          </a:bodyPr>
          <a:lstStyle/>
          <a:p>
            <a:pPr marL="180000" indent="-180000">
              <a:buFont typeface="Arial" pitchFamily="34" charset="0"/>
              <a:buChar char="•"/>
            </a:pPr>
            <a:r>
              <a:rPr lang="en-US" sz="2000" dirty="0">
                <a:solidFill>
                  <a:schemeClr val="bg2">
                    <a:lumMod val="10000"/>
                  </a:schemeClr>
                </a:solidFill>
              </a:rPr>
              <a:t>OEDR (complete)</a:t>
            </a:r>
            <a:endParaRPr lang="ru-RU" sz="2000" dirty="0">
              <a:solidFill>
                <a:schemeClr val="bg2">
                  <a:lumMod val="10000"/>
                </a:schemeClr>
              </a:solidFill>
            </a:endParaRPr>
          </a:p>
          <a:p>
            <a:pPr marL="180000" indent="-180000">
              <a:buFont typeface="Arial" pitchFamily="34" charset="0"/>
              <a:buChar char="•"/>
            </a:pPr>
            <a:r>
              <a:rPr lang="en-US" sz="2000" dirty="0">
                <a:solidFill>
                  <a:schemeClr val="bg2">
                    <a:lumMod val="10000"/>
                  </a:schemeClr>
                </a:solidFill>
              </a:rPr>
              <a:t>ODD (specific)</a:t>
            </a:r>
            <a:endParaRPr lang="ru-RU" sz="2000" dirty="0">
              <a:solidFill>
                <a:schemeClr val="bg2">
                  <a:lumMod val="10000"/>
                </a:schemeClr>
              </a:solidFill>
            </a:endParaRPr>
          </a:p>
          <a:p>
            <a:pPr marL="180000" indent="-180000">
              <a:buFont typeface="Arial" pitchFamily="34" charset="0"/>
              <a:buChar char="•"/>
            </a:pPr>
            <a:r>
              <a:rPr lang="en-US" sz="2000" dirty="0">
                <a:solidFill>
                  <a:schemeClr val="bg2">
                    <a:lumMod val="10000"/>
                  </a:schemeClr>
                </a:solidFill>
              </a:rPr>
              <a:t>System </a:t>
            </a:r>
            <a:br>
              <a:rPr lang="en-US" sz="2000" dirty="0">
                <a:solidFill>
                  <a:schemeClr val="bg2">
                    <a:lumMod val="10000"/>
                  </a:schemeClr>
                </a:solidFill>
              </a:rPr>
            </a:br>
            <a:r>
              <a:rPr lang="en-US" sz="2000" dirty="0">
                <a:solidFill>
                  <a:schemeClr val="bg2">
                    <a:lumMod val="10000"/>
                  </a:schemeClr>
                </a:solidFill>
              </a:rPr>
              <a:t>DDT fallback</a:t>
            </a:r>
            <a:endParaRPr lang="ru-RU" sz="2000" dirty="0">
              <a:solidFill>
                <a:schemeClr val="bg2">
                  <a:lumMod val="10000"/>
                </a:schemeClr>
              </a:solidFill>
            </a:endParaRPr>
          </a:p>
          <a:p>
            <a:endParaRPr lang="ru-RU" sz="2000" dirty="0">
              <a:solidFill>
                <a:schemeClr val="bg2">
                  <a:lumMod val="10000"/>
                </a:schemeClr>
              </a:solidFill>
            </a:endParaRPr>
          </a:p>
        </p:txBody>
      </p:sp>
      <p:sp>
        <p:nvSpPr>
          <p:cNvPr id="55" name="TextBox 54">
            <a:extLst>
              <a:ext uri="{FF2B5EF4-FFF2-40B4-BE49-F238E27FC236}">
                <a16:creationId xmlns:a16="http://schemas.microsoft.com/office/drawing/2014/main" id="{C25D107A-F494-43BA-B195-8D1B36B40450}"/>
              </a:ext>
            </a:extLst>
          </p:cNvPr>
          <p:cNvSpPr txBox="1"/>
          <p:nvPr/>
        </p:nvSpPr>
        <p:spPr>
          <a:xfrm>
            <a:off x="8779580" y="3032697"/>
            <a:ext cx="1702021" cy="2246769"/>
          </a:xfrm>
          <a:prstGeom prst="rect">
            <a:avLst/>
          </a:prstGeom>
          <a:noFill/>
        </p:spPr>
        <p:txBody>
          <a:bodyPr wrap="square" rtlCol="0">
            <a:spAutoFit/>
          </a:bodyPr>
          <a:lstStyle/>
          <a:p>
            <a:pPr marL="180000" indent="-180000">
              <a:buFont typeface="Arial" pitchFamily="34" charset="0"/>
              <a:buChar char="•"/>
            </a:pPr>
            <a:r>
              <a:rPr lang="en-US" sz="2000" dirty="0">
                <a:solidFill>
                  <a:schemeClr val="bg2">
                    <a:lumMod val="10000"/>
                  </a:schemeClr>
                </a:solidFill>
              </a:rPr>
              <a:t>OEDR (complete)</a:t>
            </a:r>
            <a:endParaRPr lang="ru-RU" sz="2000" dirty="0">
              <a:solidFill>
                <a:schemeClr val="bg2">
                  <a:lumMod val="10000"/>
                </a:schemeClr>
              </a:solidFill>
            </a:endParaRPr>
          </a:p>
          <a:p>
            <a:pPr marL="180000" indent="-180000">
              <a:buFont typeface="Arial" pitchFamily="34" charset="0"/>
              <a:buChar char="•"/>
            </a:pPr>
            <a:r>
              <a:rPr lang="en-US" sz="2000" dirty="0">
                <a:solidFill>
                  <a:schemeClr val="bg2">
                    <a:lumMod val="10000"/>
                  </a:schemeClr>
                </a:solidFill>
              </a:rPr>
              <a:t>ODD (unlimited)</a:t>
            </a:r>
            <a:endParaRPr lang="ru-RU" sz="2000" dirty="0">
              <a:solidFill>
                <a:schemeClr val="bg2">
                  <a:lumMod val="10000"/>
                </a:schemeClr>
              </a:solidFill>
            </a:endParaRPr>
          </a:p>
          <a:p>
            <a:pPr marL="180000" indent="-180000">
              <a:buFont typeface="Arial" pitchFamily="34" charset="0"/>
              <a:buChar char="•"/>
            </a:pPr>
            <a:r>
              <a:rPr lang="en-US" sz="2000" dirty="0">
                <a:solidFill>
                  <a:schemeClr val="bg2">
                    <a:lumMod val="10000"/>
                  </a:schemeClr>
                </a:solidFill>
              </a:rPr>
              <a:t>System </a:t>
            </a:r>
            <a:br>
              <a:rPr lang="en-US" sz="2000" dirty="0">
                <a:solidFill>
                  <a:schemeClr val="bg2">
                    <a:lumMod val="10000"/>
                  </a:schemeClr>
                </a:solidFill>
              </a:rPr>
            </a:br>
            <a:r>
              <a:rPr lang="en-US" sz="2000" dirty="0">
                <a:solidFill>
                  <a:schemeClr val="bg2">
                    <a:lumMod val="10000"/>
                  </a:schemeClr>
                </a:solidFill>
              </a:rPr>
              <a:t>DDT fallback</a:t>
            </a:r>
            <a:endParaRPr lang="ru-RU" sz="2000" dirty="0">
              <a:solidFill>
                <a:schemeClr val="bg2">
                  <a:lumMod val="10000"/>
                </a:schemeClr>
              </a:solidFill>
            </a:endParaRPr>
          </a:p>
          <a:p>
            <a:endParaRPr lang="ru-RU" sz="2000" dirty="0">
              <a:solidFill>
                <a:schemeClr val="bg2">
                  <a:lumMod val="10000"/>
                </a:schemeClr>
              </a:solidFill>
            </a:endParaRPr>
          </a:p>
        </p:txBody>
      </p:sp>
      <p:sp>
        <p:nvSpPr>
          <p:cNvPr id="3" name="Номер слайда 2">
            <a:extLst>
              <a:ext uri="{FF2B5EF4-FFF2-40B4-BE49-F238E27FC236}">
                <a16:creationId xmlns:a16="http://schemas.microsoft.com/office/drawing/2014/main" id="{7AB0B7F5-90E5-4DA6-8EC4-C305457D9C39}"/>
              </a:ext>
            </a:extLst>
          </p:cNvPr>
          <p:cNvSpPr>
            <a:spLocks noGrp="1"/>
          </p:cNvSpPr>
          <p:nvPr>
            <p:ph type="sldNum" sz="quarter" idx="12"/>
          </p:nvPr>
        </p:nvSpPr>
        <p:spPr/>
        <p:txBody>
          <a:bodyPr/>
          <a:lstStyle/>
          <a:p>
            <a:fld id="{E77B08D1-EC42-4F2B-B6DE-E65795E20511}" type="slidenum">
              <a:rPr lang="ru-RU" smtClean="0"/>
              <a:t>4</a:t>
            </a:fld>
            <a:endParaRPr lang="ru-RU"/>
          </a:p>
        </p:txBody>
      </p:sp>
    </p:spTree>
    <p:extLst>
      <p:ext uri="{BB962C8B-B14F-4D97-AF65-F5344CB8AC3E}">
        <p14:creationId xmlns:p14="http://schemas.microsoft.com/office/powerpoint/2010/main" val="1756501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34DE0B-6B1E-4813-AFC1-B1AC2D8991C9}"/>
              </a:ext>
            </a:extLst>
          </p:cNvPr>
          <p:cNvSpPr>
            <a:spLocks noGrp="1"/>
          </p:cNvSpPr>
          <p:nvPr>
            <p:ph type="title"/>
          </p:nvPr>
        </p:nvSpPr>
        <p:spPr>
          <a:xfrm>
            <a:off x="606758" y="136525"/>
            <a:ext cx="10515600" cy="1325563"/>
          </a:xfrm>
        </p:spPr>
        <p:txBody>
          <a:bodyPr/>
          <a:lstStyle/>
          <a:p>
            <a:r>
              <a:rPr lang="en-US" dirty="0"/>
              <a:t>The key elements to distinguish </a:t>
            </a:r>
            <a:br>
              <a:rPr lang="en-US" dirty="0"/>
            </a:br>
            <a:r>
              <a:rPr lang="en-US" dirty="0"/>
              <a:t>between levels 1-2 and 3-5</a:t>
            </a:r>
            <a:endParaRPr lang="ru-RU" dirty="0"/>
          </a:p>
        </p:txBody>
      </p:sp>
      <p:sp>
        <p:nvSpPr>
          <p:cNvPr id="3" name="Объект 2">
            <a:extLst>
              <a:ext uri="{FF2B5EF4-FFF2-40B4-BE49-F238E27FC236}">
                <a16:creationId xmlns:a16="http://schemas.microsoft.com/office/drawing/2014/main" id="{194D9B2F-22EF-4683-88D8-229D8493E537}"/>
              </a:ext>
            </a:extLst>
          </p:cNvPr>
          <p:cNvSpPr>
            <a:spLocks noGrp="1"/>
          </p:cNvSpPr>
          <p:nvPr>
            <p:ph idx="1"/>
          </p:nvPr>
        </p:nvSpPr>
        <p:spPr>
          <a:xfrm>
            <a:off x="542277" y="1423327"/>
            <a:ext cx="10515600" cy="4122615"/>
          </a:xfrm>
        </p:spPr>
        <p:txBody>
          <a:bodyPr>
            <a:normAutofit fontScale="92500" lnSpcReduction="20000"/>
          </a:bodyPr>
          <a:lstStyle/>
          <a:p>
            <a:r>
              <a:rPr lang="en-US" dirty="0"/>
              <a:t>Assisted driving </a:t>
            </a:r>
            <a:r>
              <a:rPr lang="en-US" dirty="0">
                <a:solidFill>
                  <a:srgbClr val="0000CC"/>
                </a:solidFill>
              </a:rPr>
              <a:t>(there is a human driver)</a:t>
            </a:r>
            <a:r>
              <a:rPr lang="en-US" dirty="0"/>
              <a:t>:</a:t>
            </a:r>
          </a:p>
          <a:p>
            <a:pPr lvl="1"/>
            <a:r>
              <a:rPr lang="en-US" dirty="0"/>
              <a:t>Requires a driver operating the vehicle, including all its subsystems.</a:t>
            </a:r>
          </a:p>
          <a:p>
            <a:pPr lvl="2"/>
            <a:r>
              <a:rPr lang="en-US" dirty="0"/>
              <a:t>The driver refers to a human being qualified to operate the motor vehicle.</a:t>
            </a:r>
          </a:p>
          <a:p>
            <a:pPr lvl="1"/>
            <a:r>
              <a:rPr lang="en-US" dirty="0"/>
              <a:t>The driver performs OEDR regardless of the system capabilities.</a:t>
            </a:r>
          </a:p>
          <a:p>
            <a:r>
              <a:rPr lang="en-US" dirty="0"/>
              <a:t>Automated driving </a:t>
            </a:r>
            <a:r>
              <a:rPr lang="en-US" dirty="0">
                <a:solidFill>
                  <a:srgbClr val="0000CC"/>
                </a:solidFill>
              </a:rPr>
              <a:t>(there is no human driver when the system is in operation)</a:t>
            </a:r>
            <a:r>
              <a:rPr lang="en-US" dirty="0"/>
              <a:t>:</a:t>
            </a:r>
          </a:p>
          <a:p>
            <a:pPr lvl="1"/>
            <a:r>
              <a:rPr lang="en-US" dirty="0"/>
              <a:t>Does not require a driver operating the vehicle.</a:t>
            </a:r>
          </a:p>
          <a:p>
            <a:pPr lvl="2"/>
            <a:r>
              <a:rPr lang="en-US" dirty="0"/>
              <a:t>The system may be designed to transfer control to a fallback user, but it can in any case fallback to an automated response as needed.</a:t>
            </a:r>
          </a:p>
          <a:p>
            <a:pPr lvl="1"/>
            <a:r>
              <a:rPr lang="en-US" dirty="0"/>
              <a:t>The system performs the entire DDT, including the entire OEDR.</a:t>
            </a:r>
          </a:p>
          <a:p>
            <a:pPr lvl="1"/>
            <a:r>
              <a:rPr lang="en-US" dirty="0"/>
              <a:t>The system shall coupe any traffic situation (within ODD).</a:t>
            </a:r>
          </a:p>
          <a:p>
            <a:r>
              <a:rPr lang="en-US" dirty="0"/>
              <a:t>The comparison between SAE Level 2 &amp; Level 3 (ECE/TRANS/WP.29/1140) is given in the Appendix to this presentation.</a:t>
            </a:r>
          </a:p>
        </p:txBody>
      </p:sp>
      <p:sp>
        <p:nvSpPr>
          <p:cNvPr id="4" name="Номер слайда 3">
            <a:extLst>
              <a:ext uri="{FF2B5EF4-FFF2-40B4-BE49-F238E27FC236}">
                <a16:creationId xmlns:a16="http://schemas.microsoft.com/office/drawing/2014/main" id="{38E046A2-2789-4F7B-AB08-FD604A2142DA}"/>
              </a:ext>
            </a:extLst>
          </p:cNvPr>
          <p:cNvSpPr>
            <a:spLocks noGrp="1"/>
          </p:cNvSpPr>
          <p:nvPr>
            <p:ph type="sldNum" sz="quarter" idx="12"/>
          </p:nvPr>
        </p:nvSpPr>
        <p:spPr/>
        <p:txBody>
          <a:bodyPr/>
          <a:lstStyle/>
          <a:p>
            <a:fld id="{E77B08D1-EC42-4F2B-B6DE-E65795E20511}" type="slidenum">
              <a:rPr lang="ru-RU" smtClean="0"/>
              <a:t>5</a:t>
            </a:fld>
            <a:endParaRPr lang="ru-RU"/>
          </a:p>
        </p:txBody>
      </p:sp>
      <p:sp>
        <p:nvSpPr>
          <p:cNvPr id="5" name="TextBox 4">
            <a:extLst>
              <a:ext uri="{FF2B5EF4-FFF2-40B4-BE49-F238E27FC236}">
                <a16:creationId xmlns:a16="http://schemas.microsoft.com/office/drawing/2014/main" id="{C265E58D-9CB2-4E10-B583-8AF9B30B7829}"/>
              </a:ext>
            </a:extLst>
          </p:cNvPr>
          <p:cNvSpPr txBox="1"/>
          <p:nvPr/>
        </p:nvSpPr>
        <p:spPr>
          <a:xfrm>
            <a:off x="606758" y="5370656"/>
            <a:ext cx="10515600" cy="1350819"/>
          </a:xfrm>
          <a:prstGeom prst="rect">
            <a:avLst/>
          </a:prstGeom>
          <a:noFill/>
          <a:ln w="19050">
            <a:solidFill>
              <a:schemeClr val="tx1"/>
            </a:solidFill>
          </a:ln>
        </p:spPr>
        <p:txBody>
          <a:bodyPr wrap="square" rtlCol="0">
            <a:spAutoFit/>
          </a:bodyPr>
          <a:lstStyle/>
          <a:p>
            <a:pPr>
              <a:lnSpc>
                <a:spcPct val="85000"/>
              </a:lnSpc>
            </a:pPr>
            <a:r>
              <a:rPr lang="en-US" sz="2400" dirty="0">
                <a:solidFill>
                  <a:srgbClr val="0000CC"/>
                </a:solidFill>
              </a:rPr>
              <a:t>Although initially, the manufacturer makes the determination, whether the system operates as an ADS or as an assisted driving system, we should assess the system based on its functionality and ability to keep the driver engaged. The challenge is to define the criteria for such an assessment.</a:t>
            </a:r>
            <a:r>
              <a:rPr lang="en-US" sz="2400" dirty="0">
                <a:solidFill>
                  <a:srgbClr val="00B050"/>
                </a:solidFill>
              </a:rPr>
              <a:t> </a:t>
            </a:r>
            <a:endParaRPr lang="ru-RU" sz="2400" dirty="0">
              <a:solidFill>
                <a:srgbClr val="00B050"/>
              </a:solidFill>
            </a:endParaRPr>
          </a:p>
        </p:txBody>
      </p:sp>
    </p:spTree>
    <p:extLst>
      <p:ext uri="{BB962C8B-B14F-4D97-AF65-F5344CB8AC3E}">
        <p14:creationId xmlns:p14="http://schemas.microsoft.com/office/powerpoint/2010/main" val="1044576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D9921B-E18F-43CE-8F61-0AA2C90430FA}"/>
              </a:ext>
            </a:extLst>
          </p:cNvPr>
          <p:cNvSpPr>
            <a:spLocks noGrp="1"/>
          </p:cNvSpPr>
          <p:nvPr>
            <p:ph type="title"/>
          </p:nvPr>
        </p:nvSpPr>
        <p:spPr/>
        <p:txBody>
          <a:bodyPr/>
          <a:lstStyle/>
          <a:p>
            <a:r>
              <a:rPr lang="en-US" dirty="0"/>
              <a:t>What is “ADAS”? </a:t>
            </a:r>
            <a:br>
              <a:rPr lang="en-US" dirty="0"/>
            </a:br>
            <a:r>
              <a:rPr lang="en-US" sz="4000" dirty="0"/>
              <a:t>(ADAS-01-05 – R.E.3, ITS-12-04 (2006))</a:t>
            </a:r>
            <a:endParaRPr lang="ru-RU" dirty="0"/>
          </a:p>
        </p:txBody>
      </p:sp>
      <p:sp>
        <p:nvSpPr>
          <p:cNvPr id="3" name="Объект 2">
            <a:extLst>
              <a:ext uri="{FF2B5EF4-FFF2-40B4-BE49-F238E27FC236}">
                <a16:creationId xmlns:a16="http://schemas.microsoft.com/office/drawing/2014/main" id="{8BD951B6-9B17-4718-82DF-E54337EC86A1}"/>
              </a:ext>
            </a:extLst>
          </p:cNvPr>
          <p:cNvSpPr>
            <a:spLocks noGrp="1"/>
          </p:cNvSpPr>
          <p:nvPr>
            <p:ph idx="1"/>
          </p:nvPr>
        </p:nvSpPr>
        <p:spPr>
          <a:xfrm>
            <a:off x="909222" y="1946105"/>
            <a:ext cx="4639322" cy="4069779"/>
          </a:xfrm>
        </p:spPr>
        <p:txBody>
          <a:bodyPr>
            <a:normAutofit fontScale="77500" lnSpcReduction="20000"/>
          </a:bodyPr>
          <a:lstStyle/>
          <a:p>
            <a:r>
              <a:rPr lang="en-GB" dirty="0"/>
              <a:t>“ADAS (Advanced Driver Assistance Systems) have been developed to support drivers and enhance road safety. Among the products on the market are warning systems to advise of a safety hazard; control systems to improve the ease of control during normal driving and help avoid accidents and/or mitigate the crash severity in critical situations”.</a:t>
            </a:r>
            <a:endParaRPr lang="ru-RU" dirty="0"/>
          </a:p>
          <a:p>
            <a:r>
              <a:rPr lang="en-GB" dirty="0"/>
              <a:t>“ADAS can be classified into three categories: information provision, warning, and control”.</a:t>
            </a:r>
            <a:endParaRPr lang="ru-RU" dirty="0"/>
          </a:p>
        </p:txBody>
      </p:sp>
      <p:sp>
        <p:nvSpPr>
          <p:cNvPr id="4" name="Номер слайда 3">
            <a:extLst>
              <a:ext uri="{FF2B5EF4-FFF2-40B4-BE49-F238E27FC236}">
                <a16:creationId xmlns:a16="http://schemas.microsoft.com/office/drawing/2014/main" id="{939D3FE8-D922-4413-BC5A-807BF706CE7F}"/>
              </a:ext>
            </a:extLst>
          </p:cNvPr>
          <p:cNvSpPr>
            <a:spLocks noGrp="1"/>
          </p:cNvSpPr>
          <p:nvPr>
            <p:ph type="sldNum" sz="quarter" idx="12"/>
          </p:nvPr>
        </p:nvSpPr>
        <p:spPr/>
        <p:txBody>
          <a:bodyPr/>
          <a:lstStyle/>
          <a:p>
            <a:fld id="{E77B08D1-EC42-4F2B-B6DE-E65795E20511}" type="slidenum">
              <a:rPr lang="ru-RU" smtClean="0"/>
              <a:t>6</a:t>
            </a:fld>
            <a:endParaRPr lang="ru-RU"/>
          </a:p>
        </p:txBody>
      </p:sp>
      <p:pic>
        <p:nvPicPr>
          <p:cNvPr id="5" name="Рисунок 4">
            <a:extLst>
              <a:ext uri="{FF2B5EF4-FFF2-40B4-BE49-F238E27FC236}">
                <a16:creationId xmlns:a16="http://schemas.microsoft.com/office/drawing/2014/main" id="{E742CD28-D98A-45CB-98AA-D4AE7034BFB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20972" y="1830065"/>
            <a:ext cx="5689722" cy="4185820"/>
          </a:xfrm>
          <a:prstGeom prst="rect">
            <a:avLst/>
          </a:prstGeom>
          <a:noFill/>
          <a:ln>
            <a:noFill/>
          </a:ln>
        </p:spPr>
      </p:pic>
    </p:spTree>
    <p:extLst>
      <p:ext uri="{BB962C8B-B14F-4D97-AF65-F5344CB8AC3E}">
        <p14:creationId xmlns:p14="http://schemas.microsoft.com/office/powerpoint/2010/main" val="490483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9E6ED5-0F13-406F-9032-F40DD28D9B80}"/>
              </a:ext>
            </a:extLst>
          </p:cNvPr>
          <p:cNvSpPr>
            <a:spLocks noGrp="1"/>
          </p:cNvSpPr>
          <p:nvPr>
            <p:ph type="title"/>
          </p:nvPr>
        </p:nvSpPr>
        <p:spPr>
          <a:xfrm>
            <a:off x="500480" y="296831"/>
            <a:ext cx="11377843" cy="715223"/>
          </a:xfrm>
        </p:spPr>
        <p:txBody>
          <a:bodyPr>
            <a:normAutofit fontScale="90000"/>
          </a:bodyPr>
          <a:lstStyle/>
          <a:p>
            <a:r>
              <a:rPr lang="en-US" sz="4900" dirty="0"/>
              <a:t>Scope of the new UN Regulation </a:t>
            </a:r>
            <a:r>
              <a:rPr lang="en-US" sz="3600" dirty="0"/>
              <a:t>(based on ADAS-03-06)</a:t>
            </a:r>
            <a:endParaRPr lang="ru-RU" dirty="0"/>
          </a:p>
        </p:txBody>
      </p:sp>
      <p:sp>
        <p:nvSpPr>
          <p:cNvPr id="4" name="Номер слайда 3">
            <a:extLst>
              <a:ext uri="{FF2B5EF4-FFF2-40B4-BE49-F238E27FC236}">
                <a16:creationId xmlns:a16="http://schemas.microsoft.com/office/drawing/2014/main" id="{60AE5472-8628-4E46-8069-B0EB186D699D}"/>
              </a:ext>
            </a:extLst>
          </p:cNvPr>
          <p:cNvSpPr>
            <a:spLocks noGrp="1"/>
          </p:cNvSpPr>
          <p:nvPr>
            <p:ph type="sldNum" sz="quarter" idx="12"/>
          </p:nvPr>
        </p:nvSpPr>
        <p:spPr/>
        <p:txBody>
          <a:bodyPr/>
          <a:lstStyle/>
          <a:p>
            <a:fld id="{E77B08D1-EC42-4F2B-B6DE-E65795E20511}" type="slidenum">
              <a:rPr lang="ru-RU" smtClean="0"/>
              <a:t>7</a:t>
            </a:fld>
            <a:endParaRPr lang="ru-RU"/>
          </a:p>
        </p:txBody>
      </p:sp>
      <p:graphicFrame>
        <p:nvGraphicFramePr>
          <p:cNvPr id="3" name="Таблица 2">
            <a:extLst>
              <a:ext uri="{FF2B5EF4-FFF2-40B4-BE49-F238E27FC236}">
                <a16:creationId xmlns:a16="http://schemas.microsoft.com/office/drawing/2014/main" id="{76C0107A-3FC9-4A98-9ECC-6B9CBE05B101}"/>
              </a:ext>
            </a:extLst>
          </p:cNvPr>
          <p:cNvGraphicFramePr>
            <a:graphicFrameLocks noGrp="1"/>
          </p:cNvGraphicFramePr>
          <p:nvPr>
            <p:extLst>
              <p:ext uri="{D42A27DB-BD31-4B8C-83A1-F6EECF244321}">
                <p14:modId xmlns:p14="http://schemas.microsoft.com/office/powerpoint/2010/main" val="636456114"/>
              </p:ext>
            </p:extLst>
          </p:nvPr>
        </p:nvGraphicFramePr>
        <p:xfrm>
          <a:off x="669155" y="1174432"/>
          <a:ext cx="10853689" cy="4389120"/>
        </p:xfrm>
        <a:graphic>
          <a:graphicData uri="http://schemas.openxmlformats.org/drawingml/2006/table">
            <a:tbl>
              <a:tblPr firstRow="1" firstCol="1" bandRow="1">
                <a:tableStyleId>{5C22544A-7EE6-4342-B048-85BDC9FD1C3A}</a:tableStyleId>
              </a:tblPr>
              <a:tblGrid>
                <a:gridCol w="6631736">
                  <a:extLst>
                    <a:ext uri="{9D8B030D-6E8A-4147-A177-3AD203B41FA5}">
                      <a16:colId xmlns:a16="http://schemas.microsoft.com/office/drawing/2014/main" val="3940206331"/>
                    </a:ext>
                  </a:extLst>
                </a:gridCol>
                <a:gridCol w="1311464">
                  <a:extLst>
                    <a:ext uri="{9D8B030D-6E8A-4147-A177-3AD203B41FA5}">
                      <a16:colId xmlns:a16="http://schemas.microsoft.com/office/drawing/2014/main" val="2543801038"/>
                    </a:ext>
                  </a:extLst>
                </a:gridCol>
                <a:gridCol w="1227755">
                  <a:extLst>
                    <a:ext uri="{9D8B030D-6E8A-4147-A177-3AD203B41FA5}">
                      <a16:colId xmlns:a16="http://schemas.microsoft.com/office/drawing/2014/main" val="3129000948"/>
                    </a:ext>
                  </a:extLst>
                </a:gridCol>
                <a:gridCol w="1682734">
                  <a:extLst>
                    <a:ext uri="{9D8B030D-6E8A-4147-A177-3AD203B41FA5}">
                      <a16:colId xmlns:a16="http://schemas.microsoft.com/office/drawing/2014/main" val="744732459"/>
                    </a:ext>
                  </a:extLst>
                </a:gridCol>
              </a:tblGrid>
              <a:tr h="248892">
                <a:tc rowSpan="2">
                  <a:txBody>
                    <a:bodyPr/>
                    <a:lstStyle/>
                    <a:p>
                      <a:pPr algn="ctr"/>
                      <a:r>
                        <a:rPr lang="en-US" sz="1600" dirty="0">
                          <a:effectLst/>
                        </a:rPr>
                        <a:t>ADAS</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tc>
                <a:tc gridSpan="2">
                  <a:txBody>
                    <a:bodyPr/>
                    <a:lstStyle/>
                    <a:p>
                      <a:pPr algn="ctr"/>
                      <a:r>
                        <a:rPr lang="en-US" sz="1600" dirty="0">
                          <a:effectLst/>
                        </a:rPr>
                        <a:t>New ADAS use cases to be addressed by the TF on ADAS [in a new UN Regulation]</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tc>
                <a:tc hMerge="1">
                  <a:txBody>
                    <a:bodyPr/>
                    <a:lstStyle/>
                    <a:p>
                      <a:endParaRPr lang="ru-RU"/>
                    </a:p>
                  </a:txBody>
                  <a:tcPr/>
                </a:tc>
                <a:tc rowSpan="2">
                  <a:txBody>
                    <a:bodyPr/>
                    <a:lstStyle/>
                    <a:p>
                      <a:pPr algn="ctr"/>
                      <a:r>
                        <a:rPr lang="en-US" sz="1600">
                          <a:effectLst/>
                        </a:rPr>
                        <a:t>Remark</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tc>
                <a:extLst>
                  <a:ext uri="{0D108BD9-81ED-4DB2-BD59-A6C34878D82A}">
                    <a16:rowId xmlns:a16="http://schemas.microsoft.com/office/drawing/2014/main" val="3084527006"/>
                  </a:ext>
                </a:extLst>
              </a:tr>
              <a:tr h="82964">
                <a:tc vMerge="1">
                  <a:txBody>
                    <a:bodyPr/>
                    <a:lstStyle/>
                    <a:p>
                      <a:endParaRPr lang="ru-RU"/>
                    </a:p>
                  </a:txBody>
                  <a:tcPr/>
                </a:tc>
                <a:tc>
                  <a:txBody>
                    <a:bodyPr/>
                    <a:lstStyle/>
                    <a:p>
                      <a:pPr algn="ctr"/>
                      <a:r>
                        <a:rPr lang="en-US" sz="1600" b="1" kern="1200" dirty="0">
                          <a:solidFill>
                            <a:schemeClr val="lt1"/>
                          </a:solidFill>
                          <a:effectLst/>
                          <a:latin typeface="+mn-lt"/>
                          <a:ea typeface="+mn-ea"/>
                          <a:cs typeface="+mn-cs"/>
                        </a:rPr>
                        <a:t>Yes</a:t>
                      </a:r>
                      <a:endParaRPr lang="ru-RU" sz="1600" b="1" kern="1200" dirty="0">
                        <a:solidFill>
                          <a:schemeClr val="lt1"/>
                        </a:solidFill>
                        <a:effectLst/>
                        <a:latin typeface="+mn-lt"/>
                        <a:ea typeface="+mn-ea"/>
                        <a:cs typeface="+mn-cs"/>
                      </a:endParaRPr>
                    </a:p>
                  </a:txBody>
                  <a:tcPr marL="33995" marR="33995" marT="0" marB="0" anchor="ctr">
                    <a:solidFill>
                      <a:schemeClr val="accent1"/>
                    </a:solidFill>
                  </a:tcPr>
                </a:tc>
                <a:tc>
                  <a:txBody>
                    <a:bodyPr/>
                    <a:lstStyle/>
                    <a:p>
                      <a:pPr algn="ctr"/>
                      <a:r>
                        <a:rPr lang="en-US" sz="1600" b="1" kern="1200" dirty="0">
                          <a:solidFill>
                            <a:schemeClr val="lt1"/>
                          </a:solidFill>
                          <a:effectLst/>
                          <a:latin typeface="+mn-lt"/>
                          <a:ea typeface="+mn-ea"/>
                          <a:cs typeface="+mn-cs"/>
                        </a:rPr>
                        <a:t>No</a:t>
                      </a:r>
                      <a:endParaRPr lang="ru-RU" sz="1600" b="1" kern="1200" dirty="0">
                        <a:solidFill>
                          <a:schemeClr val="lt1"/>
                        </a:solidFill>
                        <a:effectLst/>
                        <a:latin typeface="+mn-lt"/>
                        <a:ea typeface="+mn-ea"/>
                        <a:cs typeface="+mn-cs"/>
                      </a:endParaRPr>
                    </a:p>
                  </a:txBody>
                  <a:tcPr marL="33995" marR="33995" marT="0" marB="0" anchor="ctr">
                    <a:solidFill>
                      <a:schemeClr val="accent1"/>
                    </a:solidFill>
                  </a:tcPr>
                </a:tc>
                <a:tc vMerge="1">
                  <a:txBody>
                    <a:bodyPr/>
                    <a:lstStyle/>
                    <a:p>
                      <a:endParaRPr lang="ru-RU"/>
                    </a:p>
                  </a:txBody>
                  <a:tcPr/>
                </a:tc>
                <a:extLst>
                  <a:ext uri="{0D108BD9-81ED-4DB2-BD59-A6C34878D82A}">
                    <a16:rowId xmlns:a16="http://schemas.microsoft.com/office/drawing/2014/main" val="3283663329"/>
                  </a:ext>
                </a:extLst>
              </a:tr>
              <a:tr h="539275">
                <a:tc>
                  <a:txBody>
                    <a:bodyPr/>
                    <a:lstStyle/>
                    <a:p>
                      <a:pPr marL="342900" lvl="0" indent="-342900">
                        <a:buFont typeface="+mj-lt"/>
                        <a:buAutoNum type="arabicPeriod"/>
                      </a:pPr>
                      <a:r>
                        <a:rPr lang="en-US" sz="1600" dirty="0">
                          <a:effectLst/>
                        </a:rPr>
                        <a:t>ADAS providing information support only</a:t>
                      </a:r>
                      <a:endParaRPr lang="ru-RU" sz="1600" dirty="0">
                        <a:effectLst/>
                      </a:endParaRPr>
                    </a:p>
                    <a:p>
                      <a:pPr marL="742950" lvl="1" indent="-285750">
                        <a:buFont typeface="+mj-lt"/>
                        <a:buAutoNum type="alphaLcPeriod"/>
                      </a:pPr>
                      <a:r>
                        <a:rPr lang="en-US" sz="1600" dirty="0">
                          <a:effectLst/>
                        </a:rPr>
                        <a:t>ADAS providing useful information (e.g., traffic sign recognition)</a:t>
                      </a:r>
                      <a:endParaRPr lang="ru-RU" sz="1600" dirty="0">
                        <a:effectLst/>
                      </a:endParaRPr>
                    </a:p>
                    <a:p>
                      <a:pPr marL="742950" lvl="1" indent="-285750">
                        <a:buFont typeface="+mj-lt"/>
                        <a:buAutoNum type="alphaLcPeriod"/>
                      </a:pPr>
                      <a:r>
                        <a:rPr lang="en-US" sz="1600" dirty="0">
                          <a:effectLst/>
                        </a:rPr>
                        <a:t>ADAS providing safety-critical warnings (e.g., collision warning)</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tc>
                  <a:txBody>
                    <a:bodyPr/>
                    <a:lstStyle/>
                    <a:p>
                      <a:pPr algn="ctr"/>
                      <a:r>
                        <a:rPr lang="en-US" sz="1600" b="1" dirty="0">
                          <a:effectLst/>
                        </a:rPr>
                        <a:t> </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tc>
                <a:tc>
                  <a:txBody>
                    <a:bodyPr/>
                    <a:lstStyle/>
                    <a:p>
                      <a:pPr algn="ctr"/>
                      <a:r>
                        <a:rPr lang="en-US" sz="1600" b="1">
                          <a:effectLst/>
                        </a:rPr>
                        <a:t>x</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tc>
                <a:tc>
                  <a:txBody>
                    <a:bodyPr/>
                    <a:lstStyle/>
                    <a:p>
                      <a:r>
                        <a:rPr lang="en-US" sz="1600" b="1">
                          <a:effectLst/>
                        </a:rPr>
                        <a:t>Subject to consideration by GRSG</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extLst>
                  <a:ext uri="{0D108BD9-81ED-4DB2-BD59-A6C34878D82A}">
                    <a16:rowId xmlns:a16="http://schemas.microsoft.com/office/drawing/2014/main" val="1458228764"/>
                  </a:ext>
                </a:extLst>
              </a:tr>
              <a:tr h="0">
                <a:tc>
                  <a:txBody>
                    <a:bodyPr/>
                    <a:lstStyle/>
                    <a:p>
                      <a:pPr marL="342900" lvl="0" indent="-342900">
                        <a:buFont typeface="+mj-lt"/>
                        <a:buAutoNum type="arabicPeriod" startAt="2"/>
                      </a:pPr>
                      <a:r>
                        <a:rPr lang="en-US" sz="1600" dirty="0">
                          <a:effectLst/>
                        </a:rPr>
                        <a:t>ADAS influencing the dynamic driving task performed by a human driver</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tc>
                  <a:txBody>
                    <a:bodyPr/>
                    <a:lstStyle/>
                    <a:p>
                      <a:pPr algn="ctr"/>
                      <a:r>
                        <a:rPr lang="en-US" sz="1600" b="1">
                          <a:effectLst/>
                        </a:rPr>
                        <a:t> </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tc>
                <a:tc>
                  <a:txBody>
                    <a:bodyPr/>
                    <a:lstStyle/>
                    <a:p>
                      <a:pPr algn="ctr"/>
                      <a:r>
                        <a:rPr lang="en-US" sz="1600" b="1">
                          <a:effectLst/>
                        </a:rPr>
                        <a:t> </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tc>
                <a:tc>
                  <a:txBody>
                    <a:bodyPr/>
                    <a:lstStyle/>
                    <a:p>
                      <a:r>
                        <a:rPr lang="en-US" sz="1600" b="1">
                          <a:effectLst/>
                        </a:rPr>
                        <a:t> </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extLst>
                  <a:ext uri="{0D108BD9-81ED-4DB2-BD59-A6C34878D82A}">
                    <a16:rowId xmlns:a16="http://schemas.microsoft.com/office/drawing/2014/main" val="835144659"/>
                  </a:ext>
                </a:extLst>
              </a:tr>
              <a:tr h="257453">
                <a:tc>
                  <a:txBody>
                    <a:bodyPr/>
                    <a:lstStyle/>
                    <a:p>
                      <a:pPr marL="800100" lvl="1" indent="-342900">
                        <a:buFont typeface="+mj-lt"/>
                        <a:buAutoNum type="alphaLcPeriod" startAt="3"/>
                      </a:pPr>
                      <a:r>
                        <a:rPr lang="en-US" sz="1600" dirty="0">
                          <a:effectLst/>
                        </a:rPr>
                        <a:t>ADAS providing </a:t>
                      </a:r>
                      <a:r>
                        <a:rPr lang="en-GB" sz="1600" dirty="0">
                          <a:effectLst/>
                        </a:rPr>
                        <a:t>momentary intervention during potentially hazardous situations (e.g., AEBS)</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tc>
                  <a:txBody>
                    <a:bodyPr/>
                    <a:lstStyle/>
                    <a:p>
                      <a:pPr algn="ctr"/>
                      <a:r>
                        <a:rPr lang="en-US" sz="1600" b="1" dirty="0">
                          <a:effectLst/>
                        </a:rPr>
                        <a:t> </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tc>
                <a:tc>
                  <a:txBody>
                    <a:bodyPr/>
                    <a:lstStyle/>
                    <a:p>
                      <a:pPr algn="ctr"/>
                      <a:r>
                        <a:rPr lang="en-US" sz="1600" b="1">
                          <a:effectLst/>
                        </a:rPr>
                        <a:t>x</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tc>
                <a:tc>
                  <a:txBody>
                    <a:bodyPr/>
                    <a:lstStyle/>
                    <a:p>
                      <a:r>
                        <a:rPr lang="en-US" sz="1600" b="1" dirty="0">
                          <a:effectLst/>
                        </a:rPr>
                        <a:t> </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extLst>
                  <a:ext uri="{0D108BD9-81ED-4DB2-BD59-A6C34878D82A}">
                    <a16:rowId xmlns:a16="http://schemas.microsoft.com/office/drawing/2014/main" val="2071978027"/>
                  </a:ext>
                </a:extLst>
              </a:tr>
              <a:tr h="159798">
                <a:tc>
                  <a:txBody>
                    <a:bodyPr/>
                    <a:lstStyle/>
                    <a:p>
                      <a:pPr marL="800100" lvl="1" indent="-342900">
                        <a:buFont typeface="+mj-lt"/>
                        <a:buAutoNum type="alphaLcPeriod" startAt="4"/>
                      </a:pPr>
                      <a:r>
                        <a:rPr lang="en-GB" sz="1600" dirty="0">
                          <a:effectLst/>
                        </a:rPr>
                        <a:t>ADAS providing assistance in operating a vehicle on a sustained basis (e.g., Adaptive Cruise Control)</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tc>
                  <a:txBody>
                    <a:bodyPr/>
                    <a:lstStyle/>
                    <a:p>
                      <a:pPr algn="ctr"/>
                      <a:r>
                        <a:rPr lang="en-US" sz="1600" b="1" dirty="0">
                          <a:effectLst/>
                        </a:rPr>
                        <a:t> </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lnB w="38100" cap="flat" cmpd="sng" algn="ctr">
                      <a:solidFill>
                        <a:srgbClr val="00B050"/>
                      </a:solidFill>
                      <a:prstDash val="solid"/>
                      <a:round/>
                      <a:headEnd type="none" w="med" len="med"/>
                      <a:tailEnd type="none" w="med" len="med"/>
                    </a:lnB>
                  </a:tcPr>
                </a:tc>
                <a:tc>
                  <a:txBody>
                    <a:bodyPr/>
                    <a:lstStyle/>
                    <a:p>
                      <a:pPr algn="ctr"/>
                      <a:r>
                        <a:rPr lang="en-US" sz="1600" b="1">
                          <a:effectLst/>
                        </a:rPr>
                        <a:t> </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tc>
                <a:tc>
                  <a:txBody>
                    <a:bodyPr/>
                    <a:lstStyle/>
                    <a:p>
                      <a:r>
                        <a:rPr lang="en-US" sz="1600" b="1">
                          <a:effectLst/>
                        </a:rPr>
                        <a:t> </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extLst>
                  <a:ext uri="{0D108BD9-81ED-4DB2-BD59-A6C34878D82A}">
                    <a16:rowId xmlns:a16="http://schemas.microsoft.com/office/drawing/2014/main" val="1616525514"/>
                  </a:ext>
                </a:extLst>
              </a:tr>
              <a:tr h="203552">
                <a:tc>
                  <a:txBody>
                    <a:bodyPr/>
                    <a:lstStyle/>
                    <a:p>
                      <a:pPr marL="1314450" lvl="2" indent="-400050">
                        <a:buFont typeface="+mj-lt"/>
                        <a:buAutoNum type="romanLcPeriod"/>
                      </a:pPr>
                      <a:r>
                        <a:rPr lang="en-GB" sz="1600" dirty="0">
                          <a:effectLst/>
                        </a:rPr>
                        <a:t>ADAS assisting in both longitudinal and lateral vehicle control</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lnR w="38100" cap="flat" cmpd="sng" algn="ctr">
                      <a:solidFill>
                        <a:srgbClr val="00B050"/>
                      </a:solidFill>
                      <a:prstDash val="solid"/>
                      <a:round/>
                      <a:headEnd type="none" w="med" len="med"/>
                      <a:tailEnd type="none" w="med" len="med"/>
                    </a:lnR>
                  </a:tcPr>
                </a:tc>
                <a:tc>
                  <a:txBody>
                    <a:bodyPr/>
                    <a:lstStyle/>
                    <a:p>
                      <a:pPr algn="ctr"/>
                      <a:r>
                        <a:rPr lang="en-US" sz="1600" b="1" dirty="0">
                          <a:effectLst/>
                        </a:rPr>
                        <a:t>x</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a:txBody>
                    <a:bodyPr/>
                    <a:lstStyle/>
                    <a:p>
                      <a:pPr algn="ctr"/>
                      <a:r>
                        <a:rPr lang="en-US" sz="1600" b="1">
                          <a:effectLst/>
                        </a:rPr>
                        <a:t> </a:t>
                      </a:r>
                      <a:endParaRPr lang="ru-RU"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lnL w="38100" cap="flat" cmpd="sng" algn="ctr">
                      <a:solidFill>
                        <a:srgbClr val="00B050"/>
                      </a:solidFill>
                      <a:prstDash val="solid"/>
                      <a:round/>
                      <a:headEnd type="none" w="med" len="med"/>
                      <a:tailEnd type="none" w="med" len="med"/>
                    </a:lnL>
                  </a:tcPr>
                </a:tc>
                <a:tc>
                  <a:txBody>
                    <a:bodyPr/>
                    <a:lstStyle/>
                    <a:p>
                      <a:r>
                        <a:rPr lang="en-US" sz="1600" b="1" dirty="0">
                          <a:effectLst/>
                        </a:rPr>
                        <a:t> </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extLst>
                  <a:ext uri="{0D108BD9-81ED-4DB2-BD59-A6C34878D82A}">
                    <a16:rowId xmlns:a16="http://schemas.microsoft.com/office/drawing/2014/main" val="970779065"/>
                  </a:ext>
                </a:extLst>
              </a:tr>
              <a:tr h="447539">
                <a:tc>
                  <a:txBody>
                    <a:bodyPr/>
                    <a:lstStyle/>
                    <a:p>
                      <a:pPr marL="1314450" lvl="2" indent="-400050">
                        <a:buFont typeface="+mj-lt"/>
                        <a:buAutoNum type="romanLcPeriod" startAt="2"/>
                      </a:pPr>
                      <a:r>
                        <a:rPr lang="en-GB" sz="1600" dirty="0">
                          <a:effectLst/>
                        </a:rPr>
                        <a:t>ADAS designed as backup function in the case of driver’s inability (e.g., RMF)</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tc>
                  <a:txBody>
                    <a:bodyPr/>
                    <a:lstStyle/>
                    <a:p>
                      <a:pPr algn="ct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lnT w="38100" cap="flat" cmpd="sng" algn="ctr">
                      <a:solidFill>
                        <a:srgbClr val="00B050"/>
                      </a:solidFill>
                      <a:prstDash val="solid"/>
                      <a:round/>
                      <a:headEnd type="none" w="med" len="med"/>
                      <a:tailEnd type="none" w="med" len="med"/>
                    </a:lnT>
                  </a:tcPr>
                </a:tc>
                <a:tc>
                  <a:txBody>
                    <a:bodyPr/>
                    <a:lstStyle/>
                    <a:p>
                      <a:pPr algn="ctr"/>
                      <a:r>
                        <a:rPr lang="en-US" sz="1600" b="1" dirty="0">
                          <a:effectLst/>
                        </a:rPr>
                        <a:t> x</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tc>
                <a:tc>
                  <a:txBody>
                    <a:bodyPr/>
                    <a:lstStyle/>
                    <a:p>
                      <a:r>
                        <a:rPr lang="en-US" sz="1600" b="1" dirty="0">
                          <a:effectLst/>
                        </a:rPr>
                        <a:t>RMF is</a:t>
                      </a:r>
                      <a:r>
                        <a:rPr lang="ru-RU" sz="1600" b="1" dirty="0">
                          <a:effectLst/>
                        </a:rPr>
                        <a:t> </a:t>
                      </a:r>
                      <a:r>
                        <a:rPr lang="en-US" sz="1600" b="1" dirty="0">
                          <a:effectLst/>
                        </a:rPr>
                        <a:t>addressed in UN R 79.</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extLst>
                  <a:ext uri="{0D108BD9-81ED-4DB2-BD59-A6C34878D82A}">
                    <a16:rowId xmlns:a16="http://schemas.microsoft.com/office/drawing/2014/main" val="3030876963"/>
                  </a:ext>
                </a:extLst>
              </a:tr>
              <a:tr h="331856">
                <a:tc>
                  <a:txBody>
                    <a:bodyPr/>
                    <a:lstStyle/>
                    <a:p>
                      <a:r>
                        <a:rPr lang="en-US" sz="1600" dirty="0">
                          <a:effectLst/>
                        </a:rPr>
                        <a:t>ADS (not ADAS) performing the entire dynamic driving task (i.e., replacing the human driver) – driving automation levels 3, 4 and 5</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tc>
                  <a:txBody>
                    <a:bodyPr/>
                    <a:lstStyle/>
                    <a:p>
                      <a:pPr algn="ctr"/>
                      <a:r>
                        <a:rPr lang="en-US" sz="1600" b="1" dirty="0">
                          <a:effectLst/>
                        </a:rPr>
                        <a:t> </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tc>
                <a:tc>
                  <a:txBody>
                    <a:bodyPr/>
                    <a:lstStyle/>
                    <a:p>
                      <a:pPr algn="ctr"/>
                      <a:r>
                        <a:rPr lang="en-US" sz="1600" b="1" dirty="0">
                          <a:effectLst/>
                        </a:rPr>
                        <a:t>x</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nchor="ctr"/>
                </a:tc>
                <a:tc>
                  <a:txBody>
                    <a:bodyPr/>
                    <a:lstStyle/>
                    <a:p>
                      <a:r>
                        <a:rPr lang="en-US" sz="1600" b="1" dirty="0">
                          <a:effectLst/>
                        </a:rPr>
                        <a:t>Subject to consideration by the IWG on FRAV</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extLst>
                  <a:ext uri="{0D108BD9-81ED-4DB2-BD59-A6C34878D82A}">
                    <a16:rowId xmlns:a16="http://schemas.microsoft.com/office/drawing/2014/main" val="943616209"/>
                  </a:ext>
                </a:extLst>
              </a:tr>
            </a:tbl>
          </a:graphicData>
        </a:graphic>
      </p:graphicFrame>
      <p:sp>
        <p:nvSpPr>
          <p:cNvPr id="5" name="TextBox 4">
            <a:extLst>
              <a:ext uri="{FF2B5EF4-FFF2-40B4-BE49-F238E27FC236}">
                <a16:creationId xmlns:a16="http://schemas.microsoft.com/office/drawing/2014/main" id="{9BB5FA14-763D-43A6-AD45-FE1043F5CD77}"/>
              </a:ext>
            </a:extLst>
          </p:cNvPr>
          <p:cNvSpPr txBox="1"/>
          <p:nvPr/>
        </p:nvSpPr>
        <p:spPr>
          <a:xfrm>
            <a:off x="8827955" y="3760825"/>
            <a:ext cx="3290063" cy="400110"/>
          </a:xfrm>
          <a:prstGeom prst="borderCallout1">
            <a:avLst>
              <a:gd name="adj1" fmla="val 54251"/>
              <a:gd name="adj2" fmla="val -1"/>
              <a:gd name="adj3" fmla="val 121376"/>
              <a:gd name="adj4" fmla="val -6467"/>
            </a:avLst>
          </a:prstGeom>
          <a:solidFill>
            <a:srgbClr val="00B050"/>
          </a:solidFill>
          <a:ln w="28575">
            <a:solidFill>
              <a:srgbClr val="00B050"/>
            </a:solidFill>
          </a:ln>
        </p:spPr>
        <p:txBody>
          <a:bodyPr wrap="square" rtlCol="0">
            <a:spAutoFit/>
          </a:bodyPr>
          <a:lstStyle/>
          <a:p>
            <a:r>
              <a:rPr lang="en-US" sz="2000" dirty="0">
                <a:solidFill>
                  <a:schemeClr val="bg1"/>
                </a:solidFill>
              </a:rPr>
              <a:t>What we consider as “DCAS”*</a:t>
            </a:r>
            <a:endParaRPr lang="ru-RU" sz="2000" dirty="0">
              <a:solidFill>
                <a:schemeClr val="bg1"/>
              </a:solidFill>
            </a:endParaRPr>
          </a:p>
        </p:txBody>
      </p:sp>
      <p:sp>
        <p:nvSpPr>
          <p:cNvPr id="6" name="TextBox 5">
            <a:extLst>
              <a:ext uri="{FF2B5EF4-FFF2-40B4-BE49-F238E27FC236}">
                <a16:creationId xmlns:a16="http://schemas.microsoft.com/office/drawing/2014/main" id="{875689F5-F0B0-4850-AA33-B5797C0A9D22}"/>
              </a:ext>
            </a:extLst>
          </p:cNvPr>
          <p:cNvSpPr txBox="1"/>
          <p:nvPr/>
        </p:nvSpPr>
        <p:spPr>
          <a:xfrm>
            <a:off x="669155" y="5760950"/>
            <a:ext cx="10134969" cy="954107"/>
          </a:xfrm>
          <a:prstGeom prst="rect">
            <a:avLst/>
          </a:prstGeom>
          <a:solidFill>
            <a:schemeClr val="bg1"/>
          </a:solidFill>
        </p:spPr>
        <p:txBody>
          <a:bodyPr wrap="square" rtlCol="0">
            <a:spAutoFit/>
          </a:bodyPr>
          <a:lstStyle/>
          <a:p>
            <a:r>
              <a:rPr lang="en-US" sz="1400" dirty="0"/>
              <a:t>* DCAS provide longitudinal and lateral vehicle motion control on a sustained basis. Considering the case of vehicles equipped with separate lateral-only and longitudinal-only systems, the presence of both would place the vehicle under the DCAS UN Regulation since DCAS refer to any combination of technologies that results in a vehicle equipped with hardware and software designed to assist the driver via sustained longitudinal and lateral control.</a:t>
            </a:r>
          </a:p>
        </p:txBody>
      </p:sp>
    </p:spTree>
    <p:extLst>
      <p:ext uri="{BB962C8B-B14F-4D97-AF65-F5344CB8AC3E}">
        <p14:creationId xmlns:p14="http://schemas.microsoft.com/office/powerpoint/2010/main" val="3391087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9E6ED5-0F13-406F-9032-F40DD28D9B80}"/>
              </a:ext>
            </a:extLst>
          </p:cNvPr>
          <p:cNvSpPr>
            <a:spLocks noGrp="1"/>
          </p:cNvSpPr>
          <p:nvPr>
            <p:ph type="title"/>
          </p:nvPr>
        </p:nvSpPr>
        <p:spPr>
          <a:xfrm>
            <a:off x="838199" y="365125"/>
            <a:ext cx="10853691" cy="913259"/>
          </a:xfrm>
        </p:spPr>
        <p:txBody>
          <a:bodyPr/>
          <a:lstStyle/>
          <a:p>
            <a:r>
              <a:rPr lang="en-US" dirty="0"/>
              <a:t>Definition of DCAS</a:t>
            </a:r>
            <a:endParaRPr lang="ru-RU" dirty="0"/>
          </a:p>
        </p:txBody>
      </p:sp>
      <p:sp>
        <p:nvSpPr>
          <p:cNvPr id="4" name="Номер слайда 3">
            <a:extLst>
              <a:ext uri="{FF2B5EF4-FFF2-40B4-BE49-F238E27FC236}">
                <a16:creationId xmlns:a16="http://schemas.microsoft.com/office/drawing/2014/main" id="{60AE5472-8628-4E46-8069-B0EB186D699D}"/>
              </a:ext>
            </a:extLst>
          </p:cNvPr>
          <p:cNvSpPr>
            <a:spLocks noGrp="1"/>
          </p:cNvSpPr>
          <p:nvPr>
            <p:ph type="sldNum" sz="quarter" idx="12"/>
          </p:nvPr>
        </p:nvSpPr>
        <p:spPr/>
        <p:txBody>
          <a:bodyPr/>
          <a:lstStyle/>
          <a:p>
            <a:fld id="{E77B08D1-EC42-4F2B-B6DE-E65795E20511}" type="slidenum">
              <a:rPr lang="ru-RU" smtClean="0"/>
              <a:t>8</a:t>
            </a:fld>
            <a:endParaRPr lang="ru-RU"/>
          </a:p>
        </p:txBody>
      </p:sp>
      <p:sp>
        <p:nvSpPr>
          <p:cNvPr id="5" name="Объект 2">
            <a:extLst>
              <a:ext uri="{FF2B5EF4-FFF2-40B4-BE49-F238E27FC236}">
                <a16:creationId xmlns:a16="http://schemas.microsoft.com/office/drawing/2014/main" id="{84BC1F22-6682-4598-8674-6DD9DED6CB23}"/>
              </a:ext>
            </a:extLst>
          </p:cNvPr>
          <p:cNvSpPr>
            <a:spLocks noGrp="1"/>
          </p:cNvSpPr>
          <p:nvPr>
            <p:ph idx="1"/>
          </p:nvPr>
        </p:nvSpPr>
        <p:spPr>
          <a:xfrm>
            <a:off x="913844" y="1466711"/>
            <a:ext cx="9965924" cy="3238454"/>
          </a:xfrm>
        </p:spPr>
        <p:txBody>
          <a:bodyPr>
            <a:normAutofit/>
          </a:bodyPr>
          <a:lstStyle/>
          <a:p>
            <a:pPr marL="0" indent="0">
              <a:buNone/>
            </a:pPr>
            <a:r>
              <a:rPr lang="en-US" sz="2400" dirty="0"/>
              <a:t>On one hand, DCAS are driver assistance systems (ADAS).</a:t>
            </a:r>
          </a:p>
          <a:p>
            <a:pPr marL="0" indent="0">
              <a:buNone/>
            </a:pPr>
            <a:r>
              <a:rPr lang="en-US" sz="2400" dirty="0"/>
              <a:t>On the other hand, DCAS are driving automation systems of level 2*.</a:t>
            </a:r>
          </a:p>
          <a:p>
            <a:pPr marL="0" indent="0">
              <a:buNone/>
            </a:pPr>
            <a:r>
              <a:rPr lang="en-US" sz="2400" dirty="0"/>
              <a:t>Hence:</a:t>
            </a:r>
          </a:p>
          <a:p>
            <a:r>
              <a:rPr lang="en-GB" sz="2400" dirty="0"/>
              <a:t>DCAS (Driver Control Assistance Systems), which are a subset of ADAS,</a:t>
            </a:r>
            <a:r>
              <a:rPr lang="en-US" sz="2400" dirty="0"/>
              <a:t> mean hardware and software collectively capable of assisting a driver in controlling the longitudinal and lateral motion of the vehicle on a sustained basis, and which requires the driver to </a:t>
            </a:r>
            <a:r>
              <a:rPr lang="en-GB" sz="2400" dirty="0"/>
              <a:t>be permanently engaged and to monitor the environment, and vehicle/system performance.</a:t>
            </a:r>
            <a:endParaRPr lang="ru-RU" sz="2400" dirty="0"/>
          </a:p>
          <a:p>
            <a:pPr marL="0" indent="0">
              <a:buNone/>
            </a:pPr>
            <a:endParaRPr lang="ru-RU" sz="2400" dirty="0"/>
          </a:p>
        </p:txBody>
      </p:sp>
      <p:sp>
        <p:nvSpPr>
          <p:cNvPr id="6" name="TextBox 5">
            <a:extLst>
              <a:ext uri="{FF2B5EF4-FFF2-40B4-BE49-F238E27FC236}">
                <a16:creationId xmlns:a16="http://schemas.microsoft.com/office/drawing/2014/main" id="{CF14E062-9BBC-4226-BF9D-9AA26B2008A8}"/>
              </a:ext>
            </a:extLst>
          </p:cNvPr>
          <p:cNvSpPr txBox="1"/>
          <p:nvPr/>
        </p:nvSpPr>
        <p:spPr>
          <a:xfrm>
            <a:off x="838199" y="5222981"/>
            <a:ext cx="10134969" cy="615553"/>
          </a:xfrm>
          <a:prstGeom prst="rect">
            <a:avLst/>
          </a:prstGeom>
          <a:solidFill>
            <a:schemeClr val="bg1"/>
          </a:solidFill>
        </p:spPr>
        <p:txBody>
          <a:bodyPr wrap="square" rtlCol="0">
            <a:spAutoFit/>
          </a:bodyPr>
          <a:lstStyle/>
          <a:p>
            <a:r>
              <a:rPr lang="en-US" sz="1600" dirty="0"/>
              <a:t>* DCAS may not provide longitudinal and lateral vehicle motion control at the same time. Providing either only longitudinal or only lateral </a:t>
            </a:r>
            <a:r>
              <a:rPr lang="en-US" dirty="0"/>
              <a:t>control</a:t>
            </a:r>
            <a:r>
              <a:rPr lang="en-US" sz="1600" dirty="0"/>
              <a:t> temporarily degrades automation level from 2 to 1.</a:t>
            </a:r>
          </a:p>
        </p:txBody>
      </p:sp>
    </p:spTree>
    <p:extLst>
      <p:ext uri="{BB962C8B-B14F-4D97-AF65-F5344CB8AC3E}">
        <p14:creationId xmlns:p14="http://schemas.microsoft.com/office/powerpoint/2010/main" val="4087356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C26E02-8943-4BEA-97CE-F6C78BC8CF5F}"/>
              </a:ext>
            </a:extLst>
          </p:cNvPr>
          <p:cNvSpPr>
            <a:spLocks noGrp="1"/>
          </p:cNvSpPr>
          <p:nvPr>
            <p:ph type="title"/>
          </p:nvPr>
        </p:nvSpPr>
        <p:spPr>
          <a:xfrm>
            <a:off x="552220" y="24759"/>
            <a:ext cx="10515600" cy="1325563"/>
          </a:xfrm>
        </p:spPr>
        <p:txBody>
          <a:bodyPr>
            <a:normAutofit/>
          </a:bodyPr>
          <a:lstStyle/>
          <a:p>
            <a:r>
              <a:rPr lang="en-US" dirty="0"/>
              <a:t>We observe expansion of performance </a:t>
            </a:r>
            <a:br>
              <a:rPr lang="en-US" dirty="0"/>
            </a:br>
            <a:r>
              <a:rPr lang="en-US" dirty="0"/>
              <a:t>for driving automation systems of SAE Level 2</a:t>
            </a:r>
            <a:r>
              <a:rPr lang="ru-RU" dirty="0"/>
              <a:t> </a:t>
            </a:r>
          </a:p>
        </p:txBody>
      </p:sp>
      <p:grpSp>
        <p:nvGrpSpPr>
          <p:cNvPr id="51" name="Группа 50">
            <a:extLst>
              <a:ext uri="{FF2B5EF4-FFF2-40B4-BE49-F238E27FC236}">
                <a16:creationId xmlns:a16="http://schemas.microsoft.com/office/drawing/2014/main" id="{0BA59E25-062A-45BA-B4B4-D9E0E7B50A02}"/>
              </a:ext>
            </a:extLst>
          </p:cNvPr>
          <p:cNvGrpSpPr/>
          <p:nvPr/>
        </p:nvGrpSpPr>
        <p:grpSpPr>
          <a:xfrm>
            <a:off x="860444" y="2028299"/>
            <a:ext cx="5441913" cy="4418530"/>
            <a:chOff x="911352" y="1238020"/>
            <a:chExt cx="5827776" cy="4840224"/>
          </a:xfrm>
        </p:grpSpPr>
        <p:sp>
          <p:nvSpPr>
            <p:cNvPr id="29" name="Овал 28">
              <a:extLst>
                <a:ext uri="{FF2B5EF4-FFF2-40B4-BE49-F238E27FC236}">
                  <a16:creationId xmlns:a16="http://schemas.microsoft.com/office/drawing/2014/main" id="{6C970AC2-F73A-4414-B8C1-EAB1486FA857}"/>
                </a:ext>
              </a:extLst>
            </p:cNvPr>
            <p:cNvSpPr/>
            <p:nvPr/>
          </p:nvSpPr>
          <p:spPr>
            <a:xfrm>
              <a:off x="911352" y="1238020"/>
              <a:ext cx="5827776" cy="4840224"/>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Овал 29">
              <a:extLst>
                <a:ext uri="{FF2B5EF4-FFF2-40B4-BE49-F238E27FC236}">
                  <a16:creationId xmlns:a16="http://schemas.microsoft.com/office/drawing/2014/main" id="{582F389D-BFD2-43B5-8F70-68764D11A65B}"/>
                </a:ext>
              </a:extLst>
            </p:cNvPr>
            <p:cNvSpPr/>
            <p:nvPr/>
          </p:nvSpPr>
          <p:spPr>
            <a:xfrm>
              <a:off x="1383792" y="1652549"/>
              <a:ext cx="2426208" cy="402336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TextBox 30">
              <a:extLst>
                <a:ext uri="{FF2B5EF4-FFF2-40B4-BE49-F238E27FC236}">
                  <a16:creationId xmlns:a16="http://schemas.microsoft.com/office/drawing/2014/main" id="{28C1B234-0968-485F-BCA0-0A25D927FB88}"/>
                </a:ext>
              </a:extLst>
            </p:cNvPr>
            <p:cNvSpPr txBox="1"/>
            <p:nvPr/>
          </p:nvSpPr>
          <p:spPr>
            <a:xfrm>
              <a:off x="1798320" y="2530373"/>
              <a:ext cx="1511808" cy="1193655"/>
            </a:xfrm>
            <a:prstGeom prst="roundRect">
              <a:avLst/>
            </a:prstGeom>
            <a:solidFill>
              <a:srgbClr val="FFFF3F"/>
            </a:solidFill>
            <a:ln w="6350">
              <a:solidFill>
                <a:srgbClr val="0000CC"/>
              </a:solidFill>
            </a:ln>
          </p:spPr>
          <p:txBody>
            <a:bodyPr wrap="square" rtlCol="0">
              <a:spAutoFit/>
            </a:bodyPr>
            <a:lstStyle/>
            <a:p>
              <a:pPr algn="ctr"/>
              <a:r>
                <a:rPr lang="en-US" sz="1600" b="1" dirty="0">
                  <a:solidFill>
                    <a:schemeClr val="bg2">
                      <a:lumMod val="10000"/>
                    </a:schemeClr>
                  </a:solidFill>
                </a:rPr>
                <a:t>Level</a:t>
              </a:r>
              <a:r>
                <a:rPr lang="ru-RU" sz="1600" b="1" dirty="0">
                  <a:solidFill>
                    <a:schemeClr val="bg2">
                      <a:lumMod val="10000"/>
                    </a:schemeClr>
                  </a:solidFill>
                </a:rPr>
                <a:t> 1:</a:t>
              </a:r>
            </a:p>
            <a:p>
              <a:pPr algn="ctr"/>
              <a:r>
                <a:rPr lang="en-US" sz="1400" dirty="0">
                  <a:solidFill>
                    <a:schemeClr val="bg2">
                      <a:lumMod val="10000"/>
                    </a:schemeClr>
                  </a:solidFill>
                </a:rPr>
                <a:t>Vehicle longitudinal motion  control</a:t>
              </a:r>
              <a:endParaRPr lang="ru-RU" sz="1400" dirty="0">
                <a:solidFill>
                  <a:schemeClr val="bg2">
                    <a:lumMod val="10000"/>
                  </a:schemeClr>
                </a:solidFill>
              </a:endParaRPr>
            </a:p>
          </p:txBody>
        </p:sp>
        <p:sp>
          <p:nvSpPr>
            <p:cNvPr id="32" name="TextBox 31">
              <a:extLst>
                <a:ext uri="{FF2B5EF4-FFF2-40B4-BE49-F238E27FC236}">
                  <a16:creationId xmlns:a16="http://schemas.microsoft.com/office/drawing/2014/main" id="{1A1DF464-5A63-4468-854C-DC180E309B39}"/>
                </a:ext>
              </a:extLst>
            </p:cNvPr>
            <p:cNvSpPr txBox="1"/>
            <p:nvPr/>
          </p:nvSpPr>
          <p:spPr>
            <a:xfrm>
              <a:off x="1798320" y="4011701"/>
              <a:ext cx="1511808" cy="932543"/>
            </a:xfrm>
            <a:prstGeom prst="roundRect">
              <a:avLst/>
            </a:prstGeom>
            <a:solidFill>
              <a:srgbClr val="FFFF3F"/>
            </a:solidFill>
            <a:ln>
              <a:solidFill>
                <a:srgbClr val="0000CC"/>
              </a:solidFill>
            </a:ln>
          </p:spPr>
          <p:txBody>
            <a:bodyPr wrap="square" rtlCol="0">
              <a:spAutoFit/>
            </a:bodyPr>
            <a:lstStyle/>
            <a:p>
              <a:pPr algn="ctr"/>
              <a:r>
                <a:rPr lang="en-US" sz="1600" b="1" dirty="0">
                  <a:solidFill>
                    <a:schemeClr val="bg2">
                      <a:lumMod val="10000"/>
                    </a:schemeClr>
                  </a:solidFill>
                </a:rPr>
                <a:t>Level</a:t>
              </a:r>
              <a:r>
                <a:rPr lang="ru-RU" sz="1600" b="1" dirty="0">
                  <a:solidFill>
                    <a:schemeClr val="bg2">
                      <a:lumMod val="10000"/>
                    </a:schemeClr>
                  </a:solidFill>
                </a:rPr>
                <a:t> </a:t>
              </a:r>
              <a:r>
                <a:rPr lang="en-US" sz="1600" b="1" dirty="0">
                  <a:solidFill>
                    <a:schemeClr val="bg2">
                      <a:lumMod val="10000"/>
                    </a:schemeClr>
                  </a:solidFill>
                </a:rPr>
                <a:t>1</a:t>
              </a:r>
              <a:r>
                <a:rPr lang="ru-RU" sz="1600" b="1" dirty="0">
                  <a:solidFill>
                    <a:schemeClr val="bg2">
                      <a:lumMod val="10000"/>
                    </a:schemeClr>
                  </a:solidFill>
                </a:rPr>
                <a:t>:</a:t>
              </a:r>
            </a:p>
            <a:p>
              <a:pPr algn="ctr"/>
              <a:r>
                <a:rPr lang="en-US" sz="1400" dirty="0">
                  <a:solidFill>
                    <a:schemeClr val="bg2">
                      <a:lumMod val="10000"/>
                    </a:schemeClr>
                  </a:solidFill>
                </a:rPr>
                <a:t>Vehicle lateral motion  control</a:t>
              </a:r>
              <a:endParaRPr lang="ru-RU" sz="1400" dirty="0">
                <a:solidFill>
                  <a:schemeClr val="bg2">
                    <a:lumMod val="10000"/>
                  </a:schemeClr>
                </a:solidFill>
              </a:endParaRPr>
            </a:p>
          </p:txBody>
        </p:sp>
        <p:sp>
          <p:nvSpPr>
            <p:cNvPr id="33" name="TextBox 32">
              <a:extLst>
                <a:ext uri="{FF2B5EF4-FFF2-40B4-BE49-F238E27FC236}">
                  <a16:creationId xmlns:a16="http://schemas.microsoft.com/office/drawing/2014/main" id="{9EC23FD0-5E04-4379-8D54-DEDFBD160FFF}"/>
                </a:ext>
              </a:extLst>
            </p:cNvPr>
            <p:cNvSpPr txBox="1"/>
            <p:nvPr/>
          </p:nvSpPr>
          <p:spPr>
            <a:xfrm>
              <a:off x="2383537" y="3642285"/>
              <a:ext cx="402336" cy="369332"/>
            </a:xfrm>
            <a:prstGeom prst="rect">
              <a:avLst/>
            </a:prstGeom>
            <a:noFill/>
          </p:spPr>
          <p:txBody>
            <a:bodyPr wrap="square" rtlCol="0">
              <a:spAutoFit/>
            </a:bodyPr>
            <a:lstStyle/>
            <a:p>
              <a:r>
                <a:rPr lang="ru-RU" b="1" dirty="0">
                  <a:solidFill>
                    <a:schemeClr val="bg2">
                      <a:lumMod val="10000"/>
                    </a:schemeClr>
                  </a:solidFill>
                </a:rPr>
                <a:t>+</a:t>
              </a:r>
            </a:p>
          </p:txBody>
        </p:sp>
        <p:sp>
          <p:nvSpPr>
            <p:cNvPr id="34" name="TextBox 33">
              <a:extLst>
                <a:ext uri="{FF2B5EF4-FFF2-40B4-BE49-F238E27FC236}">
                  <a16:creationId xmlns:a16="http://schemas.microsoft.com/office/drawing/2014/main" id="{A2C06D50-4D74-40C7-9DC1-76979C3F42F0}"/>
                </a:ext>
              </a:extLst>
            </p:cNvPr>
            <p:cNvSpPr txBox="1"/>
            <p:nvPr/>
          </p:nvSpPr>
          <p:spPr>
            <a:xfrm>
              <a:off x="1798320" y="1932965"/>
              <a:ext cx="1645920" cy="370865"/>
            </a:xfrm>
            <a:prstGeom prst="rect">
              <a:avLst/>
            </a:prstGeom>
            <a:noFill/>
          </p:spPr>
          <p:txBody>
            <a:bodyPr wrap="square" rtlCol="0">
              <a:spAutoFit/>
            </a:bodyPr>
            <a:lstStyle/>
            <a:p>
              <a:pPr algn="ctr"/>
              <a:r>
                <a:rPr lang="en-US" sz="1600" b="1" dirty="0">
                  <a:solidFill>
                    <a:schemeClr val="bg2">
                      <a:lumMod val="10000"/>
                    </a:schemeClr>
                  </a:solidFill>
                </a:rPr>
                <a:t>Level </a:t>
              </a:r>
              <a:r>
                <a:rPr lang="ru-RU" sz="1600" b="1" dirty="0">
                  <a:solidFill>
                    <a:schemeClr val="bg2">
                      <a:lumMod val="10000"/>
                    </a:schemeClr>
                  </a:solidFill>
                </a:rPr>
                <a:t>2:</a:t>
              </a:r>
            </a:p>
          </p:txBody>
        </p:sp>
        <p:sp>
          <p:nvSpPr>
            <p:cNvPr id="35" name="TextBox 34">
              <a:extLst>
                <a:ext uri="{FF2B5EF4-FFF2-40B4-BE49-F238E27FC236}">
                  <a16:creationId xmlns:a16="http://schemas.microsoft.com/office/drawing/2014/main" id="{C3599A1D-E4D6-43D3-AC5C-86D927C6D0AD}"/>
                </a:ext>
              </a:extLst>
            </p:cNvPr>
            <p:cNvSpPr txBox="1"/>
            <p:nvPr/>
          </p:nvSpPr>
          <p:spPr>
            <a:xfrm>
              <a:off x="3243072" y="1426997"/>
              <a:ext cx="1645920" cy="370865"/>
            </a:xfrm>
            <a:prstGeom prst="rect">
              <a:avLst/>
            </a:prstGeom>
            <a:noFill/>
          </p:spPr>
          <p:txBody>
            <a:bodyPr wrap="square" rtlCol="0">
              <a:spAutoFit/>
            </a:bodyPr>
            <a:lstStyle/>
            <a:p>
              <a:pPr algn="ctr"/>
              <a:r>
                <a:rPr lang="en-US" sz="1600" b="1" strike="sngStrike" dirty="0">
                  <a:solidFill>
                    <a:srgbClr val="FF0000"/>
                  </a:solidFill>
                </a:rPr>
                <a:t>Level</a:t>
              </a:r>
              <a:r>
                <a:rPr lang="ru-RU" sz="1600" b="1" strike="sngStrike" dirty="0">
                  <a:solidFill>
                    <a:srgbClr val="FF0000"/>
                  </a:solidFill>
                </a:rPr>
                <a:t> 3:</a:t>
              </a:r>
            </a:p>
          </p:txBody>
        </p:sp>
        <p:sp>
          <p:nvSpPr>
            <p:cNvPr id="36" name="TextBox 35">
              <a:extLst>
                <a:ext uri="{FF2B5EF4-FFF2-40B4-BE49-F238E27FC236}">
                  <a16:creationId xmlns:a16="http://schemas.microsoft.com/office/drawing/2014/main" id="{B57208CF-41FD-4085-B432-25A2F809D6B4}"/>
                </a:ext>
              </a:extLst>
            </p:cNvPr>
            <p:cNvSpPr txBox="1"/>
            <p:nvPr/>
          </p:nvSpPr>
          <p:spPr>
            <a:xfrm>
              <a:off x="3256789" y="1771533"/>
              <a:ext cx="1645920" cy="370865"/>
            </a:xfrm>
            <a:prstGeom prst="rect">
              <a:avLst/>
            </a:prstGeom>
            <a:noFill/>
          </p:spPr>
          <p:txBody>
            <a:bodyPr wrap="square" rtlCol="0">
              <a:spAutoFit/>
            </a:bodyPr>
            <a:lstStyle/>
            <a:p>
              <a:pPr algn="ctr"/>
              <a:r>
                <a:rPr lang="en-US" sz="1600" b="1" dirty="0">
                  <a:solidFill>
                    <a:srgbClr val="FF0000"/>
                  </a:solidFill>
                </a:rPr>
                <a:t>Still Level</a:t>
              </a:r>
              <a:r>
                <a:rPr lang="ru-RU" sz="1600" b="1" dirty="0">
                  <a:solidFill>
                    <a:srgbClr val="FF0000"/>
                  </a:solidFill>
                </a:rPr>
                <a:t> </a:t>
              </a:r>
              <a:r>
                <a:rPr lang="en-US" sz="1600" b="1" dirty="0">
                  <a:solidFill>
                    <a:srgbClr val="FF0000"/>
                  </a:solidFill>
                </a:rPr>
                <a:t>2</a:t>
              </a:r>
              <a:r>
                <a:rPr lang="ru-RU" sz="1600" b="1" dirty="0">
                  <a:solidFill>
                    <a:srgbClr val="FF0000"/>
                  </a:solidFill>
                </a:rPr>
                <a:t>:</a:t>
              </a:r>
            </a:p>
          </p:txBody>
        </p:sp>
        <p:sp>
          <p:nvSpPr>
            <p:cNvPr id="38" name="TextBox 37">
              <a:extLst>
                <a:ext uri="{FF2B5EF4-FFF2-40B4-BE49-F238E27FC236}">
                  <a16:creationId xmlns:a16="http://schemas.microsoft.com/office/drawing/2014/main" id="{DDC2B03C-F14B-4356-974C-76B5E80D7358}"/>
                </a:ext>
              </a:extLst>
            </p:cNvPr>
            <p:cNvSpPr txBox="1"/>
            <p:nvPr/>
          </p:nvSpPr>
          <p:spPr>
            <a:xfrm>
              <a:off x="3998976" y="3511829"/>
              <a:ext cx="402336" cy="369332"/>
            </a:xfrm>
            <a:prstGeom prst="rect">
              <a:avLst/>
            </a:prstGeom>
            <a:noFill/>
          </p:spPr>
          <p:txBody>
            <a:bodyPr wrap="square" rtlCol="0">
              <a:spAutoFit/>
            </a:bodyPr>
            <a:lstStyle/>
            <a:p>
              <a:r>
                <a:rPr lang="ru-RU" b="1" dirty="0">
                  <a:solidFill>
                    <a:schemeClr val="bg2">
                      <a:lumMod val="10000"/>
                    </a:schemeClr>
                  </a:solidFill>
                </a:rPr>
                <a:t>+</a:t>
              </a:r>
            </a:p>
          </p:txBody>
        </p:sp>
        <p:sp>
          <p:nvSpPr>
            <p:cNvPr id="39" name="TextBox 38">
              <a:extLst>
                <a:ext uri="{FF2B5EF4-FFF2-40B4-BE49-F238E27FC236}">
                  <a16:creationId xmlns:a16="http://schemas.microsoft.com/office/drawing/2014/main" id="{E598351E-7668-412B-B52C-0F694E873FB4}"/>
                </a:ext>
              </a:extLst>
            </p:cNvPr>
            <p:cNvSpPr txBox="1"/>
            <p:nvPr/>
          </p:nvSpPr>
          <p:spPr>
            <a:xfrm>
              <a:off x="4359082" y="2486934"/>
              <a:ext cx="1822704" cy="3169211"/>
            </a:xfrm>
            <a:prstGeom prst="rect">
              <a:avLst/>
            </a:prstGeom>
            <a:noFill/>
          </p:spPr>
          <p:txBody>
            <a:bodyPr wrap="square" rtlCol="0">
              <a:spAutoFit/>
            </a:bodyPr>
            <a:lstStyle/>
            <a:p>
              <a:pPr marL="180000" indent="-180000">
                <a:buFont typeface="Arial" pitchFamily="34" charset="0"/>
                <a:buChar char="•"/>
              </a:pPr>
              <a:r>
                <a:rPr lang="en-US" dirty="0">
                  <a:solidFill>
                    <a:schemeClr val="bg2">
                      <a:lumMod val="10000"/>
                    </a:schemeClr>
                  </a:solidFill>
                </a:rPr>
                <a:t>OEDR (partial)</a:t>
              </a:r>
              <a:endParaRPr lang="ru-RU" dirty="0">
                <a:solidFill>
                  <a:schemeClr val="bg2">
                    <a:lumMod val="10000"/>
                  </a:schemeClr>
                </a:solidFill>
              </a:endParaRPr>
            </a:p>
            <a:p>
              <a:pPr marL="180000" indent="-180000">
                <a:buFont typeface="Arial" pitchFamily="34" charset="0"/>
                <a:buChar char="•"/>
              </a:pPr>
              <a:r>
                <a:rPr lang="en-US" dirty="0">
                  <a:solidFill>
                    <a:schemeClr val="bg2">
                      <a:lumMod val="10000"/>
                    </a:schemeClr>
                  </a:solidFill>
                </a:rPr>
                <a:t>ODD (specific)</a:t>
              </a:r>
              <a:endParaRPr lang="ru-RU" dirty="0">
                <a:solidFill>
                  <a:schemeClr val="bg2">
                    <a:lumMod val="10000"/>
                  </a:schemeClr>
                </a:solidFill>
              </a:endParaRPr>
            </a:p>
            <a:p>
              <a:pPr marL="180000" indent="-180000">
                <a:buFont typeface="Arial" pitchFamily="34" charset="0"/>
                <a:buChar char="•"/>
              </a:pPr>
              <a:r>
                <a:rPr lang="en-US" strike="sngStrike" dirty="0">
                  <a:solidFill>
                    <a:srgbClr val="FF0000"/>
                  </a:solidFill>
                </a:rPr>
                <a:t>DDT fallback-ready user</a:t>
              </a:r>
            </a:p>
            <a:p>
              <a:pPr marL="180000" indent="-180000">
                <a:buFont typeface="Arial" pitchFamily="34" charset="0"/>
                <a:buChar char="•"/>
              </a:pPr>
              <a:r>
                <a:rPr lang="en-US" dirty="0">
                  <a:solidFill>
                    <a:srgbClr val="FF0000"/>
                  </a:solidFill>
                </a:rPr>
                <a:t>A driver is permanently in charge of vehicle control </a:t>
              </a:r>
              <a:endParaRPr lang="ru-RU" dirty="0">
                <a:solidFill>
                  <a:srgbClr val="FF0000"/>
                </a:solidFill>
              </a:endParaRPr>
            </a:p>
            <a:p>
              <a:endParaRPr lang="ru-RU" sz="2000" dirty="0">
                <a:solidFill>
                  <a:schemeClr val="bg2">
                    <a:lumMod val="10000"/>
                  </a:schemeClr>
                </a:solidFill>
              </a:endParaRPr>
            </a:p>
          </p:txBody>
        </p:sp>
      </p:grpSp>
      <p:sp>
        <p:nvSpPr>
          <p:cNvPr id="3" name="Номер слайда 2">
            <a:extLst>
              <a:ext uri="{FF2B5EF4-FFF2-40B4-BE49-F238E27FC236}">
                <a16:creationId xmlns:a16="http://schemas.microsoft.com/office/drawing/2014/main" id="{B5BFA359-CA7D-4437-BB19-E01A7754DE38}"/>
              </a:ext>
            </a:extLst>
          </p:cNvPr>
          <p:cNvSpPr>
            <a:spLocks noGrp="1"/>
          </p:cNvSpPr>
          <p:nvPr>
            <p:ph type="sldNum" sz="quarter" idx="12"/>
          </p:nvPr>
        </p:nvSpPr>
        <p:spPr/>
        <p:txBody>
          <a:bodyPr/>
          <a:lstStyle/>
          <a:p>
            <a:fld id="{E77B08D1-EC42-4F2B-B6DE-E65795E20511}" type="slidenum">
              <a:rPr lang="ru-RU" smtClean="0"/>
              <a:t>9</a:t>
            </a:fld>
            <a:endParaRPr lang="ru-RU"/>
          </a:p>
        </p:txBody>
      </p:sp>
      <p:sp>
        <p:nvSpPr>
          <p:cNvPr id="15" name="TextBox 14">
            <a:extLst>
              <a:ext uri="{FF2B5EF4-FFF2-40B4-BE49-F238E27FC236}">
                <a16:creationId xmlns:a16="http://schemas.microsoft.com/office/drawing/2014/main" id="{ECE5A031-9328-455B-A003-75BA56A778E3}"/>
              </a:ext>
            </a:extLst>
          </p:cNvPr>
          <p:cNvSpPr txBox="1"/>
          <p:nvPr/>
        </p:nvSpPr>
        <p:spPr>
          <a:xfrm>
            <a:off x="645326" y="1303131"/>
            <a:ext cx="6267635" cy="523220"/>
          </a:xfrm>
          <a:prstGeom prst="rect">
            <a:avLst/>
          </a:prstGeom>
          <a:noFill/>
          <a:ln>
            <a:noFill/>
          </a:ln>
        </p:spPr>
        <p:txBody>
          <a:bodyPr wrap="square" rtlCol="0">
            <a:spAutoFit/>
          </a:bodyPr>
          <a:lstStyle/>
          <a:p>
            <a:r>
              <a:rPr lang="en-US" sz="2800" dirty="0">
                <a:solidFill>
                  <a:srgbClr val="0000CC"/>
                </a:solidFill>
              </a:rPr>
              <a:t>What is called “Level 2+” in slang.</a:t>
            </a:r>
            <a:endParaRPr lang="ru-RU" sz="2800" dirty="0">
              <a:solidFill>
                <a:srgbClr val="0000CC"/>
              </a:solidFill>
            </a:endParaRPr>
          </a:p>
        </p:txBody>
      </p:sp>
      <p:sp>
        <p:nvSpPr>
          <p:cNvPr id="16" name="TextBox 15">
            <a:extLst>
              <a:ext uri="{FF2B5EF4-FFF2-40B4-BE49-F238E27FC236}">
                <a16:creationId xmlns:a16="http://schemas.microsoft.com/office/drawing/2014/main" id="{F30E46B8-0773-44BE-A7AE-9C211CDE1908}"/>
              </a:ext>
            </a:extLst>
          </p:cNvPr>
          <p:cNvSpPr txBox="1"/>
          <p:nvPr/>
        </p:nvSpPr>
        <p:spPr>
          <a:xfrm>
            <a:off x="5608530" y="1315963"/>
            <a:ext cx="5552396" cy="523220"/>
          </a:xfrm>
          <a:prstGeom prst="rect">
            <a:avLst/>
          </a:prstGeom>
          <a:noFill/>
          <a:ln>
            <a:noFill/>
          </a:ln>
        </p:spPr>
        <p:txBody>
          <a:bodyPr wrap="square" rtlCol="0">
            <a:spAutoFit/>
          </a:bodyPr>
          <a:lstStyle/>
          <a:p>
            <a:r>
              <a:rPr lang="en-US" sz="2800" dirty="0">
                <a:solidFill>
                  <a:srgbClr val="0000CC"/>
                </a:solidFill>
              </a:rPr>
              <a:t>Is this the animal we are looking for?</a:t>
            </a:r>
            <a:endParaRPr lang="ru-RU" sz="2800" dirty="0">
              <a:solidFill>
                <a:srgbClr val="0000CC"/>
              </a:solidFill>
            </a:endParaRPr>
          </a:p>
        </p:txBody>
      </p:sp>
      <p:sp>
        <p:nvSpPr>
          <p:cNvPr id="19" name="TextBox 18">
            <a:extLst>
              <a:ext uri="{FF2B5EF4-FFF2-40B4-BE49-F238E27FC236}">
                <a16:creationId xmlns:a16="http://schemas.microsoft.com/office/drawing/2014/main" id="{12462A11-8684-4A37-8473-8A803710F5AD}"/>
              </a:ext>
            </a:extLst>
          </p:cNvPr>
          <p:cNvSpPr txBox="1"/>
          <p:nvPr/>
        </p:nvSpPr>
        <p:spPr>
          <a:xfrm>
            <a:off x="6487699" y="5677290"/>
            <a:ext cx="5011847" cy="954107"/>
          </a:xfrm>
          <a:prstGeom prst="rect">
            <a:avLst/>
          </a:prstGeom>
          <a:noFill/>
        </p:spPr>
        <p:txBody>
          <a:bodyPr wrap="square" rtlCol="0">
            <a:spAutoFit/>
          </a:bodyPr>
          <a:lstStyle/>
          <a:p>
            <a:r>
              <a:rPr lang="en-US" sz="1400" dirty="0"/>
              <a:t>Note: One may conclude that the system of level 2 is a combination of level 1 systems for longitudinal and lateral control. Not necessarily, as the level 2 system may be designed as a single integrated one (refer to the DCAS definition).</a:t>
            </a:r>
          </a:p>
        </p:txBody>
      </p:sp>
      <p:sp>
        <p:nvSpPr>
          <p:cNvPr id="20" name="TextBox 19">
            <a:extLst>
              <a:ext uri="{FF2B5EF4-FFF2-40B4-BE49-F238E27FC236}">
                <a16:creationId xmlns:a16="http://schemas.microsoft.com/office/drawing/2014/main" id="{4046E62E-55C5-467C-BF9B-A3BC5577CFF3}"/>
              </a:ext>
            </a:extLst>
          </p:cNvPr>
          <p:cNvSpPr txBox="1"/>
          <p:nvPr/>
        </p:nvSpPr>
        <p:spPr>
          <a:xfrm>
            <a:off x="6752054" y="2050076"/>
            <a:ext cx="5011847" cy="3416320"/>
          </a:xfrm>
          <a:prstGeom prst="rect">
            <a:avLst/>
          </a:prstGeom>
          <a:solidFill>
            <a:schemeClr val="bg1"/>
          </a:solid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At Level 2, the driver is no longer always actively controlling the vehicle motion, but the driver is still operating the vehicle, including the Level 2 system</a:t>
            </a:r>
            <a:r>
              <a:rPr lang="en-US" dirty="0">
                <a:solidFill>
                  <a:srgbClr val="0000CC"/>
                </a:solidFill>
              </a:rPr>
              <a:t>.</a:t>
            </a:r>
          </a:p>
          <a:p>
            <a:pPr marL="285750" indent="-285750">
              <a:buFont typeface="Arial" panose="020B0604020202020204" pitchFamily="34" charset="0"/>
              <a:buChar char="•"/>
              <a:defRPr/>
            </a:pPr>
            <a:r>
              <a:rPr lang="en-US" dirty="0"/>
              <a:t>The system must provide OEDR sufficient to maintain sustained stable control of longitudinal and lateral motion of the vehicle under the driver’s supervision.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Because of the trust risk, the system must ensure that the driver continues to operate the vehicle, including monitoring the performance of the system.</a:t>
            </a:r>
            <a:endParaRPr lang="en-US" dirty="0">
              <a:solidFill>
                <a:srgbClr val="0000CC"/>
              </a:solidFill>
            </a:endParaRPr>
          </a:p>
        </p:txBody>
      </p:sp>
    </p:spTree>
    <p:extLst>
      <p:ext uri="{BB962C8B-B14F-4D97-AF65-F5344CB8AC3E}">
        <p14:creationId xmlns:p14="http://schemas.microsoft.com/office/powerpoint/2010/main" val="61158807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75D674-0368-4FBD-9F35-14CCA04ECC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7CF93B-8D15-4F52-A447-0C2844A241E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3166B2A-E3C2-43FB-A5A0-A738748927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12287</TotalTime>
  <Words>3714</Words>
  <Application>Microsoft Office PowerPoint</Application>
  <PresentationFormat>Widescreen</PresentationFormat>
  <Paragraphs>366</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Courier New</vt:lpstr>
      <vt:lpstr>Symbol</vt:lpstr>
      <vt:lpstr>Times New Roman</vt:lpstr>
      <vt:lpstr>Тема Office</vt:lpstr>
      <vt:lpstr>Clarification of the boundaries between ADAS and ADS  Revision 3</vt:lpstr>
      <vt:lpstr>Objectives</vt:lpstr>
      <vt:lpstr>SAE J3016:2021, Table 1</vt:lpstr>
      <vt:lpstr>The automation system performance  depending on SAE J3016 automation levels hierarchy</vt:lpstr>
      <vt:lpstr>The key elements to distinguish  between levels 1-2 and 3-5</vt:lpstr>
      <vt:lpstr>What is “ADAS”?  (ADAS-01-05 – R.E.3, ITS-12-04 (2006))</vt:lpstr>
      <vt:lpstr>Scope of the new UN Regulation (based on ADAS-03-06)</vt:lpstr>
      <vt:lpstr>Definition of DCAS</vt:lpstr>
      <vt:lpstr>We observe expansion of performance  for driving automation systems of SAE Level 2 </vt:lpstr>
      <vt:lpstr>Expansion of performance for driving automation systems of SAE Level 2 </vt:lpstr>
      <vt:lpstr>How to deal with such systems?  Identify and address the risks</vt:lpstr>
      <vt:lpstr>Challenge: Assistance systems perform like ADS </vt:lpstr>
      <vt:lpstr>Constructing the cage:  The regulatory provisions shall address:</vt:lpstr>
      <vt:lpstr>Appendix</vt:lpstr>
      <vt:lpstr>Comparison between SAE Level 2 &amp; Level 3 (ECE/TRANS/WP.29/1140) (1)</vt:lpstr>
      <vt:lpstr>Comparison between SAE Level 2 &amp; Level 3 (ECE/TRANS/WP.29/1140) (2)</vt:lpstr>
      <vt:lpstr>Comparison between SAE Level 2 &amp; Level 3 (ECE/TRANS/WP.29/1140) (3)</vt:lpstr>
      <vt:lpstr>Comparison between SAE Level 2 &amp; Level 3 (ECE/TRANS/WP.29/1140) (4)</vt:lpstr>
      <vt:lpstr>Thank you for your attention! Questions? Comments?</vt:lpstr>
      <vt:lpstr>Back-up</vt:lpstr>
      <vt:lpstr>What to be covered in a new UN Regulation? (ADAS-03-07, updated)</vt:lpstr>
      <vt:lpstr>The regulatory approach:</vt:lpstr>
      <vt:lpstr>Reference: The Definition of the DDT  (FRAV-14-07-Rev.1)</vt:lpstr>
      <vt:lpstr>Reference: The Definition of the ALKS  (UN R 157)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Bocharov</dc:creator>
  <cp:lastModifiedBy>Francois Guichard</cp:lastModifiedBy>
  <cp:revision>144</cp:revision>
  <dcterms:created xsi:type="dcterms:W3CDTF">2020-10-08T11:59:02Z</dcterms:created>
  <dcterms:modified xsi:type="dcterms:W3CDTF">2022-01-21T13:51:24Z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2d06e56-1756-4005-87f1-1edc72dd4bdf_Enabled">
    <vt:lpwstr>true</vt:lpwstr>
  </property>
  <property fmtid="{D5CDD505-2E9C-101B-9397-08002B2CF9AE}" pid="3" name="MSIP_Label_52d06e56-1756-4005-87f1-1edc72dd4bdf_SetDate">
    <vt:lpwstr>2021-04-01T12:18:28Z</vt:lpwstr>
  </property>
  <property fmtid="{D5CDD505-2E9C-101B-9397-08002B2CF9AE}" pid="4" name="MSIP_Label_52d06e56-1756-4005-87f1-1edc72dd4bdf_Method">
    <vt:lpwstr>Standard</vt:lpwstr>
  </property>
  <property fmtid="{D5CDD505-2E9C-101B-9397-08002B2CF9AE}" pid="5" name="MSIP_Label_52d06e56-1756-4005-87f1-1edc72dd4bdf_Name">
    <vt:lpwstr>General</vt:lpwstr>
  </property>
  <property fmtid="{D5CDD505-2E9C-101B-9397-08002B2CF9AE}" pid="6" name="MSIP_Label_52d06e56-1756-4005-87f1-1edc72dd4bdf_SiteId">
    <vt:lpwstr>9026c5f4-86d0-4b9f-bd39-b7d4d0fb4674</vt:lpwstr>
  </property>
  <property fmtid="{D5CDD505-2E9C-101B-9397-08002B2CF9AE}" pid="7" name="MSIP_Label_52d06e56-1756-4005-87f1-1edc72dd4bdf_ActionId">
    <vt:lpwstr>3ef517be-5222-44f3-90f3-00005473bf05</vt:lpwstr>
  </property>
  <property fmtid="{D5CDD505-2E9C-101B-9397-08002B2CF9AE}" pid="8" name="MSIP_Label_52d06e56-1756-4005-87f1-1edc72dd4bdf_ContentBits">
    <vt:lpwstr>0</vt:lpwstr>
  </property>
  <property fmtid="{D5CDD505-2E9C-101B-9397-08002B2CF9AE}" pid="9" name="ContentTypeId">
    <vt:lpwstr>0x0101003B8422D08C252547BB1CFA7F78E2CB83</vt:lpwstr>
  </property>
</Properties>
</file>