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348" r:id="rId5"/>
    <p:sldId id="672" r:id="rId6"/>
    <p:sldId id="675" r:id="rId7"/>
    <p:sldId id="349" r:id="rId8"/>
    <p:sldId id="285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64" userDrawn="1">
          <p15:clr>
            <a:srgbClr val="A4A3A4"/>
          </p15:clr>
        </p15:guide>
        <p15:guide id="4" pos="7416" userDrawn="1">
          <p15:clr>
            <a:srgbClr val="A4A3A4"/>
          </p15:clr>
        </p15:guide>
        <p15:guide id="5" orient="horz" pos="40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8D61"/>
    <a:srgbClr val="124057"/>
    <a:srgbClr val="404040"/>
    <a:srgbClr val="165751"/>
    <a:srgbClr val="D9D9D9"/>
    <a:srgbClr val="94BF6E"/>
    <a:srgbClr val="4A8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3387" autoAdjust="0"/>
  </p:normalViewPr>
  <p:slideViewPr>
    <p:cSldViewPr snapToGrid="0" showGuides="1">
      <p:cViewPr varScale="1">
        <p:scale>
          <a:sx n="108" d="100"/>
          <a:sy n="108" d="100"/>
        </p:scale>
        <p:origin x="690" y="108"/>
      </p:cViewPr>
      <p:guideLst>
        <p:guide orient="horz" pos="888"/>
        <p:guide pos="3840"/>
        <p:guide pos="264"/>
        <p:guide pos="7416"/>
        <p:guide orient="horz" pos="4020"/>
      </p:guideLst>
    </p:cSldViewPr>
  </p:slideViewPr>
  <p:outlineViewPr>
    <p:cViewPr>
      <p:scale>
        <a:sx n="33" d="100"/>
        <a:sy n="33" d="100"/>
      </p:scale>
      <p:origin x="0" y="-34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CDD338E9-D9FC-4B7E-AC46-695FC7D08695}"/>
    <pc:docChg chg="modSld">
      <pc:chgData name="Francois Guichard" userId="b25862a6-b641-4ece-b9f9-9230f3cdb908" providerId="ADAL" clId="{CDD338E9-D9FC-4B7E-AC46-695FC7D08695}" dt="2022-01-25T16:10:40.862" v="16" actId="20577"/>
      <pc:docMkLst>
        <pc:docMk/>
      </pc:docMkLst>
      <pc:sldChg chg="modSp mod">
        <pc:chgData name="Francois Guichard" userId="b25862a6-b641-4ece-b9f9-9230f3cdb908" providerId="ADAL" clId="{CDD338E9-D9FC-4B7E-AC46-695FC7D08695}" dt="2022-01-25T16:10:40.862" v="16" actId="20577"/>
        <pc:sldMkLst>
          <pc:docMk/>
          <pc:sldMk cId="2149183923" sldId="348"/>
        </pc:sldMkLst>
        <pc:spChg chg="mod">
          <ac:chgData name="Francois Guichard" userId="b25862a6-b641-4ece-b9f9-9230f3cdb908" providerId="ADAL" clId="{CDD338E9-D9FC-4B7E-AC46-695FC7D08695}" dt="2022-01-25T16:10:40.862" v="16" actId="20577"/>
          <ac:spMkLst>
            <pc:docMk/>
            <pc:sldMk cId="2149183923" sldId="348"/>
            <ac:spMk id="16" creationId="{58B8C855-4108-4429-87F7-7E6B0BE9AAE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AC746-2885-46C2-A78C-6FA4C90459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C95C4-B7C0-4FB8-AFBF-30D3F14E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3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26990-84CB-4C6A-B6D1-1845D00C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68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BA7D-6E1E-4CCE-84D3-A449EECDE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5F2FB-0534-4089-8C40-50596E76D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376C1-73A7-4346-A8AA-8D731172A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53FBC-BA5E-4BA3-9F99-A95D9635D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02C76-9FA2-4701-B7DF-67B74EC24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0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EF6AD6-AE89-4303-9620-A3913B9F72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3EEDD3-2AAD-45EA-843D-6295731DF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82336-8F63-4511-B2FA-FD9A1C55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10E75-0F5E-4C55-A856-26D8299A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8E1C-E56E-438C-9E67-FB4C26DB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8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9FC4F-3529-4E51-B8F4-C5A4F74DB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7D4A8-C503-4495-94B7-B90D90122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07C62-FE3F-4E51-8AE8-4FB5B89E6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5BE0E-BC90-4162-A1F1-8A8FABFBC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51848-FF9F-47A5-9639-1243847B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5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76336-1312-4B28-80EE-DCB90E0D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CF866-FB6E-490D-B6A3-A6247BFE4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57956-564B-436C-AB0A-8C3907E64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DFB70-75E7-4DEA-AE06-D41581894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3184A-9D2C-4CE5-9EBD-C4BF91D5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9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D2E30-9FD1-44FD-AF35-C4E52511F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93BB3-4EB3-4ACF-BB2A-EB4C0D2318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248D7F-8040-4441-9386-E54F2FC1D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960D49-71A1-4D4A-9E19-0BB9109BA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F22FF-D4FD-48D9-9C67-05146C9F5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18671-3140-414D-998D-CC34A0DF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4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C932B-072D-4948-A9CC-1631C52C0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068DE-3FBD-414A-8678-ECD4170F9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4CF24E-EE3E-4AF9-B8D1-B8C2E9474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B5A0F9-B7F4-45A6-8637-E086C2697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2F49C9-E702-48C6-9180-AA8653389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1079B9-87F3-4707-B6BD-6D8DF5DE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DC746E-AD4D-4765-A3E5-2A6159AEE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D6FD5C-89C9-4245-8CD0-059CF036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1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6A1DC-716E-4E60-8F56-78EE0DAE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B7C98C-92C1-4F68-840D-8EF5C621A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89F644-04B3-40B9-A8C3-D7305D3BD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CF177D-4C65-4A70-BB8C-933756F72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F25E0F-D106-4F86-B3EC-06A808ACC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2F46A8-AC21-4442-8592-049C31E8F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AACEE6-2F93-422C-8337-43BF9CC6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7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F3FA-CDB9-4D21-BE7F-DC85DC31F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189C9-1432-428A-8273-C4A9D7891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E2CBDF-9EED-49C8-BFA6-38682A82E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C7C7B-07E2-462F-BEF0-7AC9A479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FCF3F-2A4B-42ED-A709-02CECE41A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E85B6-9793-4484-BDD7-933D73C9A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1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F40B0-182E-4C23-ADC5-081E0A353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7418B5-75A4-4CD5-9A58-47BE4618E0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848DFA-4D05-46CF-8E06-055B04293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AD1506-9CD6-4C13-9A2B-8321F38C8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5EFD2-5E26-47FB-A6C7-3AD987B5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7A4BB-E74B-4AF0-8BAF-CE7764291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9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56F54-D3AD-4EE7-BA35-0303F342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5737F-8E41-4CB7-B165-FE498E144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552CB-6B22-408B-93EE-29DE2E384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93E60-39B7-4EB3-8A7C-9315B1448306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4DDF9-0E40-451F-A53B-635C33E9D4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BCA76-CD1C-4753-AED1-2F4F4DB93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3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5FB431-7B14-4614-BB3B-FA17C1F6C41E}"/>
              </a:ext>
            </a:extLst>
          </p:cNvPr>
          <p:cNvSpPr txBox="1"/>
          <p:nvPr/>
        </p:nvSpPr>
        <p:spPr>
          <a:xfrm>
            <a:off x="1020524" y="1900133"/>
            <a:ext cx="9888682" cy="46551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endParaRPr lang="en-GB" sz="4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r>
              <a:rPr lang="en-GB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12</a:t>
            </a:r>
            <a:r>
              <a:rPr lang="en-GB" sz="36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</a:t>
            </a:r>
            <a:r>
              <a:rPr lang="en-GB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GRVA</a:t>
            </a:r>
          </a:p>
          <a:p>
            <a:pPr algn="ctr"/>
            <a:endParaRPr lang="en-GB" sz="10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Access to in-vehicle data</a:t>
            </a:r>
          </a:p>
          <a:p>
            <a:pPr algn="ctr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Presentation of the informal document GRVA-12-11</a:t>
            </a:r>
          </a:p>
          <a:p>
            <a:pPr algn="ctr"/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January 24</a:t>
            </a:r>
            <a:r>
              <a:rPr lang="en-GB" sz="24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to 28</a:t>
            </a:r>
            <a:r>
              <a:rPr lang="en-GB" sz="24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2022</a:t>
            </a:r>
          </a:p>
          <a:p>
            <a:pPr algn="ctr"/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en-GB" sz="1600" dirty="0">
              <a:solidFill>
                <a:schemeClr val="accent2"/>
              </a:solidFill>
            </a:endParaRPr>
          </a:p>
          <a:p>
            <a:pPr algn="ctr"/>
            <a:r>
              <a:rPr lang="en-GB" sz="2800" dirty="0">
                <a:solidFill>
                  <a:schemeClr val="accent2"/>
                </a:solidFill>
              </a:rPr>
              <a:t>Eduard Fernández, Executive Director</a:t>
            </a:r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1DF0CF75-5E68-4C70-9BB0-5A3DF8E2BBBD}"/>
              </a:ext>
            </a:extLst>
          </p:cNvPr>
          <p:cNvSpPr/>
          <p:nvPr/>
        </p:nvSpPr>
        <p:spPr>
          <a:xfrm>
            <a:off x="10883900" y="5092700"/>
            <a:ext cx="2616200" cy="2616200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Diamond 12">
            <a:extLst>
              <a:ext uri="{FF2B5EF4-FFF2-40B4-BE49-F238E27FC236}">
                <a16:creationId xmlns:a16="http://schemas.microsoft.com/office/drawing/2014/main" id="{80947DE4-4F9B-427E-B00E-6BF2217F9596}"/>
              </a:ext>
            </a:extLst>
          </p:cNvPr>
          <p:cNvSpPr/>
          <p:nvPr/>
        </p:nvSpPr>
        <p:spPr>
          <a:xfrm>
            <a:off x="-1308100" y="5092700"/>
            <a:ext cx="2616200" cy="2616200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2197A090-AD0D-4C80-AECC-244468A684AC}"/>
              </a:ext>
            </a:extLst>
          </p:cNvPr>
          <p:cNvSpPr/>
          <p:nvPr/>
        </p:nvSpPr>
        <p:spPr>
          <a:xfrm>
            <a:off x="10883900" y="-897680"/>
            <a:ext cx="2616200" cy="2616200"/>
          </a:xfrm>
          <a:prstGeom prst="diamond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Diamond 14">
            <a:extLst>
              <a:ext uri="{FF2B5EF4-FFF2-40B4-BE49-F238E27FC236}">
                <a16:creationId xmlns:a16="http://schemas.microsoft.com/office/drawing/2014/main" id="{CD21FB71-65B6-49C3-8DFF-3E710B67B06C}"/>
              </a:ext>
            </a:extLst>
          </p:cNvPr>
          <p:cNvSpPr/>
          <p:nvPr/>
        </p:nvSpPr>
        <p:spPr>
          <a:xfrm>
            <a:off x="-1308100" y="-897680"/>
            <a:ext cx="2616200" cy="2616200"/>
          </a:xfrm>
          <a:prstGeom prst="diamond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793" y="-69492"/>
            <a:ext cx="4294414" cy="2684009"/>
          </a:xfrm>
          <a:prstGeom prst="rect">
            <a:avLst/>
          </a:prstGeom>
        </p:spPr>
      </p:pic>
      <p:graphicFrame>
        <p:nvGraphicFramePr>
          <p:cNvPr id="3" name="Taula 2">
            <a:extLst>
              <a:ext uri="{FF2B5EF4-FFF2-40B4-BE49-F238E27FC236}">
                <a16:creationId xmlns:a16="http://schemas.microsoft.com/office/drawing/2014/main" id="{E36BE263-986E-4043-AEE1-162077F7E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354152"/>
              </p:ext>
            </p:extLst>
          </p:nvPr>
        </p:nvGraphicFramePr>
        <p:xfrm>
          <a:off x="1020524" y="514398"/>
          <a:ext cx="6124575" cy="167640"/>
        </p:xfrm>
        <a:graphic>
          <a:graphicData uri="http://schemas.openxmlformats.org/drawingml/2006/table">
            <a:tbl>
              <a:tblPr firstRow="1" firstCol="1" bandRow="1"/>
              <a:tblGrid>
                <a:gridCol w="6124575">
                  <a:extLst>
                    <a:ext uri="{9D8B030D-6E8A-4147-A177-3AD203B41FA5}">
                      <a16:colId xmlns:a16="http://schemas.microsoft.com/office/drawing/2014/main" val="40196039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0215">
                        <a:tabLst>
                          <a:tab pos="2971800" algn="ctr"/>
                          <a:tab pos="5943600" algn="r"/>
                          <a:tab pos="2971800" algn="ctr"/>
                        </a:tabLs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Submitted by the expert from CITA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349812"/>
                  </a:ext>
                </a:extLst>
              </a:tr>
            </a:tbl>
          </a:graphicData>
        </a:graphic>
      </p:graphicFrame>
      <p:sp>
        <p:nvSpPr>
          <p:cNvPr id="16" name="QuadreDeText 15">
            <a:extLst>
              <a:ext uri="{FF2B5EF4-FFF2-40B4-BE49-F238E27FC236}">
                <a16:creationId xmlns:a16="http://schemas.microsoft.com/office/drawing/2014/main" id="{58B8C855-4108-4429-87F7-7E6B0BE9AAEF}"/>
              </a:ext>
            </a:extLst>
          </p:cNvPr>
          <p:cNvSpPr txBox="1"/>
          <p:nvPr/>
        </p:nvSpPr>
        <p:spPr>
          <a:xfrm>
            <a:off x="3636724" y="410420"/>
            <a:ext cx="7418894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2270" marR="201295" algn="r">
              <a:spcAft>
                <a:spcPts val="0"/>
              </a:spcAft>
              <a:tabLst>
                <a:tab pos="2971800" algn="ctr"/>
                <a:tab pos="5943600" algn="r"/>
                <a:tab pos="5943600" algn="r"/>
              </a:tabLst>
            </a:pPr>
            <a:r>
              <a:rPr lang="en-GB" sz="11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Informal document</a:t>
            </a:r>
            <a:r>
              <a:rPr lang="en-GB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GRVA-12-14/Rev.1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201295" algn="r">
              <a:tabLst>
                <a:tab pos="2971800" algn="ctr"/>
                <a:tab pos="5943600" algn="r"/>
                <a:tab pos="5943600" algn="r"/>
              </a:tabLs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en-GB" sz="1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GRVA, 24-28 January 2022</a:t>
            </a:r>
          </a:p>
          <a:p>
            <a:pPr marR="201295" algn="r">
              <a:tabLst>
                <a:tab pos="2971800" algn="ctr"/>
                <a:tab pos="5943600" algn="r"/>
                <a:tab pos="5943600" algn="r"/>
              </a:tabLst>
            </a:pPr>
            <a:r>
              <a:rPr lang="en-GB" sz="1100">
                <a:latin typeface="Calibri" panose="020F0502020204030204" pitchFamily="34" charset="0"/>
                <a:cs typeface="Arial" panose="020B0604020202020204" pitchFamily="34" charset="0"/>
              </a:rPr>
              <a:t>Agenda </a:t>
            </a:r>
            <a:r>
              <a:rPr lang="en-GB" sz="1100" dirty="0">
                <a:latin typeface="Calibri" panose="020F0502020204030204" pitchFamily="34" charset="0"/>
                <a:cs typeface="Arial" panose="020B0604020202020204" pitchFamily="34" charset="0"/>
              </a:rPr>
              <a:t>item 5(c)</a:t>
            </a:r>
          </a:p>
        </p:txBody>
      </p:sp>
    </p:spTree>
    <p:extLst>
      <p:ext uri="{BB962C8B-B14F-4D97-AF65-F5344CB8AC3E}">
        <p14:creationId xmlns:p14="http://schemas.microsoft.com/office/powerpoint/2010/main" val="214918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0FA47F-DA76-405C-8EB7-1B02B92D5E4F}"/>
              </a:ext>
            </a:extLst>
          </p:cNvPr>
          <p:cNvGrpSpPr/>
          <p:nvPr/>
        </p:nvGrpSpPr>
        <p:grpSpPr>
          <a:xfrm>
            <a:off x="0" y="0"/>
            <a:ext cx="12192000" cy="1201442"/>
            <a:chOff x="0" y="0"/>
            <a:chExt cx="12192000" cy="12014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E648DF-4F75-4701-B7C5-CEBE9FE18323}"/>
                </a:ext>
              </a:extLst>
            </p:cNvPr>
            <p:cNvSpPr/>
            <p:nvPr/>
          </p:nvSpPr>
          <p:spPr>
            <a:xfrm>
              <a:off x="0" y="0"/>
              <a:ext cx="12192000" cy="12014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06CF0C6-0152-46F3-997B-1AF97FDCE5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14" t="12132" r="22660" b="16465"/>
            <a:stretch/>
          </p:blipFill>
          <p:spPr>
            <a:xfrm>
              <a:off x="10920734" y="137687"/>
              <a:ext cx="1116958" cy="926068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034DEF3-13A1-453E-86E2-4FA24BD3579F}"/>
              </a:ext>
            </a:extLst>
          </p:cNvPr>
          <p:cNvSpPr txBox="1"/>
          <p:nvPr/>
        </p:nvSpPr>
        <p:spPr>
          <a:xfrm>
            <a:off x="391885" y="1426029"/>
            <a:ext cx="11148074" cy="4552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36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Trust Centre</a:t>
            </a:r>
          </a:p>
          <a:p>
            <a:pPr marL="571500" lvl="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  <a:defRPr/>
            </a:pPr>
            <a:r>
              <a:rPr lang="en-US" sz="36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Independent governance model with separation of duties</a:t>
            </a:r>
          </a:p>
          <a:p>
            <a:pPr marL="571500" lvl="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  <a:defRPr/>
            </a:pPr>
            <a:r>
              <a:rPr lang="en-US" sz="36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Access management handled  by independent trust centers</a:t>
            </a:r>
          </a:p>
          <a:p>
            <a:pPr marL="571500" lvl="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  <a:defRPr/>
            </a:pPr>
            <a:r>
              <a:rPr lang="en-US" sz="36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Data trustees collect and/or process data from vehicles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79918EB3-4281-4FA7-9C73-5EF12F12FA3F}"/>
              </a:ext>
            </a:extLst>
          </p:cNvPr>
          <p:cNvSpPr txBox="1"/>
          <p:nvPr/>
        </p:nvSpPr>
        <p:spPr>
          <a:xfrm>
            <a:off x="419100" y="285589"/>
            <a:ext cx="11353800" cy="61555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sz="4000" b="1" dirty="0">
                <a:solidFill>
                  <a:srgbClr val="165751"/>
                </a:solidFill>
                <a:latin typeface="+mj-lt"/>
              </a:rPr>
              <a:t>Models</a:t>
            </a:r>
          </a:p>
        </p:txBody>
      </p:sp>
    </p:spTree>
    <p:extLst>
      <p:ext uri="{BB962C8B-B14F-4D97-AF65-F5344CB8AC3E}">
        <p14:creationId xmlns:p14="http://schemas.microsoft.com/office/powerpoint/2010/main" val="121523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0FA47F-DA76-405C-8EB7-1B02B92D5E4F}"/>
              </a:ext>
            </a:extLst>
          </p:cNvPr>
          <p:cNvGrpSpPr/>
          <p:nvPr/>
        </p:nvGrpSpPr>
        <p:grpSpPr>
          <a:xfrm>
            <a:off x="0" y="0"/>
            <a:ext cx="12192000" cy="1201442"/>
            <a:chOff x="0" y="0"/>
            <a:chExt cx="12192000" cy="12014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E648DF-4F75-4701-B7C5-CEBE9FE18323}"/>
                </a:ext>
              </a:extLst>
            </p:cNvPr>
            <p:cNvSpPr/>
            <p:nvPr/>
          </p:nvSpPr>
          <p:spPr>
            <a:xfrm>
              <a:off x="0" y="0"/>
              <a:ext cx="12192000" cy="12014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06CF0C6-0152-46F3-997B-1AF97FDCE5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14" t="12132" r="22660" b="16465"/>
            <a:stretch/>
          </p:blipFill>
          <p:spPr>
            <a:xfrm>
              <a:off x="10920734" y="137687"/>
              <a:ext cx="1116958" cy="926068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034DEF3-13A1-453E-86E2-4FA24BD3579F}"/>
              </a:ext>
            </a:extLst>
          </p:cNvPr>
          <p:cNvSpPr txBox="1"/>
          <p:nvPr/>
        </p:nvSpPr>
        <p:spPr>
          <a:xfrm>
            <a:off x="391885" y="1426029"/>
            <a:ext cx="11148074" cy="53122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36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Possibilities for the GRVA:</a:t>
            </a:r>
          </a:p>
          <a:p>
            <a:pPr marL="571500" lvl="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  <a:defRPr/>
            </a:pPr>
            <a:r>
              <a:rPr lang="en-US" sz="36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Using UN Regulations, Rules and GTRs to ease the access to vehicle data</a:t>
            </a:r>
          </a:p>
          <a:p>
            <a:pPr lvl="2" defTabSz="1244600">
              <a:spcBef>
                <a:spcPct val="0"/>
              </a:spcBef>
              <a:defRPr/>
            </a:pP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Data to be collected</a:t>
            </a:r>
          </a:p>
          <a:p>
            <a:pPr lvl="2" defTabSz="1244600">
              <a:spcBef>
                <a:spcPct val="0"/>
              </a:spcBef>
              <a:defRPr/>
            </a:pP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Transmission of data</a:t>
            </a:r>
          </a:p>
          <a:p>
            <a:pPr lvl="2" defTabSz="1244600">
              <a:spcBef>
                <a:spcPct val="0"/>
              </a:spcBef>
              <a:defRPr/>
            </a:pP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Authenticity and no-repudiation</a:t>
            </a:r>
          </a:p>
          <a:p>
            <a:pPr lvl="2" defTabSz="1244600">
              <a:spcBef>
                <a:spcPct val="0"/>
              </a:spcBef>
              <a:defRPr/>
            </a:pP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Encryption requirements</a:t>
            </a:r>
          </a:p>
          <a:p>
            <a:pPr lvl="2" defTabSz="1244600">
              <a:spcBef>
                <a:spcPct val="0"/>
              </a:spcBef>
              <a:defRPr/>
            </a:pP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pPr marL="571500" lvl="0" indent="-571500" defTabSz="1244600">
              <a:spcBef>
                <a:spcPts val="1200"/>
              </a:spcBef>
              <a:spcAft>
                <a:spcPct val="35000"/>
              </a:spcAft>
              <a:buFont typeface="Wingdings" panose="05000000000000000000" pitchFamily="2" charset="2"/>
              <a:buChar char="Ø"/>
              <a:defRPr/>
            </a:pPr>
            <a:r>
              <a:rPr lang="en-US" sz="36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Recommendations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79918EB3-4281-4FA7-9C73-5EF12F12FA3F}"/>
              </a:ext>
            </a:extLst>
          </p:cNvPr>
          <p:cNvSpPr txBox="1"/>
          <p:nvPr/>
        </p:nvSpPr>
        <p:spPr>
          <a:xfrm>
            <a:off x="419100" y="285589"/>
            <a:ext cx="11353800" cy="61555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sz="4000" b="1" dirty="0">
                <a:solidFill>
                  <a:srgbClr val="165751"/>
                </a:solidFill>
                <a:latin typeface="+mj-lt"/>
              </a:rPr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38361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0FA47F-DA76-405C-8EB7-1B02B92D5E4F}"/>
              </a:ext>
            </a:extLst>
          </p:cNvPr>
          <p:cNvGrpSpPr/>
          <p:nvPr/>
        </p:nvGrpSpPr>
        <p:grpSpPr>
          <a:xfrm>
            <a:off x="0" y="0"/>
            <a:ext cx="12192000" cy="1201442"/>
            <a:chOff x="0" y="0"/>
            <a:chExt cx="12192000" cy="12014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E648DF-4F75-4701-B7C5-CEBE9FE18323}"/>
                </a:ext>
              </a:extLst>
            </p:cNvPr>
            <p:cNvSpPr/>
            <p:nvPr/>
          </p:nvSpPr>
          <p:spPr>
            <a:xfrm>
              <a:off x="0" y="0"/>
              <a:ext cx="12192000" cy="12014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06CF0C6-0152-46F3-997B-1AF97FDCE5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14" t="12132" r="22660" b="16465"/>
            <a:stretch/>
          </p:blipFill>
          <p:spPr>
            <a:xfrm>
              <a:off x="10920734" y="137687"/>
              <a:ext cx="1116958" cy="926068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034DEF3-13A1-453E-86E2-4FA24BD3579F}"/>
              </a:ext>
            </a:extLst>
          </p:cNvPr>
          <p:cNvSpPr txBox="1"/>
          <p:nvPr/>
        </p:nvSpPr>
        <p:spPr>
          <a:xfrm>
            <a:off x="391885" y="2687668"/>
            <a:ext cx="11148074" cy="41919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1244600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48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Setting up and ad-hoc group to assess the existing models</a:t>
            </a:r>
            <a:r>
              <a:rPr lang="en-US" sz="4800" b="1" kern="1000" baseline="30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(*)</a:t>
            </a:r>
          </a:p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endParaRPr lang="en-US" sz="3600" b="1" kern="1000" dirty="0">
              <a:ln w="6350">
                <a:solidFill>
                  <a:schemeClr val="bg1"/>
                </a:solidFill>
              </a:ln>
              <a:solidFill>
                <a:srgbClr val="165751"/>
              </a:solidFill>
              <a:effectLst>
                <a:reflection stA="45000" endPos="7000" dist="50800" dir="5400000" sy="-100000" algn="bl" rotWithShape="0"/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endParaRPr lang="en-US" sz="3600" b="1" kern="1000" dirty="0">
              <a:ln w="6350">
                <a:solidFill>
                  <a:schemeClr val="bg1"/>
                </a:solidFill>
              </a:ln>
              <a:solidFill>
                <a:srgbClr val="165751"/>
              </a:solidFill>
              <a:effectLst>
                <a:reflection stA="45000" endPos="7000" dist="50800" dir="5400000" sy="-100000" algn="bl" rotWithShape="0"/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endParaRPr lang="en-US" sz="2400" b="1" kern="1000" dirty="0">
              <a:ln w="6350">
                <a:solidFill>
                  <a:schemeClr val="bg1"/>
                </a:solidFill>
              </a:ln>
              <a:solidFill>
                <a:srgbClr val="165751"/>
              </a:solidFill>
              <a:effectLst>
                <a:reflection stA="45000" endPos="7000" dist="50800" dir="5400000" sy="-100000" algn="bl" rotWithShape="0"/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24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(*) The document contains a proposal of Template for the assessment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79918EB3-4281-4FA7-9C73-5EF12F12FA3F}"/>
              </a:ext>
            </a:extLst>
          </p:cNvPr>
          <p:cNvSpPr txBox="1"/>
          <p:nvPr/>
        </p:nvSpPr>
        <p:spPr>
          <a:xfrm>
            <a:off x="419100" y="285589"/>
            <a:ext cx="11353800" cy="61555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sz="4000" b="1" dirty="0">
                <a:solidFill>
                  <a:srgbClr val="165751"/>
                </a:solidFill>
                <a:latin typeface="+mj-lt"/>
              </a:rPr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344953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bg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5FB431-7B14-4614-BB3B-FA17C1F6C41E}"/>
              </a:ext>
            </a:extLst>
          </p:cNvPr>
          <p:cNvSpPr txBox="1"/>
          <p:nvPr/>
        </p:nvSpPr>
        <p:spPr>
          <a:xfrm>
            <a:off x="1638300" y="3465416"/>
            <a:ext cx="8915400" cy="61555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Thank You for your attention!</a:t>
            </a:r>
            <a:endParaRPr lang="en-US" sz="4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1DF0CF75-5E68-4C70-9BB0-5A3DF8E2BBBD}"/>
              </a:ext>
            </a:extLst>
          </p:cNvPr>
          <p:cNvSpPr/>
          <p:nvPr/>
        </p:nvSpPr>
        <p:spPr>
          <a:xfrm>
            <a:off x="10883900" y="5092700"/>
            <a:ext cx="2616200" cy="2616200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mond 12">
            <a:extLst>
              <a:ext uri="{FF2B5EF4-FFF2-40B4-BE49-F238E27FC236}">
                <a16:creationId xmlns:a16="http://schemas.microsoft.com/office/drawing/2014/main" id="{80947DE4-4F9B-427E-B00E-6BF2217F9596}"/>
              </a:ext>
            </a:extLst>
          </p:cNvPr>
          <p:cNvSpPr/>
          <p:nvPr/>
        </p:nvSpPr>
        <p:spPr>
          <a:xfrm>
            <a:off x="-1308100" y="5092700"/>
            <a:ext cx="2616200" cy="2616200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2197A090-AD0D-4C80-AECC-244468A684AC}"/>
              </a:ext>
            </a:extLst>
          </p:cNvPr>
          <p:cNvSpPr/>
          <p:nvPr/>
        </p:nvSpPr>
        <p:spPr>
          <a:xfrm>
            <a:off x="4787900" y="-897680"/>
            <a:ext cx="2616200" cy="2616200"/>
          </a:xfrm>
          <a:prstGeom prst="diamond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793" y="1392849"/>
            <a:ext cx="4294414" cy="268400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85EC427-1A11-4B5B-A8E6-06E1EE6D2916}"/>
              </a:ext>
            </a:extLst>
          </p:cNvPr>
          <p:cNvSpPr/>
          <p:nvPr/>
        </p:nvSpPr>
        <p:spPr>
          <a:xfrm>
            <a:off x="4826228" y="5128812"/>
            <a:ext cx="139700" cy="8929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47CD9D-4A80-4641-8717-5CF4ACB2C064}"/>
              </a:ext>
            </a:extLst>
          </p:cNvPr>
          <p:cNvSpPr/>
          <p:nvPr/>
        </p:nvSpPr>
        <p:spPr>
          <a:xfrm>
            <a:off x="5062236" y="5097303"/>
            <a:ext cx="3474885" cy="92333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en-US" b="1" dirty="0"/>
              <a:t>www.citainsp.org</a:t>
            </a:r>
          </a:p>
          <a:p>
            <a:r>
              <a:rPr lang="fr-FR" sz="1400" dirty="0"/>
              <a:t>Rue du Commerce 123 - 1000 Brussels, </a:t>
            </a:r>
            <a:r>
              <a:rPr lang="fr-FR" sz="1400" dirty="0" err="1"/>
              <a:t>Belgium</a:t>
            </a:r>
            <a:endParaRPr lang="fr-FR" sz="1400" dirty="0"/>
          </a:p>
          <a:p>
            <a:r>
              <a:rPr lang="en-US" sz="1400" dirty="0"/>
              <a:t>+32 (0)2 469 06 70</a:t>
            </a:r>
          </a:p>
          <a:p>
            <a:r>
              <a:rPr lang="en-US" sz="1400" dirty="0"/>
              <a:t>secretariat@citainsp.org</a:t>
            </a:r>
          </a:p>
        </p:txBody>
      </p:sp>
    </p:spTree>
    <p:extLst>
      <p:ext uri="{BB962C8B-B14F-4D97-AF65-F5344CB8AC3E}">
        <p14:creationId xmlns:p14="http://schemas.microsoft.com/office/powerpoint/2010/main" val="416532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37;p43">
            <a:extLst>
              <a:ext uri="{FF2B5EF4-FFF2-40B4-BE49-F238E27FC236}">
                <a16:creationId xmlns:a16="http://schemas.microsoft.com/office/drawing/2014/main" id="{268051B9-137B-4F31-938A-E19DE9A2FF8E}"/>
              </a:ext>
            </a:extLst>
          </p:cNvPr>
          <p:cNvSpPr txBox="1"/>
          <p:nvPr/>
        </p:nvSpPr>
        <p:spPr>
          <a:xfrm>
            <a:off x="463309" y="1865811"/>
            <a:ext cx="11259036" cy="4261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7" tIns="91377" rIns="91377" bIns="91377" anchor="t" anchorCtr="0">
            <a:noAutofit/>
          </a:bodyPr>
          <a:lstStyle/>
          <a:p>
            <a:pPr algn="ctr" defTabSz="913943">
              <a:lnSpc>
                <a:spcPct val="115000"/>
              </a:lnSpc>
              <a:buClr>
                <a:prstClr val="black"/>
              </a:buClr>
              <a:buSzPts val="1100"/>
              <a:defRPr/>
            </a:pPr>
            <a:r>
              <a:rPr lang="en-GB" sz="3598" dirty="0">
                <a:solidFill>
                  <a:srgbClr val="00796C"/>
                </a:solidFill>
                <a:latin typeface="+mj-lt"/>
                <a:sym typeface="Impact"/>
              </a:rPr>
              <a:t>We are the </a:t>
            </a:r>
            <a:r>
              <a:rPr lang="en-GB" sz="3598" b="1" dirty="0">
                <a:solidFill>
                  <a:srgbClr val="00796C"/>
                </a:solidFill>
                <a:latin typeface="+mj-lt"/>
                <a:sym typeface="Impact"/>
              </a:rPr>
              <a:t>world-wide</a:t>
            </a:r>
            <a:r>
              <a:rPr lang="en-GB" sz="3598" dirty="0">
                <a:solidFill>
                  <a:srgbClr val="00796C"/>
                </a:solidFill>
                <a:latin typeface="+mj-lt"/>
                <a:sym typeface="Impact"/>
              </a:rPr>
              <a:t> association of </a:t>
            </a:r>
            <a:r>
              <a:rPr lang="en-GB" sz="3598" b="1" dirty="0">
                <a:solidFill>
                  <a:srgbClr val="00796C"/>
                </a:solidFill>
                <a:latin typeface="+mj-lt"/>
                <a:sym typeface="Impact"/>
              </a:rPr>
              <a:t>authorities and authorized members</a:t>
            </a:r>
            <a:r>
              <a:rPr lang="en-GB" sz="3598" dirty="0">
                <a:solidFill>
                  <a:srgbClr val="00796C"/>
                </a:solidFill>
                <a:latin typeface="+mj-lt"/>
                <a:sym typeface="Impact"/>
              </a:rPr>
              <a:t> active in the field of </a:t>
            </a:r>
            <a:r>
              <a:rPr lang="en-GB" sz="3598" b="1" dirty="0">
                <a:solidFill>
                  <a:srgbClr val="00796C"/>
                </a:solidFill>
                <a:latin typeface="+mj-lt"/>
                <a:sym typeface="Impact"/>
              </a:rPr>
              <a:t>vehicle compliance</a:t>
            </a:r>
            <a:endParaRPr sz="3598" b="1" dirty="0">
              <a:solidFill>
                <a:srgbClr val="00796C"/>
              </a:solidFill>
              <a:latin typeface="+mj-lt"/>
              <a:sym typeface="Impact"/>
            </a:endParaRPr>
          </a:p>
          <a:p>
            <a:pPr algn="ctr" defTabSz="913943">
              <a:lnSpc>
                <a:spcPct val="115000"/>
              </a:lnSpc>
              <a:buClr>
                <a:prstClr val="black"/>
              </a:buClr>
              <a:buSzPts val="1100"/>
              <a:defRPr/>
            </a:pPr>
            <a:endParaRPr sz="3598" dirty="0">
              <a:solidFill>
                <a:srgbClr val="00796C"/>
              </a:solidFill>
              <a:latin typeface="+mj-lt"/>
              <a:sym typeface="Impact"/>
            </a:endParaRPr>
          </a:p>
          <a:p>
            <a:pPr algn="ctr" defTabSz="913943">
              <a:buClr>
                <a:prstClr val="black"/>
              </a:buClr>
              <a:buSzPts val="1100"/>
              <a:defRPr/>
            </a:pPr>
            <a:r>
              <a:rPr lang="en-GB" sz="3598" b="1" dirty="0">
                <a:solidFill>
                  <a:srgbClr val="00796C"/>
                </a:solidFill>
                <a:latin typeface="+mj-lt"/>
                <a:sym typeface="Trebuchet MS"/>
              </a:rPr>
              <a:t>We make roads safer and cleaner. </a:t>
            </a:r>
          </a:p>
          <a:p>
            <a:pPr algn="ctr" defTabSz="913943">
              <a:buClr>
                <a:prstClr val="black"/>
              </a:buClr>
              <a:buSzPts val="1100"/>
              <a:defRPr/>
            </a:pPr>
            <a:r>
              <a:rPr lang="en-GB" sz="3598" dirty="0">
                <a:solidFill>
                  <a:srgbClr val="00796C"/>
                </a:solidFill>
                <a:latin typeface="+mj-lt"/>
                <a:sym typeface="Trebuchet MS"/>
              </a:rPr>
              <a:t>Every day. Everywhere. Impartially. Responsibly.</a:t>
            </a:r>
            <a:endParaRPr lang="en-GB" sz="3598" dirty="0">
              <a:solidFill>
                <a:srgbClr val="00796C"/>
              </a:solidFill>
              <a:latin typeface="+mj-lt"/>
              <a:sym typeface="Impact"/>
            </a:endParaRPr>
          </a:p>
          <a:p>
            <a:pPr algn="ctr" defTabSz="913943">
              <a:lnSpc>
                <a:spcPct val="115000"/>
              </a:lnSpc>
              <a:buClr>
                <a:prstClr val="black"/>
              </a:buClr>
              <a:buSzPts val="1100"/>
              <a:defRPr/>
            </a:pPr>
            <a:endParaRPr sz="2799" b="1" dirty="0">
              <a:solidFill>
                <a:srgbClr val="00796C"/>
              </a:solidFill>
              <a:latin typeface="Impact"/>
              <a:ea typeface="Impact"/>
              <a:cs typeface="Impact"/>
              <a:sym typeface="Impact"/>
            </a:endParaRPr>
          </a:p>
          <a:p>
            <a:pPr algn="ctr" defTabSz="913943">
              <a:lnSpc>
                <a:spcPct val="115000"/>
              </a:lnSpc>
              <a:defRPr/>
            </a:pPr>
            <a:endParaRPr sz="2799" b="1" dirty="0">
              <a:solidFill>
                <a:srgbClr val="00375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6075D3-C765-45D7-90F4-D75C256A9A7F}"/>
              </a:ext>
            </a:extLst>
          </p:cNvPr>
          <p:cNvSpPr/>
          <p:nvPr/>
        </p:nvSpPr>
        <p:spPr>
          <a:xfrm>
            <a:off x="-1" y="1785"/>
            <a:ext cx="12185653" cy="12008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2010BB-F899-47DA-B96C-3E9C207D6A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4" t="12132" r="22660" b="16465"/>
          <a:stretch/>
        </p:blipFill>
        <p:spPr>
          <a:xfrm>
            <a:off x="10915049" y="139400"/>
            <a:ext cx="1116377" cy="925586"/>
          </a:xfrm>
          <a:prstGeom prst="rect">
            <a:avLst/>
          </a:prstGeom>
        </p:spPr>
      </p:pic>
      <p:sp>
        <p:nvSpPr>
          <p:cNvPr id="9" name="Titel 2">
            <a:extLst>
              <a:ext uri="{FF2B5EF4-FFF2-40B4-BE49-F238E27FC236}">
                <a16:creationId xmlns:a16="http://schemas.microsoft.com/office/drawing/2014/main" id="{C6EFBE76-7AB3-4700-97FE-7FE73CABD864}"/>
              </a:ext>
            </a:extLst>
          </p:cNvPr>
          <p:cNvSpPr txBox="1">
            <a:spLocks/>
          </p:cNvSpPr>
          <p:nvPr/>
        </p:nvSpPr>
        <p:spPr>
          <a:xfrm>
            <a:off x="2" y="262664"/>
            <a:ext cx="12189884" cy="726895"/>
          </a:xfrm>
          <a:prstGeom prst="rect">
            <a:avLst/>
          </a:prstGeom>
        </p:spPr>
        <p:txBody>
          <a:bodyPr anchor="ctr"/>
          <a:lstStyle>
            <a:lvl1pPr marL="120676" indent="-4234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120676" indent="-120676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2pPr>
            <a:lvl3pPr marL="120676" indent="-120676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3pPr>
            <a:lvl4pPr marL="120676" indent="-120676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4pPr>
            <a:lvl5pPr marL="120676" indent="-120676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5pPr>
            <a:lvl6pPr marL="609723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6pPr>
            <a:lvl7pPr marL="1219447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7pPr>
            <a:lvl8pPr marL="1829171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8pPr>
            <a:lvl9pPr marL="2438894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sz="2599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Who is CITA?</a:t>
            </a:r>
          </a:p>
        </p:txBody>
      </p:sp>
    </p:spTree>
    <p:extLst>
      <p:ext uri="{BB962C8B-B14F-4D97-AF65-F5344CB8AC3E}">
        <p14:creationId xmlns:p14="http://schemas.microsoft.com/office/powerpoint/2010/main" val="248295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16075D3-C765-45D7-90F4-D75C256A9A7F}"/>
              </a:ext>
            </a:extLst>
          </p:cNvPr>
          <p:cNvSpPr/>
          <p:nvPr/>
        </p:nvSpPr>
        <p:spPr>
          <a:xfrm>
            <a:off x="-1" y="1785"/>
            <a:ext cx="12185653" cy="12008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2010BB-F899-47DA-B96C-3E9C207D6A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4" t="12132" r="22660" b="16465"/>
          <a:stretch/>
        </p:blipFill>
        <p:spPr>
          <a:xfrm>
            <a:off x="10915049" y="139400"/>
            <a:ext cx="1116377" cy="925586"/>
          </a:xfrm>
          <a:prstGeom prst="rect">
            <a:avLst/>
          </a:prstGeom>
        </p:spPr>
      </p:pic>
      <p:sp>
        <p:nvSpPr>
          <p:cNvPr id="9" name="Titel 2">
            <a:extLst>
              <a:ext uri="{FF2B5EF4-FFF2-40B4-BE49-F238E27FC236}">
                <a16:creationId xmlns:a16="http://schemas.microsoft.com/office/drawing/2014/main" id="{C6EFBE76-7AB3-4700-97FE-7FE73CABD864}"/>
              </a:ext>
            </a:extLst>
          </p:cNvPr>
          <p:cNvSpPr txBox="1">
            <a:spLocks/>
          </p:cNvSpPr>
          <p:nvPr/>
        </p:nvSpPr>
        <p:spPr>
          <a:xfrm>
            <a:off x="2" y="262664"/>
            <a:ext cx="12189884" cy="726895"/>
          </a:xfrm>
          <a:prstGeom prst="rect">
            <a:avLst/>
          </a:prstGeom>
        </p:spPr>
        <p:txBody>
          <a:bodyPr anchor="ctr"/>
          <a:lstStyle>
            <a:lvl1pPr marL="120676" indent="-4234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120676" indent="-120676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2pPr>
            <a:lvl3pPr marL="120676" indent="-120676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3pPr>
            <a:lvl4pPr marL="120676" indent="-120676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4pPr>
            <a:lvl5pPr marL="120676" indent="-120676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5pPr>
            <a:lvl6pPr marL="609723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6pPr>
            <a:lvl7pPr marL="1219447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7pPr>
            <a:lvl8pPr marL="1829171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8pPr>
            <a:lvl9pPr marL="2438894" algn="l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GB" sz="2599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Who we are? What we do?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22DE23A-590A-4FD1-A00F-942A5FA1DF20}"/>
              </a:ext>
            </a:extLst>
          </p:cNvPr>
          <p:cNvGraphicFramePr>
            <a:graphicFrameLocks noGrp="1"/>
          </p:cNvGraphicFramePr>
          <p:nvPr/>
        </p:nvGraphicFramePr>
        <p:xfrm>
          <a:off x="348862" y="1758260"/>
          <a:ext cx="11487926" cy="5355962"/>
        </p:xfrm>
        <a:graphic>
          <a:graphicData uri="http://schemas.openxmlformats.org/drawingml/2006/table">
            <a:tbl>
              <a:tblPr/>
              <a:tblGrid>
                <a:gridCol w="3763106">
                  <a:extLst>
                    <a:ext uri="{9D8B030D-6E8A-4147-A177-3AD203B41FA5}">
                      <a16:colId xmlns:a16="http://schemas.microsoft.com/office/drawing/2014/main" val="2139567530"/>
                    </a:ext>
                  </a:extLst>
                </a:gridCol>
                <a:gridCol w="1907756">
                  <a:extLst>
                    <a:ext uri="{9D8B030D-6E8A-4147-A177-3AD203B41FA5}">
                      <a16:colId xmlns:a16="http://schemas.microsoft.com/office/drawing/2014/main" val="3314245826"/>
                    </a:ext>
                  </a:extLst>
                </a:gridCol>
                <a:gridCol w="146202">
                  <a:extLst>
                    <a:ext uri="{9D8B030D-6E8A-4147-A177-3AD203B41FA5}">
                      <a16:colId xmlns:a16="http://schemas.microsoft.com/office/drawing/2014/main" val="1142538235"/>
                    </a:ext>
                  </a:extLst>
                </a:gridCol>
                <a:gridCol w="3615175">
                  <a:extLst>
                    <a:ext uri="{9D8B030D-6E8A-4147-A177-3AD203B41FA5}">
                      <a16:colId xmlns:a16="http://schemas.microsoft.com/office/drawing/2014/main" val="2717072825"/>
                    </a:ext>
                  </a:extLst>
                </a:gridCol>
                <a:gridCol w="2055687">
                  <a:extLst>
                    <a:ext uri="{9D8B030D-6E8A-4147-A177-3AD203B41FA5}">
                      <a16:colId xmlns:a16="http://schemas.microsoft.com/office/drawing/2014/main" val="875195498"/>
                    </a:ext>
                  </a:extLst>
                </a:gridCol>
              </a:tblGrid>
              <a:tr h="543395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Directorate of Road Transport Services 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ALBANIA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Ministry of Infrastructure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KOSOVO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692220"/>
                  </a:ext>
                </a:extLst>
              </a:tr>
              <a:tr h="740659"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ATTT - Agence Technique des Transports Terrestres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TUNISIA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NALTEC - Japan National Agency for Automobile and Land Transport Technology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JAPAN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359379"/>
                  </a:ext>
                </a:extLst>
              </a:tr>
              <a:tr h="833205"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Bundesministerium für Klimaschutz, Umwelt, Energie, Mobilität, Innovation und Technologie” (BMK)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AUSTRIA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Norwegian Public Roads Administration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NORWAY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05732"/>
                  </a:ext>
                </a:extLst>
              </a:tr>
              <a:tr h="313961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Seguridad Vial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COSTA RICA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NZTA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ZEALAND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9312"/>
                  </a:ext>
                </a:extLst>
              </a:tr>
              <a:tr h="313961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Driver &amp; Vehicle Agency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KINGDOM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RAR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ROMANIA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992587"/>
                  </a:ext>
                </a:extLst>
              </a:tr>
              <a:tr h="313961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DVSA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KINGDOM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RDW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NETHERLANDS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268537"/>
                  </a:ext>
                </a:extLst>
              </a:tr>
              <a:tr h="313961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 Administration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ESTONIA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RSA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IRELAND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888231"/>
                  </a:ext>
                </a:extLst>
              </a:tr>
              <a:tr h="496946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Ministry for Innovation and Technology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HUNGARY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RTA - Licencing Agency Dubai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ARAB EMIRATES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766577"/>
                  </a:ext>
                </a:extLst>
              </a:tr>
              <a:tr h="313961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ITS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SWEDAC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SWEDEN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327785"/>
                  </a:ext>
                </a:extLst>
              </a:tr>
              <a:tr h="313961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Ministry of Land, Infrastructure, Transport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JAPAN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TRAFICOM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169565"/>
                  </a:ext>
                </a:extLst>
              </a:tr>
              <a:tr h="313961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KOTSA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KOREA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UTAC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743463"/>
                  </a:ext>
                </a:extLst>
              </a:tr>
              <a:tr h="543395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Ministero delle Infrastrutture e dei Trasporti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VIETNAM REGISTER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VIETNAM</a:t>
                      </a:r>
                    </a:p>
                  </a:txBody>
                  <a:tcPr marL="9520" marR="9520" marT="9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607497"/>
                  </a:ext>
                </a:extLst>
              </a:tr>
            </a:tbl>
          </a:graphicData>
        </a:graphic>
      </p:graphicFrame>
      <p:sp>
        <p:nvSpPr>
          <p:cNvPr id="8" name="Google Shape;237;p43">
            <a:extLst>
              <a:ext uri="{FF2B5EF4-FFF2-40B4-BE49-F238E27FC236}">
                <a16:creationId xmlns:a16="http://schemas.microsoft.com/office/drawing/2014/main" id="{29283E5D-2A8B-43FF-B215-D3480084E6AB}"/>
              </a:ext>
            </a:extLst>
          </p:cNvPr>
          <p:cNvSpPr txBox="1"/>
          <p:nvPr/>
        </p:nvSpPr>
        <p:spPr>
          <a:xfrm>
            <a:off x="214201" y="1075385"/>
            <a:ext cx="11259036" cy="726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77" tIns="91377" rIns="91377" bIns="91377" anchor="t" anchorCtr="0">
            <a:noAutofit/>
          </a:bodyPr>
          <a:lstStyle/>
          <a:p>
            <a:pPr defTabSz="913943">
              <a:lnSpc>
                <a:spcPct val="115000"/>
              </a:lnSpc>
              <a:buClr>
                <a:prstClr val="black"/>
              </a:buClr>
              <a:buSzPts val="1100"/>
              <a:defRPr/>
            </a:pPr>
            <a:r>
              <a:rPr lang="en-GB" sz="2799" b="1" dirty="0">
                <a:solidFill>
                  <a:srgbClr val="00796C"/>
                </a:solidFill>
                <a:latin typeface="+mj-lt"/>
                <a:sym typeface="Impact"/>
              </a:rPr>
              <a:t>Ministries and agencies members of CITA</a:t>
            </a:r>
          </a:p>
        </p:txBody>
      </p:sp>
    </p:spTree>
    <p:extLst>
      <p:ext uri="{BB962C8B-B14F-4D97-AF65-F5344CB8AC3E}">
        <p14:creationId xmlns:p14="http://schemas.microsoft.com/office/powerpoint/2010/main" val="317196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0FA47F-DA76-405C-8EB7-1B02B92D5E4F}"/>
              </a:ext>
            </a:extLst>
          </p:cNvPr>
          <p:cNvGrpSpPr/>
          <p:nvPr/>
        </p:nvGrpSpPr>
        <p:grpSpPr>
          <a:xfrm>
            <a:off x="0" y="0"/>
            <a:ext cx="12192000" cy="1201442"/>
            <a:chOff x="0" y="0"/>
            <a:chExt cx="12192000" cy="12014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E648DF-4F75-4701-B7C5-CEBE9FE18323}"/>
                </a:ext>
              </a:extLst>
            </p:cNvPr>
            <p:cNvSpPr/>
            <p:nvPr/>
          </p:nvSpPr>
          <p:spPr>
            <a:xfrm>
              <a:off x="0" y="0"/>
              <a:ext cx="12192000" cy="12014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06CF0C6-0152-46F3-997B-1AF97FDCE5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14" t="12132" r="22660" b="16465"/>
            <a:stretch/>
          </p:blipFill>
          <p:spPr>
            <a:xfrm>
              <a:off x="10920734" y="137687"/>
              <a:ext cx="1116958" cy="926068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034DEF3-13A1-453E-86E2-4FA24BD3579F}"/>
              </a:ext>
            </a:extLst>
          </p:cNvPr>
          <p:cNvSpPr txBox="1"/>
          <p:nvPr/>
        </p:nvSpPr>
        <p:spPr>
          <a:xfrm>
            <a:off x="391885" y="1426029"/>
            <a:ext cx="11148074" cy="691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lvl="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  <a:defRPr/>
            </a:pPr>
            <a:r>
              <a:rPr lang="en-US" sz="36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Follows up of document GRVA-11-15</a:t>
            </a:r>
          </a:p>
          <a:p>
            <a:pPr marL="571500" lvl="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  <a:defRPr/>
            </a:pPr>
            <a:r>
              <a:rPr lang="en-US" sz="36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Spotlights the sovereign case to access in-vehicle data</a:t>
            </a:r>
          </a:p>
          <a:p>
            <a:pPr marL="571500" lvl="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  <a:defRPr/>
            </a:pPr>
            <a:r>
              <a:rPr lang="en-US" sz="36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Vehicle fitness will be more critical than ever</a:t>
            </a:r>
          </a:p>
          <a:p>
            <a:pPr marL="571500" lvl="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  <a:defRPr/>
            </a:pPr>
            <a:r>
              <a:rPr lang="en-US" sz="36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Technological-legislative hurry</a:t>
            </a:r>
          </a:p>
          <a:p>
            <a:pPr marL="571500" lvl="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  <a:defRPr/>
            </a:pPr>
            <a:r>
              <a:rPr lang="en-US" sz="36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Impartiality</a:t>
            </a:r>
          </a:p>
          <a:p>
            <a:pPr defTabSz="1244600">
              <a:spcBef>
                <a:spcPct val="0"/>
              </a:spcBef>
              <a:spcAft>
                <a:spcPct val="35000"/>
              </a:spcAft>
              <a:defRPr/>
            </a:pPr>
            <a:endParaRPr lang="en-US" sz="3600" b="1" kern="1000" dirty="0">
              <a:ln w="6350">
                <a:solidFill>
                  <a:schemeClr val="bg1"/>
                </a:solidFill>
              </a:ln>
              <a:solidFill>
                <a:srgbClr val="165751"/>
              </a:solidFill>
              <a:effectLst>
                <a:reflection stA="45000" endPos="7000" dist="50800" dir="5400000" sy="-100000" algn="bl" rotWithShape="0"/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endParaRPr lang="en-US" sz="2800" b="1" kern="1000" dirty="0">
              <a:ln w="6350">
                <a:solidFill>
                  <a:schemeClr val="bg1"/>
                </a:solidFill>
              </a:ln>
              <a:solidFill>
                <a:srgbClr val="165751"/>
              </a:solidFill>
              <a:effectLst>
                <a:reflection stA="45000" endPos="7000" dist="50800" dir="5400000" sy="-100000" algn="bl" rotWithShape="0"/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endParaRPr lang="en-US" sz="2800" b="1" kern="1000" dirty="0">
              <a:ln w="6350">
                <a:solidFill>
                  <a:schemeClr val="bg1"/>
                </a:solidFill>
              </a:ln>
              <a:solidFill>
                <a:srgbClr val="165751"/>
              </a:solidFill>
              <a:effectLst>
                <a:reflection stA="45000" endPos="7000" dist="50800" dir="5400000" sy="-100000" algn="bl" rotWithShape="0"/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endParaRPr lang="en-US" sz="4000" b="1" kern="1000" dirty="0">
              <a:ln w="6350">
                <a:solidFill>
                  <a:schemeClr val="bg1"/>
                </a:solidFill>
              </a:ln>
              <a:solidFill>
                <a:srgbClr val="165751"/>
              </a:solidFill>
              <a:effectLst>
                <a:reflection stA="45000" endPos="7000" dist="50800" dir="5400000" sy="-100000" algn="bl" rotWithShape="0"/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79918EB3-4281-4FA7-9C73-5EF12F12FA3F}"/>
              </a:ext>
            </a:extLst>
          </p:cNvPr>
          <p:cNvSpPr txBox="1"/>
          <p:nvPr/>
        </p:nvSpPr>
        <p:spPr>
          <a:xfrm>
            <a:off x="419100" y="285589"/>
            <a:ext cx="11353800" cy="61555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sz="4000" b="1" dirty="0">
                <a:solidFill>
                  <a:srgbClr val="165751"/>
                </a:solidFill>
                <a:latin typeface="+mj-lt"/>
              </a:rPr>
              <a:t>Concepts</a:t>
            </a:r>
          </a:p>
        </p:txBody>
      </p:sp>
    </p:spTree>
    <p:extLst>
      <p:ext uri="{BB962C8B-B14F-4D97-AF65-F5344CB8AC3E}">
        <p14:creationId xmlns:p14="http://schemas.microsoft.com/office/powerpoint/2010/main" val="294631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0FA47F-DA76-405C-8EB7-1B02B92D5E4F}"/>
              </a:ext>
            </a:extLst>
          </p:cNvPr>
          <p:cNvGrpSpPr/>
          <p:nvPr/>
        </p:nvGrpSpPr>
        <p:grpSpPr>
          <a:xfrm>
            <a:off x="0" y="0"/>
            <a:ext cx="12192000" cy="1201442"/>
            <a:chOff x="0" y="0"/>
            <a:chExt cx="12192000" cy="12014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E648DF-4F75-4701-B7C5-CEBE9FE18323}"/>
                </a:ext>
              </a:extLst>
            </p:cNvPr>
            <p:cNvSpPr/>
            <p:nvPr/>
          </p:nvSpPr>
          <p:spPr>
            <a:xfrm>
              <a:off x="0" y="0"/>
              <a:ext cx="12192000" cy="12014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06CF0C6-0152-46F3-997B-1AF97FDCE5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14" t="12132" r="22660" b="16465"/>
            <a:stretch/>
          </p:blipFill>
          <p:spPr>
            <a:xfrm>
              <a:off x="10920734" y="137687"/>
              <a:ext cx="1116958" cy="926068"/>
            </a:xfrm>
            <a:prstGeom prst="rect">
              <a:avLst/>
            </a:prstGeom>
          </p:spPr>
        </p:pic>
      </p:grpSp>
      <p:sp>
        <p:nvSpPr>
          <p:cNvPr id="6" name="TextBox 8">
            <a:extLst>
              <a:ext uri="{FF2B5EF4-FFF2-40B4-BE49-F238E27FC236}">
                <a16:creationId xmlns:a16="http://schemas.microsoft.com/office/drawing/2014/main" id="{79918EB3-4281-4FA7-9C73-5EF12F12FA3F}"/>
              </a:ext>
            </a:extLst>
          </p:cNvPr>
          <p:cNvSpPr txBox="1"/>
          <p:nvPr/>
        </p:nvSpPr>
        <p:spPr>
          <a:xfrm>
            <a:off x="419100" y="285589"/>
            <a:ext cx="11353800" cy="61555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sz="4000" b="1" dirty="0">
                <a:solidFill>
                  <a:srgbClr val="165751"/>
                </a:solidFill>
                <a:latin typeface="+mj-lt"/>
              </a:rPr>
              <a:t>Key principles for access</a:t>
            </a:r>
          </a:p>
        </p:txBody>
      </p:sp>
      <p:sp>
        <p:nvSpPr>
          <p:cNvPr id="2" name="Rectangle: cantonades arrodonides 1">
            <a:extLst>
              <a:ext uri="{FF2B5EF4-FFF2-40B4-BE49-F238E27FC236}">
                <a16:creationId xmlns:a16="http://schemas.microsoft.com/office/drawing/2014/main" id="{879C0C86-0267-4DE5-89FB-D0A202022AEA}"/>
              </a:ext>
            </a:extLst>
          </p:cNvPr>
          <p:cNvSpPr/>
          <p:nvPr/>
        </p:nvSpPr>
        <p:spPr>
          <a:xfrm>
            <a:off x="706056" y="1724628"/>
            <a:ext cx="2592729" cy="1423686"/>
          </a:xfrm>
          <a:prstGeom prst="roundRect">
            <a:avLst/>
          </a:prstGeom>
          <a:solidFill>
            <a:srgbClr val="124057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+mj-lt"/>
              </a:rPr>
              <a:t>Fair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9" name="Rectangle: cantonades arrodonides 8">
            <a:extLst>
              <a:ext uri="{FF2B5EF4-FFF2-40B4-BE49-F238E27FC236}">
                <a16:creationId xmlns:a16="http://schemas.microsoft.com/office/drawing/2014/main" id="{7FBB3F21-6ACD-4CB2-ADB6-F2A9716845DE}"/>
              </a:ext>
            </a:extLst>
          </p:cNvPr>
          <p:cNvSpPr/>
          <p:nvPr/>
        </p:nvSpPr>
        <p:spPr>
          <a:xfrm>
            <a:off x="3503271" y="1749707"/>
            <a:ext cx="2592729" cy="1423686"/>
          </a:xfrm>
          <a:prstGeom prst="roundRect">
            <a:avLst/>
          </a:prstGeom>
          <a:solidFill>
            <a:srgbClr val="124057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+mj-lt"/>
              </a:rPr>
              <a:t>Non discriminatory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1" name="Rectangle: cantonades arrodonides 10">
            <a:extLst>
              <a:ext uri="{FF2B5EF4-FFF2-40B4-BE49-F238E27FC236}">
                <a16:creationId xmlns:a16="http://schemas.microsoft.com/office/drawing/2014/main" id="{E5CD7062-8E10-4FA7-AABC-B47C8B69CB20}"/>
              </a:ext>
            </a:extLst>
          </p:cNvPr>
          <p:cNvSpPr/>
          <p:nvPr/>
        </p:nvSpPr>
        <p:spPr>
          <a:xfrm>
            <a:off x="6300486" y="1749707"/>
            <a:ext cx="2592729" cy="1423686"/>
          </a:xfrm>
          <a:prstGeom prst="roundRect">
            <a:avLst/>
          </a:prstGeom>
          <a:solidFill>
            <a:srgbClr val="124057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+mj-lt"/>
              </a:rPr>
              <a:t>Reasonable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2" name="Rectangle: cantonades arrodonides 11">
            <a:extLst>
              <a:ext uri="{FF2B5EF4-FFF2-40B4-BE49-F238E27FC236}">
                <a16:creationId xmlns:a16="http://schemas.microsoft.com/office/drawing/2014/main" id="{5A51BC2F-394C-4F47-B33D-187257AD1DC3}"/>
              </a:ext>
            </a:extLst>
          </p:cNvPr>
          <p:cNvSpPr/>
          <p:nvPr/>
        </p:nvSpPr>
        <p:spPr>
          <a:xfrm>
            <a:off x="9097701" y="1749707"/>
            <a:ext cx="2592729" cy="1423686"/>
          </a:xfrm>
          <a:prstGeom prst="roundRect">
            <a:avLst/>
          </a:prstGeom>
          <a:solidFill>
            <a:srgbClr val="124057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+mj-lt"/>
              </a:rPr>
              <a:t>Cybersecure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3" name="Rectangle: cantonades arrodonides 12">
            <a:extLst>
              <a:ext uri="{FF2B5EF4-FFF2-40B4-BE49-F238E27FC236}">
                <a16:creationId xmlns:a16="http://schemas.microsoft.com/office/drawing/2014/main" id="{AB947AFA-A742-4F29-B9EA-CF6F203B8380}"/>
              </a:ext>
            </a:extLst>
          </p:cNvPr>
          <p:cNvSpPr/>
          <p:nvPr/>
        </p:nvSpPr>
        <p:spPr>
          <a:xfrm>
            <a:off x="2104664" y="3403921"/>
            <a:ext cx="2592729" cy="1423686"/>
          </a:xfrm>
          <a:prstGeom prst="roundRect">
            <a:avLst/>
          </a:prstGeom>
          <a:solidFill>
            <a:srgbClr val="124057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+mj-lt"/>
              </a:rPr>
              <a:t>Neutral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4" name="Rectangle: cantonades arrodonides 13">
            <a:extLst>
              <a:ext uri="{FF2B5EF4-FFF2-40B4-BE49-F238E27FC236}">
                <a16:creationId xmlns:a16="http://schemas.microsoft.com/office/drawing/2014/main" id="{9D626D8A-A408-49B2-9FFC-CE3593F474AF}"/>
              </a:ext>
            </a:extLst>
          </p:cNvPr>
          <p:cNvSpPr/>
          <p:nvPr/>
        </p:nvSpPr>
        <p:spPr>
          <a:xfrm>
            <a:off x="4901879" y="3429000"/>
            <a:ext cx="2592729" cy="1423686"/>
          </a:xfrm>
          <a:prstGeom prst="roundRect">
            <a:avLst/>
          </a:prstGeom>
          <a:solidFill>
            <a:srgbClr val="124057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+mj-lt"/>
              </a:rPr>
              <a:t>Trustworthy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5" name="Rectangle: cantonades arrodonides 14">
            <a:extLst>
              <a:ext uri="{FF2B5EF4-FFF2-40B4-BE49-F238E27FC236}">
                <a16:creationId xmlns:a16="http://schemas.microsoft.com/office/drawing/2014/main" id="{26528E93-1F05-4DEB-9E5B-2B0D7E3D057A}"/>
              </a:ext>
            </a:extLst>
          </p:cNvPr>
          <p:cNvSpPr/>
          <p:nvPr/>
        </p:nvSpPr>
        <p:spPr>
          <a:xfrm>
            <a:off x="7699094" y="3429000"/>
            <a:ext cx="2592729" cy="1423686"/>
          </a:xfrm>
          <a:prstGeom prst="roundRect">
            <a:avLst/>
          </a:prstGeom>
          <a:solidFill>
            <a:srgbClr val="124057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+mj-lt"/>
              </a:rPr>
              <a:t>Impartial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6" name="Rectangle: cantonades arrodonides 15">
            <a:extLst>
              <a:ext uri="{FF2B5EF4-FFF2-40B4-BE49-F238E27FC236}">
                <a16:creationId xmlns:a16="http://schemas.microsoft.com/office/drawing/2014/main" id="{24FB0FD0-796A-4A7D-A873-6D403B357AD9}"/>
              </a:ext>
            </a:extLst>
          </p:cNvPr>
          <p:cNvSpPr/>
          <p:nvPr/>
        </p:nvSpPr>
        <p:spPr>
          <a:xfrm>
            <a:off x="3985550" y="5108293"/>
            <a:ext cx="4220901" cy="1423686"/>
          </a:xfrm>
          <a:prstGeom prst="roundRect">
            <a:avLst/>
          </a:prstGeom>
          <a:solidFill>
            <a:srgbClr val="3B8D6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+mj-lt"/>
              </a:rPr>
              <a:t>Useful for</a:t>
            </a:r>
          </a:p>
          <a:p>
            <a:pPr algn="ctr"/>
            <a:r>
              <a:rPr lang="en-GB" sz="3200" b="1" u="sng" dirty="0">
                <a:solidFill>
                  <a:schemeClr val="bg1"/>
                </a:solidFill>
                <a:latin typeface="+mj-lt"/>
              </a:rPr>
              <a:t>sovereign tasks</a:t>
            </a:r>
            <a:endParaRPr lang="en-GB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9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0FA47F-DA76-405C-8EB7-1B02B92D5E4F}"/>
              </a:ext>
            </a:extLst>
          </p:cNvPr>
          <p:cNvGrpSpPr/>
          <p:nvPr/>
        </p:nvGrpSpPr>
        <p:grpSpPr>
          <a:xfrm>
            <a:off x="0" y="0"/>
            <a:ext cx="12192000" cy="1201442"/>
            <a:chOff x="0" y="0"/>
            <a:chExt cx="12192000" cy="12014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E648DF-4F75-4701-B7C5-CEBE9FE18323}"/>
                </a:ext>
              </a:extLst>
            </p:cNvPr>
            <p:cNvSpPr/>
            <p:nvPr/>
          </p:nvSpPr>
          <p:spPr>
            <a:xfrm>
              <a:off x="0" y="0"/>
              <a:ext cx="12192000" cy="12014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06CF0C6-0152-46F3-997B-1AF97FDCE5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14" t="12132" r="22660" b="16465"/>
            <a:stretch/>
          </p:blipFill>
          <p:spPr>
            <a:xfrm>
              <a:off x="10920734" y="137687"/>
              <a:ext cx="1116958" cy="926068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034DEF3-13A1-453E-86E2-4FA24BD3579F}"/>
              </a:ext>
            </a:extLst>
          </p:cNvPr>
          <p:cNvSpPr txBox="1"/>
          <p:nvPr/>
        </p:nvSpPr>
        <p:spPr>
          <a:xfrm>
            <a:off x="391885" y="1426029"/>
            <a:ext cx="11148074" cy="3367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36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Dongle solution</a:t>
            </a:r>
          </a:p>
          <a:p>
            <a:pPr defTabSz="1244600">
              <a:spcBef>
                <a:spcPct val="0"/>
              </a:spcBef>
              <a:spcAft>
                <a:spcPct val="35000"/>
              </a:spcAft>
              <a:defRPr/>
            </a:pPr>
            <a:endParaRPr lang="en-US" sz="3600" b="1" kern="1000" dirty="0">
              <a:ln w="6350">
                <a:solidFill>
                  <a:schemeClr val="bg1"/>
                </a:solidFill>
              </a:ln>
              <a:solidFill>
                <a:srgbClr val="165751"/>
              </a:solidFill>
              <a:effectLst>
                <a:reflection stA="45000" endPos="7000" dist="50800" dir="5400000" sy="-100000" algn="bl" rotWithShape="0"/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endParaRPr lang="en-US" sz="2800" b="1" kern="1000" dirty="0">
              <a:ln w="6350">
                <a:solidFill>
                  <a:schemeClr val="bg1"/>
                </a:solidFill>
              </a:ln>
              <a:solidFill>
                <a:srgbClr val="165751"/>
              </a:solidFill>
              <a:effectLst>
                <a:reflection stA="45000" endPos="7000" dist="50800" dir="5400000" sy="-100000" algn="bl" rotWithShape="0"/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endParaRPr lang="en-US" sz="2800" b="1" kern="1000" dirty="0">
              <a:ln w="6350">
                <a:solidFill>
                  <a:schemeClr val="bg1"/>
                </a:solidFill>
              </a:ln>
              <a:solidFill>
                <a:srgbClr val="165751"/>
              </a:solidFill>
              <a:effectLst>
                <a:reflection stA="45000" endPos="7000" dist="50800" dir="5400000" sy="-100000" algn="bl" rotWithShape="0"/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endParaRPr lang="en-US" sz="4000" b="1" kern="1000" dirty="0">
              <a:ln w="6350">
                <a:solidFill>
                  <a:schemeClr val="bg1"/>
                </a:solidFill>
              </a:ln>
              <a:solidFill>
                <a:srgbClr val="165751"/>
              </a:solidFill>
              <a:effectLst>
                <a:reflection stA="45000" endPos="7000" dist="50800" dir="5400000" sy="-100000" algn="bl" rotWithShape="0"/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79918EB3-4281-4FA7-9C73-5EF12F12FA3F}"/>
              </a:ext>
            </a:extLst>
          </p:cNvPr>
          <p:cNvSpPr txBox="1"/>
          <p:nvPr/>
        </p:nvSpPr>
        <p:spPr>
          <a:xfrm>
            <a:off x="419100" y="285589"/>
            <a:ext cx="11353800" cy="61555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sz="4000" b="1" dirty="0">
                <a:solidFill>
                  <a:srgbClr val="165751"/>
                </a:solidFill>
                <a:latin typeface="+mj-lt"/>
              </a:rPr>
              <a:t>Models</a:t>
            </a:r>
          </a:p>
        </p:txBody>
      </p:sp>
      <p:pic>
        <p:nvPicPr>
          <p:cNvPr id="1026" name="Picture 2" descr="Mostra la imatge original">
            <a:extLst>
              <a:ext uri="{FF2B5EF4-FFF2-40B4-BE49-F238E27FC236}">
                <a16:creationId xmlns:a16="http://schemas.microsoft.com/office/drawing/2014/main" id="{D0FE2CB5-CD5C-4FD4-B056-47B36903C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215" y="2041773"/>
            <a:ext cx="4091651" cy="409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39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0FA47F-DA76-405C-8EB7-1B02B92D5E4F}"/>
              </a:ext>
            </a:extLst>
          </p:cNvPr>
          <p:cNvGrpSpPr/>
          <p:nvPr/>
        </p:nvGrpSpPr>
        <p:grpSpPr>
          <a:xfrm>
            <a:off x="0" y="0"/>
            <a:ext cx="12192000" cy="1201442"/>
            <a:chOff x="0" y="0"/>
            <a:chExt cx="12192000" cy="12014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E648DF-4F75-4701-B7C5-CEBE9FE18323}"/>
                </a:ext>
              </a:extLst>
            </p:cNvPr>
            <p:cNvSpPr/>
            <p:nvPr/>
          </p:nvSpPr>
          <p:spPr>
            <a:xfrm>
              <a:off x="0" y="0"/>
              <a:ext cx="12192000" cy="12014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06CF0C6-0152-46F3-997B-1AF97FDCE5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14" t="12132" r="22660" b="16465"/>
            <a:stretch/>
          </p:blipFill>
          <p:spPr>
            <a:xfrm>
              <a:off x="10920734" y="137687"/>
              <a:ext cx="1116958" cy="926068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034DEF3-13A1-453E-86E2-4FA24BD3579F}"/>
              </a:ext>
            </a:extLst>
          </p:cNvPr>
          <p:cNvSpPr txBox="1"/>
          <p:nvPr/>
        </p:nvSpPr>
        <p:spPr>
          <a:xfrm>
            <a:off x="391885" y="1426029"/>
            <a:ext cx="11148074" cy="7503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36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Extended Vehicle Concept / ADAXO</a:t>
            </a:r>
          </a:p>
          <a:p>
            <a:pPr marL="57150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ADAXO: Automotive Data Access – Extended and Open</a:t>
            </a:r>
          </a:p>
          <a:p>
            <a:pPr marL="57150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  <a:defRPr/>
            </a:pPr>
            <a:r>
              <a:rPr lang="en-GB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Based on the ISO standardized Extended Vehicle concept</a:t>
            </a:r>
          </a:p>
          <a:p>
            <a:pPr marL="57150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  <a:defRPr/>
            </a:pPr>
            <a:r>
              <a:rPr lang="en-GB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Open to other server platforms (NEVADA approach)</a:t>
            </a:r>
          </a:p>
          <a:p>
            <a:pPr marL="57150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  <a:defRPr/>
            </a:pPr>
            <a:r>
              <a:rPr lang="en-GB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Possibility of installing 3rd party software in the vehicle fulfilling UNECE Reg 155 and 156</a:t>
            </a:r>
            <a:endParaRPr lang="en-US" sz="3200" b="1" kern="1000" dirty="0">
              <a:ln w="6350">
                <a:solidFill>
                  <a:schemeClr val="bg1"/>
                </a:solidFill>
              </a:ln>
              <a:solidFill>
                <a:srgbClr val="165751"/>
              </a:solidFill>
              <a:effectLst>
                <a:reflection stA="45000" endPos="7000" dist="50800" dir="5400000" sy="-100000" algn="bl" rotWithShape="0"/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7150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  <a:defRPr/>
            </a:pPr>
            <a:endParaRPr lang="en-US" sz="3600" b="1" kern="1000" dirty="0">
              <a:ln w="6350">
                <a:solidFill>
                  <a:schemeClr val="bg1"/>
                </a:solidFill>
              </a:ln>
              <a:solidFill>
                <a:srgbClr val="165751"/>
              </a:solidFill>
              <a:effectLst>
                <a:reflection stA="45000" endPos="7000" dist="50800" dir="5400000" sy="-100000" algn="bl" rotWithShape="0"/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endParaRPr lang="en-US" sz="2800" b="1" kern="1000" dirty="0">
              <a:ln w="6350">
                <a:solidFill>
                  <a:schemeClr val="bg1"/>
                </a:solidFill>
              </a:ln>
              <a:solidFill>
                <a:srgbClr val="165751"/>
              </a:solidFill>
              <a:effectLst>
                <a:reflection stA="45000" endPos="7000" dist="50800" dir="5400000" sy="-100000" algn="bl" rotWithShape="0"/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endParaRPr lang="en-US" sz="2800" b="1" kern="1000" dirty="0">
              <a:ln w="6350">
                <a:solidFill>
                  <a:schemeClr val="bg1"/>
                </a:solidFill>
              </a:ln>
              <a:solidFill>
                <a:srgbClr val="165751"/>
              </a:solidFill>
              <a:effectLst>
                <a:reflection stA="45000" endPos="7000" dist="50800" dir="5400000" sy="-100000" algn="bl" rotWithShape="0"/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endParaRPr lang="en-US" sz="4000" b="1" kern="1000" dirty="0">
              <a:ln w="6350">
                <a:solidFill>
                  <a:schemeClr val="bg1"/>
                </a:solidFill>
              </a:ln>
              <a:solidFill>
                <a:srgbClr val="165751"/>
              </a:solidFill>
              <a:effectLst>
                <a:reflection stA="45000" endPos="7000" dist="50800" dir="5400000" sy="-100000" algn="bl" rotWithShape="0"/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79918EB3-4281-4FA7-9C73-5EF12F12FA3F}"/>
              </a:ext>
            </a:extLst>
          </p:cNvPr>
          <p:cNvSpPr txBox="1"/>
          <p:nvPr/>
        </p:nvSpPr>
        <p:spPr>
          <a:xfrm>
            <a:off x="419100" y="285589"/>
            <a:ext cx="11353800" cy="61555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sz="4000" b="1" dirty="0">
                <a:solidFill>
                  <a:srgbClr val="165751"/>
                </a:solidFill>
                <a:latin typeface="+mj-lt"/>
              </a:rPr>
              <a:t>Models</a:t>
            </a:r>
          </a:p>
        </p:txBody>
      </p:sp>
    </p:spTree>
    <p:extLst>
      <p:ext uri="{BB962C8B-B14F-4D97-AF65-F5344CB8AC3E}">
        <p14:creationId xmlns:p14="http://schemas.microsoft.com/office/powerpoint/2010/main" val="238628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0FA47F-DA76-405C-8EB7-1B02B92D5E4F}"/>
              </a:ext>
            </a:extLst>
          </p:cNvPr>
          <p:cNvGrpSpPr/>
          <p:nvPr/>
        </p:nvGrpSpPr>
        <p:grpSpPr>
          <a:xfrm>
            <a:off x="0" y="0"/>
            <a:ext cx="12192000" cy="1201442"/>
            <a:chOff x="0" y="0"/>
            <a:chExt cx="12192000" cy="12014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E648DF-4F75-4701-B7C5-CEBE9FE18323}"/>
                </a:ext>
              </a:extLst>
            </p:cNvPr>
            <p:cNvSpPr/>
            <p:nvPr/>
          </p:nvSpPr>
          <p:spPr>
            <a:xfrm>
              <a:off x="0" y="0"/>
              <a:ext cx="12192000" cy="12014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06CF0C6-0152-46F3-997B-1AF97FDCE5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14" t="12132" r="22660" b="16465"/>
            <a:stretch/>
          </p:blipFill>
          <p:spPr>
            <a:xfrm>
              <a:off x="10920734" y="137687"/>
              <a:ext cx="1116958" cy="926068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034DEF3-13A1-453E-86E2-4FA24BD3579F}"/>
              </a:ext>
            </a:extLst>
          </p:cNvPr>
          <p:cNvSpPr txBox="1"/>
          <p:nvPr/>
        </p:nvSpPr>
        <p:spPr>
          <a:xfrm>
            <a:off x="391885" y="1426029"/>
            <a:ext cx="11148074" cy="51060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4600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36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Secure On-board Telematics Platform (S-OTP)</a:t>
            </a:r>
          </a:p>
          <a:p>
            <a:pPr marL="57150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  <a:defRPr/>
            </a:pPr>
            <a:r>
              <a:rPr lang="en-US" sz="36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Protection Profile addressing life-cycle performance and maintenance of vehicles regarding Cybersecurity as methodology</a:t>
            </a:r>
          </a:p>
          <a:p>
            <a:pPr marL="57150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  <a:defRPr/>
            </a:pPr>
            <a:r>
              <a:rPr lang="en-US" sz="36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Neutral access and authorization concept for data</a:t>
            </a:r>
          </a:p>
          <a:p>
            <a:pPr marL="57150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  <a:defRPr/>
            </a:pPr>
            <a:r>
              <a:rPr lang="en-US" sz="36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Modification of software and hardware components needed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79918EB3-4281-4FA7-9C73-5EF12F12FA3F}"/>
              </a:ext>
            </a:extLst>
          </p:cNvPr>
          <p:cNvSpPr txBox="1"/>
          <p:nvPr/>
        </p:nvSpPr>
        <p:spPr>
          <a:xfrm>
            <a:off x="419100" y="285589"/>
            <a:ext cx="11353800" cy="61555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sz="4000" b="1" dirty="0">
                <a:solidFill>
                  <a:srgbClr val="165751"/>
                </a:solidFill>
                <a:latin typeface="+mj-lt"/>
              </a:rPr>
              <a:t>Models</a:t>
            </a:r>
          </a:p>
        </p:txBody>
      </p:sp>
    </p:spTree>
    <p:extLst>
      <p:ext uri="{BB962C8B-B14F-4D97-AF65-F5344CB8AC3E}">
        <p14:creationId xmlns:p14="http://schemas.microsoft.com/office/powerpoint/2010/main" val="314570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0FA47F-DA76-405C-8EB7-1B02B92D5E4F}"/>
              </a:ext>
            </a:extLst>
          </p:cNvPr>
          <p:cNvGrpSpPr/>
          <p:nvPr/>
        </p:nvGrpSpPr>
        <p:grpSpPr>
          <a:xfrm>
            <a:off x="0" y="0"/>
            <a:ext cx="12192000" cy="1201442"/>
            <a:chOff x="0" y="0"/>
            <a:chExt cx="12192000" cy="12014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E648DF-4F75-4701-B7C5-CEBE9FE18323}"/>
                </a:ext>
              </a:extLst>
            </p:cNvPr>
            <p:cNvSpPr/>
            <p:nvPr/>
          </p:nvSpPr>
          <p:spPr>
            <a:xfrm>
              <a:off x="0" y="0"/>
              <a:ext cx="12192000" cy="12014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06CF0C6-0152-46F3-997B-1AF97FDCE5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14" t="12132" r="22660" b="16465"/>
            <a:stretch/>
          </p:blipFill>
          <p:spPr>
            <a:xfrm>
              <a:off x="10920734" y="137687"/>
              <a:ext cx="1116958" cy="926068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034DEF3-13A1-453E-86E2-4FA24BD3579F}"/>
              </a:ext>
            </a:extLst>
          </p:cNvPr>
          <p:cNvSpPr txBox="1"/>
          <p:nvPr/>
        </p:nvSpPr>
        <p:spPr>
          <a:xfrm>
            <a:off x="391885" y="1426029"/>
            <a:ext cx="11148074" cy="5321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36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Man in the middle</a:t>
            </a:r>
          </a:p>
          <a:p>
            <a:pPr marL="571500" lvl="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The MNO – Mobile Network Operator becomes the “Man in the middle”</a:t>
            </a:r>
          </a:p>
          <a:p>
            <a:pPr marL="571500" lvl="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MNO transfers to the Data Trustee (DT) the data sent from the vehicle to its manufactures</a:t>
            </a:r>
          </a:p>
          <a:p>
            <a:pPr marL="571500" lvl="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For sovereign use cases</a:t>
            </a:r>
          </a:p>
          <a:p>
            <a:pPr marL="571500" lvl="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The DT safely stores data and provide access to designated stakeholders</a:t>
            </a:r>
          </a:p>
          <a:p>
            <a:pPr marL="571500" lvl="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Consumers may decide which stakeholders will receive their data</a:t>
            </a:r>
            <a:endParaRPr lang="en-US" sz="4000" b="1" kern="1000" dirty="0">
              <a:ln w="6350">
                <a:solidFill>
                  <a:schemeClr val="bg1"/>
                </a:solidFill>
              </a:ln>
              <a:solidFill>
                <a:srgbClr val="165751"/>
              </a:solidFill>
              <a:effectLst>
                <a:reflection stA="45000" endPos="7000" dist="50800" dir="5400000" sy="-100000" algn="bl" rotWithShape="0"/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79918EB3-4281-4FA7-9C73-5EF12F12FA3F}"/>
              </a:ext>
            </a:extLst>
          </p:cNvPr>
          <p:cNvSpPr txBox="1"/>
          <p:nvPr/>
        </p:nvSpPr>
        <p:spPr>
          <a:xfrm>
            <a:off x="419100" y="285589"/>
            <a:ext cx="11353800" cy="61555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sz="4000" b="1" dirty="0">
                <a:solidFill>
                  <a:srgbClr val="165751"/>
                </a:solidFill>
                <a:latin typeface="+mj-lt"/>
              </a:rPr>
              <a:t>Models</a:t>
            </a:r>
          </a:p>
        </p:txBody>
      </p:sp>
    </p:spTree>
    <p:extLst>
      <p:ext uri="{BB962C8B-B14F-4D97-AF65-F5344CB8AC3E}">
        <p14:creationId xmlns:p14="http://schemas.microsoft.com/office/powerpoint/2010/main" val="230447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58">
      <a:dk1>
        <a:sysClr val="windowText" lastClr="000000"/>
      </a:dk1>
      <a:lt1>
        <a:sysClr val="window" lastClr="FFFFFF"/>
      </a:lt1>
      <a:dk2>
        <a:srgbClr val="757070"/>
      </a:dk2>
      <a:lt2>
        <a:srgbClr val="E7E6E6"/>
      </a:lt2>
      <a:accent1>
        <a:srgbClr val="2980B8"/>
      </a:accent1>
      <a:accent2>
        <a:srgbClr val="13A183"/>
      </a:accent2>
      <a:accent3>
        <a:srgbClr val="9EBC60"/>
      </a:accent3>
      <a:accent4>
        <a:srgbClr val="F49A0E"/>
      </a:accent4>
      <a:accent5>
        <a:srgbClr val="C64A3C"/>
      </a:accent5>
      <a:accent6>
        <a:srgbClr val="FFC000"/>
      </a:accent6>
      <a:hlink>
        <a:srgbClr val="954F72"/>
      </a:hlink>
      <a:folHlink>
        <a:srgbClr val="44546A"/>
      </a:folHlink>
    </a:clrScheme>
    <a:fontScheme name="Modern 03">
      <a:majorFont>
        <a:latin typeface="Segoe U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9620A9-1AD2-42D1-A538-7009AD295C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9E32AB-55C9-405F-9152-B60F9A1EEEE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1917DAB-8A97-4B38-A7CA-2C7553F6B8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543</Words>
  <Application>Microsoft Office PowerPoint</Application>
  <PresentationFormat>Widescreen</PresentationFormat>
  <Paragraphs>149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Impact</vt:lpstr>
      <vt:lpstr>Segoe UI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Nugroho Ade</dc:creator>
  <cp:lastModifiedBy>Francois Guichard</cp:lastModifiedBy>
  <cp:revision>233</cp:revision>
  <dcterms:created xsi:type="dcterms:W3CDTF">2018-07-04T04:33:07Z</dcterms:created>
  <dcterms:modified xsi:type="dcterms:W3CDTF">2022-01-25T16:10:42Z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