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2" r:id="rId9"/>
    <p:sldId id="263" r:id="rId10"/>
    <p:sldId id="260"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D84BEF-9035-4032-82CE-991001F8AFE5}" v="3" dt="2022-01-07T10:05:46.018"/>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6" d="100"/>
          <a:sy n="76" d="100"/>
        </p:scale>
        <p:origin x="114"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Cuenot" userId="9928dff3-8fa4-42b5-9d6e-cd4dcb89281b" providerId="ADAL" clId="{D1D84BEF-9035-4032-82CE-991001F8AFE5}"/>
    <pc:docChg chg="custSel modSld">
      <pc:chgData name="Francois Cuenot" userId="9928dff3-8fa4-42b5-9d6e-cd4dcb89281b" providerId="ADAL" clId="{D1D84BEF-9035-4032-82CE-991001F8AFE5}" dt="2022-01-07T10:05:46.018" v="7" actId="14100"/>
      <pc:docMkLst>
        <pc:docMk/>
      </pc:docMkLst>
      <pc:sldChg chg="addSp delSp modSp mod">
        <pc:chgData name="Francois Cuenot" userId="9928dff3-8fa4-42b5-9d6e-cd4dcb89281b" providerId="ADAL" clId="{D1D84BEF-9035-4032-82CE-991001F8AFE5}" dt="2022-01-07T10:05:46.018" v="7" actId="14100"/>
        <pc:sldMkLst>
          <pc:docMk/>
          <pc:sldMk cId="4103042518" sldId="256"/>
        </pc:sldMkLst>
        <pc:spChg chg="del">
          <ac:chgData name="Francois Cuenot" userId="9928dff3-8fa4-42b5-9d6e-cd4dcb89281b" providerId="ADAL" clId="{D1D84BEF-9035-4032-82CE-991001F8AFE5}" dt="2022-01-07T10:05:34.742" v="0" actId="478"/>
          <ac:spMkLst>
            <pc:docMk/>
            <pc:sldMk cId="4103042518" sldId="256"/>
            <ac:spMk id="4" creationId="{00000000-0000-0000-0000-000000000000}"/>
          </ac:spMkLst>
        </pc:spChg>
        <pc:spChg chg="add mod">
          <ac:chgData name="Francois Cuenot" userId="9928dff3-8fa4-42b5-9d6e-cd4dcb89281b" providerId="ADAL" clId="{D1D84BEF-9035-4032-82CE-991001F8AFE5}" dt="2022-01-07T10:05:46.018" v="7" actId="14100"/>
          <ac:spMkLst>
            <pc:docMk/>
            <pc:sldMk cId="4103042518" sldId="256"/>
            <ac:spMk id="5" creationId="{AE1103C5-114A-483B-BAB7-D0012EB2E55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7FAD3E24-BD19-49D3-B629-9D363A0C537A}" type="datetimeFigureOut">
              <a:rPr lang="de-DE" smtClean="0"/>
              <a:t>07.01.2022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62FF05B-0DD2-4B7D-9690-51A3BF78770D}" type="slidenum">
              <a:rPr lang="de-DE" smtClean="0"/>
              <a:t>‹#›</a:t>
            </a:fld>
            <a:endParaRPr lang="de-DE"/>
          </a:p>
        </p:txBody>
      </p:sp>
    </p:spTree>
    <p:extLst>
      <p:ext uri="{BB962C8B-B14F-4D97-AF65-F5344CB8AC3E}">
        <p14:creationId xmlns:p14="http://schemas.microsoft.com/office/powerpoint/2010/main" val="1464107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FAD3E24-BD19-49D3-B629-9D363A0C537A}" type="datetimeFigureOut">
              <a:rPr lang="de-DE" smtClean="0"/>
              <a:t>07.01.2022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62FF05B-0DD2-4B7D-9690-51A3BF78770D}" type="slidenum">
              <a:rPr lang="de-DE" smtClean="0"/>
              <a:t>‹#›</a:t>
            </a:fld>
            <a:endParaRPr lang="de-DE"/>
          </a:p>
        </p:txBody>
      </p:sp>
    </p:spTree>
    <p:extLst>
      <p:ext uri="{BB962C8B-B14F-4D97-AF65-F5344CB8AC3E}">
        <p14:creationId xmlns:p14="http://schemas.microsoft.com/office/powerpoint/2010/main" val="2863831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FAD3E24-BD19-49D3-B629-9D363A0C537A}" type="datetimeFigureOut">
              <a:rPr lang="de-DE" smtClean="0"/>
              <a:t>07.01.2022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62FF05B-0DD2-4B7D-9690-51A3BF78770D}" type="slidenum">
              <a:rPr lang="de-DE" smtClean="0"/>
              <a:t>‹#›</a:t>
            </a:fld>
            <a:endParaRPr lang="de-DE"/>
          </a:p>
        </p:txBody>
      </p:sp>
    </p:spTree>
    <p:extLst>
      <p:ext uri="{BB962C8B-B14F-4D97-AF65-F5344CB8AC3E}">
        <p14:creationId xmlns:p14="http://schemas.microsoft.com/office/powerpoint/2010/main" val="227754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FAD3E24-BD19-49D3-B629-9D363A0C537A}" type="datetimeFigureOut">
              <a:rPr lang="de-DE" smtClean="0"/>
              <a:t>07.01.2022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62FF05B-0DD2-4B7D-9690-51A3BF78770D}" type="slidenum">
              <a:rPr lang="de-DE" smtClean="0"/>
              <a:t>‹#›</a:t>
            </a:fld>
            <a:endParaRPr lang="de-DE"/>
          </a:p>
        </p:txBody>
      </p:sp>
    </p:spTree>
    <p:extLst>
      <p:ext uri="{BB962C8B-B14F-4D97-AF65-F5344CB8AC3E}">
        <p14:creationId xmlns:p14="http://schemas.microsoft.com/office/powerpoint/2010/main" val="116501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7FAD3E24-BD19-49D3-B629-9D363A0C537A}" type="datetimeFigureOut">
              <a:rPr lang="de-DE" smtClean="0"/>
              <a:t>07.01.2022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62FF05B-0DD2-4B7D-9690-51A3BF78770D}" type="slidenum">
              <a:rPr lang="de-DE" smtClean="0"/>
              <a:t>‹#›</a:t>
            </a:fld>
            <a:endParaRPr lang="de-DE"/>
          </a:p>
        </p:txBody>
      </p:sp>
    </p:spTree>
    <p:extLst>
      <p:ext uri="{BB962C8B-B14F-4D97-AF65-F5344CB8AC3E}">
        <p14:creationId xmlns:p14="http://schemas.microsoft.com/office/powerpoint/2010/main" val="3299385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7FAD3E24-BD19-49D3-B629-9D363A0C537A}" type="datetimeFigureOut">
              <a:rPr lang="de-DE" smtClean="0"/>
              <a:t>07.01.2022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62FF05B-0DD2-4B7D-9690-51A3BF78770D}" type="slidenum">
              <a:rPr lang="de-DE" smtClean="0"/>
              <a:t>‹#›</a:t>
            </a:fld>
            <a:endParaRPr lang="de-DE"/>
          </a:p>
        </p:txBody>
      </p:sp>
    </p:spTree>
    <p:extLst>
      <p:ext uri="{BB962C8B-B14F-4D97-AF65-F5344CB8AC3E}">
        <p14:creationId xmlns:p14="http://schemas.microsoft.com/office/powerpoint/2010/main" val="969789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7FAD3E24-BD19-49D3-B629-9D363A0C537A}" type="datetimeFigureOut">
              <a:rPr lang="de-DE" smtClean="0"/>
              <a:t>07.01.2022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62FF05B-0DD2-4B7D-9690-51A3BF78770D}" type="slidenum">
              <a:rPr lang="de-DE" smtClean="0"/>
              <a:t>‹#›</a:t>
            </a:fld>
            <a:endParaRPr lang="de-DE"/>
          </a:p>
        </p:txBody>
      </p:sp>
    </p:spTree>
    <p:extLst>
      <p:ext uri="{BB962C8B-B14F-4D97-AF65-F5344CB8AC3E}">
        <p14:creationId xmlns:p14="http://schemas.microsoft.com/office/powerpoint/2010/main" val="2192965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7FAD3E24-BD19-49D3-B629-9D363A0C537A}" type="datetimeFigureOut">
              <a:rPr lang="de-DE" smtClean="0"/>
              <a:t>07.01.2022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62FF05B-0DD2-4B7D-9690-51A3BF78770D}" type="slidenum">
              <a:rPr lang="de-DE" smtClean="0"/>
              <a:t>‹#›</a:t>
            </a:fld>
            <a:endParaRPr lang="de-DE"/>
          </a:p>
        </p:txBody>
      </p:sp>
    </p:spTree>
    <p:extLst>
      <p:ext uri="{BB962C8B-B14F-4D97-AF65-F5344CB8AC3E}">
        <p14:creationId xmlns:p14="http://schemas.microsoft.com/office/powerpoint/2010/main" val="1460048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FAD3E24-BD19-49D3-B629-9D363A0C537A}" type="datetimeFigureOut">
              <a:rPr lang="de-DE" smtClean="0"/>
              <a:t>07.01.2022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62FF05B-0DD2-4B7D-9690-51A3BF78770D}" type="slidenum">
              <a:rPr lang="de-DE" smtClean="0"/>
              <a:t>‹#›</a:t>
            </a:fld>
            <a:endParaRPr lang="de-DE"/>
          </a:p>
        </p:txBody>
      </p:sp>
    </p:spTree>
    <p:extLst>
      <p:ext uri="{BB962C8B-B14F-4D97-AF65-F5344CB8AC3E}">
        <p14:creationId xmlns:p14="http://schemas.microsoft.com/office/powerpoint/2010/main" val="410542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7FAD3E24-BD19-49D3-B629-9D363A0C537A}" type="datetimeFigureOut">
              <a:rPr lang="de-DE" smtClean="0"/>
              <a:t>07.01.2022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62FF05B-0DD2-4B7D-9690-51A3BF78770D}" type="slidenum">
              <a:rPr lang="de-DE" smtClean="0"/>
              <a:t>‹#›</a:t>
            </a:fld>
            <a:endParaRPr lang="de-DE"/>
          </a:p>
        </p:txBody>
      </p:sp>
    </p:spTree>
    <p:extLst>
      <p:ext uri="{BB962C8B-B14F-4D97-AF65-F5344CB8AC3E}">
        <p14:creationId xmlns:p14="http://schemas.microsoft.com/office/powerpoint/2010/main" val="1848815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7FAD3E24-BD19-49D3-B629-9D363A0C537A}" type="datetimeFigureOut">
              <a:rPr lang="de-DE" smtClean="0"/>
              <a:t>07.01.2022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62FF05B-0DD2-4B7D-9690-51A3BF78770D}" type="slidenum">
              <a:rPr lang="de-DE" smtClean="0"/>
              <a:t>‹#›</a:t>
            </a:fld>
            <a:endParaRPr lang="de-DE"/>
          </a:p>
        </p:txBody>
      </p:sp>
    </p:spTree>
    <p:extLst>
      <p:ext uri="{BB962C8B-B14F-4D97-AF65-F5344CB8AC3E}">
        <p14:creationId xmlns:p14="http://schemas.microsoft.com/office/powerpoint/2010/main" val="2464235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AD3E24-BD19-49D3-B629-9D363A0C537A}" type="datetimeFigureOut">
              <a:rPr lang="de-DE" smtClean="0"/>
              <a:t>07.01.2022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2FF05B-0DD2-4B7D-9690-51A3BF78770D}" type="slidenum">
              <a:rPr lang="de-DE" smtClean="0"/>
              <a:t>‹#›</a:t>
            </a:fld>
            <a:endParaRPr lang="de-DE"/>
          </a:p>
        </p:txBody>
      </p:sp>
    </p:spTree>
    <p:extLst>
      <p:ext uri="{BB962C8B-B14F-4D97-AF65-F5344CB8AC3E}">
        <p14:creationId xmlns:p14="http://schemas.microsoft.com/office/powerpoint/2010/main" val="4099807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4.xml"/><Relationship Id="rId5" Type="http://schemas.openxmlformats.org/officeDocument/2006/relationships/image" Target="../media/image4.emf"/><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william.coleman@volkswagen.de"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a:t>Unique Identifier (UI)</a:t>
            </a:r>
          </a:p>
        </p:txBody>
      </p:sp>
      <p:sp>
        <p:nvSpPr>
          <p:cNvPr id="3" name="Untertitel 2"/>
          <p:cNvSpPr>
            <a:spLocks noGrp="1"/>
          </p:cNvSpPr>
          <p:nvPr>
            <p:ph type="subTitle" idx="1"/>
          </p:nvPr>
        </p:nvSpPr>
        <p:spPr/>
        <p:txBody>
          <a:bodyPr>
            <a:normAutofit lnSpcReduction="10000"/>
          </a:bodyPr>
          <a:lstStyle/>
          <a:p>
            <a:r>
              <a:rPr lang="en-GB" dirty="0"/>
              <a:t>Thoughts of the IWVTA ambassador to GRPE 85</a:t>
            </a:r>
          </a:p>
          <a:p>
            <a:endParaRPr lang="en-GB" dirty="0"/>
          </a:p>
          <a:p>
            <a:endParaRPr lang="en-GB" dirty="0"/>
          </a:p>
          <a:p>
            <a:r>
              <a:rPr lang="en-GB" dirty="0"/>
              <a:t>Bill Coleman – January 2022</a:t>
            </a:r>
          </a:p>
        </p:txBody>
      </p:sp>
      <p:sp>
        <p:nvSpPr>
          <p:cNvPr id="5" name="Textfeld 12">
            <a:extLst>
              <a:ext uri="{FF2B5EF4-FFF2-40B4-BE49-F238E27FC236}">
                <a16:creationId xmlns:a16="http://schemas.microsoft.com/office/drawing/2014/main" id="{AE1103C5-114A-483B-BAB7-D0012EB2E551}"/>
              </a:ext>
            </a:extLst>
          </p:cNvPr>
          <p:cNvSpPr txBox="1">
            <a:spLocks noChangeArrowheads="1"/>
          </p:cNvSpPr>
          <p:nvPr/>
        </p:nvSpPr>
        <p:spPr bwMode="auto">
          <a:xfrm>
            <a:off x="8445500" y="200024"/>
            <a:ext cx="3477493"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en-US" sz="1200" dirty="0">
                <a:latin typeface="Times New Roman" pitchFamily="18" charset="0"/>
                <a:cs typeface="Times New Roman" pitchFamily="18" charset="0"/>
              </a:rPr>
              <a:t>Informal document </a:t>
            </a:r>
            <a:r>
              <a:rPr lang="en-US" sz="1200" b="1" dirty="0">
                <a:latin typeface="Times New Roman" pitchFamily="18" charset="0"/>
                <a:cs typeface="Times New Roman" pitchFamily="18" charset="0"/>
              </a:rPr>
              <a:t>GRPE-85-33</a:t>
            </a:r>
            <a:endParaRPr lang="de-DE" sz="1200" dirty="0">
              <a:latin typeface="Times New Roman" pitchFamily="18" charset="0"/>
              <a:cs typeface="Times New Roman" pitchFamily="18" charset="0"/>
            </a:endParaRPr>
          </a:p>
          <a:p>
            <a:pPr algn="r"/>
            <a:r>
              <a:rPr lang="en-US" sz="1200" dirty="0">
                <a:latin typeface="Times New Roman" pitchFamily="18" charset="0"/>
                <a:cs typeface="Times New Roman" pitchFamily="18" charset="0"/>
              </a:rPr>
              <a:t>85th GRPE, 11-14 January 2022</a:t>
            </a:r>
          </a:p>
          <a:p>
            <a:pPr algn="r" eaLnBrk="1" hangingPunct="1"/>
            <a:r>
              <a:rPr lang="en-US" sz="1200" dirty="0">
                <a:latin typeface="Times New Roman" pitchFamily="18" charset="0"/>
                <a:cs typeface="Times New Roman" pitchFamily="18" charset="0"/>
              </a:rPr>
              <a:t>Agenda item 11</a:t>
            </a:r>
            <a:endParaRPr lang="de-DE" sz="1200" dirty="0">
              <a:latin typeface="Times New Roman" pitchFamily="18" charset="0"/>
              <a:cs typeface="Times New Roman" pitchFamily="18" charset="0"/>
            </a:endParaRPr>
          </a:p>
        </p:txBody>
      </p:sp>
    </p:spTree>
    <p:extLst>
      <p:ext uri="{BB962C8B-B14F-4D97-AF65-F5344CB8AC3E}">
        <p14:creationId xmlns:p14="http://schemas.microsoft.com/office/powerpoint/2010/main" val="4103042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722270"/>
          </a:xfrm>
        </p:spPr>
        <p:txBody>
          <a:bodyPr/>
          <a:lstStyle/>
          <a:p>
            <a:r>
              <a:rPr lang="en-GB" dirty="0"/>
              <a:t>What is a UI?</a:t>
            </a:r>
          </a:p>
        </p:txBody>
      </p:sp>
      <p:sp>
        <p:nvSpPr>
          <p:cNvPr id="3" name="Inhaltsplatzhalter 2"/>
          <p:cNvSpPr>
            <a:spLocks noGrp="1"/>
          </p:cNvSpPr>
          <p:nvPr>
            <p:ph idx="1"/>
          </p:nvPr>
        </p:nvSpPr>
        <p:spPr>
          <a:xfrm>
            <a:off x="838200" y="1087396"/>
            <a:ext cx="10515600" cy="5626442"/>
          </a:xfrm>
        </p:spPr>
        <p:txBody>
          <a:bodyPr>
            <a:normAutofit fontScale="85000" lnSpcReduction="10000"/>
          </a:bodyPr>
          <a:lstStyle/>
          <a:p>
            <a:pPr marL="898525" indent="-898525">
              <a:buNone/>
            </a:pPr>
            <a:r>
              <a:rPr lang="en-GB" dirty="0"/>
              <a:t>3.	The Unique Identifier (hereafter called UI) is introduced by the 1958 Agreement Revision 3. If used, the UI serves as:</a:t>
            </a:r>
          </a:p>
          <a:p>
            <a:pPr marL="1795463" indent="-898525">
              <a:buAutoNum type="alphaLcParenBoth"/>
            </a:pPr>
            <a:r>
              <a:rPr lang="en-GB" dirty="0"/>
              <a:t>A number assigned to a product upon storing the type approval(s) of that product on the secure internet database in accordance with Schedule 5 of the 1958 Agreement Revision 3. The UI is generated by the database automatically.</a:t>
            </a:r>
          </a:p>
          <a:p>
            <a:pPr marL="1795463" indent="0">
              <a:buNone/>
            </a:pPr>
            <a:r>
              <a:rPr lang="en-GB" dirty="0"/>
              <a:t>For the purpose of this Article, a product is a system, component, equipment or part and may incorporate multiple type approvals.</a:t>
            </a:r>
          </a:p>
          <a:p>
            <a:pPr marL="1795463" indent="-896938">
              <a:buAutoNum type="alphaLcParenBoth" startAt="2"/>
            </a:pPr>
            <a:r>
              <a:rPr lang="en-GB" dirty="0"/>
              <a:t>An approval marking consisting of the UI number preceded by the symbol and replacing the approval marking(s) required by the UN Regulation(s) in case those UN Regulation(s) allow for it. Any leading zeros in the UI number may be omitted in the marking. </a:t>
            </a:r>
          </a:p>
          <a:p>
            <a:pPr marL="898525" indent="-898525">
              <a:buNone/>
            </a:pPr>
            <a:r>
              <a:rPr lang="en-GB" dirty="0"/>
              <a:t>4.	A product may consist of multiple approved components with their unique type approval numbers assigned to it, as is typically for lamp units. There can only be one UI assigned to a product and one UI applies to one product only. Nonetheless, different products may incorporate the same components with the same type approval numbers.</a:t>
            </a:r>
          </a:p>
          <a:p>
            <a:pPr marL="0" indent="0">
              <a:buNone/>
            </a:pPr>
            <a:endParaRPr lang="en-GB" dirty="0"/>
          </a:p>
        </p:txBody>
      </p:sp>
    </p:spTree>
    <p:extLst>
      <p:ext uri="{BB962C8B-B14F-4D97-AF65-F5344CB8AC3E}">
        <p14:creationId xmlns:p14="http://schemas.microsoft.com/office/powerpoint/2010/main" val="281510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870735"/>
          </a:xfrm>
        </p:spPr>
        <p:txBody>
          <a:bodyPr/>
          <a:lstStyle/>
          <a:p>
            <a:r>
              <a:rPr lang="en-GB" dirty="0"/>
              <a:t>GRPE example – „Powertrain = Product“</a:t>
            </a:r>
          </a:p>
        </p:txBody>
      </p:sp>
      <p:sp>
        <p:nvSpPr>
          <p:cNvPr id="3" name="Inhaltsplatzhalter 2"/>
          <p:cNvSpPr>
            <a:spLocks noGrp="1"/>
          </p:cNvSpPr>
          <p:nvPr>
            <p:ph sz="half" idx="1"/>
          </p:nvPr>
        </p:nvSpPr>
        <p:spPr/>
        <p:txBody>
          <a:bodyPr/>
          <a:lstStyle/>
          <a:p>
            <a:r>
              <a:rPr lang="en-GB" dirty="0"/>
              <a:t>R83 -</a:t>
            </a:r>
          </a:p>
          <a:p>
            <a:endParaRPr lang="en-GB" dirty="0"/>
          </a:p>
          <a:p>
            <a:endParaRPr lang="en-GB" dirty="0"/>
          </a:p>
          <a:p>
            <a:endParaRPr lang="en-GB" dirty="0"/>
          </a:p>
          <a:p>
            <a:endParaRPr lang="en-GB" dirty="0"/>
          </a:p>
          <a:p>
            <a:r>
              <a:rPr lang="en-GB" dirty="0"/>
              <a:t>R101 -  </a:t>
            </a:r>
          </a:p>
        </p:txBody>
      </p:sp>
      <p:sp>
        <p:nvSpPr>
          <p:cNvPr id="5" name="Inhaltsplatzhalter 4"/>
          <p:cNvSpPr>
            <a:spLocks noGrp="1"/>
          </p:cNvSpPr>
          <p:nvPr>
            <p:ph sz="half" idx="2"/>
          </p:nvPr>
        </p:nvSpPr>
        <p:spPr/>
        <p:txBody>
          <a:bodyPr/>
          <a:lstStyle/>
          <a:p>
            <a:r>
              <a:rPr lang="de-DE" dirty="0"/>
              <a:t>R24 - </a:t>
            </a:r>
          </a:p>
        </p:txBody>
      </p:sp>
      <p:pic>
        <p:nvPicPr>
          <p:cNvPr id="4" name="Grafik 3"/>
          <p:cNvPicPr>
            <a:picLocks noChangeAspect="1"/>
          </p:cNvPicPr>
          <p:nvPr/>
        </p:nvPicPr>
        <p:blipFill>
          <a:blip r:embed="rId2"/>
          <a:stretch>
            <a:fillRect/>
          </a:stretch>
        </p:blipFill>
        <p:spPr>
          <a:xfrm>
            <a:off x="2076689" y="2020795"/>
            <a:ext cx="3700787" cy="1980499"/>
          </a:xfrm>
          <a:prstGeom prst="rect">
            <a:avLst/>
          </a:prstGeom>
        </p:spPr>
      </p:pic>
      <p:pic>
        <p:nvPicPr>
          <p:cNvPr id="8" name="Grafik 7"/>
          <p:cNvPicPr>
            <a:picLocks noChangeAspect="1"/>
          </p:cNvPicPr>
          <p:nvPr/>
        </p:nvPicPr>
        <p:blipFill>
          <a:blip r:embed="rId3"/>
          <a:stretch>
            <a:fillRect/>
          </a:stretch>
        </p:blipFill>
        <p:spPr>
          <a:xfrm>
            <a:off x="2282528" y="4394186"/>
            <a:ext cx="3289108" cy="723455"/>
          </a:xfrm>
          <a:prstGeom prst="rect">
            <a:avLst/>
          </a:prstGeom>
        </p:spPr>
      </p:pic>
      <p:pic>
        <p:nvPicPr>
          <p:cNvPr id="9" name="Grafik 8"/>
          <p:cNvPicPr>
            <a:picLocks noChangeAspect="1"/>
          </p:cNvPicPr>
          <p:nvPr/>
        </p:nvPicPr>
        <p:blipFill>
          <a:blip r:embed="rId4"/>
          <a:stretch>
            <a:fillRect/>
          </a:stretch>
        </p:blipFill>
        <p:spPr>
          <a:xfrm>
            <a:off x="1658956" y="5510533"/>
            <a:ext cx="3522644" cy="832903"/>
          </a:xfrm>
          <a:prstGeom prst="rect">
            <a:avLst/>
          </a:prstGeom>
        </p:spPr>
      </p:pic>
      <p:pic>
        <p:nvPicPr>
          <p:cNvPr id="10" name="Grafik 9"/>
          <p:cNvPicPr>
            <a:picLocks noChangeAspect="1"/>
          </p:cNvPicPr>
          <p:nvPr/>
        </p:nvPicPr>
        <p:blipFill>
          <a:blip r:embed="rId5"/>
          <a:stretch>
            <a:fillRect/>
          </a:stretch>
        </p:blipFill>
        <p:spPr>
          <a:xfrm>
            <a:off x="6586145" y="2402031"/>
            <a:ext cx="4607324" cy="2431214"/>
          </a:xfrm>
          <a:prstGeom prst="rect">
            <a:avLst/>
          </a:prstGeom>
        </p:spPr>
      </p:pic>
      <p:sp>
        <p:nvSpPr>
          <p:cNvPr id="11" name="Inhaltsplatzhalter 2"/>
          <p:cNvSpPr txBox="1">
            <a:spLocks/>
          </p:cNvSpPr>
          <p:nvPr/>
        </p:nvSpPr>
        <p:spPr>
          <a:xfrm>
            <a:off x="2743200" y="1356068"/>
            <a:ext cx="5181600" cy="4982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Current marking requirements:</a:t>
            </a:r>
          </a:p>
        </p:txBody>
      </p:sp>
    </p:spTree>
    <p:extLst>
      <p:ext uri="{BB962C8B-B14F-4D97-AF65-F5344CB8AC3E}">
        <p14:creationId xmlns:p14="http://schemas.microsoft.com/office/powerpoint/2010/main" val="2434502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stretch>
            <a:fillRect/>
          </a:stretch>
        </p:blipFill>
        <p:spPr>
          <a:xfrm>
            <a:off x="972065" y="691978"/>
            <a:ext cx="1591194" cy="786452"/>
          </a:xfrm>
          <a:prstGeom prst="rect">
            <a:avLst/>
          </a:prstGeom>
        </p:spPr>
      </p:pic>
      <p:sp>
        <p:nvSpPr>
          <p:cNvPr id="2" name="Titel 1"/>
          <p:cNvSpPr>
            <a:spLocks noGrp="1"/>
          </p:cNvSpPr>
          <p:nvPr>
            <p:ph type="title"/>
          </p:nvPr>
        </p:nvSpPr>
        <p:spPr>
          <a:xfrm>
            <a:off x="675503" y="422422"/>
            <a:ext cx="10515600" cy="1325563"/>
          </a:xfrm>
        </p:spPr>
        <p:txBody>
          <a:bodyPr/>
          <a:lstStyle/>
          <a:p>
            <a:r>
              <a:rPr lang="en-GB" dirty="0"/>
              <a:t>		Pros and Cons</a:t>
            </a:r>
          </a:p>
        </p:txBody>
      </p:sp>
      <p:sp>
        <p:nvSpPr>
          <p:cNvPr id="3" name="Inhaltsplatzhalter 2"/>
          <p:cNvSpPr>
            <a:spLocks noGrp="1"/>
          </p:cNvSpPr>
          <p:nvPr>
            <p:ph sz="half" idx="1"/>
          </p:nvPr>
        </p:nvSpPr>
        <p:spPr>
          <a:xfrm>
            <a:off x="914400" y="2248930"/>
            <a:ext cx="5181600" cy="3928033"/>
          </a:xfrm>
        </p:spPr>
        <p:txBody>
          <a:bodyPr/>
          <a:lstStyle/>
          <a:p>
            <a:r>
              <a:rPr lang="en-GB" dirty="0"/>
              <a:t>One label in place of 3 or 4</a:t>
            </a:r>
          </a:p>
          <a:p>
            <a:r>
              <a:rPr lang="en-GB" dirty="0"/>
              <a:t>No need to update if „only“ series of amendments changes</a:t>
            </a:r>
          </a:p>
        </p:txBody>
      </p:sp>
      <p:sp>
        <p:nvSpPr>
          <p:cNvPr id="4" name="Inhaltsplatzhalter 3"/>
          <p:cNvSpPr>
            <a:spLocks noGrp="1"/>
          </p:cNvSpPr>
          <p:nvPr>
            <p:ph sz="half" idx="2"/>
          </p:nvPr>
        </p:nvSpPr>
        <p:spPr>
          <a:xfrm>
            <a:off x="6172200" y="2248929"/>
            <a:ext cx="5181600" cy="3928034"/>
          </a:xfrm>
        </p:spPr>
        <p:txBody>
          <a:bodyPr/>
          <a:lstStyle/>
          <a:p>
            <a:r>
              <a:rPr lang="en-GB" dirty="0"/>
              <a:t>Slight extra administrative burden</a:t>
            </a:r>
          </a:p>
          <a:p>
            <a:r>
              <a:rPr lang="en-GB" dirty="0"/>
              <a:t>PTI has to look up smoke coefficient (they will have access and will also be looking up e.g. lighting and brakes </a:t>
            </a:r>
            <a:r>
              <a:rPr lang="en-GB" dirty="0" err="1"/>
              <a:t>Uis</a:t>
            </a:r>
            <a:r>
              <a:rPr lang="en-GB" dirty="0"/>
              <a:t>)</a:t>
            </a:r>
          </a:p>
        </p:txBody>
      </p:sp>
    </p:spTree>
    <p:extLst>
      <p:ext uri="{BB962C8B-B14F-4D97-AF65-F5344CB8AC3E}">
        <p14:creationId xmlns:p14="http://schemas.microsoft.com/office/powerpoint/2010/main" val="1282892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83893"/>
            <a:ext cx="10515600" cy="845837"/>
          </a:xfrm>
        </p:spPr>
        <p:txBody>
          <a:bodyPr/>
          <a:lstStyle/>
          <a:p>
            <a:r>
              <a:rPr lang="en-GB" dirty="0"/>
              <a:t>UI in GRPE Regulations</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665235705"/>
              </p:ext>
            </p:extLst>
          </p:nvPr>
        </p:nvGraphicFramePr>
        <p:xfrm>
          <a:off x="399728" y="1029730"/>
          <a:ext cx="10954072" cy="4892040"/>
        </p:xfrm>
        <a:graphic>
          <a:graphicData uri="http://schemas.openxmlformats.org/drawingml/2006/table">
            <a:tbl>
              <a:tblPr firstRow="1" bandRow="1">
                <a:tableStyleId>{5C22544A-7EE6-4342-B048-85BDC9FD1C3A}</a:tableStyleId>
              </a:tblPr>
              <a:tblGrid>
                <a:gridCol w="643065">
                  <a:extLst>
                    <a:ext uri="{9D8B030D-6E8A-4147-A177-3AD203B41FA5}">
                      <a16:colId xmlns:a16="http://schemas.microsoft.com/office/drawing/2014/main" val="3928444838"/>
                    </a:ext>
                  </a:extLst>
                </a:gridCol>
                <a:gridCol w="2840546">
                  <a:extLst>
                    <a:ext uri="{9D8B030D-6E8A-4147-A177-3AD203B41FA5}">
                      <a16:colId xmlns:a16="http://schemas.microsoft.com/office/drawing/2014/main" val="3024489701"/>
                    </a:ext>
                  </a:extLst>
                </a:gridCol>
                <a:gridCol w="5026850">
                  <a:extLst>
                    <a:ext uri="{9D8B030D-6E8A-4147-A177-3AD203B41FA5}">
                      <a16:colId xmlns:a16="http://schemas.microsoft.com/office/drawing/2014/main" val="1018265256"/>
                    </a:ext>
                  </a:extLst>
                </a:gridCol>
                <a:gridCol w="2443611">
                  <a:extLst>
                    <a:ext uri="{9D8B030D-6E8A-4147-A177-3AD203B41FA5}">
                      <a16:colId xmlns:a16="http://schemas.microsoft.com/office/drawing/2014/main" val="532809360"/>
                    </a:ext>
                  </a:extLst>
                </a:gridCol>
              </a:tblGrid>
              <a:tr h="370840">
                <a:tc>
                  <a:txBody>
                    <a:bodyPr/>
                    <a:lstStyle/>
                    <a:p>
                      <a:r>
                        <a:rPr lang="en-GB" noProof="0" dirty="0"/>
                        <a:t>Reg.</a:t>
                      </a:r>
                    </a:p>
                  </a:txBody>
                  <a:tcPr/>
                </a:tc>
                <a:tc>
                  <a:txBody>
                    <a:bodyPr/>
                    <a:lstStyle/>
                    <a:p>
                      <a:r>
                        <a:rPr lang="en-GB" noProof="0" dirty="0"/>
                        <a:t>Comment</a:t>
                      </a:r>
                    </a:p>
                  </a:txBody>
                  <a:tcPr/>
                </a:tc>
                <a:tc>
                  <a:txBody>
                    <a:bodyPr/>
                    <a:lstStyle/>
                    <a:p>
                      <a:r>
                        <a:rPr lang="en-GB" noProof="0" dirty="0"/>
                        <a:t>Labelling requirement?</a:t>
                      </a:r>
                    </a:p>
                  </a:txBody>
                  <a:tcPr/>
                </a:tc>
                <a:tc>
                  <a:txBody>
                    <a:bodyPr/>
                    <a:lstStyle/>
                    <a:p>
                      <a:r>
                        <a:rPr lang="en-GB" noProof="0" dirty="0"/>
                        <a:t>Allow UI?</a:t>
                      </a:r>
                    </a:p>
                    <a:p>
                      <a:r>
                        <a:rPr lang="en-GB" noProof="0" dirty="0"/>
                        <a:t>(Ambassador recommendation)</a:t>
                      </a:r>
                    </a:p>
                  </a:txBody>
                  <a:tcPr/>
                </a:tc>
                <a:extLst>
                  <a:ext uri="{0D108BD9-81ED-4DB2-BD59-A6C34878D82A}">
                    <a16:rowId xmlns:a16="http://schemas.microsoft.com/office/drawing/2014/main" val="1772072523"/>
                  </a:ext>
                </a:extLst>
              </a:tr>
              <a:tr h="370840">
                <a:tc>
                  <a:txBody>
                    <a:bodyPr/>
                    <a:lstStyle/>
                    <a:p>
                      <a:r>
                        <a:rPr lang="en-GB" noProof="0" dirty="0"/>
                        <a:t>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LD Emissions, Obsolete</a:t>
                      </a:r>
                    </a:p>
                  </a:txBody>
                  <a:tcPr/>
                </a:tc>
                <a:tc>
                  <a:txBody>
                    <a:bodyPr/>
                    <a:lstStyle/>
                    <a:p>
                      <a:pPr algn="ctr"/>
                      <a:r>
                        <a:rPr lang="en-GB" noProof="0" dirty="0"/>
                        <a:t>N/A</a:t>
                      </a:r>
                    </a:p>
                  </a:txBody>
                  <a:tcPr/>
                </a:tc>
                <a:tc>
                  <a:txBody>
                    <a:bodyPr/>
                    <a:lstStyle/>
                    <a:p>
                      <a:pPr algn="ctr"/>
                      <a:r>
                        <a:rPr lang="en-GB" noProof="0" dirty="0"/>
                        <a:t>No</a:t>
                      </a:r>
                    </a:p>
                  </a:txBody>
                  <a:tcPr/>
                </a:tc>
                <a:extLst>
                  <a:ext uri="{0D108BD9-81ED-4DB2-BD59-A6C34878D82A}">
                    <a16:rowId xmlns:a16="http://schemas.microsoft.com/office/drawing/2014/main" val="1253257340"/>
                  </a:ext>
                </a:extLst>
              </a:tr>
              <a:tr h="370840">
                <a:tc>
                  <a:txBody>
                    <a:bodyPr/>
                    <a:lstStyle/>
                    <a:p>
                      <a:r>
                        <a:rPr lang="en-GB" noProof="0" dirty="0"/>
                        <a:t>24</a:t>
                      </a:r>
                    </a:p>
                  </a:txBody>
                  <a:tcPr/>
                </a:tc>
                <a:tc>
                  <a:txBody>
                    <a:bodyPr/>
                    <a:lstStyle/>
                    <a:p>
                      <a:r>
                        <a:rPr lang="en-GB" noProof="0" dirty="0"/>
                        <a:t>Diesel smoke</a:t>
                      </a:r>
                    </a:p>
                  </a:txBody>
                  <a:tcPr/>
                </a:tc>
                <a:tc>
                  <a:txBody>
                    <a:bodyPr/>
                    <a:lstStyle/>
                    <a:p>
                      <a:pPr algn="ctr"/>
                      <a:r>
                        <a:rPr lang="en-GB" noProof="0" dirty="0"/>
                        <a:t>Yes (TA Number &amp; coefficient)</a:t>
                      </a:r>
                    </a:p>
                  </a:txBody>
                  <a:tcPr/>
                </a:tc>
                <a:tc>
                  <a:txBody>
                    <a:bodyPr/>
                    <a:lstStyle/>
                    <a:p>
                      <a:pPr algn="ctr"/>
                      <a:r>
                        <a:rPr lang="en-GB" noProof="0" dirty="0"/>
                        <a:t>Yes</a:t>
                      </a:r>
                    </a:p>
                  </a:txBody>
                  <a:tcPr/>
                </a:tc>
                <a:extLst>
                  <a:ext uri="{0D108BD9-81ED-4DB2-BD59-A6C34878D82A}">
                    <a16:rowId xmlns:a16="http://schemas.microsoft.com/office/drawing/2014/main" val="4163720057"/>
                  </a:ext>
                </a:extLst>
              </a:tr>
              <a:tr h="370840">
                <a:tc>
                  <a:txBody>
                    <a:bodyPr/>
                    <a:lstStyle/>
                    <a:p>
                      <a:r>
                        <a:rPr lang="en-GB" noProof="0" dirty="0"/>
                        <a:t>40</a:t>
                      </a:r>
                    </a:p>
                  </a:txBody>
                  <a:tcPr/>
                </a:tc>
                <a:tc>
                  <a:txBody>
                    <a:bodyPr/>
                    <a:lstStyle/>
                    <a:p>
                      <a:r>
                        <a:rPr lang="en-GB" noProof="0" dirty="0"/>
                        <a:t>Emissions, PI Motorcycles</a:t>
                      </a:r>
                    </a:p>
                  </a:txBody>
                  <a:tcPr/>
                </a:tc>
                <a:tc>
                  <a:txBody>
                    <a:bodyPr/>
                    <a:lstStyle/>
                    <a:p>
                      <a:pPr algn="ctr"/>
                      <a:r>
                        <a:rPr lang="en-GB" noProof="0" dirty="0"/>
                        <a:t>Yes (TA Number)</a:t>
                      </a:r>
                    </a:p>
                  </a:txBody>
                  <a:tcPr/>
                </a:tc>
                <a:tc>
                  <a:txBody>
                    <a:bodyPr/>
                    <a:lstStyle/>
                    <a:p>
                      <a:pPr algn="ctr"/>
                      <a:r>
                        <a:rPr lang="en-GB" noProof="0" dirty="0"/>
                        <a:t>?</a:t>
                      </a:r>
                    </a:p>
                  </a:txBody>
                  <a:tcPr/>
                </a:tc>
                <a:extLst>
                  <a:ext uri="{0D108BD9-81ED-4DB2-BD59-A6C34878D82A}">
                    <a16:rowId xmlns:a16="http://schemas.microsoft.com/office/drawing/2014/main" val="562935386"/>
                  </a:ext>
                </a:extLst>
              </a:tr>
              <a:tr h="370840">
                <a:tc>
                  <a:txBody>
                    <a:bodyPr/>
                    <a:lstStyle/>
                    <a:p>
                      <a:r>
                        <a:rPr lang="en-GB" noProof="0" dirty="0"/>
                        <a:t>47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Emissions, PI Mopeds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noProof="0" dirty="0"/>
                        <a:t>Yes (TA Number)</a:t>
                      </a:r>
                    </a:p>
                  </a:txBody>
                  <a:tcPr/>
                </a:tc>
                <a:tc>
                  <a:txBody>
                    <a:bodyPr/>
                    <a:lstStyle/>
                    <a:p>
                      <a:pPr algn="ctr"/>
                      <a:r>
                        <a:rPr lang="en-GB" noProof="0" dirty="0"/>
                        <a:t>?</a:t>
                      </a:r>
                    </a:p>
                  </a:txBody>
                  <a:tcPr/>
                </a:tc>
                <a:extLst>
                  <a:ext uri="{0D108BD9-81ED-4DB2-BD59-A6C34878D82A}">
                    <a16:rowId xmlns:a16="http://schemas.microsoft.com/office/drawing/2014/main" val="1155181925"/>
                  </a:ext>
                </a:extLst>
              </a:tr>
              <a:tr h="370840">
                <a:tc>
                  <a:txBody>
                    <a:bodyPr/>
                    <a:lstStyle/>
                    <a:p>
                      <a:r>
                        <a:rPr lang="en-GB" noProof="0" dirty="0"/>
                        <a:t>49</a:t>
                      </a:r>
                    </a:p>
                  </a:txBody>
                  <a:tcPr/>
                </a:tc>
                <a:tc>
                  <a:txBody>
                    <a:bodyPr/>
                    <a:lstStyle/>
                    <a:p>
                      <a:r>
                        <a:rPr lang="en-GB" noProof="0" dirty="0"/>
                        <a:t>HD Emissions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noProof="0" dirty="0"/>
                        <a:t>Yes (TA Number, engine type and stage of approval)</a:t>
                      </a:r>
                    </a:p>
                  </a:txBody>
                  <a:tcPr/>
                </a:tc>
                <a:tc>
                  <a:txBody>
                    <a:bodyPr/>
                    <a:lstStyle/>
                    <a:p>
                      <a:pPr algn="ctr"/>
                      <a:r>
                        <a:rPr lang="en-GB" noProof="0" dirty="0"/>
                        <a:t>?</a:t>
                      </a:r>
                    </a:p>
                  </a:txBody>
                  <a:tcPr/>
                </a:tc>
                <a:extLst>
                  <a:ext uri="{0D108BD9-81ED-4DB2-BD59-A6C34878D82A}">
                    <a16:rowId xmlns:a16="http://schemas.microsoft.com/office/drawing/2014/main" val="1851001559"/>
                  </a:ext>
                </a:extLst>
              </a:tr>
              <a:tr h="370840">
                <a:tc>
                  <a:txBody>
                    <a:bodyPr/>
                    <a:lstStyle/>
                    <a:p>
                      <a:r>
                        <a:rPr lang="en-GB" noProof="0" dirty="0"/>
                        <a:t>68 </a:t>
                      </a:r>
                    </a:p>
                  </a:txBody>
                  <a:tcPr/>
                </a:tc>
                <a:tc>
                  <a:txBody>
                    <a:bodyPr/>
                    <a:lstStyle/>
                    <a:p>
                      <a:r>
                        <a:rPr lang="en-GB" noProof="0" dirty="0"/>
                        <a:t>Maximum speed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noProof="0" dirty="0"/>
                        <a:t>Yes (TA Number)</a:t>
                      </a:r>
                    </a:p>
                  </a:txBody>
                  <a:tcPr/>
                </a:tc>
                <a:tc>
                  <a:txBody>
                    <a:bodyPr/>
                    <a:lstStyle/>
                    <a:p>
                      <a:pPr algn="ctr"/>
                      <a:r>
                        <a:rPr lang="en-GB" noProof="0" dirty="0"/>
                        <a:t>No</a:t>
                      </a:r>
                    </a:p>
                  </a:txBody>
                  <a:tcPr/>
                </a:tc>
                <a:extLst>
                  <a:ext uri="{0D108BD9-81ED-4DB2-BD59-A6C34878D82A}">
                    <a16:rowId xmlns:a16="http://schemas.microsoft.com/office/drawing/2014/main" val="2644117563"/>
                  </a:ext>
                </a:extLst>
              </a:tr>
              <a:tr h="370840">
                <a:tc>
                  <a:txBody>
                    <a:bodyPr/>
                    <a:lstStyle/>
                    <a:p>
                      <a:r>
                        <a:rPr lang="en-GB" noProof="0" dirty="0"/>
                        <a:t>83</a:t>
                      </a:r>
                    </a:p>
                  </a:txBody>
                  <a:tcPr/>
                </a:tc>
                <a:tc>
                  <a:txBody>
                    <a:bodyPr/>
                    <a:lstStyle/>
                    <a:p>
                      <a:r>
                        <a:rPr lang="en-GB" noProof="0" dirty="0"/>
                        <a:t>LD Emissions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noProof="0" dirty="0"/>
                        <a:t>Yes (TA Number and stage of approval)</a:t>
                      </a:r>
                    </a:p>
                  </a:txBody>
                  <a:tcPr/>
                </a:tc>
                <a:tc>
                  <a:txBody>
                    <a:bodyPr/>
                    <a:lstStyle/>
                    <a:p>
                      <a:pPr algn="ctr"/>
                      <a:r>
                        <a:rPr lang="en-GB" noProof="0" dirty="0"/>
                        <a:t>Yes</a:t>
                      </a:r>
                    </a:p>
                  </a:txBody>
                  <a:tcPr/>
                </a:tc>
                <a:extLst>
                  <a:ext uri="{0D108BD9-81ED-4DB2-BD59-A6C34878D82A}">
                    <a16:rowId xmlns:a16="http://schemas.microsoft.com/office/drawing/2014/main" val="4010953847"/>
                  </a:ext>
                </a:extLst>
              </a:tr>
              <a:tr h="370840">
                <a:tc>
                  <a:txBody>
                    <a:bodyPr/>
                    <a:lstStyle/>
                    <a:p>
                      <a:r>
                        <a:rPr lang="en-GB" noProof="0" dirty="0"/>
                        <a:t>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Fuel consumption, Obsolete</a:t>
                      </a:r>
                    </a:p>
                  </a:txBody>
                  <a:tcPr/>
                </a:tc>
                <a:tc>
                  <a:txBody>
                    <a:bodyPr/>
                    <a:lstStyle/>
                    <a:p>
                      <a:pPr algn="ctr"/>
                      <a:r>
                        <a:rPr lang="en-GB" noProof="0" dirty="0"/>
                        <a:t>N/A</a:t>
                      </a:r>
                    </a:p>
                  </a:txBody>
                  <a:tcPr/>
                </a:tc>
                <a:tc>
                  <a:txBody>
                    <a:bodyPr/>
                    <a:lstStyle/>
                    <a:p>
                      <a:pPr algn="ctr"/>
                      <a:r>
                        <a:rPr lang="en-GB" noProof="0" dirty="0"/>
                        <a:t>No</a:t>
                      </a:r>
                    </a:p>
                  </a:txBody>
                  <a:tcPr/>
                </a:tc>
                <a:extLst>
                  <a:ext uri="{0D108BD9-81ED-4DB2-BD59-A6C34878D82A}">
                    <a16:rowId xmlns:a16="http://schemas.microsoft.com/office/drawing/2014/main" val="3629092259"/>
                  </a:ext>
                </a:extLst>
              </a:tr>
              <a:tr h="370840">
                <a:tc>
                  <a:txBody>
                    <a:bodyPr/>
                    <a:lstStyle/>
                    <a:p>
                      <a:r>
                        <a:rPr lang="en-GB" noProof="0" dirty="0"/>
                        <a:t>85</a:t>
                      </a:r>
                    </a:p>
                  </a:txBody>
                  <a:tcPr/>
                </a:tc>
                <a:tc>
                  <a:txBody>
                    <a:bodyPr/>
                    <a:lstStyle/>
                    <a:p>
                      <a:r>
                        <a:rPr lang="en-GB" noProof="0" dirty="0"/>
                        <a:t>Engine power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noProof="0" dirty="0"/>
                        <a:t>Yes (TA Number)</a:t>
                      </a:r>
                    </a:p>
                  </a:txBody>
                  <a:tcPr/>
                </a:tc>
                <a:tc>
                  <a:txBody>
                    <a:bodyPr/>
                    <a:lstStyle/>
                    <a:p>
                      <a:pPr algn="ctr"/>
                      <a:r>
                        <a:rPr lang="en-GB" noProof="0" dirty="0"/>
                        <a:t>Yes</a:t>
                      </a:r>
                    </a:p>
                  </a:txBody>
                  <a:tcPr/>
                </a:tc>
                <a:extLst>
                  <a:ext uri="{0D108BD9-81ED-4DB2-BD59-A6C34878D82A}">
                    <a16:rowId xmlns:a16="http://schemas.microsoft.com/office/drawing/2014/main" val="2541209680"/>
                  </a:ext>
                </a:extLst>
              </a:tr>
              <a:tr h="370840">
                <a:tc>
                  <a:txBody>
                    <a:bodyPr/>
                    <a:lstStyle/>
                    <a:p>
                      <a:r>
                        <a:rPr lang="en-GB" noProof="0" dirty="0"/>
                        <a:t>96</a:t>
                      </a:r>
                    </a:p>
                  </a:txBody>
                  <a:tcPr/>
                </a:tc>
                <a:tc>
                  <a:txBody>
                    <a:bodyPr/>
                    <a:lstStyle/>
                    <a:p>
                      <a:r>
                        <a:rPr lang="en-GB" noProof="0" dirty="0"/>
                        <a:t>Agricultural &amp; non-road mobile machinery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noProof="0" dirty="0"/>
                        <a:t>Yes (TA Number, power band fixed/variable speed).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noProof="0" dirty="0"/>
                        <a:t>Can be combined with e.g. R-120</a:t>
                      </a:r>
                    </a:p>
                  </a:txBody>
                  <a:tcPr/>
                </a:tc>
                <a:tc>
                  <a:txBody>
                    <a:bodyPr/>
                    <a:lstStyle/>
                    <a:p>
                      <a:pPr algn="ctr"/>
                      <a:r>
                        <a:rPr lang="en-GB" noProof="0" dirty="0"/>
                        <a:t>?</a:t>
                      </a:r>
                    </a:p>
                  </a:txBody>
                  <a:tcPr/>
                </a:tc>
                <a:extLst>
                  <a:ext uri="{0D108BD9-81ED-4DB2-BD59-A6C34878D82A}">
                    <a16:rowId xmlns:a16="http://schemas.microsoft.com/office/drawing/2014/main" val="66306562"/>
                  </a:ext>
                </a:extLst>
              </a:tr>
            </a:tbl>
          </a:graphicData>
        </a:graphic>
      </p:graphicFrame>
    </p:spTree>
    <p:extLst>
      <p:ext uri="{BB962C8B-B14F-4D97-AF65-F5344CB8AC3E}">
        <p14:creationId xmlns:p14="http://schemas.microsoft.com/office/powerpoint/2010/main" val="459343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845837"/>
          </a:xfrm>
        </p:spPr>
        <p:txBody>
          <a:bodyPr/>
          <a:lstStyle/>
          <a:p>
            <a:r>
              <a:rPr lang="de-DE" dirty="0" err="1"/>
              <a:t>UI</a:t>
            </a:r>
            <a:r>
              <a:rPr lang="de-DE" dirty="0"/>
              <a:t> in GRPE </a:t>
            </a:r>
            <a:r>
              <a:rPr lang="de-DE" dirty="0" err="1"/>
              <a:t>Regulations</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499951554"/>
              </p:ext>
            </p:extLst>
          </p:nvPr>
        </p:nvGraphicFramePr>
        <p:xfrm>
          <a:off x="396791" y="1210962"/>
          <a:ext cx="11398418" cy="5227320"/>
        </p:xfrm>
        <a:graphic>
          <a:graphicData uri="http://schemas.openxmlformats.org/drawingml/2006/table">
            <a:tbl>
              <a:tblPr firstRow="1" bandRow="1">
                <a:tableStyleId>{5C22544A-7EE6-4342-B048-85BDC9FD1C3A}</a:tableStyleId>
              </a:tblPr>
              <a:tblGrid>
                <a:gridCol w="643065">
                  <a:extLst>
                    <a:ext uri="{9D8B030D-6E8A-4147-A177-3AD203B41FA5}">
                      <a16:colId xmlns:a16="http://schemas.microsoft.com/office/drawing/2014/main" val="3928444838"/>
                    </a:ext>
                  </a:extLst>
                </a:gridCol>
                <a:gridCol w="4838827">
                  <a:extLst>
                    <a:ext uri="{9D8B030D-6E8A-4147-A177-3AD203B41FA5}">
                      <a16:colId xmlns:a16="http://schemas.microsoft.com/office/drawing/2014/main" val="3024489701"/>
                    </a:ext>
                  </a:extLst>
                </a:gridCol>
                <a:gridCol w="3472915">
                  <a:extLst>
                    <a:ext uri="{9D8B030D-6E8A-4147-A177-3AD203B41FA5}">
                      <a16:colId xmlns:a16="http://schemas.microsoft.com/office/drawing/2014/main" val="1018265256"/>
                    </a:ext>
                  </a:extLst>
                </a:gridCol>
                <a:gridCol w="2443611">
                  <a:extLst>
                    <a:ext uri="{9D8B030D-6E8A-4147-A177-3AD203B41FA5}">
                      <a16:colId xmlns:a16="http://schemas.microsoft.com/office/drawing/2014/main" val="532809360"/>
                    </a:ext>
                  </a:extLst>
                </a:gridCol>
              </a:tblGrid>
              <a:tr h="370840">
                <a:tc>
                  <a:txBody>
                    <a:bodyPr/>
                    <a:lstStyle/>
                    <a:p>
                      <a:r>
                        <a:rPr lang="de-DE" dirty="0"/>
                        <a:t>Reg.</a:t>
                      </a:r>
                    </a:p>
                  </a:txBody>
                  <a:tcPr/>
                </a:tc>
                <a:tc>
                  <a:txBody>
                    <a:bodyPr/>
                    <a:lstStyle/>
                    <a:p>
                      <a:r>
                        <a:rPr lang="de-DE" dirty="0"/>
                        <a:t>Comment</a:t>
                      </a:r>
                    </a:p>
                  </a:txBody>
                  <a:tcPr/>
                </a:tc>
                <a:tc>
                  <a:txBody>
                    <a:bodyPr/>
                    <a:lstStyle/>
                    <a:p>
                      <a:r>
                        <a:rPr lang="de-DE" dirty="0" err="1"/>
                        <a:t>Labelling</a:t>
                      </a:r>
                      <a:r>
                        <a:rPr lang="de-DE" dirty="0"/>
                        <a:t> </a:t>
                      </a:r>
                      <a:r>
                        <a:rPr lang="de-DE" dirty="0" err="1"/>
                        <a:t>requirement</a:t>
                      </a:r>
                      <a:r>
                        <a:rPr lang="de-DE" dirty="0"/>
                        <a:t>?</a:t>
                      </a:r>
                    </a:p>
                  </a:txBody>
                  <a:tcPr/>
                </a:tc>
                <a:tc>
                  <a:txBody>
                    <a:bodyPr/>
                    <a:lstStyle/>
                    <a:p>
                      <a:r>
                        <a:rPr lang="de-DE" dirty="0" err="1"/>
                        <a:t>Allow</a:t>
                      </a:r>
                      <a:r>
                        <a:rPr lang="de-DE" dirty="0"/>
                        <a:t> </a:t>
                      </a:r>
                      <a:r>
                        <a:rPr lang="de-DE" dirty="0" err="1"/>
                        <a:t>UI</a:t>
                      </a:r>
                      <a:r>
                        <a:rPr lang="de-DE" dirty="0"/>
                        <a:t>?</a:t>
                      </a:r>
                    </a:p>
                    <a:p>
                      <a:r>
                        <a:rPr lang="de-DE" dirty="0"/>
                        <a:t>(</a:t>
                      </a:r>
                      <a:r>
                        <a:rPr lang="de-DE" dirty="0" err="1"/>
                        <a:t>Ambassador</a:t>
                      </a:r>
                      <a:r>
                        <a:rPr lang="de-DE" dirty="0"/>
                        <a:t> </a:t>
                      </a:r>
                      <a:r>
                        <a:rPr lang="de-DE" dirty="0" err="1"/>
                        <a:t>recommendation</a:t>
                      </a:r>
                      <a:r>
                        <a:rPr lang="de-DE" dirty="0"/>
                        <a:t>)</a:t>
                      </a:r>
                    </a:p>
                  </a:txBody>
                  <a:tcPr/>
                </a:tc>
                <a:extLst>
                  <a:ext uri="{0D108BD9-81ED-4DB2-BD59-A6C34878D82A}">
                    <a16:rowId xmlns:a16="http://schemas.microsoft.com/office/drawing/2014/main" val="1772072523"/>
                  </a:ext>
                </a:extLst>
              </a:tr>
              <a:tr h="370840">
                <a:tc>
                  <a:txBody>
                    <a:bodyPr/>
                    <a:lstStyle/>
                    <a:p>
                      <a:r>
                        <a:rPr lang="en-GB" noProof="0" dirty="0"/>
                        <a:t>101</a:t>
                      </a:r>
                    </a:p>
                  </a:txBody>
                  <a:tcPr/>
                </a:tc>
                <a:tc>
                  <a:txBody>
                    <a:bodyPr/>
                    <a:lstStyle/>
                    <a:p>
                      <a:r>
                        <a:rPr lang="en-GB" noProof="0" dirty="0"/>
                        <a:t>LD CO</a:t>
                      </a:r>
                      <a:r>
                        <a:rPr lang="en-GB" baseline="-25000" noProof="0" dirty="0"/>
                        <a:t>2</a:t>
                      </a:r>
                      <a:r>
                        <a:rPr lang="en-GB" noProof="0" dirty="0"/>
                        <a:t> emissions &amp; electric range</a:t>
                      </a:r>
                    </a:p>
                  </a:txBody>
                  <a:tcPr/>
                </a:tc>
                <a:tc>
                  <a:txBody>
                    <a:bodyPr/>
                    <a:lstStyle/>
                    <a:p>
                      <a:pPr algn="ctr"/>
                      <a:r>
                        <a:rPr lang="en-GB" noProof="0" dirty="0"/>
                        <a:t>Yes (TA Number)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noProof="0" dirty="0"/>
                        <a:t>Can be combined with e.g. R-83</a:t>
                      </a:r>
                    </a:p>
                  </a:txBody>
                  <a:tcPr/>
                </a:tc>
                <a:tc>
                  <a:txBody>
                    <a:bodyPr/>
                    <a:lstStyle/>
                    <a:p>
                      <a:pPr algn="ctr"/>
                      <a:r>
                        <a:rPr lang="en-GB" noProof="0" dirty="0"/>
                        <a:t>Yes</a:t>
                      </a:r>
                    </a:p>
                  </a:txBody>
                  <a:tcPr/>
                </a:tc>
                <a:extLst>
                  <a:ext uri="{0D108BD9-81ED-4DB2-BD59-A6C34878D82A}">
                    <a16:rowId xmlns:a16="http://schemas.microsoft.com/office/drawing/2014/main" val="1851001559"/>
                  </a:ext>
                </a:extLst>
              </a:tr>
              <a:tr h="370840">
                <a:tc>
                  <a:txBody>
                    <a:bodyPr/>
                    <a:lstStyle/>
                    <a:p>
                      <a:r>
                        <a:rPr lang="en-GB" noProof="0" dirty="0"/>
                        <a:t>103</a:t>
                      </a:r>
                    </a:p>
                  </a:txBody>
                  <a:tcPr/>
                </a:tc>
                <a:tc>
                  <a:txBody>
                    <a:bodyPr/>
                    <a:lstStyle/>
                    <a:p>
                      <a:r>
                        <a:rPr lang="en-GB" noProof="0" dirty="0"/>
                        <a:t>Replacement pollution control devices</a:t>
                      </a:r>
                    </a:p>
                  </a:txBody>
                  <a:tcPr/>
                </a:tc>
                <a:tc>
                  <a:txBody>
                    <a:bodyPr/>
                    <a:lstStyle/>
                    <a:p>
                      <a:pPr algn="ctr"/>
                      <a:r>
                        <a:rPr lang="en-GB" noProof="0" dirty="0"/>
                        <a:t>Yes (TA Number)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noProof="0" dirty="0"/>
                        <a:t>Can be combined with e.g. R-59</a:t>
                      </a:r>
                    </a:p>
                  </a:txBody>
                  <a:tcPr/>
                </a:tc>
                <a:tc>
                  <a:txBody>
                    <a:bodyPr/>
                    <a:lstStyle/>
                    <a:p>
                      <a:pPr algn="ctr"/>
                      <a:r>
                        <a:rPr lang="en-GB" noProof="0" dirty="0"/>
                        <a:t>No</a:t>
                      </a:r>
                    </a:p>
                  </a:txBody>
                  <a:tcPr/>
                </a:tc>
                <a:extLst>
                  <a:ext uri="{0D108BD9-81ED-4DB2-BD59-A6C34878D82A}">
                    <a16:rowId xmlns:a16="http://schemas.microsoft.com/office/drawing/2014/main" val="2644117563"/>
                  </a:ext>
                </a:extLst>
              </a:tr>
              <a:tr h="370840">
                <a:tc>
                  <a:txBody>
                    <a:bodyPr/>
                    <a:lstStyle/>
                    <a:p>
                      <a:r>
                        <a:rPr lang="de-DE" dirty="0"/>
                        <a:t>115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Gas </a:t>
                      </a:r>
                      <a:r>
                        <a:rPr lang="de-DE" dirty="0" err="1"/>
                        <a:t>fuel</a:t>
                      </a:r>
                      <a:r>
                        <a:rPr lang="de-DE" dirty="0"/>
                        <a:t> </a:t>
                      </a:r>
                      <a:r>
                        <a:rPr lang="de-DE" dirty="0" err="1"/>
                        <a:t>systems</a:t>
                      </a:r>
                      <a:endParaRPr lang="de-DE" dirty="0"/>
                    </a:p>
                  </a:txBody>
                  <a:tcPr/>
                </a:tc>
                <a:tc>
                  <a:txBody>
                    <a:bodyPr/>
                    <a:lstStyle/>
                    <a:p>
                      <a:pPr algn="ctr"/>
                      <a:r>
                        <a:rPr lang="de-DE" dirty="0"/>
                        <a:t>Yes (TA </a:t>
                      </a:r>
                      <a:r>
                        <a:rPr lang="de-DE" dirty="0" err="1"/>
                        <a:t>Number</a:t>
                      </a:r>
                      <a:r>
                        <a:rPr lang="de-DE" dirty="0"/>
                        <a:t>,</a:t>
                      </a:r>
                      <a:r>
                        <a:rPr lang="de-DE" baseline="0" dirty="0"/>
                        <a:t> </a:t>
                      </a:r>
                      <a:r>
                        <a:rPr lang="de-DE" baseline="0" dirty="0" err="1"/>
                        <a:t>system</a:t>
                      </a:r>
                      <a:r>
                        <a:rPr lang="de-DE" baseline="0" dirty="0"/>
                        <a:t> type &amp; </a:t>
                      </a:r>
                      <a:r>
                        <a:rPr lang="de-DE" dirty="0" err="1"/>
                        <a:t>cert‘n</a:t>
                      </a:r>
                      <a:r>
                        <a:rPr lang="de-DE" dirty="0"/>
                        <a:t> </a:t>
                      </a:r>
                      <a:r>
                        <a:rPr lang="de-DE" dirty="0" err="1"/>
                        <a:t>plate</a:t>
                      </a:r>
                      <a:r>
                        <a:rPr lang="de-DE" dirty="0"/>
                        <a:t>)</a:t>
                      </a:r>
                    </a:p>
                  </a:txBody>
                  <a:tcPr/>
                </a:tc>
                <a:tc>
                  <a:txBody>
                    <a:bodyPr/>
                    <a:lstStyle/>
                    <a:p>
                      <a:pPr algn="ctr"/>
                      <a:r>
                        <a:rPr lang="de-DE" dirty="0"/>
                        <a:t>Yes</a:t>
                      </a:r>
                    </a:p>
                  </a:txBody>
                  <a:tcPr/>
                </a:tc>
                <a:extLst>
                  <a:ext uri="{0D108BD9-81ED-4DB2-BD59-A6C34878D82A}">
                    <a16:rowId xmlns:a16="http://schemas.microsoft.com/office/drawing/2014/main" val="4010953847"/>
                  </a:ext>
                </a:extLst>
              </a:tr>
              <a:tr h="370840">
                <a:tc>
                  <a:txBody>
                    <a:bodyPr/>
                    <a:lstStyle/>
                    <a:p>
                      <a:r>
                        <a:rPr lang="de-DE" dirty="0"/>
                        <a:t>120</a:t>
                      </a:r>
                    </a:p>
                  </a:txBody>
                  <a:tcPr/>
                </a:tc>
                <a:tc>
                  <a:txBody>
                    <a:bodyPr/>
                    <a:lstStyle/>
                    <a:p>
                      <a:r>
                        <a:rPr lang="de-DE" dirty="0" err="1"/>
                        <a:t>Agricultural</a:t>
                      </a:r>
                      <a:r>
                        <a:rPr lang="de-DE" dirty="0"/>
                        <a:t> </a:t>
                      </a:r>
                      <a:r>
                        <a:rPr lang="de-DE" dirty="0" err="1"/>
                        <a:t>engines</a:t>
                      </a:r>
                      <a:endParaRPr lang="de-DE" dirty="0"/>
                    </a:p>
                  </a:txBody>
                  <a:tcPr/>
                </a:tc>
                <a:tc>
                  <a:txBody>
                    <a:bodyPr/>
                    <a:lstStyle/>
                    <a:p>
                      <a:pPr algn="ctr"/>
                      <a:r>
                        <a:rPr lang="en-GB" noProof="0" dirty="0"/>
                        <a:t>Yes (TA Number)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noProof="0" dirty="0"/>
                        <a:t>Can be combined with e.g. R-96</a:t>
                      </a:r>
                      <a:endParaRPr lang="de-DE" dirty="0"/>
                    </a:p>
                  </a:txBody>
                  <a:tcPr/>
                </a:tc>
                <a:tc>
                  <a:txBody>
                    <a:bodyPr/>
                    <a:lstStyle/>
                    <a:p>
                      <a:pPr algn="ctr"/>
                      <a:r>
                        <a:rPr lang="de-DE" dirty="0"/>
                        <a:t>?</a:t>
                      </a:r>
                    </a:p>
                  </a:txBody>
                  <a:tcPr/>
                </a:tc>
                <a:extLst>
                  <a:ext uri="{0D108BD9-81ED-4DB2-BD59-A6C34878D82A}">
                    <a16:rowId xmlns:a16="http://schemas.microsoft.com/office/drawing/2014/main" val="3629092259"/>
                  </a:ext>
                </a:extLst>
              </a:tr>
              <a:tr h="370840">
                <a:tc>
                  <a:txBody>
                    <a:bodyPr/>
                    <a:lstStyle/>
                    <a:p>
                      <a:r>
                        <a:rPr lang="de-DE" dirty="0"/>
                        <a:t>132</a:t>
                      </a:r>
                    </a:p>
                  </a:txBody>
                  <a:tcPr/>
                </a:tc>
                <a:tc>
                  <a:txBody>
                    <a:bodyPr/>
                    <a:lstStyle/>
                    <a:p>
                      <a:r>
                        <a:rPr lang="de-DE" dirty="0" err="1"/>
                        <a:t>Retrofit</a:t>
                      </a:r>
                      <a:r>
                        <a:rPr lang="de-DE" dirty="0"/>
                        <a:t> </a:t>
                      </a:r>
                      <a:r>
                        <a:rPr lang="de-DE" dirty="0" err="1"/>
                        <a:t>emission</a:t>
                      </a:r>
                      <a:r>
                        <a:rPr lang="de-DE" dirty="0"/>
                        <a:t> </a:t>
                      </a:r>
                      <a:r>
                        <a:rPr lang="de-DE" dirty="0" err="1"/>
                        <a:t>control</a:t>
                      </a:r>
                      <a:r>
                        <a:rPr lang="de-DE" dirty="0"/>
                        <a:t> </a:t>
                      </a:r>
                      <a:r>
                        <a:rPr lang="de-DE" dirty="0" err="1"/>
                        <a:t>devices</a:t>
                      </a:r>
                      <a:endParaRPr lang="de-DE"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noProof="0" dirty="0"/>
                        <a:t>Yes (TA Number &amp; Class)</a:t>
                      </a:r>
                    </a:p>
                  </a:txBody>
                  <a:tcPr/>
                </a:tc>
                <a:tc>
                  <a:txBody>
                    <a:bodyPr/>
                    <a:lstStyle/>
                    <a:p>
                      <a:pPr algn="ctr"/>
                      <a:r>
                        <a:rPr lang="de-DE" dirty="0" err="1"/>
                        <a:t>No</a:t>
                      </a:r>
                      <a:endParaRPr lang="de-DE" dirty="0"/>
                    </a:p>
                  </a:txBody>
                  <a:tcPr/>
                </a:tc>
                <a:extLst>
                  <a:ext uri="{0D108BD9-81ED-4DB2-BD59-A6C34878D82A}">
                    <a16:rowId xmlns:a16="http://schemas.microsoft.com/office/drawing/2014/main" val="2541209680"/>
                  </a:ext>
                </a:extLst>
              </a:tr>
              <a:tr h="370840">
                <a:tc>
                  <a:txBody>
                    <a:bodyPr/>
                    <a:lstStyle/>
                    <a:p>
                      <a:r>
                        <a:rPr lang="de-DE" dirty="0"/>
                        <a:t>133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Vehicle reusability, recyclability and recoverability</a:t>
                      </a:r>
                      <a:endParaRPr lang="de-DE" dirty="0"/>
                    </a:p>
                  </a:txBody>
                  <a:tcPr/>
                </a:tc>
                <a:tc>
                  <a:txBody>
                    <a:bodyPr/>
                    <a:lstStyle/>
                    <a:p>
                      <a:pPr algn="ctr"/>
                      <a:r>
                        <a:rPr lang="en-GB" noProof="0" dirty="0"/>
                        <a:t>Yes (TA Number)</a:t>
                      </a:r>
                      <a:endParaRPr lang="de-DE" dirty="0"/>
                    </a:p>
                  </a:txBody>
                  <a:tcPr/>
                </a:tc>
                <a:tc>
                  <a:txBody>
                    <a:bodyPr/>
                    <a:lstStyle/>
                    <a:p>
                      <a:pPr algn="ctr"/>
                      <a:r>
                        <a:rPr lang="de-DE" dirty="0" err="1"/>
                        <a:t>No</a:t>
                      </a:r>
                      <a:endParaRPr lang="de-DE" dirty="0"/>
                    </a:p>
                  </a:txBody>
                  <a:tcPr/>
                </a:tc>
                <a:extLst>
                  <a:ext uri="{0D108BD9-81ED-4DB2-BD59-A6C34878D82A}">
                    <a16:rowId xmlns:a16="http://schemas.microsoft.com/office/drawing/2014/main" val="1563704909"/>
                  </a:ext>
                </a:extLst>
              </a:tr>
              <a:tr h="370840">
                <a:tc>
                  <a:txBody>
                    <a:bodyPr/>
                    <a:lstStyle/>
                    <a:p>
                      <a:r>
                        <a:rPr lang="de-DE" dirty="0"/>
                        <a:t>143</a:t>
                      </a:r>
                    </a:p>
                  </a:txBody>
                  <a:tcPr/>
                </a:tc>
                <a:tc>
                  <a:txBody>
                    <a:bodyPr/>
                    <a:lstStyle/>
                    <a:p>
                      <a:r>
                        <a:rPr lang="de-DE" dirty="0" err="1"/>
                        <a:t>HD</a:t>
                      </a:r>
                      <a:r>
                        <a:rPr lang="de-DE" dirty="0"/>
                        <a:t> </a:t>
                      </a:r>
                      <a:r>
                        <a:rPr lang="de-DE" dirty="0" err="1"/>
                        <a:t>Retrofit</a:t>
                      </a:r>
                      <a:r>
                        <a:rPr lang="de-DE" dirty="0"/>
                        <a:t> Dual Fuel </a:t>
                      </a:r>
                      <a:r>
                        <a:rPr lang="de-DE" dirty="0" err="1"/>
                        <a:t>systems</a:t>
                      </a:r>
                      <a:endParaRPr lang="de-DE"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a:t>Yes (TA </a:t>
                      </a:r>
                      <a:r>
                        <a:rPr lang="de-DE" dirty="0" err="1"/>
                        <a:t>Number</a:t>
                      </a:r>
                      <a:r>
                        <a:rPr lang="de-DE" dirty="0"/>
                        <a:t>,</a:t>
                      </a:r>
                      <a:r>
                        <a:rPr lang="de-DE" baseline="0" dirty="0"/>
                        <a:t> </a:t>
                      </a:r>
                      <a:r>
                        <a:rPr lang="de-DE" baseline="0" dirty="0" err="1"/>
                        <a:t>system</a:t>
                      </a:r>
                      <a:r>
                        <a:rPr lang="de-DE" baseline="0" dirty="0"/>
                        <a:t> type &amp; </a:t>
                      </a:r>
                      <a:r>
                        <a:rPr lang="de-DE" dirty="0" err="1"/>
                        <a:t>cert‘n</a:t>
                      </a:r>
                      <a:r>
                        <a:rPr lang="de-DE" dirty="0"/>
                        <a:t> </a:t>
                      </a:r>
                      <a:r>
                        <a:rPr lang="de-DE" dirty="0" err="1"/>
                        <a:t>plate</a:t>
                      </a:r>
                      <a:r>
                        <a:rPr lang="de-DE" dirty="0"/>
                        <a:t>)</a:t>
                      </a:r>
                    </a:p>
                  </a:txBody>
                  <a:tcPr/>
                </a:tc>
                <a:tc>
                  <a:txBody>
                    <a:bodyPr/>
                    <a:lstStyle/>
                    <a:p>
                      <a:pPr algn="ctr"/>
                      <a:r>
                        <a:rPr lang="de-DE" dirty="0"/>
                        <a:t>?</a:t>
                      </a:r>
                    </a:p>
                  </a:txBody>
                  <a:tcPr/>
                </a:tc>
                <a:extLst>
                  <a:ext uri="{0D108BD9-81ED-4DB2-BD59-A6C34878D82A}">
                    <a16:rowId xmlns:a16="http://schemas.microsoft.com/office/drawing/2014/main" val="1620184239"/>
                  </a:ext>
                </a:extLst>
              </a:tr>
              <a:tr h="370840">
                <a:tc>
                  <a:txBody>
                    <a:bodyPr/>
                    <a:lstStyle/>
                    <a:p>
                      <a:r>
                        <a:rPr lang="de-DE" dirty="0"/>
                        <a:t>154</a:t>
                      </a:r>
                    </a:p>
                  </a:txBody>
                  <a:tcPr/>
                </a:tc>
                <a:tc>
                  <a:txBody>
                    <a:bodyPr/>
                    <a:lstStyle/>
                    <a:p>
                      <a:r>
                        <a:rPr lang="de-DE" dirty="0" err="1"/>
                        <a:t>LD</a:t>
                      </a:r>
                      <a:r>
                        <a:rPr lang="de-DE" dirty="0"/>
                        <a:t> </a:t>
                      </a:r>
                      <a:r>
                        <a:rPr lang="de-DE" dirty="0" err="1"/>
                        <a:t>Emissions</a:t>
                      </a:r>
                      <a:endParaRPr lang="de-DE" dirty="0"/>
                    </a:p>
                  </a:txBody>
                  <a:tcPr/>
                </a:tc>
                <a:tc>
                  <a:txBody>
                    <a:bodyPr/>
                    <a:lstStyle/>
                    <a:p>
                      <a:pPr algn="ctr"/>
                      <a:r>
                        <a:rPr lang="en-GB" noProof="0"/>
                        <a:t>Yes (TA Number)</a:t>
                      </a:r>
                      <a:endParaRPr lang="de-DE" dirty="0"/>
                    </a:p>
                  </a:txBody>
                  <a:tcPr/>
                </a:tc>
                <a:tc>
                  <a:txBody>
                    <a:bodyPr/>
                    <a:lstStyle/>
                    <a:p>
                      <a:pPr algn="ctr"/>
                      <a:r>
                        <a:rPr lang="de-DE" dirty="0"/>
                        <a:t>Yes</a:t>
                      </a:r>
                    </a:p>
                  </a:txBody>
                  <a:tcPr/>
                </a:tc>
                <a:extLst>
                  <a:ext uri="{0D108BD9-81ED-4DB2-BD59-A6C34878D82A}">
                    <a16:rowId xmlns:a16="http://schemas.microsoft.com/office/drawing/2014/main" val="2128634328"/>
                  </a:ext>
                </a:extLst>
              </a:tr>
            </a:tbl>
          </a:graphicData>
        </a:graphic>
      </p:graphicFrame>
    </p:spTree>
    <p:extLst>
      <p:ext uri="{BB962C8B-B14F-4D97-AF65-F5344CB8AC3E}">
        <p14:creationId xmlns:p14="http://schemas.microsoft.com/office/powerpoint/2010/main" val="709511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Thanks for your attention</a:t>
            </a:r>
          </a:p>
        </p:txBody>
      </p:sp>
      <p:sp>
        <p:nvSpPr>
          <p:cNvPr id="3" name="Inhaltsplatzhalter 2"/>
          <p:cNvSpPr>
            <a:spLocks noGrp="1"/>
          </p:cNvSpPr>
          <p:nvPr>
            <p:ph sz="half" idx="1"/>
          </p:nvPr>
        </p:nvSpPr>
        <p:spPr>
          <a:xfrm>
            <a:off x="838200" y="1825625"/>
            <a:ext cx="10515600" cy="4351338"/>
          </a:xfrm>
        </p:spPr>
        <p:txBody>
          <a:bodyPr/>
          <a:lstStyle/>
          <a:p>
            <a:pPr marL="0" indent="0">
              <a:buNone/>
            </a:pPr>
            <a:r>
              <a:rPr lang="en-GB" dirty="0"/>
              <a:t>Any questions and/or feedback gratefully received, either immediately or afterwards to:</a:t>
            </a:r>
          </a:p>
          <a:p>
            <a:pPr marL="0" indent="0" algn="ctr">
              <a:buNone/>
            </a:pPr>
            <a:r>
              <a:rPr lang="en-GB" dirty="0">
                <a:hlinkClick r:id="rId2"/>
              </a:rPr>
              <a:t>william.coleman@volkswagen.de</a:t>
            </a:r>
            <a:endParaRPr lang="en-GB" dirty="0"/>
          </a:p>
          <a:p>
            <a:pPr marL="0" indent="0" algn="ctr">
              <a:buNone/>
            </a:pPr>
            <a:r>
              <a:rPr lang="en-GB" dirty="0"/>
              <a:t>+49 5361 9 22855</a:t>
            </a:r>
          </a:p>
          <a:p>
            <a:pPr marL="0" indent="0">
              <a:buNone/>
            </a:pPr>
            <a:r>
              <a:rPr lang="en-GB" dirty="0"/>
              <a:t>If I cant answer your questions, I will take them to the next meeting of IWG IWVTA – 04.03.2022 in Paris (if feasible)</a:t>
            </a:r>
          </a:p>
        </p:txBody>
      </p:sp>
    </p:spTree>
    <p:extLst>
      <p:ext uri="{BB962C8B-B14F-4D97-AF65-F5344CB8AC3E}">
        <p14:creationId xmlns:p14="http://schemas.microsoft.com/office/powerpoint/2010/main" val="96829243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6C925D-062C-4205-86B5-E872C9FC3A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B60C995-EC77-4595-8A1C-7FE647D5116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214A6BF-9666-4252-88F3-FEA85DA82A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672</Words>
  <Application>Microsoft Office PowerPoint</Application>
  <PresentationFormat>Widescreen</PresentationFormat>
  <Paragraphs>121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vt:lpstr>
      <vt:lpstr>Unique Identifier (UI)</vt:lpstr>
      <vt:lpstr>What is a UI?</vt:lpstr>
      <vt:lpstr>GRPE example – „Powertrain = Product“</vt:lpstr>
      <vt:lpstr>  Pros and Cons</vt:lpstr>
      <vt:lpstr>UI in GRPE Regulations</vt:lpstr>
      <vt:lpstr>UI in GRPE Regulations</vt:lpstr>
      <vt:lpstr>Thanks for your attention</vt:lpstr>
    </vt:vector>
  </TitlesOfParts>
  <Company>Volkswagen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Unique Identifier (UI)</dc:title>
  <dc:creator>BC</dc:creator>
  <cp:lastModifiedBy>Francois Cuenot</cp:lastModifiedBy>
  <cp:revision>11</cp:revision>
  <dcterms:created xsi:type="dcterms:W3CDTF">2022-01-03T08:37:20Z</dcterms:created>
  <dcterms:modified xsi:type="dcterms:W3CDTF">2022-01-07T10:05:52Z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