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6DF6F73C-EC03-4892-9E85-356628CAF3CE}"/>
    <pc:docChg chg="modSld">
      <pc:chgData name="Konstantin Glukhenkiy" userId="24b49d37-c936-4e44-8fab-4bfac34f62f4" providerId="ADAL" clId="{6DF6F73C-EC03-4892-9E85-356628CAF3CE}" dt="2022-01-22T16:59:26.719" v="3" actId="6549"/>
      <pc:docMkLst>
        <pc:docMk/>
      </pc:docMkLst>
      <pc:sldChg chg="modSp mod">
        <pc:chgData name="Konstantin Glukhenkiy" userId="24b49d37-c936-4e44-8fab-4bfac34f62f4" providerId="ADAL" clId="{6DF6F73C-EC03-4892-9E85-356628CAF3CE}" dt="2022-01-22T16:59:26.719" v="3" actId="6549"/>
        <pc:sldMkLst>
          <pc:docMk/>
          <pc:sldMk cId="2848019166" sldId="256"/>
        </pc:sldMkLst>
        <pc:spChg chg="mod">
          <ac:chgData name="Konstantin Glukhenkiy" userId="24b49d37-c936-4e44-8fab-4bfac34f62f4" providerId="ADAL" clId="{6DF6F73C-EC03-4892-9E85-356628CAF3CE}" dt="2022-01-22T16:59:26.719" v="3" actId="6549"/>
          <ac:spMkLst>
            <pc:docMk/>
            <pc:sldMk cId="2848019166" sldId="256"/>
            <ac:spMk id="4" creationId="{8AE8997E-5124-4E34-B199-90C021B4C9C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22-Jan-22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5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22-Jan-22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0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22-Jan-22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9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22-Jan-22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7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22-Jan-22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9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22-Jan-22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7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22-Jan-22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2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22-Jan-22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0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22-Jan-22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7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22-Jan-22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1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22-Jan-22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0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A00E2-2FE6-4AFF-B94B-F2D47188A0D6}" type="datetimeFigureOut">
              <a:rPr lang="en-US" smtClean="0"/>
              <a:t>22-Jan-22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4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d.iso.org/documents/open/7d07891c-f5c7-413f-9f88-501919fe8345" TargetMode="External"/><Relationship Id="rId2" Type="http://schemas.openxmlformats.org/officeDocument/2006/relationships/hyperlink" Target="https://sd.iso.org/documents/ui/#!/browse/iso/iso-tc-43/iso-tc-43-sc-1/iso-tc-43-sc-1-wg-42/library/5/7412941_LL/SAE%20CRP%20Draft%20Final%20Report%20-%20July%20202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36455"/>
            <a:ext cx="9144000" cy="178473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ISO 16254 Technical Measurement Development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09545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/>
              <a:t>Doug Moore</a:t>
            </a:r>
          </a:p>
          <a:p>
            <a:r>
              <a:rPr lang="en-US" sz="4000" dirty="0"/>
              <a:t>ISO TC43/SC1/WG42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E8997E-5124-4E34-B199-90C021B4C9C6}"/>
              </a:ext>
            </a:extLst>
          </p:cNvPr>
          <p:cNvSpPr/>
          <p:nvPr/>
        </p:nvSpPr>
        <p:spPr>
          <a:xfrm>
            <a:off x="7188657" y="12141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GRB-75-03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en-US" sz="1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GRBP, 8-11 February 2022,</a:t>
            </a:r>
          </a:p>
          <a:p>
            <a:pPr algn="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Agenda item 3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>
            <a:extLst>
              <a:ext uri="{FF2B5EF4-FFF2-40B4-BE49-F238E27FC236}">
                <a16:creationId xmlns:a16="http://schemas.microsoft.com/office/drawing/2014/main" id="{5C2EDC57-F79F-4BDF-A273-0380E59A8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343" y="182969"/>
            <a:ext cx="2819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Submitted by the expert of ISO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1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07C34-40DF-40E5-B55C-FD38806E5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D4B07-489E-4C72-92FA-92C69BEDF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Society of Automotive Engineers (SAE) Cooperative Research Program (CRP) final report on FMVSS 141 measurement uncertainty has been published.</a:t>
            </a:r>
          </a:p>
          <a:p>
            <a:pPr lvl="1"/>
            <a:r>
              <a:rPr lang="en-US" dirty="0"/>
              <a:t>There are common testing elements between FMVSS 141 (US) and R138 (UN) regulations.</a:t>
            </a:r>
          </a:p>
          <a:p>
            <a:r>
              <a:rPr lang="en-US" dirty="0"/>
              <a:t>ISO TC43/SC1/WG42 has reviewed the report of the SAE CRP and the SAE CRP recommendations for ISO 16254.</a:t>
            </a:r>
          </a:p>
          <a:p>
            <a:pPr lvl="1"/>
            <a:r>
              <a:rPr lang="en-US" dirty="0"/>
              <a:t>WG42 has prepared a Committee Draft (CD) document incorporating the CRP recommendations for 16254.</a:t>
            </a:r>
          </a:p>
          <a:p>
            <a:pPr lvl="1"/>
            <a:r>
              <a:rPr lang="en-US" dirty="0"/>
              <a:t>The CD ballot will conclude in spring 2022.</a:t>
            </a:r>
          </a:p>
          <a:p>
            <a:pPr lvl="1"/>
            <a:r>
              <a:rPr lang="en-US" dirty="0"/>
              <a:t>ISO 16254 is the technical basis for R138.</a:t>
            </a:r>
          </a:p>
          <a:p>
            <a:pPr lvl="1"/>
            <a:r>
              <a:rPr lang="en-US" dirty="0"/>
              <a:t>The ISO development timing will support GRBP’s full review of regulation 138</a:t>
            </a:r>
          </a:p>
        </p:txBody>
      </p:sp>
    </p:spTree>
    <p:extLst>
      <p:ext uri="{BB962C8B-B14F-4D97-AF65-F5344CB8AC3E}">
        <p14:creationId xmlns:p14="http://schemas.microsoft.com/office/powerpoint/2010/main" val="52025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40BE6-B4E3-402C-A873-E518FE379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162E3-C679-4F86-8450-96E7231CD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518"/>
            <a:ext cx="10515600" cy="4276445"/>
          </a:xfrm>
        </p:spPr>
        <p:txBody>
          <a:bodyPr>
            <a:normAutofit/>
          </a:bodyPr>
          <a:lstStyle/>
          <a:p>
            <a:r>
              <a:rPr lang="en-US" sz="3200" dirty="0"/>
              <a:t>The areas under study by ISO and SAE have been communicated in </a:t>
            </a:r>
            <a:r>
              <a:rPr lang="en-US" sz="3200" b="1" dirty="0"/>
              <a:t>GRBP-69-26</a:t>
            </a:r>
            <a:r>
              <a:rPr lang="en-US" sz="3200" dirty="0"/>
              <a:t> and </a:t>
            </a:r>
            <a:r>
              <a:rPr lang="en-US" sz="3200" b="1" dirty="0"/>
              <a:t>GRBP-70-09.</a:t>
            </a:r>
          </a:p>
          <a:p>
            <a:endParaRPr lang="en-US" sz="3200" dirty="0"/>
          </a:p>
          <a:p>
            <a:r>
              <a:rPr lang="en-US" sz="3200" dirty="0"/>
              <a:t>Updates are targeted in two areas:</a:t>
            </a:r>
          </a:p>
          <a:p>
            <a:pPr marL="914400" lvl="1" indent="-457200">
              <a:buFont typeface="+mj-lt"/>
              <a:buAutoNum type="arabicPeriod"/>
            </a:pP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Measurement uncertainty reduction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Improving the relevance of reported results to pedestrian safety</a:t>
            </a:r>
          </a:p>
        </p:txBody>
      </p:sp>
    </p:spTree>
    <p:extLst>
      <p:ext uri="{BB962C8B-B14F-4D97-AF65-F5344CB8AC3E}">
        <p14:creationId xmlns:p14="http://schemas.microsoft.com/office/powerpoint/2010/main" val="336553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28338-D5A3-4051-9F57-C57930168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uncertainty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58981-468D-4DBD-8D1F-AF95C9E76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Revised background noise criteria for testing.</a:t>
            </a:r>
          </a:p>
          <a:p>
            <a:r>
              <a:rPr lang="en-US" dirty="0"/>
              <a:t>Additional microphone locations.</a:t>
            </a:r>
          </a:p>
          <a:p>
            <a:r>
              <a:rPr lang="en-US" dirty="0"/>
              <a:t>Revised processing of overall and 1/3 octave sound pressure levels.</a:t>
            </a:r>
          </a:p>
        </p:txBody>
      </p:sp>
    </p:spTree>
    <p:extLst>
      <p:ext uri="{BB962C8B-B14F-4D97-AF65-F5344CB8AC3E}">
        <p14:creationId xmlns:p14="http://schemas.microsoft.com/office/powerpoint/2010/main" val="161480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0CF95-5A40-4B13-8F1D-1BCDD5517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relevance of reported results to pedestrian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2656F-E2AF-47A2-80DE-434B7275D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Reduction in measurement uncertainty improves the confidence that a vehicle has the intended sound levels required for pedestrian safety as experienced by the pedestrian.</a:t>
            </a:r>
          </a:p>
          <a:p>
            <a:r>
              <a:rPr lang="en-US" dirty="0"/>
              <a:t>The new metric of Tonal Loudness improves confidence the frequencies used for “Frequency Shift” are audible to a pedestrian.</a:t>
            </a:r>
          </a:p>
        </p:txBody>
      </p:sp>
    </p:spTree>
    <p:extLst>
      <p:ext uri="{BB962C8B-B14F-4D97-AF65-F5344CB8AC3E}">
        <p14:creationId xmlns:p14="http://schemas.microsoft.com/office/powerpoint/2010/main" val="1387243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9A162-04B9-4867-AFE7-5AE1D2C01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SAE CRP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326CE-66F9-452C-BAA0-A5B34AABE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SAE CRP overview summary </a:t>
            </a:r>
            <a:r>
              <a:rPr lang="en-US" u="sng" dirty="0">
                <a:hlinkClick r:id="rId2"/>
              </a:rPr>
              <a:t>https://sd.iso.org/documents/ui/#!/browse/iso/iso-tc-43/iso-tc-43-sc-1/iso-tc-43-sc-1-wg-42/library/5/7412941_LL/SAE%20CRP%20Draft%20Final%20Report%20-%20July%202021</a:t>
            </a:r>
            <a:endParaRPr lang="en-US" u="sng" dirty="0"/>
          </a:p>
          <a:p>
            <a:endParaRPr lang="en-US" u="sng" dirty="0"/>
          </a:p>
          <a:p>
            <a:r>
              <a:rPr lang="en-US" dirty="0"/>
              <a:t>SAE CRP final report  </a:t>
            </a:r>
            <a:r>
              <a:rPr lang="en-US" u="sng" dirty="0">
                <a:hlinkClick r:id="rId3"/>
              </a:rPr>
              <a:t>https://sd.iso.org/documents/open/7d07891c-f5c7-413f-9f88-501919fe8345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78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1BA65-00C9-48FB-A716-C3CBB6B8E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0BB20-D76D-4EC5-87A2-1AC292480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9635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C5813E-F051-4130-8E77-18FC8C336161}"/>
</file>

<file path=customXml/itemProps2.xml><?xml version="1.0" encoding="utf-8"?>
<ds:datastoreItem xmlns:ds="http://schemas.openxmlformats.org/officeDocument/2006/customXml" ds:itemID="{409576C1-C359-4F06-A495-3C5DE75A5FE7}"/>
</file>

<file path=customXml/itemProps3.xml><?xml version="1.0" encoding="utf-8"?>
<ds:datastoreItem xmlns:ds="http://schemas.openxmlformats.org/officeDocument/2006/customXml" ds:itemID="{7246AA38-27CD-4AD3-B779-A2677E5740DE}"/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340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   ISO 16254 Technical Measurement Development  </vt:lpstr>
      <vt:lpstr>Summary</vt:lpstr>
      <vt:lpstr>Technical Updates</vt:lpstr>
      <vt:lpstr>Measurement uncertainty reduction</vt:lpstr>
      <vt:lpstr>Improving the relevance of reported results to pedestrian safety</vt:lpstr>
      <vt:lpstr>SAE CRP documents</vt:lpstr>
      <vt:lpstr>Thank you</vt:lpstr>
    </vt:vector>
  </TitlesOfParts>
  <Company>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16254 Measurement Variation</dc:title>
  <dc:creator>Douglas B. Moore</dc:creator>
  <cp:lastModifiedBy>secretariat</cp:lastModifiedBy>
  <cp:revision>34</cp:revision>
  <dcterms:created xsi:type="dcterms:W3CDTF">2018-11-04T14:30:02Z</dcterms:created>
  <dcterms:modified xsi:type="dcterms:W3CDTF">2022-01-22T16:59:34Z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