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DC410-D2B8-4A1C-8B62-5195E63D0147}" type="datetimeFigureOut">
              <a:rPr lang="en-GB" smtClean="0"/>
              <a:t>03/12/2021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A345A-C14D-44B5-A3E3-F03FCB1D4D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624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EA83B9-C42C-4AC5-B481-CA2D417EC0C9}" type="datetime1">
              <a:rPr lang="en-GB" smtClean="0"/>
              <a:t>03/12/2021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810C45F-D7AC-40B8-B361-5609B0B61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28212"/>
            <a:ext cx="1512168" cy="123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2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E7DC47-1D25-4F83-8B2C-CA8C95243945}" type="datetime1">
              <a:rPr lang="en-GB" smtClean="0"/>
              <a:t>03/12/2021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24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F3610-F97E-484A-A594-6CD5DD50AD49}" type="datetime1">
              <a:rPr lang="en-GB" smtClean="0"/>
              <a:t>03/12/2021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36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Calibri" panose="020F0502020204030204" pitchFamily="34" charset="0"/>
              <a:buChar char="−"/>
              <a:defRPr/>
            </a:lvl3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A2B099-386E-4A72-B33A-104F3F87E089}" type="datetime1">
              <a:rPr lang="en-GB" smtClean="0"/>
              <a:t>03/12/2021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25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64DB84-436C-419F-9081-353CE8DB5A5A}" type="datetime1">
              <a:rPr lang="en-GB" smtClean="0"/>
              <a:t>03/12/2021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24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36E260-5843-46F0-B0B5-177B11119EF1}" type="datetime1">
              <a:rPr lang="en-GB" smtClean="0"/>
              <a:t>03/12/2021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77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134DCF-5B0A-43E6-9106-1F320CEF999C}" type="datetime1">
              <a:rPr lang="en-GB" smtClean="0"/>
              <a:t>03/12/2021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23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789CFC-0AD0-466A-A30C-F90F1A495F9D}" type="datetime1">
              <a:rPr lang="en-GB" smtClean="0"/>
              <a:t>03/12/2021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032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2E9940-7F04-4ED2-909B-DB2E3D2888DF}" type="datetime1">
              <a:rPr lang="en-GB" smtClean="0"/>
              <a:t>03/12/2021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28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A05F3E-B224-43C8-907A-06CF27DB1E2B}" type="datetime1">
              <a:rPr lang="en-GB" smtClean="0"/>
              <a:t>03/12/2021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29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1B3BA5-D062-482B-8B7D-BD061CC1BD81}" type="datetime1">
              <a:rPr lang="en-GB" smtClean="0"/>
              <a:t>03/12/2021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06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dirty="0"/>
              <a:t>Cliquez pour modifier les styles du texte du masque</a:t>
            </a:r>
          </a:p>
          <a:p>
            <a:pPr lvl="1"/>
            <a:r>
              <a:rPr lang="fr-FR" altLang="ja-JP" dirty="0"/>
              <a:t>Deuxième niveau</a:t>
            </a:r>
          </a:p>
          <a:p>
            <a:pPr lvl="2"/>
            <a:r>
              <a:rPr lang="fr-FR" altLang="ja-JP" dirty="0"/>
              <a:t>Troisième niveau</a:t>
            </a:r>
          </a:p>
          <a:p>
            <a:pPr lvl="3"/>
            <a:r>
              <a:rPr lang="fr-FR" altLang="ja-JP" dirty="0"/>
              <a:t>Quatrième niveau</a:t>
            </a:r>
          </a:p>
          <a:p>
            <a:pPr lvl="4"/>
            <a:r>
              <a:rPr lang="fr-FR" altLang="ja-JP" dirty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34" charset="-128"/>
              </a:defRPr>
            </a:lvl1pPr>
          </a:lstStyle>
          <a:p>
            <a:fld id="{9F7AA189-9465-4E30-A346-868F2B9EC6E7}" type="datetime1">
              <a:rPr lang="en-GB" smtClean="0"/>
              <a:t>03/12/2021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34" charset="-128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34" charset="-128"/>
              </a:defRPr>
            </a:lvl1pPr>
          </a:lstStyle>
          <a:p>
            <a:fld id="{9FF7BAD6-F51D-4F1F-BFFB-21A630C9CD5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CB5CF22-54B9-40F4-91F9-FB0988E059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9512" y="20335"/>
            <a:ext cx="884497" cy="140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02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anose="020F0502020204030204" pitchFamily="34" charset="0"/>
        <a:buChar char="−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BBB542EC-FA08-4133-AA9D-1EADEEEAD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596414"/>
            <a:ext cx="8534400" cy="1752600"/>
          </a:xfrm>
        </p:spPr>
        <p:txBody>
          <a:bodyPr/>
          <a:lstStyle/>
          <a:p>
            <a:r>
              <a:rPr lang="de-DE" dirty="0"/>
              <a:t>OICA </a:t>
            </a:r>
            <a:r>
              <a:rPr lang="de-DE" dirty="0" err="1"/>
              <a:t>discussion</a:t>
            </a:r>
            <a:r>
              <a:rPr lang="de-DE" dirty="0"/>
              <a:t> </a:t>
            </a:r>
            <a:endParaRPr lang="en-GB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1A5FB575-CD63-4A6F-AC4C-AABBDCD5E5BB}"/>
              </a:ext>
            </a:extLst>
          </p:cNvPr>
          <p:cNvSpPr txBox="1">
            <a:spLocks/>
          </p:cNvSpPr>
          <p:nvPr/>
        </p:nvSpPr>
        <p:spPr>
          <a:xfrm>
            <a:off x="1426345" y="1876965"/>
            <a:ext cx="9144000" cy="2387600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 dirty="0"/>
              <a:t>UN-R16 </a:t>
            </a:r>
            <a:r>
              <a:rPr lang="de-DE" kern="0" dirty="0" err="1"/>
              <a:t>proposal</a:t>
            </a:r>
            <a:r>
              <a:rPr lang="de-DE" kern="0" dirty="0"/>
              <a:t> </a:t>
            </a:r>
            <a:r>
              <a:rPr lang="de-DE" kern="0" dirty="0" err="1"/>
              <a:t>by</a:t>
            </a:r>
            <a:r>
              <a:rPr lang="de-DE" kern="0" dirty="0"/>
              <a:t> Japan</a:t>
            </a:r>
            <a:br>
              <a:rPr lang="de-DE" kern="0" dirty="0"/>
            </a:br>
            <a:r>
              <a:rPr lang="de-DE" kern="0" dirty="0"/>
              <a:t>ECE/TRANS/WP.29/GRSP/2021/19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1EFCD5B-D3D1-47D1-B48B-2D9D17834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BAD6-F51D-4F1F-BFFB-21A630C9CD5F}" type="slidenum">
              <a:rPr lang="en-GB" smtClean="0"/>
              <a:t>1</a:t>
            </a:fld>
            <a:endParaRPr lang="en-GB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8F275C6-62DB-43D4-9198-D491508B0EC0}"/>
              </a:ext>
            </a:extLst>
          </p:cNvPr>
          <p:cNvSpPr txBox="1"/>
          <p:nvPr/>
        </p:nvSpPr>
        <p:spPr>
          <a:xfrm>
            <a:off x="7315200" y="466566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IN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Informal </a:t>
            </a:r>
            <a:r>
              <a:rPr lang="en-IN" sz="1800" u="sng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</a:t>
            </a:r>
            <a:r>
              <a:rPr lang="en-IN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GRSP-70-25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70</a:t>
            </a:r>
            <a:r>
              <a:rPr lang="en-IN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GRSP, 06 – 10 December 2021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Agenda item 6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38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43FB2E33-65DA-491F-92FE-4D5B9000008F}"/>
              </a:ext>
            </a:extLst>
          </p:cNvPr>
          <p:cNvSpPr txBox="1">
            <a:spLocks/>
          </p:cNvSpPr>
          <p:nvPr/>
        </p:nvSpPr>
        <p:spPr>
          <a:xfrm>
            <a:off x="805249" y="407162"/>
            <a:ext cx="10515600" cy="755814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/>
              <a:t>Summary of technical analysis</a:t>
            </a:r>
          </a:p>
        </p:txBody>
      </p:sp>
      <p:sp>
        <p:nvSpPr>
          <p:cNvPr id="5" name="Textfeld 5">
            <a:extLst>
              <a:ext uri="{FF2B5EF4-FFF2-40B4-BE49-F238E27FC236}">
                <a16:creationId xmlns:a16="http://schemas.microsoft.com/office/drawing/2014/main" id="{263D5EC7-8EBD-45BC-BBA5-8EFDDBCBA274}"/>
              </a:ext>
            </a:extLst>
          </p:cNvPr>
          <p:cNvSpPr txBox="1"/>
          <p:nvPr/>
        </p:nvSpPr>
        <p:spPr>
          <a:xfrm>
            <a:off x="543698" y="1518082"/>
            <a:ext cx="1077715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Findings by Japan show for booster seats secured by both seat belt </a:t>
            </a:r>
            <a:r>
              <a:rPr lang="en-GB" sz="2000" b="1" u="sng" dirty="0"/>
              <a:t>and</a:t>
            </a:r>
            <a:r>
              <a:rPr lang="en-GB" sz="2000" b="1" dirty="0"/>
              <a:t> ISOFIX: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The seatbelt slipped upward toward the dummy's neck by a larger amount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The dummy’s knee position was located further forward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The angle between the dummy's upper body and thigh was larger </a:t>
            </a:r>
            <a:r>
              <a:rPr lang="en-GB" sz="2000" b="1" dirty="0">
                <a:sym typeface="Wingdings" panose="05000000000000000000" pitchFamily="2" charset="2"/>
              </a:rPr>
              <a:t> submarining effect</a:t>
            </a:r>
            <a:endParaRPr lang="en-GB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Neck upper tension, chest acceleration, abdominal pressure are higher</a:t>
            </a:r>
          </a:p>
          <a:p>
            <a:pPr lvl="1"/>
            <a:endParaRPr lang="en-GB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Main reason for higher loads is slack in the belt system due to double fixture by belt and ISOFIX</a:t>
            </a:r>
          </a:p>
          <a:p>
            <a:endParaRPr lang="en-GB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Increased movement between cushion part of the booster seat and child/dummy in case of booster seats fixed by ISOFIX and booster seat not following the dummy when moving forward</a:t>
            </a:r>
          </a:p>
          <a:p>
            <a:endParaRPr lang="en-GB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During IG Child Safety, 31</a:t>
            </a:r>
            <a:r>
              <a:rPr lang="en-GB" sz="2000" b="1" baseline="30000" dirty="0"/>
              <a:t>st</a:t>
            </a:r>
            <a:r>
              <a:rPr lang="en-GB" sz="2000" b="1" dirty="0"/>
              <a:t> meeting, no safety benefit for booster seat with belt and ISOFIX was recognized, just slight higher dummy loadings</a:t>
            </a:r>
          </a:p>
          <a:p>
            <a:endParaRPr lang="en-GB" sz="2000" b="1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4650B16-823D-47D5-BF8B-453467C26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BAD6-F51D-4F1F-BFFB-21A630C9CD5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106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03A2A3F4-0A3A-4A66-82A0-055ACDE1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124"/>
            <a:ext cx="10515600" cy="631526"/>
          </a:xfrm>
        </p:spPr>
        <p:txBody>
          <a:bodyPr vert="horz"/>
          <a:lstStyle/>
          <a:p>
            <a:r>
              <a:rPr lang="en-US" sz="2800" b="1" dirty="0"/>
              <a:t>Summary of OICA position</a:t>
            </a:r>
          </a:p>
        </p:txBody>
      </p:sp>
      <p:sp>
        <p:nvSpPr>
          <p:cNvPr id="5" name="Textfeld 5">
            <a:extLst>
              <a:ext uri="{FF2B5EF4-FFF2-40B4-BE49-F238E27FC236}">
                <a16:creationId xmlns:a16="http://schemas.microsoft.com/office/drawing/2014/main" id="{B4CFCA26-5705-43EA-94F8-BD592A697BEA}"/>
              </a:ext>
            </a:extLst>
          </p:cNvPr>
          <p:cNvSpPr txBox="1"/>
          <p:nvPr/>
        </p:nvSpPr>
        <p:spPr>
          <a:xfrm>
            <a:off x="838200" y="1093532"/>
            <a:ext cx="1031583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Summary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Installing booster seats with belt </a:t>
            </a:r>
            <a:r>
              <a:rPr lang="en-US" sz="2000" b="1" u="sng" dirty="0"/>
              <a:t>and</a:t>
            </a:r>
            <a:r>
              <a:rPr lang="en-US" sz="2000" b="1" dirty="0"/>
              <a:t> ISOFIX could cause slack in the belt system which leads to increased dummy loadings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b="1" dirty="0"/>
              <a:t>A change in UN R16 cannot guarantee that similar situation will not occur when booster seats with ISOFIX attachments are used as universal ECRS without checking them in the vehicle environment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There is no general safety benefit for booster seats with ISOFIX attachments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problem (dummy loading, dummy movement…) is </a:t>
            </a:r>
            <a:r>
              <a:rPr lang="en-US" sz="2000" b="1" u="sng" dirty="0"/>
              <a:t>not</a:t>
            </a:r>
            <a:r>
              <a:rPr lang="en-US" sz="2000" b="1" dirty="0"/>
              <a:t> occurring when the booster seat is installed using the vehicle safety belt</a:t>
            </a:r>
          </a:p>
          <a:p>
            <a:endParaRPr lang="en-US" sz="2000" b="1" dirty="0"/>
          </a:p>
          <a:p>
            <a:r>
              <a:rPr lang="en-US" sz="2000" b="1" u="sng" dirty="0"/>
              <a:t>OICA proposal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Booster seats with ISOFIX attachments should be homologated (UN R129) as “specific to vehicle” and not “universal” or “i-Size”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There are no other indications to change UN  R16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Alternatively: add some requirement in UN R129, to ensure ISOFIX connectors in the booster seat shall not take any load during a dynamic test on the UN R129 test bench with smallest dummy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DF830B2-5207-4584-BFE7-5902E53E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BAD6-F51D-4F1F-BFFB-21A630C9CD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493276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présentation OICA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que présentation avec nouveau logo et format 16x9" id="{85D48C29-F5D1-45D1-86B0-358C96AA2DC8}" vid="{438186FC-A8D2-4D68-B072-911AEBB1364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présentation avec nouveau logo et format 16x9</Template>
  <TotalTime>201</TotalTime>
  <Words>339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Times New Roman</vt:lpstr>
      <vt:lpstr>Wingdings</vt:lpstr>
      <vt:lpstr>Masque présentation OICA</vt:lpstr>
      <vt:lpstr>PowerPoint Presentation</vt:lpstr>
      <vt:lpstr>PowerPoint Presentation</vt:lpstr>
      <vt:lpstr>Summary of OICA position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Yves VAN DER STRAATEN</dc:creator>
  <cp:lastModifiedBy>Edoardo Gianotti</cp:lastModifiedBy>
  <cp:revision>5</cp:revision>
  <dcterms:created xsi:type="dcterms:W3CDTF">2021-12-03T12:45:51Z</dcterms:created>
  <dcterms:modified xsi:type="dcterms:W3CDTF">2021-12-03T16:41:57Z</dcterms:modified>
</cp:coreProperties>
</file>