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5" r:id="rId5"/>
    <p:sldId id="266" r:id="rId6"/>
    <p:sldId id="306" r:id="rId7"/>
    <p:sldId id="307" r:id="rId8"/>
    <p:sldId id="308" r:id="rId9"/>
    <p:sldId id="311" r:id="rId10"/>
    <p:sldId id="310" r:id="rId11"/>
    <p:sldId id="309" r:id="rId12"/>
    <p:sldId id="312" r:id="rId13"/>
    <p:sldId id="313" r:id="rId14"/>
    <p:sldId id="3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2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ardo Gianotti" userId="4490dee7-4f30-4172-b5ed-357d35e2ab2b" providerId="ADAL" clId="{DCD21BD9-6510-4016-B61C-D2670DAC7B18}"/>
    <pc:docChg chg="modSld">
      <pc:chgData name="Edoardo Gianotti" userId="4490dee7-4f30-4172-b5ed-357d35e2ab2b" providerId="ADAL" clId="{DCD21BD9-6510-4016-B61C-D2670DAC7B18}" dt="2021-12-06T15:06:25.907" v="1" actId="20577"/>
      <pc:docMkLst>
        <pc:docMk/>
      </pc:docMkLst>
      <pc:sldChg chg="modSp mod">
        <pc:chgData name="Edoardo Gianotti" userId="4490dee7-4f30-4172-b5ed-357d35e2ab2b" providerId="ADAL" clId="{DCD21BD9-6510-4016-B61C-D2670DAC7B18}" dt="2021-12-06T15:06:25.907" v="1" actId="20577"/>
        <pc:sldMkLst>
          <pc:docMk/>
          <pc:sldMk cId="615260890" sldId="285"/>
        </pc:sldMkLst>
        <pc:spChg chg="mod">
          <ac:chgData name="Edoardo Gianotti" userId="4490dee7-4f30-4172-b5ed-357d35e2ab2b" providerId="ADAL" clId="{DCD21BD9-6510-4016-B61C-D2670DAC7B18}" dt="2021-12-06T15:06:25.907" v="1" actId="20577"/>
          <ac:spMkLst>
            <pc:docMk/>
            <pc:sldMk cId="615260890" sldId="285"/>
            <ac:spMk id="13" creationId="{027C361A-F4A9-45DE-B43C-FE132B72F5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06/12/2021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4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9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9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873/5893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873/589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127169" y="2180806"/>
            <a:ext cx="5906814" cy="4050795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EC study to review </a:t>
            </a:r>
            <a:br>
              <a:rPr lang="en-US" sz="4000" dirty="0"/>
            </a:br>
            <a:r>
              <a:rPr lang="en-US" sz="4000" dirty="0"/>
              <a:t>the appropriateness of</a:t>
            </a:r>
            <a:r>
              <a:rPr lang="en-US" sz="2400" dirty="0"/>
              <a:t> </a:t>
            </a:r>
            <a:br>
              <a:rPr lang="en-US" sz="4000" dirty="0"/>
            </a:br>
            <a:r>
              <a:rPr lang="en-US" sz="4000" dirty="0">
                <a:solidFill>
                  <a:srgbClr val="FFC000"/>
                </a:solidFill>
              </a:rPr>
              <a:t>crash pulses </a:t>
            </a:r>
            <a:r>
              <a:rPr lang="en-US" sz="4000" dirty="0"/>
              <a:t>used in </a:t>
            </a:r>
            <a:br>
              <a:rPr lang="en-US" sz="4000" dirty="0"/>
            </a:br>
            <a:r>
              <a:rPr lang="en-US" sz="4000" dirty="0"/>
              <a:t>current EU legislation</a:t>
            </a:r>
            <a:br>
              <a:rPr lang="en-US" sz="4000" dirty="0"/>
            </a:br>
            <a:endParaRPr lang="en-GB" sz="2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79517" y="6027622"/>
            <a:ext cx="10065224" cy="897754"/>
          </a:xfrm>
        </p:spPr>
        <p:txBody>
          <a:bodyPr/>
          <a:lstStyle/>
          <a:p>
            <a:r>
              <a:rPr lang="en-GB" sz="2000" dirty="0"/>
              <a:t>GRSP 10 December 2021</a:t>
            </a:r>
          </a:p>
          <a:p>
            <a:endParaRPr lang="en-GB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203" y="5255172"/>
            <a:ext cx="6106250" cy="1481425"/>
          </a:xfrm>
        </p:spPr>
        <p:txBody>
          <a:bodyPr/>
          <a:lstStyle/>
          <a:p>
            <a:pPr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1800" kern="0" dirty="0"/>
              <a:t>Directorate-General for Internal Market, Industry, Entrepreneurship and SMEs  </a:t>
            </a:r>
          </a:p>
          <a:p>
            <a:pPr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1600" kern="0" dirty="0"/>
              <a:t>GROW I.2 Mobility Unit</a:t>
            </a:r>
          </a:p>
          <a:p>
            <a:r>
              <a:rPr lang="en-GB" altLang="en-US" sz="1800" b="1" kern="0" dirty="0"/>
              <a:t>Peter Broertjes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4950" y="637147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51766-EF90-43B8-801A-F877524C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9" y="1815423"/>
            <a:ext cx="5153484" cy="3730318"/>
          </a:xfrm>
          <a:prstGeom prst="rect">
            <a:avLst/>
          </a:prstGeom>
        </p:spPr>
      </p:pic>
      <p:sp>
        <p:nvSpPr>
          <p:cNvPr id="13" name="Textfeld 128">
            <a:extLst>
              <a:ext uri="{FF2B5EF4-FFF2-40B4-BE49-F238E27FC236}">
                <a16:creationId xmlns:a16="http://schemas.microsoft.com/office/drawing/2014/main" id="{027C361A-F4A9-45DE-B43C-FE132B72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431" y="183933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ko-KR" sz="12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2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GRSP-70-23</a:t>
            </a:r>
          </a:p>
          <a:p>
            <a:pPr algn="r">
              <a:lnSpc>
                <a:spcPts val="1200"/>
              </a:lnSpc>
            </a:pPr>
            <a:r>
              <a:rPr lang="en-US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70th GRSP, 6-10 Dec. 2021,                                                                                                                                                                                                                    agenda item 24(a)</a:t>
            </a:r>
            <a:r>
              <a:rPr lang="en-AU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26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106837" y="1413164"/>
            <a:ext cx="9633207" cy="4555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800" dirty="0"/>
              <a:t>Consideration by delegates and Contacting Parties if any action based on this research needs to be prioritized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The European Commission has an obligation to evaluate vehicle safety by July 2027 (Article 14 of General Safety Regulation (EU</a:t>
            </a:r>
            <a:r>
              <a:rPr lang="en-IE" sz="2400">
                <a:solidFill>
                  <a:schemeClr val="bg1"/>
                </a:solidFill>
              </a:rPr>
              <a:t>) 2019/2144) </a:t>
            </a:r>
            <a:r>
              <a:rPr lang="en-IE" sz="2400" dirty="0">
                <a:solidFill>
                  <a:schemeClr val="bg1"/>
                </a:solidFill>
              </a:rPr>
              <a:t>and will take this research into account at that time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800" dirty="0"/>
              <a:t>Recommendations from GRSP to GRSG</a:t>
            </a:r>
          </a:p>
          <a:p>
            <a:pPr marL="800100" lvl="1" indent="-342900" algn="l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IE" sz="2400" dirty="0">
                <a:solidFill>
                  <a:schemeClr val="bg1"/>
                </a:solidFill>
              </a:rPr>
              <a:t>Notably for UN Regulation No 67 (LPG) and 110 (CNG) as covered by this research, to ensure consistency with </a:t>
            </a:r>
            <a:br>
              <a:rPr lang="en-IE" sz="2400" dirty="0">
                <a:solidFill>
                  <a:schemeClr val="bg1"/>
                </a:solidFill>
              </a:rPr>
            </a:br>
            <a:r>
              <a:rPr lang="en-IE" sz="2400" dirty="0">
                <a:solidFill>
                  <a:schemeClr val="bg1"/>
                </a:solidFill>
              </a:rPr>
              <a:t>UN Regulation No 134 / GTR No 13 (hydrogen safety)</a:t>
            </a:r>
            <a:endParaRPr lang="en-IE" sz="2800" dirty="0"/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Discussion in GRSP</a:t>
            </a:r>
            <a:endParaRPr lang="en-GB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61192" y="6359886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04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374" y="3764248"/>
            <a:ext cx="8496944" cy="2832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800" dirty="0">
                <a:solidFill>
                  <a:schemeClr val="tx1"/>
                </a:solidFill>
              </a:rPr>
              <a:t>For further information:</a:t>
            </a:r>
          </a:p>
          <a:p>
            <a:r>
              <a:rPr lang="en-GB" altLang="en-US" sz="1800" kern="0" dirty="0"/>
              <a:t>Directorate-General for Internal Market, Industry, Entrepreneurship and SMEs</a:t>
            </a:r>
            <a:br>
              <a:rPr lang="en-GB" altLang="en-US" sz="1800" kern="0" dirty="0"/>
            </a:br>
            <a:r>
              <a:rPr lang="en-GB" altLang="en-US" sz="1800" kern="0" dirty="0"/>
              <a:t>Mobility Unit </a:t>
            </a:r>
          </a:p>
          <a:p>
            <a:r>
              <a:rPr lang="en-IE" sz="1800" dirty="0">
                <a:solidFill>
                  <a:schemeClr val="tx1"/>
                </a:solidFill>
              </a:rPr>
              <a:t>DG GROW – Unit I.2</a:t>
            </a:r>
            <a:br>
              <a:rPr lang="en-IE" sz="1800" dirty="0">
                <a:solidFill>
                  <a:schemeClr val="tx1"/>
                </a:solidFill>
              </a:rPr>
            </a:br>
            <a:br>
              <a:rPr lang="en-IE" sz="1800" dirty="0">
                <a:solidFill>
                  <a:schemeClr val="tx1"/>
                </a:solidFill>
              </a:rPr>
            </a:br>
            <a:r>
              <a:rPr lang="en-IE" sz="1800" dirty="0">
                <a:solidFill>
                  <a:schemeClr val="tx1"/>
                </a:solidFill>
              </a:rPr>
              <a:t>+32 229-94933</a:t>
            </a:r>
            <a:br>
              <a:rPr lang="en-IE" sz="1800" dirty="0">
                <a:solidFill>
                  <a:schemeClr val="tx1"/>
                </a:solidFill>
              </a:rPr>
            </a:br>
            <a:r>
              <a:rPr lang="en-IE" sz="1800" dirty="0">
                <a:solidFill>
                  <a:schemeClr val="tx1"/>
                </a:solidFill>
              </a:rPr>
              <a:t>peter.broertjes@ec.europa.eu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61192" y="634230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61192" y="2981311"/>
            <a:ext cx="120995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Images:</a:t>
            </a:r>
          </a:p>
          <a:p>
            <a:r>
              <a:rPr lang="en-GB" sz="1100" dirty="0"/>
              <a:t>European Commission and TRL</a:t>
            </a:r>
            <a:endParaRPr lang="en-US" sz="1100" dirty="0"/>
          </a:p>
          <a:p>
            <a:endParaRPr lang="en-GB" sz="12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3349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838200" y="1515868"/>
            <a:ext cx="10905699" cy="4615417"/>
          </a:xfrm>
        </p:spPr>
        <p:txBody>
          <a:bodyPr/>
          <a:lstStyle/>
          <a:p>
            <a:r>
              <a:rPr lang="en-GB" sz="2800" dirty="0"/>
              <a:t>Review crash pulses in current legislation and assess their appropriateness</a:t>
            </a:r>
          </a:p>
          <a:p>
            <a:r>
              <a:rPr lang="en-GB" sz="2800" dirty="0"/>
              <a:t>Identify potential amendments to regulations and assess the potential benefits as well as any (unintended) consequences</a:t>
            </a:r>
          </a:p>
          <a:p>
            <a:r>
              <a:rPr lang="en-GB" sz="2800" dirty="0"/>
              <a:t>Study carried out by TRL (2021 Edwards </a:t>
            </a:r>
            <a:r>
              <a:rPr lang="en-GB" sz="2800" i="1" dirty="0"/>
              <a:t>et al</a:t>
            </a:r>
            <a:r>
              <a:rPr lang="en-GB" sz="2800" dirty="0"/>
              <a:t>)</a:t>
            </a:r>
          </a:p>
          <a:p>
            <a:pPr lvl="1"/>
            <a:r>
              <a:rPr lang="en-US" sz="2400" u="sng" dirty="0">
                <a:hlinkClick r:id="rId3"/>
              </a:rPr>
              <a:t>https://data.europa.eu/doi/10.2873/58935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49" y="232756"/>
            <a:ext cx="10515600" cy="782357"/>
          </a:xfrm>
        </p:spPr>
        <p:txBody>
          <a:bodyPr/>
          <a:lstStyle/>
          <a:p>
            <a:r>
              <a:rPr lang="en-US" dirty="0"/>
              <a:t>Objectives of the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9198" y="-22972"/>
            <a:ext cx="10515600" cy="782357"/>
          </a:xfrm>
        </p:spPr>
        <p:txBody>
          <a:bodyPr/>
          <a:lstStyle/>
          <a:p>
            <a:r>
              <a:rPr lang="en-US" dirty="0"/>
              <a:t>Background – evolution of regulations</a:t>
            </a: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D367C6E-A170-4921-A472-7D50DF51FC3C}"/>
              </a:ext>
            </a:extLst>
          </p:cNvPr>
          <p:cNvSpPr/>
          <p:nvPr/>
        </p:nvSpPr>
        <p:spPr>
          <a:xfrm>
            <a:off x="431795" y="213384"/>
            <a:ext cx="11353800" cy="293793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F08D2-36F7-484B-B61F-33C7928727ED}"/>
              </a:ext>
            </a:extLst>
          </p:cNvPr>
          <p:cNvSpPr txBox="1"/>
          <p:nvPr/>
        </p:nvSpPr>
        <p:spPr>
          <a:xfrm>
            <a:off x="999196" y="1518018"/>
            <a:ext cx="7425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1980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E4E4D-CA6E-4EDA-A331-9AEC4D5FCD2F}"/>
              </a:ext>
            </a:extLst>
          </p:cNvPr>
          <p:cNvSpPr txBox="1"/>
          <p:nvPr/>
        </p:nvSpPr>
        <p:spPr>
          <a:xfrm>
            <a:off x="2823887" y="1518017"/>
            <a:ext cx="7425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1990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4A4BA-47D8-483A-B160-1FE7DA4970B1}"/>
              </a:ext>
            </a:extLst>
          </p:cNvPr>
          <p:cNvSpPr txBox="1"/>
          <p:nvPr/>
        </p:nvSpPr>
        <p:spPr>
          <a:xfrm>
            <a:off x="4687692" y="1537837"/>
            <a:ext cx="7425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39750-F27F-4D86-BA19-DB8E3CE96AD8}"/>
              </a:ext>
            </a:extLst>
          </p:cNvPr>
          <p:cNvSpPr txBox="1"/>
          <p:nvPr/>
        </p:nvSpPr>
        <p:spPr>
          <a:xfrm>
            <a:off x="6719971" y="1518018"/>
            <a:ext cx="7425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2010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43F4EE-FE61-479B-B386-BB3A542BC5D9}"/>
              </a:ext>
            </a:extLst>
          </p:cNvPr>
          <p:cNvSpPr txBox="1"/>
          <p:nvPr/>
        </p:nvSpPr>
        <p:spPr>
          <a:xfrm>
            <a:off x="8677872" y="1518018"/>
            <a:ext cx="742520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0FF2E-5060-435F-8F7B-F2A219F38B2B}"/>
              </a:ext>
            </a:extLst>
          </p:cNvPr>
          <p:cNvSpPr txBox="1"/>
          <p:nvPr/>
        </p:nvSpPr>
        <p:spPr>
          <a:xfrm>
            <a:off x="275009" y="2489489"/>
            <a:ext cx="1668379" cy="19384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Late 70s / early 80s: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R11 (door latches):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30-36g for &gt; 30ms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R14 (anchorages):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No crash pulse option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R44 (CRS):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corridor max 20-28g,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duration 100-120ms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89427-5CBF-49D4-8FA7-9213E407F26F}"/>
              </a:ext>
            </a:extLst>
          </p:cNvPr>
          <p:cNvSpPr txBox="1"/>
          <p:nvPr/>
        </p:nvSpPr>
        <p:spPr>
          <a:xfrm>
            <a:off x="2123095" y="2485573"/>
            <a:ext cx="1347536" cy="3169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80s / early 90s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R16 (seatbelts):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corridor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max 26-32g, duration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60-80ms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R17 (seats):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 seat inertia strength, &gt;20g for &gt;30ms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R21(Interiors):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No crash pulse requirements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R67(LPG):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No crash pulse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req</a:t>
            </a:r>
            <a:endParaRPr lang="en-GB" sz="1333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AA7690-A68F-45C7-A818-39E7464559D6}"/>
              </a:ext>
            </a:extLst>
          </p:cNvPr>
          <p:cNvSpPr txBox="1"/>
          <p:nvPr/>
        </p:nvSpPr>
        <p:spPr>
          <a:xfrm>
            <a:off x="3587687" y="2443184"/>
            <a:ext cx="2490927" cy="39896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Circa 2000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Intro: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Frontal 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(R94) and </a:t>
            </a: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side 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(R95) </a:t>
            </a: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impact Regulations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R110 (CNG):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&gt;20g for whole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veh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approval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333" b="1" u="sng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Updated: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R14 (SB anchorages):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Added crash pulse option,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26-32g, duration 60-80ms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R17 (Seats):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Added protect luggage displacement,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20-28g, duration 100-120ms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R21 (Interiors):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Added cp option to define head impact zone,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26-32g, duration 60-80ms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R67 (LPG):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Added &gt; 20g for whole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veh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approval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44E70-345F-496A-A7B7-C43DF741C401}"/>
              </a:ext>
            </a:extLst>
          </p:cNvPr>
          <p:cNvSpPr txBox="1"/>
          <p:nvPr/>
        </p:nvSpPr>
        <p:spPr>
          <a:xfrm>
            <a:off x="780137" y="1973962"/>
            <a:ext cx="428000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Component assessment 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A1AFF-AAA1-4AAE-BC71-F39E4C964A0E}"/>
              </a:ext>
            </a:extLst>
          </p:cNvPr>
          <p:cNvSpPr txBox="1"/>
          <p:nvPr/>
        </p:nvSpPr>
        <p:spPr>
          <a:xfrm>
            <a:off x="5234311" y="1965333"/>
            <a:ext cx="436818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Component and full vehicle system assessment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A4454-B880-4857-B921-91E275E35B27}"/>
              </a:ext>
            </a:extLst>
          </p:cNvPr>
          <p:cNvSpPr txBox="1"/>
          <p:nvPr/>
        </p:nvSpPr>
        <p:spPr>
          <a:xfrm>
            <a:off x="5094560" y="1057618"/>
            <a:ext cx="444132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Euro </a:t>
            </a:r>
            <a:r>
              <a:rPr lang="en-GB" sz="16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NCAP</a:t>
            </a:r>
            <a:r>
              <a:rPr lang="en-GB" sz="16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consumer rating assessment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EB580-87D7-4476-97B3-0E29DB426080}"/>
              </a:ext>
            </a:extLst>
          </p:cNvPr>
          <p:cNvSpPr txBox="1"/>
          <p:nvPr/>
        </p:nvSpPr>
        <p:spPr>
          <a:xfrm>
            <a:off x="6133616" y="2458480"/>
            <a:ext cx="1328875" cy="316913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Circa 2007 </a:t>
            </a: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Intro: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R126(Partitions):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20-28g, duration 100-120ms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333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Circa 2013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Updated: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R100 (REESS)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corrid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. max 20-28g, duration 100-120ms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333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333" b="1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B2069-A059-49AC-877B-C70295703C0D}"/>
              </a:ext>
            </a:extLst>
          </p:cNvPr>
          <p:cNvSpPr txBox="1"/>
          <p:nvPr/>
        </p:nvSpPr>
        <p:spPr>
          <a:xfrm>
            <a:off x="7748412" y="2421819"/>
            <a:ext cx="1188169" cy="29640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Circa 2015 </a:t>
            </a: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Intro: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R134(Hydrogen): :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20-28g, duration 100-120ms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GB" sz="1333" b="1" u="sng" dirty="0">
              <a:solidFill>
                <a:prstClr val="black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u="sng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Circa 2017 </a:t>
            </a: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Intro: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R144: </a:t>
            </a:r>
            <a:r>
              <a:rPr lang="en-GB" sz="1333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corr</a:t>
            </a:r>
            <a:r>
              <a:rPr lang="en-GB" sz="1333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max 65-77g, duration 38-60ms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5BFA2F2-8BCC-4A2B-9A7B-A25362A79F29}"/>
              </a:ext>
            </a:extLst>
          </p:cNvPr>
          <p:cNvCxnSpPr>
            <a:cxnSpLocks/>
          </p:cNvCxnSpPr>
          <p:nvPr/>
        </p:nvCxnSpPr>
        <p:spPr>
          <a:xfrm>
            <a:off x="431795" y="2416627"/>
            <a:ext cx="9538470" cy="5192"/>
          </a:xfrm>
          <a:prstGeom prst="straightConnector1">
            <a:avLst/>
          </a:prstGeom>
          <a:ln w="95250">
            <a:solidFill>
              <a:srgbClr val="7030A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7C29FA-E046-4AA0-8911-C31CC467B330}"/>
              </a:ext>
            </a:extLst>
          </p:cNvPr>
          <p:cNvCxnSpPr>
            <a:cxnSpLocks/>
          </p:cNvCxnSpPr>
          <p:nvPr/>
        </p:nvCxnSpPr>
        <p:spPr>
          <a:xfrm flipV="1">
            <a:off x="431795" y="949098"/>
            <a:ext cx="0" cy="1472721"/>
          </a:xfrm>
          <a:prstGeom prst="straightConnector1">
            <a:avLst/>
          </a:prstGeom>
          <a:ln w="95250">
            <a:solidFill>
              <a:srgbClr val="7030A0">
                <a:alpha val="40000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57FC78-C2ED-45F7-BB59-017DE53FC8FE}"/>
              </a:ext>
            </a:extLst>
          </p:cNvPr>
          <p:cNvCxnSpPr>
            <a:cxnSpLocks/>
          </p:cNvCxnSpPr>
          <p:nvPr/>
        </p:nvCxnSpPr>
        <p:spPr>
          <a:xfrm flipV="1">
            <a:off x="431795" y="1857633"/>
            <a:ext cx="4662764" cy="116331"/>
          </a:xfrm>
          <a:prstGeom prst="line">
            <a:avLst/>
          </a:prstGeom>
          <a:ln w="9525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BFAF8E-8078-4D3A-B3FF-5EAE8DC3CE51}"/>
              </a:ext>
            </a:extLst>
          </p:cNvPr>
          <p:cNvCxnSpPr>
            <a:cxnSpLocks/>
          </p:cNvCxnSpPr>
          <p:nvPr/>
        </p:nvCxnSpPr>
        <p:spPr>
          <a:xfrm flipV="1">
            <a:off x="5105777" y="1202619"/>
            <a:ext cx="1985455" cy="649824"/>
          </a:xfrm>
          <a:prstGeom prst="line">
            <a:avLst/>
          </a:prstGeom>
          <a:ln w="9525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0F8B9A-B61D-4918-9A95-93ECF059BFF2}"/>
              </a:ext>
            </a:extLst>
          </p:cNvPr>
          <p:cNvCxnSpPr>
            <a:cxnSpLocks/>
          </p:cNvCxnSpPr>
          <p:nvPr/>
        </p:nvCxnSpPr>
        <p:spPr>
          <a:xfrm flipV="1">
            <a:off x="7079953" y="1057618"/>
            <a:ext cx="2780143" cy="148150"/>
          </a:xfrm>
          <a:prstGeom prst="line">
            <a:avLst/>
          </a:prstGeom>
          <a:ln w="95250">
            <a:solidFill>
              <a:srgbClr val="7030A0">
                <a:alpha val="4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D2692B0-F5D7-48EB-84E7-F1FF9A70ACD7}"/>
              </a:ext>
            </a:extLst>
          </p:cNvPr>
          <p:cNvSpPr txBox="1"/>
          <p:nvPr/>
        </p:nvSpPr>
        <p:spPr>
          <a:xfrm>
            <a:off x="552783" y="887036"/>
            <a:ext cx="892825" cy="5025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srgbClr val="7030A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Car stiffness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FC3358-FBBD-4D0D-89C1-0635B6881F8D}"/>
              </a:ext>
            </a:extLst>
          </p:cNvPr>
          <p:cNvSpPr/>
          <p:nvPr/>
        </p:nvSpPr>
        <p:spPr>
          <a:xfrm>
            <a:off x="2227562" y="2785958"/>
            <a:ext cx="1193956" cy="999981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094582-94BC-41CC-B909-6E52F9FDD8FD}"/>
              </a:ext>
            </a:extLst>
          </p:cNvPr>
          <p:cNvSpPr/>
          <p:nvPr/>
        </p:nvSpPr>
        <p:spPr>
          <a:xfrm>
            <a:off x="378100" y="3171927"/>
            <a:ext cx="1363616" cy="607952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41C7D1-23ED-4014-9899-80956C40F56A}"/>
              </a:ext>
            </a:extLst>
          </p:cNvPr>
          <p:cNvSpPr/>
          <p:nvPr/>
        </p:nvSpPr>
        <p:spPr>
          <a:xfrm>
            <a:off x="2222150" y="4593369"/>
            <a:ext cx="1193956" cy="61895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9EA4CE-DC2D-4144-BADD-1F9C50BE9010}"/>
              </a:ext>
            </a:extLst>
          </p:cNvPr>
          <p:cNvSpPr/>
          <p:nvPr/>
        </p:nvSpPr>
        <p:spPr>
          <a:xfrm>
            <a:off x="3665891" y="4118425"/>
            <a:ext cx="2317108" cy="61895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728544-D0F2-4CB9-AB91-85A265FAD3AD}"/>
              </a:ext>
            </a:extLst>
          </p:cNvPr>
          <p:cNvSpPr/>
          <p:nvPr/>
        </p:nvSpPr>
        <p:spPr>
          <a:xfrm>
            <a:off x="3665891" y="5329283"/>
            <a:ext cx="2317108" cy="618959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E7E3A8-D79E-469B-B617-109E4EBA5CF7}"/>
              </a:ext>
            </a:extLst>
          </p:cNvPr>
          <p:cNvSpPr/>
          <p:nvPr/>
        </p:nvSpPr>
        <p:spPr>
          <a:xfrm>
            <a:off x="378511" y="3800488"/>
            <a:ext cx="1363616" cy="6079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B38449-4289-4421-87A7-CD8C9913E566}"/>
              </a:ext>
            </a:extLst>
          </p:cNvPr>
          <p:cNvSpPr/>
          <p:nvPr/>
        </p:nvSpPr>
        <p:spPr>
          <a:xfrm>
            <a:off x="2205557" y="3800488"/>
            <a:ext cx="1193956" cy="79288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307848-FA0A-44B4-8367-F5331B5EDFA7}"/>
              </a:ext>
            </a:extLst>
          </p:cNvPr>
          <p:cNvSpPr/>
          <p:nvPr/>
        </p:nvSpPr>
        <p:spPr>
          <a:xfrm>
            <a:off x="3665891" y="5955159"/>
            <a:ext cx="2315377" cy="40385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EEA992-B0EC-491B-B88B-658581620716}"/>
              </a:ext>
            </a:extLst>
          </p:cNvPr>
          <p:cNvSpPr/>
          <p:nvPr/>
        </p:nvSpPr>
        <p:spPr>
          <a:xfrm>
            <a:off x="3657965" y="4742593"/>
            <a:ext cx="2315377" cy="6135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838ECD-BBBD-4BB4-8B29-145A33DC476D}"/>
              </a:ext>
            </a:extLst>
          </p:cNvPr>
          <p:cNvSpPr/>
          <p:nvPr/>
        </p:nvSpPr>
        <p:spPr>
          <a:xfrm>
            <a:off x="6195671" y="4338700"/>
            <a:ext cx="1240864" cy="87362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510A34-E2E0-4877-ACD4-AACD654BDE8F}"/>
              </a:ext>
            </a:extLst>
          </p:cNvPr>
          <p:cNvSpPr/>
          <p:nvPr/>
        </p:nvSpPr>
        <p:spPr>
          <a:xfrm>
            <a:off x="6165673" y="2919943"/>
            <a:ext cx="1270861" cy="918461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C0BB98-7475-4860-B7B8-B980C946F70F}"/>
              </a:ext>
            </a:extLst>
          </p:cNvPr>
          <p:cNvSpPr/>
          <p:nvPr/>
        </p:nvSpPr>
        <p:spPr>
          <a:xfrm>
            <a:off x="7819397" y="2905127"/>
            <a:ext cx="1046195" cy="1014173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9FF1D94-9DD2-44FF-A098-354DC6713BB2}"/>
              </a:ext>
            </a:extLst>
          </p:cNvPr>
          <p:cNvSpPr/>
          <p:nvPr/>
        </p:nvSpPr>
        <p:spPr>
          <a:xfrm>
            <a:off x="2201773" y="5193913"/>
            <a:ext cx="1167736" cy="4925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9BEE75-1E3C-4DB9-A3A9-57FBB50B0EFD}"/>
              </a:ext>
            </a:extLst>
          </p:cNvPr>
          <p:cNvSpPr/>
          <p:nvPr/>
        </p:nvSpPr>
        <p:spPr>
          <a:xfrm>
            <a:off x="378511" y="2767175"/>
            <a:ext cx="1363616" cy="384143"/>
          </a:xfrm>
          <a:prstGeom prst="rect">
            <a:avLst/>
          </a:prstGeom>
          <a:noFill/>
          <a:ln w="254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3DD3031-6C10-42D4-A1E9-419D6B365D06}"/>
              </a:ext>
            </a:extLst>
          </p:cNvPr>
          <p:cNvSpPr/>
          <p:nvPr/>
        </p:nvSpPr>
        <p:spPr>
          <a:xfrm>
            <a:off x="7814846" y="4488726"/>
            <a:ext cx="1046195" cy="831116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BB9737-2263-4D9F-A0B7-32BE252D9DFD}"/>
              </a:ext>
            </a:extLst>
          </p:cNvPr>
          <p:cNvSpPr/>
          <p:nvPr/>
        </p:nvSpPr>
        <p:spPr>
          <a:xfrm>
            <a:off x="3667622" y="3292982"/>
            <a:ext cx="2315377" cy="45023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6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2823C5-1086-44C8-8523-063802EB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172" y="135084"/>
            <a:ext cx="10871195" cy="822325"/>
          </a:xfrm>
        </p:spPr>
        <p:txBody>
          <a:bodyPr/>
          <a:lstStyle/>
          <a:p>
            <a:r>
              <a:rPr lang="en-GB" dirty="0"/>
              <a:t>Regulatory crash pulses as they exist (frontal)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D765C-77FD-48A0-B2C8-63A24D61ED4F}"/>
              </a:ext>
            </a:extLst>
          </p:cNvPr>
          <p:cNvSpPr txBox="1"/>
          <p:nvPr/>
        </p:nvSpPr>
        <p:spPr>
          <a:xfrm>
            <a:off x="2239185" y="1361382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Frontal: M1 &amp; N1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4574F-F743-423A-A10D-965532EA4683}"/>
              </a:ext>
            </a:extLst>
          </p:cNvPr>
          <p:cNvSpPr txBox="1"/>
          <p:nvPr/>
        </p:nvSpPr>
        <p:spPr>
          <a:xfrm>
            <a:off x="7831026" y="1356535"/>
            <a:ext cx="2398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Frontal: M2/N2 &amp; M3/N3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051766-EF90-43B8-801A-F877524C9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54" y="1875930"/>
            <a:ext cx="5002031" cy="36206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10D7AD-D5AD-4092-BA9E-01D86012E978}"/>
              </a:ext>
            </a:extLst>
          </p:cNvPr>
          <p:cNvSpPr txBox="1"/>
          <p:nvPr/>
        </p:nvSpPr>
        <p:spPr>
          <a:xfrm>
            <a:off x="1666276" y="5534113"/>
            <a:ext cx="3646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Note: Regulations 67 &amp; 110 pulse magnitude &gt; 20g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83855-2298-422F-9A39-D7C93F9B1393}"/>
              </a:ext>
            </a:extLst>
          </p:cNvPr>
          <p:cNvSpPr txBox="1"/>
          <p:nvPr/>
        </p:nvSpPr>
        <p:spPr>
          <a:xfrm>
            <a:off x="6487887" y="5550386"/>
            <a:ext cx="5219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Note: Regulations 67 &amp; 110 pulse magnitude: M2/N2 &gt; 10g; M3/N3 &gt; 6.6g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F695C-E4BF-4C47-8AC3-EE23652BF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99" y="1822161"/>
            <a:ext cx="5137148" cy="3728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5876" y="2310938"/>
            <a:ext cx="5237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FF0000"/>
                </a:solidFill>
              </a:rPr>
              <a:t>R144</a:t>
            </a:r>
          </a:p>
        </p:txBody>
      </p:sp>
    </p:spTree>
    <p:extLst>
      <p:ext uri="{BB962C8B-B14F-4D97-AF65-F5344CB8AC3E}">
        <p14:creationId xmlns:p14="http://schemas.microsoft.com/office/powerpoint/2010/main" val="297751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1243CF-9A3F-4898-916B-7C21D706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9" y="231603"/>
            <a:ext cx="10515600" cy="782357"/>
          </a:xfrm>
        </p:spPr>
        <p:txBody>
          <a:bodyPr/>
          <a:lstStyle/>
          <a:p>
            <a:r>
              <a:rPr lang="en-GB" dirty="0"/>
              <a:t>Regulatory crash pulses as they exist (side)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EFBEB-35EE-46B5-B9E8-C4062485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11" y="1905244"/>
            <a:ext cx="5406836" cy="3924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8244D-43F9-4414-96E3-5756033AE8DB}"/>
              </a:ext>
            </a:extLst>
          </p:cNvPr>
          <p:cNvSpPr txBox="1"/>
          <p:nvPr/>
        </p:nvSpPr>
        <p:spPr>
          <a:xfrm>
            <a:off x="2322759" y="1484519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Side: M1 &amp; N1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73B2B-C696-4787-9279-DF4723D895E1}"/>
              </a:ext>
            </a:extLst>
          </p:cNvPr>
          <p:cNvSpPr txBox="1"/>
          <p:nvPr/>
        </p:nvSpPr>
        <p:spPr>
          <a:xfrm>
            <a:off x="7831026" y="1356535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/>
              <a:t>Side: M2/N2 &amp; M3/N3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92C0FD-1655-4977-BED8-B450963854DF}"/>
              </a:ext>
            </a:extLst>
          </p:cNvPr>
          <p:cNvSpPr txBox="1"/>
          <p:nvPr/>
        </p:nvSpPr>
        <p:spPr>
          <a:xfrm>
            <a:off x="1053849" y="5829962"/>
            <a:ext cx="356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Note: Regulations 67 &amp; 110 pulse magnitude &gt; 8g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4C9BBF-D9C7-4786-B0C9-63876C24A5AD}"/>
              </a:ext>
            </a:extLst>
          </p:cNvPr>
          <p:cNvSpPr txBox="1"/>
          <p:nvPr/>
        </p:nvSpPr>
        <p:spPr>
          <a:xfrm>
            <a:off x="6695801" y="5922488"/>
            <a:ext cx="360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Note: Regulations 67 &amp; 110 pulse magnitude &gt; 5g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CDD1A5-141B-4A03-8300-D195F955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29" y="1853851"/>
            <a:ext cx="5711960" cy="41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7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80EE1-1658-4F5E-809F-2829A650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38" y="0"/>
            <a:ext cx="10779459" cy="822325"/>
          </a:xfrm>
        </p:spPr>
        <p:txBody>
          <a:bodyPr/>
          <a:lstStyle/>
          <a:p>
            <a:r>
              <a:rPr lang="en-GB" dirty="0"/>
              <a:t>Comparison M3 frontal impact (example 1)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2A9B8-8A94-4E44-817C-64C8FAD5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76" y="2401455"/>
            <a:ext cx="5782792" cy="41933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8D76A3-EB2B-4BE4-BFE4-39A9B8D39193}"/>
              </a:ext>
            </a:extLst>
          </p:cNvPr>
          <p:cNvSpPr txBox="1"/>
          <p:nvPr/>
        </p:nvSpPr>
        <p:spPr>
          <a:xfrm>
            <a:off x="959971" y="2059740"/>
            <a:ext cx="515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US coach (circa MY 2000) Frontal </a:t>
            </a:r>
            <a:r>
              <a:rPr lang="en-GB" sz="1600" b="1" u="sng" dirty="0" err="1"/>
              <a:t>FWRB</a:t>
            </a:r>
            <a:r>
              <a:rPr lang="en-GB" sz="1600" b="1" u="sng" dirty="0"/>
              <a:t> at 50 km/h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94CD6-2DE2-4AE6-89A7-616DC7607DCC}"/>
              </a:ext>
            </a:extLst>
          </p:cNvPr>
          <p:cNvSpPr txBox="1"/>
          <p:nvPr/>
        </p:nvSpPr>
        <p:spPr>
          <a:xfrm>
            <a:off x="1258652" y="1114568"/>
            <a:ext cx="9173821" cy="58477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Limited data shows R100 and R80 corridors reasonably representative in terms of pulse magnitude but duration is much shorter than rigid barrier test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76D08-9E20-4205-AA87-713904748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2"/>
          <a:stretch/>
        </p:blipFill>
        <p:spPr bwMode="auto">
          <a:xfrm>
            <a:off x="6966682" y="2808815"/>
            <a:ext cx="4702804" cy="28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FB868-12BC-415A-A334-3ED923D0E6ED}"/>
              </a:ext>
            </a:extLst>
          </p:cNvPr>
          <p:cNvSpPr txBox="1"/>
          <p:nvPr/>
        </p:nvSpPr>
        <p:spPr>
          <a:xfrm>
            <a:off x="7239995" y="2078274"/>
            <a:ext cx="4761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/>
              <a:t>Simulation US city bus vs </a:t>
            </a:r>
            <a:r>
              <a:rPr lang="en-GB" sz="1600" b="1" u="sng" dirty="0" err="1"/>
              <a:t>MPV</a:t>
            </a:r>
            <a:r>
              <a:rPr lang="en-GB" sz="1600" b="1" u="sng" dirty="0"/>
              <a:t> both at 50 km/h</a:t>
            </a:r>
          </a:p>
        </p:txBody>
      </p:sp>
    </p:spTree>
    <p:extLst>
      <p:ext uri="{BB962C8B-B14F-4D97-AF65-F5344CB8AC3E}">
        <p14:creationId xmlns:p14="http://schemas.microsoft.com/office/powerpoint/2010/main" val="404582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80EE1-1658-4F5E-809F-2829A650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517" y="37179"/>
            <a:ext cx="10779459" cy="822325"/>
          </a:xfrm>
        </p:spPr>
        <p:txBody>
          <a:bodyPr/>
          <a:lstStyle/>
          <a:p>
            <a:r>
              <a:rPr lang="en-GB" dirty="0"/>
              <a:t>Comparison M2 frontal impact (example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38A8A-B35E-41F6-98F9-F16E8390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" y="2199872"/>
            <a:ext cx="5712220" cy="39852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1E7B3-BD52-492A-8876-0B53E08DD46B}"/>
              </a:ext>
            </a:extLst>
          </p:cNvPr>
          <p:cNvSpPr txBox="1"/>
          <p:nvPr/>
        </p:nvSpPr>
        <p:spPr>
          <a:xfrm>
            <a:off x="1258652" y="1114569"/>
            <a:ext cx="837580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Limited data shows R100 corridor not representative of current M2 buses (large van types) </a:t>
            </a:r>
          </a:p>
          <a:p>
            <a:r>
              <a:rPr lang="en-GB" sz="1600" dirty="0"/>
              <a:t>and that R16 corridor fits better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BC9FA-4738-4EE6-B0FD-35682AC9986D}"/>
              </a:ext>
            </a:extLst>
          </p:cNvPr>
          <p:cNvSpPr txBox="1"/>
          <p:nvPr/>
        </p:nvSpPr>
        <p:spPr>
          <a:xfrm>
            <a:off x="1098517" y="2059740"/>
            <a:ext cx="49861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u="sng" dirty="0"/>
              <a:t>Mini-bus (circa MY 2000) </a:t>
            </a:r>
            <a:r>
              <a:rPr lang="en-GB" sz="1867" b="1" u="sng" dirty="0" err="1"/>
              <a:t>FWRB</a:t>
            </a:r>
            <a:r>
              <a:rPr lang="en-GB" sz="1867" b="1" u="sng" dirty="0"/>
              <a:t> at 50 km/h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6A705-3E64-496F-8CD0-4E09BF53C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91" y="2373493"/>
            <a:ext cx="4614613" cy="3490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CC6CB-3F40-4B33-B9D1-5D24E543D3F5}"/>
              </a:ext>
            </a:extLst>
          </p:cNvPr>
          <p:cNvSpPr txBox="1"/>
          <p:nvPr/>
        </p:nvSpPr>
        <p:spPr>
          <a:xfrm>
            <a:off x="6559503" y="2035940"/>
            <a:ext cx="436260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67" b="1" u="sng" dirty="0"/>
              <a:t>Mini-bus (MY 2020) </a:t>
            </a:r>
            <a:r>
              <a:rPr lang="en-GB" sz="1867" b="1" u="sng" dirty="0" err="1"/>
              <a:t>FWRB</a:t>
            </a:r>
            <a:r>
              <a:rPr lang="en-GB" sz="1867" b="1" u="sng" dirty="0"/>
              <a:t> at 56 km/h</a:t>
            </a:r>
          </a:p>
        </p:txBody>
      </p:sp>
    </p:spTree>
    <p:extLst>
      <p:ext uri="{BB962C8B-B14F-4D97-AF65-F5344CB8AC3E}">
        <p14:creationId xmlns:p14="http://schemas.microsoft.com/office/powerpoint/2010/main" val="14757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80EE1-1658-4F5E-809F-2829A650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702" y="50689"/>
            <a:ext cx="10779459" cy="822325"/>
          </a:xfrm>
        </p:spPr>
        <p:txBody>
          <a:bodyPr/>
          <a:lstStyle/>
          <a:p>
            <a:r>
              <a:rPr lang="en-GB" dirty="0"/>
              <a:t>Comparison M1/N1 frontal impact (example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7D4A63-109F-4851-B777-CBB333899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87" y="2057154"/>
            <a:ext cx="5380748" cy="39033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EBDFE0-3878-4A3D-BA92-8B746C8FEDC9}"/>
              </a:ext>
            </a:extLst>
          </p:cNvPr>
          <p:cNvSpPr txBox="1"/>
          <p:nvPr/>
        </p:nvSpPr>
        <p:spPr>
          <a:xfrm>
            <a:off x="2228190" y="17640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err="1"/>
              <a:t>FWRB</a:t>
            </a:r>
            <a:r>
              <a:rPr lang="en-GB" sz="1600" b="1" u="sng" dirty="0"/>
              <a:t> 50 km/h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F0E1A-21A5-47F0-B0E7-39B6CFA22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99" y="2057154"/>
            <a:ext cx="5380748" cy="3895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5449BA-8736-44FD-B9A6-E80107FC956F}"/>
              </a:ext>
            </a:extLst>
          </p:cNvPr>
          <p:cNvSpPr txBox="1"/>
          <p:nvPr/>
        </p:nvSpPr>
        <p:spPr>
          <a:xfrm>
            <a:off x="8100398" y="177544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err="1"/>
              <a:t>FWRB</a:t>
            </a:r>
            <a:r>
              <a:rPr lang="en-GB" sz="1600" b="1" u="sng" dirty="0"/>
              <a:t> 56 km/h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90953-4169-4C80-9C8F-B22E12685F41}"/>
              </a:ext>
            </a:extLst>
          </p:cNvPr>
          <p:cNvSpPr txBox="1"/>
          <p:nvPr/>
        </p:nvSpPr>
        <p:spPr>
          <a:xfrm>
            <a:off x="1218076" y="1020420"/>
            <a:ext cx="9156118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Shows R129 corridor not representative of current vehicles – average is higher and individual peaks significantly higher; focus on 50 km/h data because equivalent to R137</a:t>
            </a:r>
          </a:p>
        </p:txBody>
      </p:sp>
    </p:spTree>
    <p:extLst>
      <p:ext uri="{BB962C8B-B14F-4D97-AF65-F5344CB8AC3E}">
        <p14:creationId xmlns:p14="http://schemas.microsoft.com/office/powerpoint/2010/main" val="35252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97" y="1247059"/>
            <a:ext cx="10718971" cy="483785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/>
              <a:t>Refer to Table 18 of the study (pages 139 to 147) with the summary of potential updates by regulation</a:t>
            </a:r>
          </a:p>
          <a:p>
            <a:pPr lvl="1">
              <a:spcAft>
                <a:spcPts val="600"/>
              </a:spcAft>
            </a:pPr>
            <a:r>
              <a:rPr lang="en-US" sz="2400" u="sng" dirty="0">
                <a:hlinkClick r:id="rId3"/>
              </a:rPr>
              <a:t>https://data.europa.eu/doi/10.2873/58935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IE" sz="2800" dirty="0"/>
              <a:t>Downstream alignment necessary in some cases, for example</a:t>
            </a:r>
          </a:p>
          <a:p>
            <a:pPr lvl="1">
              <a:spcAft>
                <a:spcPts val="600"/>
              </a:spcAft>
            </a:pPr>
            <a:r>
              <a:rPr lang="en-IE" sz="2400" dirty="0"/>
              <a:t>If R129 pulse is increased, the R145 ISOFIX pull force is no longer representative as it is expected to then exceed 8 </a:t>
            </a:r>
            <a:r>
              <a:rPr lang="en-IE" sz="2400" dirty="0" err="1"/>
              <a:t>kN</a:t>
            </a:r>
            <a:endParaRPr lang="en-IE" sz="2400" dirty="0"/>
          </a:p>
          <a:p>
            <a:pPr lvl="1">
              <a:spcAft>
                <a:spcPts val="600"/>
              </a:spcAft>
            </a:pPr>
            <a:r>
              <a:rPr lang="en-IE" sz="2400" dirty="0"/>
              <a:t>The R80 equivalency between dynamic and static tests need to be reviewed as forces should also become higher</a:t>
            </a:r>
          </a:p>
          <a:p>
            <a:pPr>
              <a:spcAft>
                <a:spcPts val="600"/>
              </a:spcAft>
            </a:pPr>
            <a:r>
              <a:rPr lang="en-IE" sz="2800" dirty="0"/>
              <a:t>Limited real-world issues found in literature and accident data</a:t>
            </a:r>
          </a:p>
          <a:p>
            <a:pPr>
              <a:spcAft>
                <a:spcPts val="600"/>
              </a:spcAft>
            </a:pPr>
            <a:r>
              <a:rPr lang="en-IE" sz="2800" dirty="0"/>
              <a:t>Lack of concrete cost-effectiveness data (at this stage)</a:t>
            </a:r>
          </a:p>
          <a:p>
            <a:pPr>
              <a:spcAft>
                <a:spcPts val="600"/>
              </a:spcAft>
            </a:pPr>
            <a:endParaRPr lang="en-IE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83" y="320560"/>
            <a:ext cx="10515600" cy="782357"/>
          </a:xfrm>
        </p:spPr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231" y="6413461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44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7431-2774-4E17-BE38-8A579357848D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2741</TotalTime>
  <Words>868</Words>
  <Application>Microsoft Office PowerPoint</Application>
  <PresentationFormat>Widescreen</PresentationFormat>
  <Paragraphs>106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EC study to review  the appropriateness of  crash pulses used in  current EU legislation </vt:lpstr>
      <vt:lpstr>Objectives of the research</vt:lpstr>
      <vt:lpstr>Background – evolution of regulations</vt:lpstr>
      <vt:lpstr>Regulatory crash pulses as they exist (frontal)</vt:lpstr>
      <vt:lpstr>Regulatory crash pulses as they exist (side)</vt:lpstr>
      <vt:lpstr>Comparison M3 frontal impact (example 1) </vt:lpstr>
      <vt:lpstr>Comparison M2 frontal impact (example 2)</vt:lpstr>
      <vt:lpstr>Comparison M1/N1 frontal impact (example 3)</vt:lpstr>
      <vt:lpstr>Conclusions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Edoardo Gianotti</cp:lastModifiedBy>
  <cp:revision>176</cp:revision>
  <dcterms:created xsi:type="dcterms:W3CDTF">2019-08-09T12:06:42Z</dcterms:created>
  <dcterms:modified xsi:type="dcterms:W3CDTF">2021-12-06T15:06:29Z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</Properties>
</file>