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1" r:id="rId6"/>
    <p:sldId id="264" r:id="rId7"/>
    <p:sldId id="266" r:id="rId8"/>
    <p:sldId id="268" r:id="rId9"/>
    <p:sldId id="269" r:id="rId10"/>
    <p:sldId id="270" r:id="rId11"/>
    <p:sldId id="267" r:id="rId12"/>
    <p:sldId id="263" r:id="rId1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2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FC46C-C420-4A71-A603-ABE0EDFC0B5A}" v="2" dt="2021-12-02T09:39:59.9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294" autoAdjust="0"/>
  </p:normalViewPr>
  <p:slideViewPr>
    <p:cSldViewPr>
      <p:cViewPr varScale="1">
        <p:scale>
          <a:sx n="93" d="100"/>
          <a:sy n="93" d="100"/>
        </p:scale>
        <p:origin x="1162" y="72"/>
      </p:cViewPr>
      <p:guideLst>
        <p:guide orient="horz" pos="2160"/>
        <p:guide orient="horz" pos="40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Need more advanced crash safety performance than the current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583333333333334E-2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7E-41BF-94AE-4310D4A44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0.0;[Red]0.0</c:formatCode>
                <c:ptCount val="1"/>
                <c:pt idx="0">
                  <c:v>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E-41BF-94AE-4310D4A440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Need same crash safety performance as the current level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916666666666665E-2"/>
                  <c:y val="9.3750000000000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7E-41BF-94AE-4310D4A44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0.0;[Red]0.0</c:formatCode>
                <c:ptCount val="1"/>
                <c:pt idx="0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7E-41BF-94AE-4310D4A440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need for crash safety performance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583333333333257E-2"/>
                  <c:y val="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7E-41BF-94AE-4310D4A44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0.0;[Red]0.0</c:formatCode>
                <c:ptCount val="1"/>
                <c:pt idx="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7E-41BF-94AE-4310D4A440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0508408"/>
        <c:axId val="380508736"/>
      </c:barChart>
      <c:catAx>
        <c:axId val="38050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08736"/>
        <c:crosses val="autoZero"/>
        <c:auto val="1"/>
        <c:lblAlgn val="ctr"/>
        <c:lblOffset val="100"/>
        <c:noMultiLvlLbl val="0"/>
      </c:catAx>
      <c:valAx>
        <c:axId val="38050873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;[Red]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08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64C-44B6-91E6-CDFAE3328A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064C-44B6-91E6-CDFAE3328A61}"/>
              </c:ext>
            </c:extLst>
          </c:dPt>
          <c:dLbls>
            <c:dLbl>
              <c:idx val="0"/>
              <c:layout>
                <c:manualLayout>
                  <c:x val="0"/>
                  <c:y val="-6.96194829300702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4C-44B6-91E6-CDFAE3328A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064C-44B6-91E6-CDFAE3328A6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47.1</c:v>
                </c:pt>
                <c:pt idx="1">
                  <c:v>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C-44B6-91E6-CDFAE3328A6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Anxiety about failures of autonommous driving function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68.099999999999994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9E-47FD-BA93-A7496592B2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Higher price than the current vehicles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9E-47FD-BA93-A7496592B2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Responsibility issues in crash accidents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9E-47FD-BA93-A7496592B20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Preference to driving by oneself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9E-47FD-BA93-A7496592B20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Car sharing service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9E-47FD-BA93-A7496592B20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9E-47FD-BA93-A7496592B20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9256768"/>
        <c:axId val="509252504"/>
      </c:barChart>
      <c:catAx>
        <c:axId val="509256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9252504"/>
        <c:crosses val="autoZero"/>
        <c:auto val="1"/>
        <c:lblAlgn val="ctr"/>
        <c:lblOffset val="100"/>
        <c:noMultiLvlLbl val="0"/>
      </c:catAx>
      <c:valAx>
        <c:axId val="5092525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25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year after market release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9A-4529-937C-7F3005F1D8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 year after market release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9A-4529-937C-7F3005F1D8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 year after market release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9A-4529-937C-7F3005F1D8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When the safety of autonomous driving function is guaranteed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9A-4529-937C-7F3005F1D8B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9A-4529-937C-7F3005F1D8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509256768"/>
        <c:axId val="509252504"/>
      </c:barChart>
      <c:catAx>
        <c:axId val="509256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9252504"/>
        <c:crosses val="autoZero"/>
        <c:auto val="1"/>
        <c:lblAlgn val="ctr"/>
        <c:lblOffset val="100"/>
        <c:noMultiLvlLbl val="0"/>
      </c:catAx>
      <c:valAx>
        <c:axId val="5092525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25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Priority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5.32824803149600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B9-464D-ACC4-44F2800B72B5}"/>
                </c:ext>
              </c:extLst>
            </c:dLbl>
            <c:dLbl>
              <c:idx val="1"/>
              <c:layout>
                <c:manualLayout>
                  <c:x val="-2.0833333333333333E-3"/>
                  <c:y val="5.32824803149606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B9-464D-ACC4-44F2800B72B5}"/>
                </c:ext>
              </c:extLst>
            </c:dLbl>
            <c:dLbl>
              <c:idx val="2"/>
              <c:layout>
                <c:manualLayout>
                  <c:x val="-7.638800644811996E-17"/>
                  <c:y val="1.47032480314959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B9-464D-ACC4-44F2800B72B5}"/>
                </c:ext>
              </c:extLst>
            </c:dLbl>
            <c:dLbl>
              <c:idx val="3"/>
              <c:layout>
                <c:manualLayout>
                  <c:x val="4.1666666666666666E-3"/>
                  <c:y val="6.862696850393700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B9-464D-ACC4-44F2800B7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New type of devices for autonomous vehicles</c:v>
                </c:pt>
                <c:pt idx="1">
                  <c:v>Safety belts</c:v>
                </c:pt>
                <c:pt idx="2">
                  <c:v>Airbags</c:v>
                </c:pt>
                <c:pt idx="3">
                  <c:v>Seats</c:v>
                </c:pt>
                <c:pt idx="4">
                  <c:v>No need for occupant protection devices</c:v>
                </c:pt>
              </c:strCache>
            </c:strRef>
          </c:cat>
          <c:val>
            <c:numRef>
              <c:f>Sheet1!$B$2:$B$6</c:f>
              <c:numCache>
                <c:formatCode>0.0;[Red]0.0</c:formatCode>
                <c:ptCount val="5"/>
                <c:pt idx="0">
                  <c:v>44.3</c:v>
                </c:pt>
                <c:pt idx="1">
                  <c:v>26.9</c:v>
                </c:pt>
                <c:pt idx="2">
                  <c:v>23</c:v>
                </c:pt>
                <c:pt idx="3">
                  <c:v>5.0999999999999996</c:v>
                </c:pt>
                <c:pt idx="4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B9-464D-ACC4-44F2800B72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Priority 1+2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9.217519685039656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B9-464D-ACC4-44F2800B72B5}"/>
                </c:ext>
              </c:extLst>
            </c:dLbl>
            <c:dLbl>
              <c:idx val="1"/>
              <c:layout>
                <c:manualLayout>
                  <c:x val="0"/>
                  <c:y val="5.32824803149606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B9-464D-ACC4-44F2800B72B5}"/>
                </c:ext>
              </c:extLst>
            </c:dLbl>
            <c:dLbl>
              <c:idx val="2"/>
              <c:layout>
                <c:manualLayout>
                  <c:x val="0"/>
                  <c:y val="-9.217519685039656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B9-464D-ACC4-44F2800B72B5}"/>
                </c:ext>
              </c:extLst>
            </c:dLbl>
            <c:dLbl>
              <c:idx val="3"/>
              <c:layout>
                <c:manualLayout>
                  <c:x val="4.1666666666666666E-3"/>
                  <c:y val="-1.02967519685039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B9-464D-ACC4-44F2800B7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New type of devices for autonomous vehicles</c:v>
                </c:pt>
                <c:pt idx="1">
                  <c:v>Safety belts</c:v>
                </c:pt>
                <c:pt idx="2">
                  <c:v>Airbags</c:v>
                </c:pt>
                <c:pt idx="3">
                  <c:v>Seats</c:v>
                </c:pt>
                <c:pt idx="4">
                  <c:v>No need for occupant protection devices</c:v>
                </c:pt>
              </c:strCache>
            </c:strRef>
          </c:cat>
          <c:val>
            <c:numRef>
              <c:f>Sheet1!$C$2:$C$6</c:f>
              <c:numCache>
                <c:formatCode>0.0;[Red]0.0</c:formatCode>
                <c:ptCount val="5"/>
                <c:pt idx="0">
                  <c:v>57.8</c:v>
                </c:pt>
                <c:pt idx="1">
                  <c:v>49.8</c:v>
                </c:pt>
                <c:pt idx="2">
                  <c:v>73</c:v>
                </c:pt>
                <c:pt idx="3">
                  <c:v>15.5</c:v>
                </c:pt>
                <c:pt idx="4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B9-464D-ACC4-44F2800B72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09247912"/>
        <c:axId val="509254144"/>
      </c:barChart>
      <c:catAx>
        <c:axId val="50924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254144"/>
        <c:crosses val="autoZero"/>
        <c:auto val="1"/>
        <c:lblAlgn val="ctr"/>
        <c:lblOffset val="100"/>
        <c:noMultiLvlLbl val="0"/>
      </c:catAx>
      <c:valAx>
        <c:axId val="5092541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;[Red]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247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20D5F-8E10-44E5-BE4C-D7EAB9844303}" type="datetimeFigureOut">
              <a:rPr lang="ko-KR" altLang="en-US" smtClean="0"/>
              <a:t>2021-12-02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EB51-D4CF-4796-B860-6B553D4B5F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40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73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93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69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98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970B-EFF1-4C3B-B77D-D7785813EEBF}" type="datetimeFigureOut">
              <a:rPr lang="ko-KR" altLang="en-US" smtClean="0"/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16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63" y="0"/>
            <a:ext cx="3664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Calibri" pitchFamily="34" charset="0"/>
                <a:cs typeface="Arial" pitchFamily="34" charset="0"/>
              </a:rPr>
              <a:t>Submitted by the expert from Republic of Korea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feld 128"/>
          <p:cNvSpPr txBox="1">
            <a:spLocks noChangeArrowheads="1"/>
          </p:cNvSpPr>
          <p:nvPr/>
        </p:nvSpPr>
        <p:spPr bwMode="auto">
          <a:xfrm>
            <a:off x="6084168" y="43542"/>
            <a:ext cx="30243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altLang="ko-KR" sz="1200" u="sng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Informal document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GRSP-70-15</a:t>
            </a:r>
          </a:p>
          <a:p>
            <a:pPr algn="r">
              <a:lnSpc>
                <a:spcPts val="1200"/>
              </a:lnSpc>
            </a:pP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70th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GRSP, 6-10 Dec. 2021,</a:t>
            </a:r>
          </a:p>
          <a:p>
            <a:pPr algn="r">
              <a:lnSpc>
                <a:spcPts val="1200"/>
              </a:lnSpc>
            </a:pP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agenda item 20)</a:t>
            </a:r>
            <a:r>
              <a:rPr lang="en-AU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" y="1885419"/>
            <a:ext cx="9144000" cy="2016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Calibri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228671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Crash Safety of Autonomous Vehicles Based on a Survey Result</a:t>
            </a:r>
          </a:p>
        </p:txBody>
      </p:sp>
      <p:pic>
        <p:nvPicPr>
          <p:cNvPr id="3" name="_x145219488" descr="EMB0000096415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30" y="6303474"/>
            <a:ext cx="3789741" cy="4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1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2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 rot="10800000" flipH="1" flipV="1">
            <a:off x="62272" y="46600"/>
            <a:ext cx="8254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Background - Autonomous vehicles never collide?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349B00-4AC2-49A5-9E15-C38F7DA2614B}"/>
              </a:ext>
            </a:extLst>
          </p:cNvPr>
          <p:cNvSpPr txBox="1"/>
          <p:nvPr/>
        </p:nvSpPr>
        <p:spPr>
          <a:xfrm>
            <a:off x="323528" y="1196752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Malfunctions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Autonomous Driving System (HW/SW) failures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Hacking, etc.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Market penetration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- 90% (Level 4) in 2040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(w/positive scenario)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AVs and Non-AVs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on a road for tens of years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Passive safety demand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Customer’s expectation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69977" y="5368684"/>
            <a:ext cx="3764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/>
              <a:t>Source: </a:t>
            </a:r>
            <a:r>
              <a:rPr lang="en-US" altLang="ko-KR" sz="1200" dirty="0" err="1"/>
              <a:t>Mckinsey</a:t>
            </a:r>
            <a:r>
              <a:rPr lang="en-US" altLang="ko-KR" sz="1200" dirty="0"/>
              <a:t> (2016) Autonomous revolution – perspective towards 2030</a:t>
            </a:r>
            <a:endParaRPr lang="ko-KR" altLang="en-US" sz="1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773749"/>
            <a:ext cx="4108550" cy="22523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3528" y="6063656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* AV: Autonomous Vehicle, Non-AV: Non Autonomous Vehicle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9909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3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861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Public Survey of Autonomous Vehicle Crash Safety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0349B00-4AC2-49A5-9E15-C38F7DA2614B}"/>
              </a:ext>
            </a:extLst>
          </p:cNvPr>
          <p:cNvSpPr txBox="1"/>
          <p:nvPr/>
        </p:nvSpPr>
        <p:spPr>
          <a:xfrm>
            <a:off x="323528" y="1196752"/>
            <a:ext cx="8496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- investigation of customers’ cognition w.r.t. autonomous vehicles passive safety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- driver’s license holders aged 20 and above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- 1,000 persons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- Sep. 14., 2021 - Sep. 29., 2021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Confidence level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- 95% ± 3.10%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by “Development of safety assessment technology of driving and collision response for level 4 automated vehicle”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(Ministry of Land, Infrastructure and Transport of Republic of Korea)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- Period: 2021.04.01.~2027.12.31.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- Budget: 19.8 Billion KRW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- Coordinator: Jo, </a:t>
            </a:r>
            <a:r>
              <a:rPr lang="en-US" altLang="ko-KR" sz="2000" dirty="0" err="1">
                <a:latin typeface="Arial" panose="020B0604020202020204" pitchFamily="34" charset="0"/>
                <a:cs typeface="Arial" panose="020B0604020202020204" pitchFamily="34" charset="0"/>
              </a:rPr>
              <a:t>Kwang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-sang (@KATRI)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69899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Arial Black" panose="020B0A04020102020204" pitchFamily="34" charset="0"/>
                <a:ea typeface="HY견고딕" panose="02030600000101010101" pitchFamily="18" charset="-127"/>
              </a:rPr>
              <a:t>Overview</a:t>
            </a:r>
            <a:endParaRPr lang="ko-KR" altLang="en-US" sz="2400" dirty="0">
              <a:latin typeface="Arial Black" panose="020B0A04020102020204" pitchFamily="34" charset="0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402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4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Crash Safety Performance Level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(fully autonomous vehicles - SAE Level 5)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861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Public Survey of Autonomous Vehicle Crash Safety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69899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Arial Black" panose="020B0A04020102020204" pitchFamily="34" charset="0"/>
                <a:ea typeface="HY견고딕" panose="02030600000101010101" pitchFamily="18" charset="-127"/>
              </a:rPr>
              <a:t>Result</a:t>
            </a:r>
            <a:endParaRPr lang="ko-KR" altLang="en-US" sz="2400" dirty="0">
              <a:latin typeface="Arial Black" panose="020B0A04020102020204" pitchFamily="34" charset="0"/>
              <a:ea typeface="HY견고딕" panose="02030600000101010101" pitchFamily="18" charset="-127"/>
            </a:endParaRPr>
          </a:p>
        </p:txBody>
      </p:sp>
      <p:graphicFrame>
        <p:nvGraphicFramePr>
          <p:cNvPr id="14" name="차트 13"/>
          <p:cNvGraphicFramePr/>
          <p:nvPr>
            <p:extLst>
              <p:ext uri="{D42A27DB-BD31-4B8C-83A1-F6EECF244321}">
                <p14:modId xmlns:p14="http://schemas.microsoft.com/office/powerpoint/2010/main" val="2808375792"/>
              </p:ext>
            </p:extLst>
          </p:nvPr>
        </p:nvGraphicFramePr>
        <p:xfrm>
          <a:off x="1524000" y="227360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49608" y="232681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Unit: %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6931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5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Willingness to purchase fully autonomous vehicles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(when they are released to the market)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Reasons not to purchase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861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Research on Autonomous Vehicle Crash Safety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69899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Arial Black" panose="020B0A04020102020204" pitchFamily="34" charset="0"/>
                <a:ea typeface="HY견고딕" panose="02030600000101010101" pitchFamily="18" charset="-127"/>
              </a:rPr>
              <a:t>Result</a:t>
            </a:r>
            <a:endParaRPr lang="ko-KR" altLang="en-US" sz="2400" dirty="0">
              <a:latin typeface="Arial Black" panose="020B0A04020102020204" pitchFamily="34" charset="0"/>
              <a:ea typeface="HY견고딕" panose="02030600000101010101" pitchFamily="18" charset="-127"/>
            </a:endParaRPr>
          </a:p>
        </p:txBody>
      </p:sp>
      <p:graphicFrame>
        <p:nvGraphicFramePr>
          <p:cNvPr id="5" name="차트 4"/>
          <p:cNvGraphicFramePr/>
          <p:nvPr>
            <p:extLst>
              <p:ext uri="{D42A27DB-BD31-4B8C-83A1-F6EECF244321}">
                <p14:modId xmlns:p14="http://schemas.microsoft.com/office/powerpoint/2010/main" val="60600965"/>
              </p:ext>
            </p:extLst>
          </p:nvPr>
        </p:nvGraphicFramePr>
        <p:xfrm>
          <a:off x="5961960" y="1412776"/>
          <a:ext cx="2736304" cy="18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3528" y="357235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Unit: %</a:t>
            </a:r>
            <a:endParaRPr lang="ko-KR" altLang="en-US" sz="1200" dirty="0"/>
          </a:p>
        </p:txBody>
      </p:sp>
      <p:graphicFrame>
        <p:nvGraphicFramePr>
          <p:cNvPr id="17" name="차트 16"/>
          <p:cNvGraphicFramePr/>
          <p:nvPr>
            <p:extLst>
              <p:ext uri="{D42A27DB-BD31-4B8C-83A1-F6EECF244321}">
                <p14:modId xmlns:p14="http://schemas.microsoft.com/office/powerpoint/2010/main" val="1938812853"/>
              </p:ext>
            </p:extLst>
          </p:nvPr>
        </p:nvGraphicFramePr>
        <p:xfrm>
          <a:off x="1065416" y="2805931"/>
          <a:ext cx="5234776" cy="3265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위로 굽은 화살표 11"/>
          <p:cNvSpPr/>
          <p:nvPr/>
        </p:nvSpPr>
        <p:spPr>
          <a:xfrm rot="16200000" flipH="1">
            <a:off x="6144128" y="3597010"/>
            <a:ext cx="1372002" cy="651938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77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6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Time to purchase fully autonomous vehicles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861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Research on Autonomous Vehicle Crash Safety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69899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Arial Black" panose="020B0A04020102020204" pitchFamily="34" charset="0"/>
                <a:ea typeface="HY견고딕" panose="02030600000101010101" pitchFamily="18" charset="-127"/>
              </a:rPr>
              <a:t>Result</a:t>
            </a:r>
            <a:endParaRPr lang="ko-KR" altLang="en-US" sz="2400" dirty="0">
              <a:latin typeface="Arial Black" panose="020B0A04020102020204" pitchFamily="34" charset="0"/>
              <a:ea typeface="HY견고딕" panose="02030600000101010101" pitchFamily="18" charset="-127"/>
            </a:endParaRPr>
          </a:p>
        </p:txBody>
      </p:sp>
      <p:graphicFrame>
        <p:nvGraphicFramePr>
          <p:cNvPr id="12" name="차트 11"/>
          <p:cNvGraphicFramePr/>
          <p:nvPr>
            <p:extLst>
              <p:ext uri="{D42A27DB-BD31-4B8C-83A1-F6EECF244321}">
                <p14:modId xmlns:p14="http://schemas.microsoft.com/office/powerpoint/2010/main" val="1097271127"/>
              </p:ext>
            </p:extLst>
          </p:nvPr>
        </p:nvGraphicFramePr>
        <p:xfrm>
          <a:off x="1200544" y="1872618"/>
          <a:ext cx="6337640" cy="395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7572" y="275534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Unit: %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55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7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Occupant protection devices/technologies preference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861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Research on Autonomous Vehicle Crash Safety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69899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Arial Black" panose="020B0A04020102020204" pitchFamily="34" charset="0"/>
                <a:ea typeface="HY견고딕" panose="02030600000101010101" pitchFamily="18" charset="-127"/>
              </a:rPr>
              <a:t>Result</a:t>
            </a:r>
            <a:endParaRPr lang="ko-KR" altLang="en-US" sz="2400" dirty="0">
              <a:latin typeface="Arial Black" panose="020B0A04020102020204" pitchFamily="34" charset="0"/>
              <a:ea typeface="HY견고딕" panose="02030600000101010101" pitchFamily="18" charset="-127"/>
            </a:endParaRPr>
          </a:p>
        </p:txBody>
      </p:sp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val="3188780091"/>
              </p:ext>
            </p:extLst>
          </p:nvPr>
        </p:nvGraphicFramePr>
        <p:xfrm>
          <a:off x="1524000" y="181283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31912" y="294471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Unit: %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1880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8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 Opinion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Autonomous vehicles can be involved in crashes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Malfunction or hacking may occur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Mixture of AVs and Non-AVs on a road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Autonomous Vehicles will provide more flexibility of seating layouts and postures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new passive safety test methods are necessary 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Crash safety performance of autonomous vehicles should be required to be equivalent to or more advanced than the current level, considering the traffic situation and market expectation and so 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9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 rot="10800000" flipH="1" flipV="1">
            <a:off x="1259632" y="2638652"/>
            <a:ext cx="6912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 </a:t>
            </a:r>
            <a:endParaRPr lang="ko-KR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7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09BC3A-4D8E-4702-89A7-3817AB0D7B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35477D-C780-4E90-8002-D1BD84059271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95afc812-6b0b-4f96-a412-b1f6cdf2b664"/>
    <ds:schemaRef ds:uri="e34b8fb6-8336-4264-93cb-744c0f0e928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8BBE2B-9F66-426A-BA81-A7676C5C1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429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Arial Black</vt:lpstr>
      <vt:lpstr>Calibri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Edoardo Gianotti</cp:lastModifiedBy>
  <cp:revision>301</cp:revision>
  <cp:lastPrinted>2019-05-10T01:22:23Z</cp:lastPrinted>
  <dcterms:created xsi:type="dcterms:W3CDTF">2019-05-03T00:03:39Z</dcterms:created>
  <dcterms:modified xsi:type="dcterms:W3CDTF">2021-12-02T09:40:17Z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2021-05-10T06:28:40Z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6fdc1a78-2600-4fc2-a814-3d24e37669d7</vt:lpwstr>
  </property>
  <property fmtid="{D5CDD505-2E9C-101B-9397-08002B2CF9AE}" pid="8" name="MSIP_Label_fd1c0902-ed92-4fed-896d-2e7725de02d4_ContentBits">
    <vt:lpwstr>2</vt:lpwstr>
  </property>
  <property fmtid="{D5CDD505-2E9C-101B-9397-08002B2CF9AE}" pid="9" name="ContentTypeId">
    <vt:lpwstr>0x0101003B8422D08C252547BB1CFA7F78E2CB83</vt:lpwstr>
  </property>
</Properties>
</file>