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287" r:id="rId5"/>
    <p:sldId id="290" r:id="rId6"/>
    <p:sldId id="291" r:id="rId7"/>
    <p:sldId id="295" r:id="rId8"/>
    <p:sldId id="294" r:id="rId9"/>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6D4AC9-5AB3-4684-9A12-6C2AA6895EA4}" v="1" dt="2021-11-30T10:52:59.5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9" autoAdjust="0"/>
    <p:restoredTop sz="94581" autoAdjust="0"/>
  </p:normalViewPr>
  <p:slideViewPr>
    <p:cSldViewPr>
      <p:cViewPr varScale="1">
        <p:scale>
          <a:sx n="93" d="100"/>
          <a:sy n="93" d="100"/>
        </p:scale>
        <p:origin x="941" y="77"/>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oardo Gianotti" userId="4490dee7-4f30-4172-b5ed-357d35e2ab2b" providerId="ADAL" clId="{B76D4AC9-5AB3-4684-9A12-6C2AA6895EA4}"/>
    <pc:docChg chg="undo custSel delSld modSld">
      <pc:chgData name="Edoardo Gianotti" userId="4490dee7-4f30-4172-b5ed-357d35e2ab2b" providerId="ADAL" clId="{B76D4AC9-5AB3-4684-9A12-6C2AA6895EA4}" dt="2021-11-30T16:11:35.285" v="406" actId="1076"/>
      <pc:docMkLst>
        <pc:docMk/>
      </pc:docMkLst>
      <pc:sldChg chg="modSp mod">
        <pc:chgData name="Edoardo Gianotti" userId="4490dee7-4f30-4172-b5ed-357d35e2ab2b" providerId="ADAL" clId="{B76D4AC9-5AB3-4684-9A12-6C2AA6895EA4}" dt="2021-11-30T16:11:35.285" v="406" actId="1076"/>
        <pc:sldMkLst>
          <pc:docMk/>
          <pc:sldMk cId="2256515904" sldId="287"/>
        </pc:sldMkLst>
        <pc:spChg chg="mod">
          <ac:chgData name="Edoardo Gianotti" userId="4490dee7-4f30-4172-b5ed-357d35e2ab2b" providerId="ADAL" clId="{B76D4AC9-5AB3-4684-9A12-6C2AA6895EA4}" dt="2021-11-30T10:38:52.361" v="15" actId="20577"/>
          <ac:spMkLst>
            <pc:docMk/>
            <pc:sldMk cId="2256515904" sldId="287"/>
            <ac:spMk id="4" creationId="{00000000-0000-0000-0000-000000000000}"/>
          </ac:spMkLst>
        </pc:spChg>
        <pc:spChg chg="mod">
          <ac:chgData name="Edoardo Gianotti" userId="4490dee7-4f30-4172-b5ed-357d35e2ab2b" providerId="ADAL" clId="{B76D4AC9-5AB3-4684-9A12-6C2AA6895EA4}" dt="2021-11-30T16:11:35.285" v="406" actId="1076"/>
          <ac:spMkLst>
            <pc:docMk/>
            <pc:sldMk cId="2256515904" sldId="287"/>
            <ac:spMk id="7" creationId="{00000000-0000-0000-0000-000000000000}"/>
          </ac:spMkLst>
        </pc:spChg>
      </pc:sldChg>
      <pc:sldChg chg="del">
        <pc:chgData name="Edoardo Gianotti" userId="4490dee7-4f30-4172-b5ed-357d35e2ab2b" providerId="ADAL" clId="{B76D4AC9-5AB3-4684-9A12-6C2AA6895EA4}" dt="2021-11-30T11:12:35.612" v="404" actId="2696"/>
        <pc:sldMkLst>
          <pc:docMk/>
          <pc:sldMk cId="2469661584" sldId="292"/>
        </pc:sldMkLst>
      </pc:sldChg>
      <pc:sldChg chg="modSp mod">
        <pc:chgData name="Edoardo Gianotti" userId="4490dee7-4f30-4172-b5ed-357d35e2ab2b" providerId="ADAL" clId="{B76D4AC9-5AB3-4684-9A12-6C2AA6895EA4}" dt="2021-11-30T11:05:57.236" v="403" actId="20577"/>
        <pc:sldMkLst>
          <pc:docMk/>
          <pc:sldMk cId="1676191064" sldId="294"/>
        </pc:sldMkLst>
        <pc:spChg chg="mod">
          <ac:chgData name="Edoardo Gianotti" userId="4490dee7-4f30-4172-b5ed-357d35e2ab2b" providerId="ADAL" clId="{B76D4AC9-5AB3-4684-9A12-6C2AA6895EA4}" dt="2021-11-30T11:05:57.236" v="403" actId="20577"/>
          <ac:spMkLst>
            <pc:docMk/>
            <pc:sldMk cId="1676191064" sldId="294"/>
            <ac:spMk id="7" creationId="{00000000-0000-0000-0000-000000000000}"/>
          </ac:spMkLst>
        </pc:spChg>
      </pc:sldChg>
      <pc:sldChg chg="modSp mod">
        <pc:chgData name="Edoardo Gianotti" userId="4490dee7-4f30-4172-b5ed-357d35e2ab2b" providerId="ADAL" clId="{B76D4AC9-5AB3-4684-9A12-6C2AA6895EA4}" dt="2021-11-30T10:53:04.031" v="155" actId="20577"/>
        <pc:sldMkLst>
          <pc:docMk/>
          <pc:sldMk cId="1190651987" sldId="295"/>
        </pc:sldMkLst>
        <pc:spChg chg="mod">
          <ac:chgData name="Edoardo Gianotti" userId="4490dee7-4f30-4172-b5ed-357d35e2ab2b" providerId="ADAL" clId="{B76D4AC9-5AB3-4684-9A12-6C2AA6895EA4}" dt="2021-11-30T10:53:04.031" v="155" actId="20577"/>
          <ac:spMkLst>
            <pc:docMk/>
            <pc:sldMk cId="1190651987" sldId="295"/>
            <ac:spMk id="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11/30/2021</a:t>
            </a:fld>
            <a:endParaRPr lang="en-US"/>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30/11/2021</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endParaRPr lang="en-GB" sz="40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June and November 2021 sessions of WP.29 </a:t>
            </a:r>
            <a:endParaRPr lang="en-GB" sz="1800" b="1" dirty="0">
              <a:solidFill>
                <a:schemeClr val="bg1"/>
              </a:solidFill>
            </a:endParaRPr>
          </a:p>
        </p:txBody>
      </p:sp>
      <p:sp>
        <p:nvSpPr>
          <p:cNvPr id="4" name="Textfeld 12"/>
          <p:cNvSpPr txBox="1">
            <a:spLocks noChangeArrowheads="1"/>
          </p:cNvSpPr>
          <p:nvPr/>
        </p:nvSpPr>
        <p:spPr bwMode="auto">
          <a:xfrm>
            <a:off x="6543675" y="62508"/>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en-US" sz="1200"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GRSP-70-09</a:t>
            </a:r>
            <a:endParaRPr lang="de-DE" sz="1200" dirty="0">
              <a:solidFill>
                <a:schemeClr val="bg1"/>
              </a:solidFill>
              <a:latin typeface="Times New Roman" pitchFamily="18" charset="0"/>
              <a:cs typeface="Times New Roman" pitchFamily="18" charset="0"/>
            </a:endParaRPr>
          </a:p>
          <a:p>
            <a:pPr algn="r"/>
            <a:r>
              <a:rPr lang="en-US" sz="1200" dirty="0">
                <a:solidFill>
                  <a:schemeClr val="bg1"/>
                </a:solidFill>
                <a:latin typeface="Times New Roman" pitchFamily="18" charset="0"/>
                <a:cs typeface="Times New Roman" pitchFamily="18" charset="0"/>
              </a:rPr>
              <a:t>70th GRSP, 17-21 May 2021</a:t>
            </a:r>
          </a:p>
          <a:p>
            <a:pPr algn="r" eaLnBrk="1" hangingPunct="1"/>
            <a:r>
              <a:rPr lang="en-US" sz="1200" dirty="0">
                <a:solidFill>
                  <a:schemeClr val="bg1"/>
                </a:solidFill>
                <a:latin typeface="Times New Roman" pitchFamily="18" charset="0"/>
                <a:cs typeface="Times New Roman" pitchFamily="18" charset="0"/>
              </a:rPr>
              <a:t>Agenda item 24(c)</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128464" y="1566056"/>
            <a:ext cx="9849544" cy="5229277"/>
          </a:xfrm>
        </p:spPr>
        <p:txBody>
          <a:bodyPr>
            <a:noAutofit/>
          </a:bodyPr>
          <a:lstStyle/>
          <a:p>
            <a:pPr>
              <a:spcBef>
                <a:spcPts val="0"/>
              </a:spcBef>
            </a:pPr>
            <a:r>
              <a:rPr lang="fr-FR" sz="2150" b="1" dirty="0"/>
              <a:t>Highlights of WP.29 June and </a:t>
            </a:r>
            <a:r>
              <a:rPr lang="fr-FR" sz="2150" b="1" dirty="0" err="1"/>
              <a:t>November</a:t>
            </a:r>
            <a:r>
              <a:rPr lang="fr-FR" sz="2150" b="1" dirty="0"/>
              <a:t> 2021 sessions</a:t>
            </a:r>
          </a:p>
          <a:p>
            <a:pPr>
              <a:spcBef>
                <a:spcPts val="0"/>
              </a:spcBef>
            </a:pPr>
            <a:endParaRPr lang="en-US" sz="2150" dirty="0"/>
          </a:p>
          <a:p>
            <a:pPr>
              <a:spcBef>
                <a:spcPts val="0"/>
              </a:spcBef>
            </a:pPr>
            <a:endParaRPr lang="en-GB" sz="2150" dirty="0"/>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88283"/>
            <a:ext cx="9849544" cy="5229277"/>
          </a:xfrm>
        </p:spPr>
        <p:txBody>
          <a:bodyPr>
            <a:noAutofit/>
          </a:bodyPr>
          <a:lstStyle/>
          <a:p>
            <a:pPr>
              <a:spcBef>
                <a:spcPts val="0"/>
              </a:spcBef>
            </a:pPr>
            <a:r>
              <a:rPr lang="fr-FR" sz="2150" b="1" dirty="0"/>
              <a:t>Highlights of WP.29 June 2021 session</a:t>
            </a:r>
          </a:p>
          <a:p>
            <a:pPr>
              <a:spcBef>
                <a:spcPts val="0"/>
              </a:spcBef>
            </a:pPr>
            <a:r>
              <a:rPr lang="en-US" sz="1600" dirty="0"/>
              <a:t>The 184</a:t>
            </a:r>
            <a:r>
              <a:rPr lang="en-US" sz="1600" baseline="30000" dirty="0"/>
              <a:t>th</a:t>
            </a:r>
            <a:r>
              <a:rPr lang="en-US" sz="1600" dirty="0"/>
              <a:t> session of WP.29 was held as an hybrid meeting.</a:t>
            </a:r>
          </a:p>
          <a:p>
            <a:pPr>
              <a:spcBef>
                <a:spcPts val="0"/>
              </a:spcBef>
            </a:pPr>
            <a:endParaRPr lang="en-US" sz="1600" dirty="0"/>
          </a:p>
          <a:p>
            <a:pPr>
              <a:spcBef>
                <a:spcPts val="0"/>
              </a:spcBef>
            </a:pPr>
            <a:r>
              <a:rPr lang="en-US" sz="1600" dirty="0"/>
              <a:t>The Chair of WP.29 requested the secretariat to prepare a draft </a:t>
            </a:r>
            <a:r>
              <a:rPr lang="en-US" sz="1600" dirty="0" err="1"/>
              <a:t>PoW</a:t>
            </a:r>
            <a:r>
              <a:rPr lang="en-US" sz="1600" dirty="0"/>
              <a:t> with activities for 2022 and 2023, which is to be circulated to GRs meeting as of September 2021 in order for experts participating in the work of the GRs to be able to discuss and agree on activities for the 2022 </a:t>
            </a:r>
            <a:r>
              <a:rPr lang="en-US" sz="1600" dirty="0" err="1"/>
              <a:t>PoW</a:t>
            </a:r>
            <a:r>
              <a:rPr lang="en-US" sz="1600" dirty="0"/>
              <a:t> and initiate consideration of 2023 </a:t>
            </a:r>
            <a:r>
              <a:rPr lang="en-US" sz="1600" dirty="0" err="1"/>
              <a:t>PoW</a:t>
            </a:r>
            <a:r>
              <a:rPr lang="en-US" sz="1600" dirty="0"/>
              <a:t> activities. </a:t>
            </a:r>
          </a:p>
          <a:p>
            <a:pPr>
              <a:spcBef>
                <a:spcPts val="0"/>
              </a:spcBef>
            </a:pPr>
            <a:r>
              <a:rPr lang="en-US" sz="1600" dirty="0"/>
              <a:t>WP.29 considered the </a:t>
            </a:r>
            <a:r>
              <a:rPr lang="en-US" sz="1600" dirty="0" err="1"/>
              <a:t>programme</a:t>
            </a:r>
            <a:r>
              <a:rPr lang="en-US" sz="1600" dirty="0"/>
              <a:t> of work of WP.29 and Subsidiary Bodies for the year 2021, document ECE/TRANS/WP.29/2021/1/Rev.1 and endorsed it. </a:t>
            </a:r>
          </a:p>
          <a:p>
            <a:pPr>
              <a:spcBef>
                <a:spcPts val="0"/>
              </a:spcBef>
            </a:pPr>
            <a:endParaRPr lang="en-US" sz="1600" dirty="0"/>
          </a:p>
          <a:p>
            <a:pPr>
              <a:spcBef>
                <a:spcPts val="0"/>
              </a:spcBef>
            </a:pPr>
            <a:r>
              <a:rPr lang="en-US" sz="1600" dirty="0"/>
              <a:t>In regard to the concern raised by Sweden over the poor representation of adult female by existing dummies, the Chair of GRSP reported that GRSP has agreed to establish an Ad-hoc group to examine the issue to ensure adherence to the UN Sustainable Development Goal (SDG) No. 5 on Gender Equality. Based on the recommendation by Sweden, GRSP will also examine the most appropriate way to engage with other Working Parties (WPs). WP.29 agreed on the approach of GRSP to verify first the merit of this claim and then eventually consider the Terms of Reference of an Informal Working Group.</a:t>
            </a:r>
          </a:p>
          <a:p>
            <a:pPr>
              <a:spcBef>
                <a:spcPts val="0"/>
              </a:spcBef>
            </a:pPr>
            <a:endParaRPr lang="en-GB" sz="1500" dirty="0">
              <a:solidFill>
                <a:srgbClr val="FF0000"/>
              </a:solidFill>
            </a:endParaRPr>
          </a:p>
          <a:p>
            <a:pPr>
              <a:spcBef>
                <a:spcPts val="0"/>
              </a:spcBef>
            </a:pPr>
            <a:endParaRPr lang="en-US" sz="2150" dirty="0">
              <a:solidFill>
                <a:srgbClr val="FF0000"/>
              </a:solidFill>
            </a:endParaRPr>
          </a:p>
          <a:p>
            <a:pPr>
              <a:spcBef>
                <a:spcPts val="0"/>
              </a:spcBef>
            </a:pPr>
            <a:endParaRPr lang="en-US" sz="2150"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4" name="Title 3">
            <a:extLst>
              <a:ext uri="{FF2B5EF4-FFF2-40B4-BE49-F238E27FC236}">
                <a16:creationId xmlns:a16="http://schemas.microsoft.com/office/drawing/2014/main" id="{EF24FA55-370C-458B-B458-86ED6A5C5035}"/>
              </a:ext>
            </a:extLst>
          </p:cNvPr>
          <p:cNvSpPr>
            <a:spLocks noGrp="1"/>
          </p:cNvSpPr>
          <p:nvPr>
            <p:ph type="title"/>
          </p:nvPr>
        </p:nvSpPr>
        <p:spPr>
          <a:xfrm>
            <a:off x="-447600" y="306821"/>
            <a:ext cx="9906000" cy="1143000"/>
          </a:xfrm>
        </p:spPr>
        <p:txBody>
          <a:bodyPr/>
          <a:lstStyle/>
          <a:p>
            <a:endParaRPr lang="en-GB" dirty="0"/>
          </a:p>
        </p:txBody>
      </p:sp>
      <p:sp>
        <p:nvSpPr>
          <p:cNvPr id="8" name="Title 1">
            <a:extLst>
              <a:ext uri="{FF2B5EF4-FFF2-40B4-BE49-F238E27FC236}">
                <a16:creationId xmlns:a16="http://schemas.microsoft.com/office/drawing/2014/main" id="{8919244D-5883-4A81-9CC0-401183656F66}"/>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June 2021 session of WP.29 </a:t>
            </a:r>
            <a:endParaRPr lang="en-GB" sz="1800" b="1" dirty="0">
              <a:solidFill>
                <a:schemeClr val="bg1"/>
              </a:solidFill>
            </a:endParaRPr>
          </a:p>
        </p:txBody>
      </p:sp>
    </p:spTree>
    <p:extLst>
      <p:ext uri="{BB962C8B-B14F-4D97-AF65-F5344CB8AC3E}">
        <p14:creationId xmlns:p14="http://schemas.microsoft.com/office/powerpoint/2010/main" val="599011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628723"/>
            <a:ext cx="9849544" cy="5229277"/>
          </a:xfrm>
        </p:spPr>
        <p:txBody>
          <a:bodyPr>
            <a:noAutofit/>
          </a:bodyPr>
          <a:lstStyle/>
          <a:p>
            <a:pPr>
              <a:spcBef>
                <a:spcPts val="0"/>
              </a:spcBef>
            </a:pPr>
            <a:r>
              <a:rPr lang="fr-FR" sz="2150" b="1" dirty="0"/>
              <a:t>Highlights of AC.3 June 2021 session</a:t>
            </a:r>
            <a:endParaRPr lang="en-US" sz="2150" dirty="0"/>
          </a:p>
          <a:p>
            <a:pPr>
              <a:spcBef>
                <a:spcPts val="0"/>
              </a:spcBef>
            </a:pPr>
            <a:r>
              <a:rPr lang="en-US" sz="1800" dirty="0"/>
              <a:t>AC.3 noted that since March 2020, no status reports or final notifications were submitted. Therefore, AC.3 warmly reiterated its request to its Contracting Parties to send the above-mentioned status report and notifications as one of the main obligations of the 1998 Agreement. </a:t>
            </a:r>
          </a:p>
          <a:p>
            <a:pPr>
              <a:spcBef>
                <a:spcPts val="0"/>
              </a:spcBef>
            </a:pPr>
            <a:endParaRPr lang="en-US" sz="1800" dirty="0"/>
          </a:p>
          <a:p>
            <a:pPr>
              <a:spcBef>
                <a:spcPts val="0"/>
              </a:spcBef>
            </a:pPr>
            <a:r>
              <a:rPr lang="en-US" sz="1800" dirty="0"/>
              <a:t>The representative of the United States of America argued that a de facto transposition of UN GTRs through UN Regulations might not be ostensibly acceptable since differences exist between UN GTRs and UN Regulations on the same subjects and only tight harmonization could provide the same level playing field. </a:t>
            </a:r>
          </a:p>
          <a:p>
            <a:pPr>
              <a:spcBef>
                <a:spcPts val="0"/>
              </a:spcBef>
            </a:pPr>
            <a:endParaRPr lang="en-US" sz="1800" dirty="0"/>
          </a:p>
          <a:p>
            <a:pPr>
              <a:spcBef>
                <a:spcPts val="0"/>
              </a:spcBef>
            </a:pPr>
            <a:r>
              <a:rPr lang="en-US" sz="1800" dirty="0"/>
              <a:t>The representative of OICA stressed the crucial importance of an update situations on the process of transposition into Contracting Parties as a whole, including precise information as to the legal status of the UN GTRs implementation (mandatory, alternative, …). </a:t>
            </a:r>
          </a:p>
          <a:p>
            <a:pPr>
              <a:spcBef>
                <a:spcPts val="0"/>
              </a:spcBef>
            </a:pPr>
            <a:endParaRPr lang="fr-FR" sz="2150" b="1" dirty="0"/>
          </a:p>
          <a:p>
            <a:pPr>
              <a:spcBef>
                <a:spcPts val="0"/>
              </a:spcBef>
            </a:pPr>
            <a:r>
              <a:rPr lang="en-US" sz="1800" dirty="0"/>
              <a:t>The complete report is available at WP.29 website under the official symbol ECE/TRANS/WP.29/1159.</a:t>
            </a:r>
          </a:p>
          <a:p>
            <a:pPr>
              <a:spcBef>
                <a:spcPts val="0"/>
              </a:spcBef>
            </a:pPr>
            <a:endParaRPr lang="en-US" sz="2150" b="1"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8" name="Title 1">
            <a:extLst>
              <a:ext uri="{FF2B5EF4-FFF2-40B4-BE49-F238E27FC236}">
                <a16:creationId xmlns:a16="http://schemas.microsoft.com/office/drawing/2014/main" id="{00E6243A-C131-46BE-B4CA-32755401276B}"/>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June 2021 session of WP.29 </a:t>
            </a:r>
            <a:endParaRPr lang="en-GB" sz="1800" b="1" dirty="0">
              <a:solidFill>
                <a:schemeClr val="bg1"/>
              </a:solidFill>
            </a:endParaRPr>
          </a:p>
        </p:txBody>
      </p:sp>
    </p:spTree>
    <p:extLst>
      <p:ext uri="{BB962C8B-B14F-4D97-AF65-F5344CB8AC3E}">
        <p14:creationId xmlns:p14="http://schemas.microsoft.com/office/powerpoint/2010/main" val="3664389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88283"/>
            <a:ext cx="9849544" cy="5229277"/>
          </a:xfrm>
        </p:spPr>
        <p:txBody>
          <a:bodyPr>
            <a:noAutofit/>
          </a:bodyPr>
          <a:lstStyle/>
          <a:p>
            <a:pPr>
              <a:spcBef>
                <a:spcPts val="0"/>
              </a:spcBef>
            </a:pPr>
            <a:r>
              <a:rPr lang="fr-FR" sz="2150" b="1" dirty="0"/>
              <a:t>Highlights of WP.29 </a:t>
            </a:r>
            <a:r>
              <a:rPr lang="fr-FR" sz="2150" b="1" dirty="0" err="1"/>
              <a:t>November</a:t>
            </a:r>
            <a:r>
              <a:rPr lang="fr-FR" sz="2150" b="1" dirty="0"/>
              <a:t> 2021 session</a:t>
            </a:r>
          </a:p>
          <a:p>
            <a:pPr>
              <a:spcBef>
                <a:spcPts val="0"/>
              </a:spcBef>
            </a:pPr>
            <a:r>
              <a:rPr lang="en-US" sz="1600" dirty="0"/>
              <a:t>The 185</a:t>
            </a:r>
            <a:r>
              <a:rPr lang="en-US" sz="1600" baseline="30000" dirty="0"/>
              <a:t>th</a:t>
            </a:r>
            <a:r>
              <a:rPr lang="en-US" sz="1600" dirty="0"/>
              <a:t> session of WP.29 was held as an hybrid meeting.</a:t>
            </a:r>
          </a:p>
          <a:p>
            <a:pPr>
              <a:spcBef>
                <a:spcPts val="0"/>
              </a:spcBef>
            </a:pPr>
            <a:endParaRPr lang="en-US" sz="1600" dirty="0"/>
          </a:p>
          <a:p>
            <a:pPr>
              <a:spcBef>
                <a:spcPts val="0"/>
              </a:spcBef>
            </a:pPr>
            <a:r>
              <a:rPr lang="en-US" sz="1600" dirty="0"/>
              <a:t>WP.29 noted that the updated list of priorities for GRSP would be provided following the December 2021 session. WP.29 was informed on a scheduled ad-hoc session of AC.2 for final review before the adoption at the March 2022 session of WP.29.</a:t>
            </a:r>
          </a:p>
          <a:p>
            <a:pPr>
              <a:spcBef>
                <a:spcPts val="0"/>
              </a:spcBef>
            </a:pPr>
            <a:endParaRPr lang="en-US" sz="1600" dirty="0"/>
          </a:p>
          <a:p>
            <a:pPr>
              <a:spcBef>
                <a:spcPts val="0"/>
              </a:spcBef>
            </a:pPr>
            <a:r>
              <a:rPr lang="en-US" sz="1600" dirty="0"/>
              <a:t>The representative of the European Commission introduced an informal document, proposing a list of priorities from the European Union covering safety and automated/connected vehicles as well as emissions.</a:t>
            </a:r>
          </a:p>
          <a:p>
            <a:pPr>
              <a:spcBef>
                <a:spcPts val="0"/>
              </a:spcBef>
            </a:pPr>
            <a:endParaRPr lang="en-US" sz="1600" dirty="0"/>
          </a:p>
          <a:p>
            <a:pPr>
              <a:spcBef>
                <a:spcPts val="0"/>
              </a:spcBef>
            </a:pPr>
            <a:r>
              <a:rPr lang="en-US" sz="1600" dirty="0"/>
              <a:t>WP.29 endorsed the revised </a:t>
            </a:r>
            <a:r>
              <a:rPr lang="en-US" sz="1600" dirty="0" err="1"/>
              <a:t>programme</a:t>
            </a:r>
            <a:r>
              <a:rPr lang="en-US" sz="1600" dirty="0"/>
              <a:t> of work as introduced in ECE/TRANS/WP.29/2021/1/Rev.2.</a:t>
            </a:r>
          </a:p>
          <a:p>
            <a:pPr>
              <a:spcBef>
                <a:spcPts val="0"/>
              </a:spcBef>
            </a:pPr>
            <a:endParaRPr lang="en-US" sz="1600" dirty="0"/>
          </a:p>
          <a:p>
            <a:pPr>
              <a:spcBef>
                <a:spcPts val="0"/>
              </a:spcBef>
            </a:pPr>
            <a:r>
              <a:rPr lang="en-GB" sz="1600" dirty="0"/>
              <a:t>WP.29 considered and endorsed the proposals for amendments to Mutual Resolution No. 1 Specifications for the Construction, Preparation and Certification of the 50th percentile male </a:t>
            </a:r>
            <a:r>
              <a:rPr lang="en-GB" sz="1600" dirty="0" err="1"/>
              <a:t>Biofidelic</a:t>
            </a:r>
            <a:r>
              <a:rPr lang="en-GB" sz="1600" dirty="0"/>
              <a:t> Rear Impact Dummy, anthropomorphic test Device (</a:t>
            </a:r>
            <a:r>
              <a:rPr lang="en-GB" sz="1600" dirty="0" err="1"/>
              <a:t>BioRID</a:t>
            </a:r>
            <a:r>
              <a:rPr lang="en-GB" sz="1600" dirty="0"/>
              <a:t>-II UN).  </a:t>
            </a:r>
            <a:endParaRPr lang="en-US" sz="1600" dirty="0"/>
          </a:p>
          <a:p>
            <a:pPr>
              <a:spcBef>
                <a:spcPts val="0"/>
              </a:spcBef>
            </a:pPr>
            <a:endParaRPr lang="en-GB" sz="1600" dirty="0"/>
          </a:p>
          <a:p>
            <a:pPr>
              <a:spcBef>
                <a:spcPts val="0"/>
              </a:spcBef>
            </a:pPr>
            <a:r>
              <a:rPr lang="en-GB" sz="1600" dirty="0"/>
              <a:t>AC.1 adopted 20 Supplements and one Corrigendum to existing UN Regulations under its responsibility.</a:t>
            </a:r>
          </a:p>
          <a:p>
            <a:pPr>
              <a:spcBef>
                <a:spcPts val="0"/>
              </a:spcBef>
            </a:pPr>
            <a:endParaRPr lang="en-US" sz="2150" dirty="0">
              <a:solidFill>
                <a:srgbClr val="FF0000"/>
              </a:solidFill>
            </a:endParaRPr>
          </a:p>
          <a:p>
            <a:pPr>
              <a:spcBef>
                <a:spcPts val="0"/>
              </a:spcBef>
            </a:pPr>
            <a:endParaRPr lang="en-US" sz="2150"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4" name="Title 3">
            <a:extLst>
              <a:ext uri="{FF2B5EF4-FFF2-40B4-BE49-F238E27FC236}">
                <a16:creationId xmlns:a16="http://schemas.microsoft.com/office/drawing/2014/main" id="{EF24FA55-370C-458B-B458-86ED6A5C5035}"/>
              </a:ext>
            </a:extLst>
          </p:cNvPr>
          <p:cNvSpPr>
            <a:spLocks noGrp="1"/>
          </p:cNvSpPr>
          <p:nvPr>
            <p:ph type="title"/>
          </p:nvPr>
        </p:nvSpPr>
        <p:spPr>
          <a:xfrm>
            <a:off x="-447600" y="306821"/>
            <a:ext cx="9906000" cy="1143000"/>
          </a:xfrm>
        </p:spPr>
        <p:txBody>
          <a:bodyPr/>
          <a:lstStyle/>
          <a:p>
            <a:endParaRPr lang="en-GB" dirty="0"/>
          </a:p>
        </p:txBody>
      </p:sp>
      <p:sp>
        <p:nvSpPr>
          <p:cNvPr id="8" name="Title 1">
            <a:extLst>
              <a:ext uri="{FF2B5EF4-FFF2-40B4-BE49-F238E27FC236}">
                <a16:creationId xmlns:a16="http://schemas.microsoft.com/office/drawing/2014/main" id="{8919244D-5883-4A81-9CC0-401183656F66}"/>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November 2021 session of WP.29 </a:t>
            </a:r>
            <a:endParaRPr lang="en-GB" sz="1800" b="1" dirty="0">
              <a:solidFill>
                <a:schemeClr val="bg1"/>
              </a:solidFill>
            </a:endParaRPr>
          </a:p>
        </p:txBody>
      </p:sp>
    </p:spTree>
    <p:extLst>
      <p:ext uri="{BB962C8B-B14F-4D97-AF65-F5344CB8AC3E}">
        <p14:creationId xmlns:p14="http://schemas.microsoft.com/office/powerpoint/2010/main" val="1190651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628723"/>
            <a:ext cx="9849544" cy="5229277"/>
          </a:xfrm>
        </p:spPr>
        <p:txBody>
          <a:bodyPr>
            <a:noAutofit/>
          </a:bodyPr>
          <a:lstStyle/>
          <a:p>
            <a:pPr>
              <a:spcBef>
                <a:spcPts val="0"/>
              </a:spcBef>
            </a:pPr>
            <a:r>
              <a:rPr lang="fr-FR" sz="2150" b="1" dirty="0"/>
              <a:t>Highlights of AC.3 </a:t>
            </a:r>
            <a:r>
              <a:rPr lang="fr-FR" sz="2150" b="1" dirty="0" err="1"/>
              <a:t>November</a:t>
            </a:r>
            <a:r>
              <a:rPr lang="fr-FR" sz="2150" b="1" dirty="0"/>
              <a:t> 2021 session</a:t>
            </a:r>
            <a:endParaRPr lang="en-US" sz="2150" dirty="0"/>
          </a:p>
          <a:p>
            <a:pPr>
              <a:spcBef>
                <a:spcPts val="0"/>
              </a:spcBef>
            </a:pPr>
            <a:endParaRPr lang="fr-FR" sz="2150" b="1" dirty="0"/>
          </a:p>
          <a:p>
            <a:pPr>
              <a:spcBef>
                <a:spcPts val="0"/>
              </a:spcBef>
            </a:pPr>
            <a:r>
              <a:rPr lang="fr-FR" sz="1800" dirty="0"/>
              <a:t>AC.3 </a:t>
            </a:r>
            <a:r>
              <a:rPr lang="fr-FR" sz="1800" dirty="0" err="1"/>
              <a:t>adopted</a:t>
            </a:r>
            <a:r>
              <a:rPr lang="fr-FR" sz="1800" dirty="0"/>
              <a:t> </a:t>
            </a:r>
            <a:r>
              <a:rPr lang="en-US" sz="1800" dirty="0"/>
              <a:t> the proposal of Amendment 3 to Mutual Resolution No. 1 (M.R.1).</a:t>
            </a:r>
            <a:endParaRPr lang="fr-FR" sz="1800" dirty="0"/>
          </a:p>
          <a:p>
            <a:pPr>
              <a:spcBef>
                <a:spcPts val="0"/>
              </a:spcBef>
            </a:pPr>
            <a:endParaRPr lang="fr-FR" sz="2150" b="1" dirty="0"/>
          </a:p>
          <a:p>
            <a:pPr>
              <a:spcBef>
                <a:spcPts val="0"/>
              </a:spcBef>
            </a:pPr>
            <a:r>
              <a:rPr lang="fr-FR" sz="1800" dirty="0" err="1"/>
              <a:t>Finally</a:t>
            </a:r>
            <a:r>
              <a:rPr lang="fr-FR" sz="1800" dirty="0"/>
              <a:t>, AC.3 </a:t>
            </a:r>
            <a:r>
              <a:rPr lang="fr-FR" sz="1800" dirty="0" err="1"/>
              <a:t>agreed</a:t>
            </a:r>
            <a:r>
              <a:rPr lang="fr-FR" sz="1800" dirty="0"/>
              <a:t> to </a:t>
            </a:r>
            <a:r>
              <a:rPr lang="fr-FR" sz="1800" dirty="0" err="1"/>
              <a:t>extend</a:t>
            </a:r>
            <a:r>
              <a:rPr lang="fr-FR" sz="1800" dirty="0"/>
              <a:t> the mandate of the IWG on EVS </a:t>
            </a:r>
            <a:r>
              <a:rPr lang="fr-FR" sz="1800" dirty="0" err="1"/>
              <a:t>until</a:t>
            </a:r>
            <a:r>
              <a:rPr lang="fr-FR" sz="1800" dirty="0"/>
              <a:t> June 2023</a:t>
            </a:r>
          </a:p>
          <a:p>
            <a:pPr>
              <a:spcBef>
                <a:spcPts val="0"/>
              </a:spcBef>
            </a:pPr>
            <a:endParaRPr lang="fr-FR" sz="1800" dirty="0"/>
          </a:p>
          <a:p>
            <a:pPr>
              <a:spcBef>
                <a:spcPts val="0"/>
              </a:spcBef>
            </a:pPr>
            <a:r>
              <a:rPr lang="en-US" sz="1800" dirty="0"/>
              <a:t>The complete report will be available at WP.29 website under the official symbol ECE/TRANS/WP.29/1161.</a:t>
            </a:r>
          </a:p>
          <a:p>
            <a:pPr>
              <a:spcBef>
                <a:spcPts val="0"/>
              </a:spcBef>
            </a:pPr>
            <a:endParaRPr lang="en-US" sz="1800" dirty="0"/>
          </a:p>
          <a:p>
            <a:pPr>
              <a:spcBef>
                <a:spcPts val="0"/>
              </a:spcBef>
            </a:pPr>
            <a:r>
              <a:rPr lang="en-US" sz="1800" dirty="0"/>
              <a:t>GRSP 71</a:t>
            </a:r>
            <a:r>
              <a:rPr lang="en-US" sz="1800" baseline="30000" dirty="0"/>
              <a:t>st</a:t>
            </a:r>
            <a:r>
              <a:rPr lang="en-US" sz="1800" dirty="0"/>
              <a:t> session will be held on 9-13 May 2022. Deadline for submission of official documents on 14 February 2022</a:t>
            </a:r>
          </a:p>
          <a:p>
            <a:pPr>
              <a:spcBef>
                <a:spcPts val="0"/>
              </a:spcBef>
            </a:pPr>
            <a:endParaRPr lang="en-US" sz="2150" b="1"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8" name="Title 1">
            <a:extLst>
              <a:ext uri="{FF2B5EF4-FFF2-40B4-BE49-F238E27FC236}">
                <a16:creationId xmlns:a16="http://schemas.microsoft.com/office/drawing/2014/main" id="{00E6243A-C131-46BE-B4CA-32755401276B}"/>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November 2021 session of WP.29 </a:t>
            </a:r>
            <a:endParaRPr lang="en-GB" sz="1800" b="1" dirty="0">
              <a:solidFill>
                <a:schemeClr val="bg1"/>
              </a:solidFill>
            </a:endParaRPr>
          </a:p>
        </p:txBody>
      </p:sp>
    </p:spTree>
    <p:extLst>
      <p:ext uri="{BB962C8B-B14F-4D97-AF65-F5344CB8AC3E}">
        <p14:creationId xmlns:p14="http://schemas.microsoft.com/office/powerpoint/2010/main" val="1676191064"/>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DFD9D4-B669-441F-B2CB-A4C2667D7FE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acccb6d4-dbe5-46d2-b4d3-5733603d8cc6"/>
    <ds:schemaRef ds:uri="http://www.w3.org/XML/1998/namespace"/>
    <ds:schemaRef ds:uri="http://purl.org/dc/dcmitype/"/>
  </ds:schemaRefs>
</ds:datastoreItem>
</file>

<file path=customXml/itemProps2.xml><?xml version="1.0" encoding="utf-8"?>
<ds:datastoreItem xmlns:ds="http://schemas.openxmlformats.org/officeDocument/2006/customXml" ds:itemID="{22300EDA-4293-4D4E-BA40-C19A8AAC7B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F2357C-5529-460D-BFC4-2313D111B6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3709</TotalTime>
  <Words>828</Words>
  <Application>Microsoft Office PowerPoint</Application>
  <PresentationFormat>A4 Paper (210x297 mm)</PresentationFormat>
  <Paragraphs>69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Verdana</vt:lpstr>
      <vt:lpstr>Office Theme</vt:lpstr>
      <vt:lpstr>Working Party on Passive Safety (GRSP) Highlights of the June and November 2021 sessions of WP.29 </vt:lpstr>
      <vt:lpstr>PowerPoint Presentation</vt:lpstr>
      <vt:lpstr>PowerPoint Presentation</vt:lpstr>
      <vt:lpstr>PowerPoint Presentation</vt:lpstr>
      <vt:lpstr>PowerPoint Presentation</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Edoardo Gianotti</cp:lastModifiedBy>
  <cp:revision>225</cp:revision>
  <cp:lastPrinted>2019-05-20T06:59:44Z</cp:lastPrinted>
  <dcterms:created xsi:type="dcterms:W3CDTF">2014-05-01T14:51:01Z</dcterms:created>
  <dcterms:modified xsi:type="dcterms:W3CDTF">2021-11-30T16:11:41Z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