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337" r:id="rId5"/>
    <p:sldId id="329" r:id="rId6"/>
    <p:sldId id="318" r:id="rId7"/>
    <p:sldId id="339" r:id="rId8"/>
    <p:sldId id="340" r:id="rId9"/>
    <p:sldId id="338" r:id="rId10"/>
    <p:sldId id="30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777">
          <p15:clr>
            <a:srgbClr val="A4A3A4"/>
          </p15:clr>
        </p15:guide>
        <p15:guide id="4" pos="3839">
          <p15:clr>
            <a:srgbClr val="A4A3A4"/>
          </p15:clr>
        </p15:guide>
        <p15:guide id="5" orient="horz" pos="2162">
          <p15:clr>
            <a:srgbClr val="A4A3A4"/>
          </p15:clr>
        </p15:guide>
        <p15:guide id="6" pos="38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7DC1"/>
    <a:srgbClr val="195989"/>
    <a:srgbClr val="1D679F"/>
    <a:srgbClr val="FFC000"/>
    <a:srgbClr val="1F6DA6"/>
    <a:srgbClr val="1B5B87"/>
    <a:srgbClr val="2178B9"/>
    <a:srgbClr val="2177B7"/>
    <a:srgbClr val="2175B3"/>
    <a:srgbClr val="E0A4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1" autoAdjust="0"/>
  </p:normalViewPr>
  <p:slideViewPr>
    <p:cSldViewPr snapToGrid="0">
      <p:cViewPr varScale="1">
        <p:scale>
          <a:sx n="62" d="100"/>
          <a:sy n="62" d="100"/>
        </p:scale>
        <p:origin x="808" y="56"/>
      </p:cViewPr>
      <p:guideLst>
        <p:guide orient="horz" pos="2092"/>
        <p:guide pos="3840"/>
        <p:guide orient="horz" pos="3777"/>
        <p:guide pos="3839"/>
        <p:guide orient="horz" pos="2162"/>
        <p:guide pos="3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Cuenot" userId="9928dff3-8fa4-42b5-9d6e-cd4dcb89281b" providerId="ADAL" clId="{8DCE75E0-F97A-4C7E-964B-7669C92B74A5}"/>
    <pc:docChg chg="modSld">
      <pc:chgData name="Francois Cuenot" userId="9928dff3-8fa4-42b5-9d6e-cd4dcb89281b" providerId="ADAL" clId="{8DCE75E0-F97A-4C7E-964B-7669C92B74A5}" dt="2021-11-11T17:06:31.915" v="7" actId="20577"/>
      <pc:docMkLst>
        <pc:docMk/>
      </pc:docMkLst>
      <pc:sldChg chg="modSp mod">
        <pc:chgData name="Francois Cuenot" userId="9928dff3-8fa4-42b5-9d6e-cd4dcb89281b" providerId="ADAL" clId="{8DCE75E0-F97A-4C7E-964B-7669C92B74A5}" dt="2021-11-11T17:06:31.915" v="7" actId="20577"/>
        <pc:sldMkLst>
          <pc:docMk/>
          <pc:sldMk cId="927600964" sldId="337"/>
        </pc:sldMkLst>
        <pc:spChg chg="mod">
          <ac:chgData name="Francois Cuenot" userId="9928dff3-8fa4-42b5-9d6e-cd4dcb89281b" providerId="ADAL" clId="{8DCE75E0-F97A-4C7E-964B-7669C92B74A5}" dt="2021-11-11T17:06:31.915" v="7" actId="20577"/>
          <ac:spMkLst>
            <pc:docMk/>
            <pc:sldMk cId="927600964" sldId="337"/>
            <ac:spMk id="7" creationId="{2E16ACE5-CFF2-8544-8BA3-2EAA9261360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11/11/2021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11/11/2021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yintracomm.ec.europa.eu/corp/intellectual-property/Documents/2019_Reuse-guidelines(CC-BY).pdf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Update/add/delete parts of the</a:t>
            </a:r>
            <a:r>
              <a:rPr lang="en-IE" baseline="0" dirty="0"/>
              <a:t> copy right notice where appropriate.</a:t>
            </a:r>
          </a:p>
          <a:p>
            <a:r>
              <a:rPr lang="en-IE" baseline="0" dirty="0"/>
              <a:t>More information: </a:t>
            </a:r>
            <a:r>
              <a:rPr lang="en-GB" dirty="0">
                <a:hlinkClick r:id="rId3"/>
              </a:rPr>
              <a:t>https://myintracomm.ec.europa.eu/corp/intellectual-property/Documents/2019_Reuse-guidelines%28CC-BY%29.pdf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751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2183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615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048" y="1992572"/>
            <a:ext cx="8010798" cy="3616657"/>
          </a:xfrm>
          <a:prstGeom prst="rect">
            <a:avLst/>
          </a:prstGeo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2614" y="1825625"/>
            <a:ext cx="4583519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buClr>
                <a:schemeClr val="accent5"/>
              </a:buClr>
              <a:buFont typeface="Arial"/>
              <a:buChar char="•"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662614" y="586765"/>
            <a:ext cx="4581771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-63280" y="-62165"/>
            <a:ext cx="12318560" cy="3468939"/>
          </a:xfrm>
          <a:prstGeom prst="rect">
            <a:avLst/>
          </a:prstGeom>
          <a:solidFill>
            <a:schemeClr val="bg2"/>
          </a:solidFill>
          <a:ln w="28575" cmpd="sng">
            <a:solidFill>
              <a:schemeClr val="accent5"/>
            </a:solidFill>
          </a:ln>
        </p:spPr>
        <p:txBody>
          <a:bodyPr/>
          <a:lstStyle>
            <a:lvl1pPr marL="0" indent="0">
              <a:buClr>
                <a:schemeClr val="accent2"/>
              </a:buClr>
              <a:buFont typeface="Arial"/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7385" y="2818576"/>
            <a:ext cx="10287000" cy="6283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>
            <a:lvl1pPr>
              <a:defRPr sz="3800"/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957385" y="3630613"/>
            <a:ext cx="10287000" cy="2365375"/>
          </a:xfrm>
          <a:prstGeom prst="rect">
            <a:avLst/>
          </a:prstGeom>
        </p:spPr>
        <p:txBody>
          <a:bodyPr/>
          <a:lstStyle>
            <a:lvl1pPr marL="342900" indent="-342900" algn="l">
              <a:buClr>
                <a:schemeClr val="accent5"/>
              </a:buClr>
              <a:buFont typeface="Arial"/>
              <a:buChar char="•"/>
              <a:defRPr/>
            </a:lvl1pPr>
            <a:lvl2pPr marL="800100" indent="-342900">
              <a:buClr>
                <a:schemeClr val="accent5"/>
              </a:buClr>
              <a:buFont typeface="Arial"/>
              <a:buChar char="•"/>
              <a:defRPr/>
            </a:lvl2pPr>
            <a:lvl3pPr marL="1200150" indent="-285750">
              <a:buClr>
                <a:schemeClr val="accent5"/>
              </a:buClr>
              <a:buFont typeface="Arial"/>
              <a:buChar char="•"/>
              <a:defRPr/>
            </a:lvl3pPr>
            <a:lvl4pPr marL="1657350" indent="-285750">
              <a:buClr>
                <a:schemeClr val="accent5"/>
              </a:buClr>
              <a:buFont typeface="Arial"/>
              <a:buChar char="•"/>
              <a:defRPr/>
            </a:lvl4pPr>
            <a:lvl5pPr marL="2114550" indent="-285750">
              <a:buClr>
                <a:schemeClr val="accent5"/>
              </a:buClr>
              <a:buFont typeface="Arial"/>
              <a:buChar char="•"/>
              <a:defRPr/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840157" y="2284667"/>
            <a:ext cx="3347997" cy="2090737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40525" y="2284668"/>
            <a:ext cx="3419998" cy="2090737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390340" y="2284667"/>
            <a:ext cx="3347998" cy="2090737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179376" y="4038684"/>
            <a:ext cx="2669558" cy="1524235"/>
          </a:xfrm>
          <a:prstGeom prst="rect">
            <a:avLst/>
          </a:prstGeo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729560" y="4041944"/>
            <a:ext cx="2669558" cy="1524235"/>
          </a:xfrm>
          <a:prstGeom prst="rect">
            <a:avLst/>
          </a:prstGeo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315745" y="4037437"/>
            <a:ext cx="2669558" cy="1524235"/>
          </a:xfrm>
          <a:prstGeom prst="rect">
            <a:avLst/>
          </a:prstGeo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20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489177" y="2159957"/>
            <a:ext cx="2518900" cy="172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489175" y="4076343"/>
            <a:ext cx="2520000" cy="172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197546" y="2159956"/>
            <a:ext cx="2520000" cy="172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887605" y="4076342"/>
            <a:ext cx="2483779" cy="1728000"/>
          </a:xfrm>
          <a:prstGeom prst="rect">
            <a:avLst/>
          </a:prstGeo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957385" y="2159957"/>
            <a:ext cx="2334846" cy="1728000"/>
          </a:xfrm>
          <a:prstGeom prst="rect">
            <a:avLst/>
          </a:prstGeo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197548" y="4076342"/>
            <a:ext cx="2520000" cy="172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957385" y="4076343"/>
            <a:ext cx="2334846" cy="1728000"/>
          </a:xfrm>
          <a:prstGeom prst="rect">
            <a:avLst/>
          </a:prstGeo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19308" y="2159956"/>
            <a:ext cx="2452077" cy="1728000"/>
          </a:xfrm>
          <a:prstGeom prst="rect">
            <a:avLst/>
          </a:prstGeo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/>
              <a:t>Click to edit Master title style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30587"/>
          </a:xfrm>
          <a:prstGeom prst="rect">
            <a:avLst/>
          </a:prstGeom>
          <a:gradFill flip="none" rotWithShape="1">
            <a:gsLst>
              <a:gs pos="47000">
                <a:srgbClr val="0D6CB4"/>
              </a:gs>
              <a:gs pos="100000">
                <a:schemeClr val="accent2"/>
              </a:gs>
              <a:gs pos="77000">
                <a:srgbClr val="227DC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>
              <a:solidFill>
                <a:schemeClr val="accent4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020968" cy="124034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Click to edit Master title style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rgbClr val="F8CC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084385" y="3855676"/>
            <a:ext cx="10003692" cy="19252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100617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34321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020968" cy="124034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084385" y="3855676"/>
            <a:ext cx="10003692" cy="19252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5502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cover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gradFill flip="none" rotWithShape="1">
            <a:gsLst>
              <a:gs pos="47000">
                <a:srgbClr val="0D6CB4"/>
              </a:gs>
              <a:gs pos="100000">
                <a:schemeClr val="accent2"/>
              </a:gs>
              <a:gs pos="77000">
                <a:srgbClr val="227DC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>
              <a:solidFill>
                <a:schemeClr val="accent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281657" cy="2387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rgbClr val="FFD129"/>
                </a:solidFill>
              </a:defRPr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281657" cy="16557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478213"/>
          </a:xfrm>
          <a:prstGeom prst="line">
            <a:avLst/>
          </a:prstGeom>
          <a:ln w="28575">
            <a:solidFill>
              <a:srgbClr val="FFD1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cover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284602" cy="2387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284602" cy="16557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478213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7154" y="1825624"/>
            <a:ext cx="10267462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/>
              <a:buChar char="•"/>
              <a:defRPr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2525" y="1825625"/>
            <a:ext cx="5002090" cy="4170363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Clr>
                <a:schemeClr val="accent5"/>
              </a:buClr>
              <a:buFont typeface="Arial"/>
              <a:buNone/>
              <a:defRPr/>
            </a:lvl1pPr>
          </a:lstStyle>
          <a:p>
            <a:pPr lvl="0"/>
            <a:endParaRPr lang="en-GB" noProof="0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0"/>
          </p:nvPr>
        </p:nvSpPr>
        <p:spPr>
          <a:xfrm>
            <a:off x="967154" y="1825624"/>
            <a:ext cx="5004000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/>
              <a:buChar char="•"/>
              <a:defRPr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1"/>
          </p:nvPr>
        </p:nvSpPr>
        <p:spPr>
          <a:xfrm>
            <a:off x="6232524" y="1825624"/>
            <a:ext cx="5004000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/>
              <a:buChar char="•"/>
              <a:defRPr strike="noStrike"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967154" y="1825624"/>
            <a:ext cx="5004000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/>
              <a:buChar char="•"/>
              <a:defRPr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0722" y="1825625"/>
            <a:ext cx="3229533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buClr>
                <a:schemeClr val="accent5"/>
              </a:buClr>
              <a:buFont typeface="Arial"/>
              <a:buChar char="•"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476002" y="1825624"/>
            <a:ext cx="3239996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buClr>
                <a:schemeClr val="accent5"/>
              </a:buClr>
              <a:buFont typeface="Arial"/>
              <a:buChar char="•"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5"/>
          </p:nvPr>
        </p:nvSpPr>
        <p:spPr>
          <a:xfrm>
            <a:off x="7990763" y="1825624"/>
            <a:ext cx="3239998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buClr>
                <a:schemeClr val="accent5"/>
              </a:buClr>
              <a:buFont typeface="Arial"/>
              <a:buChar char="•"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0722" y="1681163"/>
            <a:ext cx="5003999" cy="823912"/>
          </a:xfrm>
          <a:prstGeom prst="rect">
            <a:avLst/>
          </a:prstGeo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0722" y="2597727"/>
            <a:ext cx="5003999" cy="3398261"/>
          </a:xfrm>
          <a:prstGeom prst="rect">
            <a:avLst/>
          </a:prstGeom>
        </p:spPr>
        <p:txBody>
          <a:bodyPr wrap="square">
            <a:noAutofit/>
          </a:bodyPr>
          <a:lstStyle>
            <a:lvl1pPr marL="342900" indent="-342900">
              <a:buClr>
                <a:schemeClr val="accent5"/>
              </a:buClr>
              <a:buFont typeface="Arial"/>
              <a:buChar char="•"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2768" y="1681163"/>
            <a:ext cx="5003999" cy="823912"/>
          </a:xfrm>
          <a:prstGeom prst="rect">
            <a:avLst/>
          </a:prstGeo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2768" y="2597727"/>
            <a:ext cx="5003999" cy="3398261"/>
          </a:xfrm>
          <a:prstGeom prst="rect">
            <a:avLst/>
          </a:prstGeom>
        </p:spPr>
        <p:txBody>
          <a:bodyPr wrap="square">
            <a:noAutofit/>
          </a:bodyPr>
          <a:lstStyle>
            <a:lvl1pPr marL="342900" indent="-342900">
              <a:buClr>
                <a:schemeClr val="accent5"/>
              </a:buClr>
              <a:buFont typeface="Arial"/>
              <a:buChar char="•"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1750540"/>
            <a:ext cx="12192000" cy="4245448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/>
              <a:t>Click to edit Master title style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38200" y="625429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15BF1-D259-0341-94F8-9E410F79F6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49" r:id="rId2"/>
    <p:sldLayoutId id="2147483651" r:id="rId3"/>
    <p:sldLayoutId id="2147483650" r:id="rId4"/>
    <p:sldLayoutId id="2147483660" r:id="rId5"/>
    <p:sldLayoutId id="2147483652" r:id="rId6"/>
    <p:sldLayoutId id="2147483661" r:id="rId7"/>
    <p:sldLayoutId id="2147483653" r:id="rId8"/>
    <p:sldLayoutId id="2147483654" r:id="rId9"/>
    <p:sldLayoutId id="2147483659" r:id="rId10"/>
    <p:sldLayoutId id="2147483658" r:id="rId11"/>
    <p:sldLayoutId id="2147483668" r:id="rId12"/>
    <p:sldLayoutId id="2147483666" r:id="rId13"/>
    <p:sldLayoutId id="2147483667" r:id="rId14"/>
    <p:sldLayoutId id="2147483655" r:id="rId15"/>
    <p:sldLayoutId id="2147483670" r:id="rId16"/>
    <p:sldLayoutId id="214748366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unece.org/display/trans/EPPR+Main+activiti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001987" y="1523649"/>
            <a:ext cx="10592136" cy="2954566"/>
          </a:xfrm>
          <a:prstGeom prst="rect">
            <a:avLst/>
          </a:prstGeom>
        </p:spPr>
        <p:txBody>
          <a:bodyPr/>
          <a:lstStyle/>
          <a:p>
            <a:r>
              <a:rPr lang="en-IE" sz="4800" dirty="0"/>
              <a:t>UNECE GRPE Informal Group on </a:t>
            </a:r>
            <a:br>
              <a:rPr lang="en-IE" sz="4800" dirty="0"/>
            </a:br>
            <a:r>
              <a:rPr lang="en-IE" sz="4800" dirty="0"/>
              <a:t>Environmental and Propulsion </a:t>
            </a:r>
            <a:br>
              <a:rPr lang="en-IE" sz="4800" dirty="0"/>
            </a:br>
            <a:r>
              <a:rPr lang="en-IE" sz="4800" dirty="0"/>
              <a:t>Performance Requirements </a:t>
            </a:r>
            <a:br>
              <a:rPr lang="en-IE" sz="4800" dirty="0"/>
            </a:br>
            <a:r>
              <a:rPr lang="en-IE" sz="4800" dirty="0"/>
              <a:t>of L-cat Vehicles (EPPR IWG)</a:t>
            </a:r>
            <a:br>
              <a:rPr lang="en-IE" sz="4800" dirty="0"/>
            </a:br>
            <a:endParaRPr lang="en-IE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001987" y="4599479"/>
            <a:ext cx="10290265" cy="897754"/>
          </a:xfrm>
          <a:prstGeom prst="rect">
            <a:avLst/>
          </a:prstGeom>
        </p:spPr>
        <p:txBody>
          <a:bodyPr/>
          <a:lstStyle/>
          <a:p>
            <a:r>
              <a:rPr lang="nl-NL" sz="3200" dirty="0"/>
              <a:t>State of Play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6094413" y="5391726"/>
            <a:ext cx="5267202" cy="877455"/>
          </a:xfrm>
          <a:prstGeom prst="rect">
            <a:avLst/>
          </a:prstGeom>
        </p:spPr>
        <p:txBody>
          <a:bodyPr/>
          <a:lstStyle/>
          <a:p>
            <a:r>
              <a:rPr lang="en-IE" dirty="0"/>
              <a:t>Daniela Leveratto</a:t>
            </a:r>
          </a:p>
          <a:p>
            <a:r>
              <a:rPr lang="en-IE" dirty="0"/>
              <a:t>(EPPR IWG Secretary)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16ACE5-CFF2-8544-8BA3-2EAA92613604}"/>
              </a:ext>
            </a:extLst>
          </p:cNvPr>
          <p:cNvSpPr txBox="1"/>
          <p:nvPr/>
        </p:nvSpPr>
        <p:spPr>
          <a:xfrm>
            <a:off x="9264128" y="163173"/>
            <a:ext cx="26839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Clr>
                <a:schemeClr val="accent5"/>
              </a:buClr>
            </a:pPr>
            <a:r>
              <a:rPr lang="it-IT" sz="14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Informal docu</a:t>
            </a: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 GRPE-84-15</a:t>
            </a:r>
          </a:p>
          <a:p>
            <a:pPr algn="r">
              <a:buClr>
                <a:schemeClr val="accent5"/>
              </a:buClr>
            </a:pP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84° GRPE, Nov. 2021</a:t>
            </a:r>
          </a:p>
          <a:p>
            <a:pPr algn="r">
              <a:buClr>
                <a:schemeClr val="accent5"/>
              </a:buClr>
            </a:pP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Agenda item 5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C6E4AA-5BC1-1C46-80B1-66CA383B1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66" y="227982"/>
            <a:ext cx="921903" cy="76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600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1F42F49-4F28-4FD1-9872-9BC34069B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154" y="1536257"/>
            <a:ext cx="10257817" cy="4392211"/>
          </a:xfrm>
        </p:spPr>
        <p:txBody>
          <a:bodyPr anchor="t">
            <a:noAutofit/>
          </a:bodyPr>
          <a:lstStyle/>
          <a:p>
            <a:pPr>
              <a:spcAft>
                <a:spcPts val="1200"/>
              </a:spcAft>
            </a:pPr>
            <a:r>
              <a:rPr lang="en-GB" dirty="0">
                <a:cs typeface="Arial"/>
              </a:rPr>
              <a:t>EPPR IWG:</a:t>
            </a:r>
          </a:p>
          <a:p>
            <a:pPr lvl="1">
              <a:spcAft>
                <a:spcPts val="1200"/>
              </a:spcAft>
            </a:pPr>
            <a:r>
              <a:rPr lang="en-GB" dirty="0">
                <a:cs typeface="Arial"/>
              </a:rPr>
              <a:t>Meetings</a:t>
            </a:r>
          </a:p>
          <a:p>
            <a:pPr lvl="1">
              <a:spcAft>
                <a:spcPts val="1200"/>
              </a:spcAft>
            </a:pPr>
            <a:r>
              <a:rPr lang="en-GB" dirty="0">
                <a:ea typeface="+mn-lt"/>
                <a:cs typeface="Arial"/>
              </a:rPr>
              <a:t>Work Progress</a:t>
            </a:r>
            <a:endParaRPr lang="en-US" dirty="0">
              <a:ea typeface="+mn-lt"/>
              <a:cs typeface="+mn-lt"/>
            </a:endParaRPr>
          </a:p>
          <a:p>
            <a:pPr lvl="1">
              <a:spcAft>
                <a:spcPts val="1200"/>
              </a:spcAft>
            </a:pPr>
            <a:r>
              <a:rPr lang="en-GB" dirty="0">
                <a:cs typeface="Arial"/>
              </a:rPr>
              <a:t>Outlook</a:t>
            </a:r>
          </a:p>
          <a:p>
            <a:pPr lvl="1">
              <a:spcAft>
                <a:spcPts val="1200"/>
              </a:spcAft>
            </a:pPr>
            <a:r>
              <a:rPr lang="en-GB" dirty="0">
                <a:cs typeface="Arial"/>
              </a:rPr>
              <a:t>Activities at a stalemate</a:t>
            </a:r>
          </a:p>
          <a:p>
            <a:endParaRPr lang="en-GB" b="1" dirty="0">
              <a:cs typeface="Arial"/>
            </a:endParaRPr>
          </a:p>
          <a:p>
            <a:endParaRPr lang="en-US" dirty="0">
              <a:cs typeface="Arial"/>
            </a:endParaRPr>
          </a:p>
          <a:p>
            <a:endParaRPr lang="en-US" dirty="0">
              <a:cs typeface="Arial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AE1B648-8213-4A4F-AF7D-FF399ED06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Content</a:t>
            </a:r>
            <a:endParaRPr lang="en-US" dirty="0"/>
          </a:p>
        </p:txBody>
      </p:sp>
      <p:pic>
        <p:nvPicPr>
          <p:cNvPr id="5" name="Picture 4" descr="A picture containing building, window&#10;&#10;Description generated with very high confidence">
            <a:extLst>
              <a:ext uri="{FF2B5EF4-FFF2-40B4-BE49-F238E27FC236}">
                <a16:creationId xmlns:a16="http://schemas.microsoft.com/office/drawing/2014/main" id="{F6C7F9D7-9D5C-4A90-A96E-82C01E95BD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28" y="5995903"/>
            <a:ext cx="921903" cy="76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957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8ED5AD8-2E3F-1748-B78E-6AF284781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107" y="981567"/>
            <a:ext cx="10267462" cy="5360619"/>
          </a:xfrm>
        </p:spPr>
        <p:txBody>
          <a:bodyPr anchor="t"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GB" b="1" dirty="0"/>
              <a:t>Face-to-face meetings:</a:t>
            </a:r>
          </a:p>
          <a:p>
            <a:pPr marL="342900" lvl="1" indent="0">
              <a:spcAft>
                <a:spcPts val="600"/>
              </a:spcAft>
              <a:buNone/>
            </a:pPr>
            <a:r>
              <a:rPr lang="en-GB" dirty="0"/>
              <a:t>Due to COVID 19 no f2f meeting were held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b="1" dirty="0"/>
              <a:t>Web conferences:</a:t>
            </a:r>
            <a:endParaRPr lang="en-GB" dirty="0"/>
          </a:p>
          <a:p>
            <a:pPr>
              <a:spcAft>
                <a:spcPts val="300"/>
              </a:spcAft>
            </a:pPr>
            <a:r>
              <a:rPr lang="en-GB" sz="2000" dirty="0"/>
              <a:t>8 January 2021	EPPR 41st  (GTR 2 -next step</a:t>
            </a:r>
            <a:r>
              <a:rPr lang="en-GB" sz="2000" baseline="30000" dirty="0"/>
              <a:t>*, </a:t>
            </a:r>
            <a:r>
              <a:rPr lang="en-GB" sz="2000" dirty="0"/>
              <a:t>Durability)</a:t>
            </a:r>
          </a:p>
          <a:p>
            <a:pPr>
              <a:spcAft>
                <a:spcPts val="300"/>
              </a:spcAft>
            </a:pPr>
            <a:r>
              <a:rPr lang="en-GB" sz="2000" dirty="0"/>
              <a:t>4 February 2021	EPPR 42nd (GTR 2 -next step</a:t>
            </a:r>
            <a:r>
              <a:rPr lang="en-GB" sz="2000" baseline="30000" dirty="0"/>
              <a:t>*, </a:t>
            </a:r>
            <a:r>
              <a:rPr lang="en-GB" sz="2000" dirty="0"/>
              <a:t>Durability)</a:t>
            </a:r>
          </a:p>
          <a:p>
            <a:pPr>
              <a:spcAft>
                <a:spcPts val="300"/>
              </a:spcAft>
            </a:pPr>
            <a:r>
              <a:rPr lang="en-GB" sz="2000" dirty="0"/>
              <a:t>3 - 4 March 2021	EPPR 43rd (GTR 2 -next step</a:t>
            </a:r>
            <a:r>
              <a:rPr lang="en-GB" sz="2000" baseline="30000" dirty="0"/>
              <a:t>*</a:t>
            </a:r>
            <a:r>
              <a:rPr lang="en-GB" sz="2000" dirty="0"/>
              <a:t>, Durability)</a:t>
            </a:r>
          </a:p>
          <a:p>
            <a:pPr>
              <a:spcAft>
                <a:spcPts val="300"/>
              </a:spcAft>
            </a:pPr>
            <a:r>
              <a:rPr lang="en-GB" sz="2000" dirty="0"/>
              <a:t>27 - 28 April 2021	EPPR 44th (GTR 2 -next step</a:t>
            </a:r>
            <a:r>
              <a:rPr lang="en-GB" sz="2000" baseline="30000" dirty="0"/>
              <a:t>*</a:t>
            </a:r>
            <a:r>
              <a:rPr lang="en-GB" sz="2000" dirty="0"/>
              <a:t>, Durability)</a:t>
            </a:r>
          </a:p>
          <a:p>
            <a:pPr>
              <a:spcAft>
                <a:spcPts val="300"/>
              </a:spcAft>
            </a:pPr>
            <a:r>
              <a:rPr lang="en-GB" sz="2000" dirty="0"/>
              <a:t>27 May 2021		EPPR 45th (GTR 2 -next step</a:t>
            </a:r>
            <a:r>
              <a:rPr lang="en-GB" sz="2000" baseline="30000" dirty="0"/>
              <a:t>*</a:t>
            </a:r>
            <a:r>
              <a:rPr lang="en-GB" sz="2000" dirty="0"/>
              <a:t>, Durability) </a:t>
            </a:r>
          </a:p>
          <a:p>
            <a:pPr>
              <a:spcAft>
                <a:spcPts val="300"/>
              </a:spcAft>
            </a:pPr>
            <a:r>
              <a:rPr lang="en-GB" sz="2000" dirty="0"/>
              <a:t>30 June 2021	EPPR 46th (GTR 2 -next step</a:t>
            </a:r>
            <a:r>
              <a:rPr lang="en-GB" sz="2000" baseline="30000" dirty="0"/>
              <a:t>*</a:t>
            </a:r>
            <a:r>
              <a:rPr lang="en-GB" sz="2000" dirty="0"/>
              <a:t>, Durability) </a:t>
            </a:r>
          </a:p>
          <a:p>
            <a:pPr>
              <a:spcAft>
                <a:spcPts val="300"/>
              </a:spcAft>
            </a:pPr>
            <a:r>
              <a:rPr lang="en-GB" sz="2000" dirty="0"/>
              <a:t>21 July 2021		EPPR 47th (GTR 2 -next step</a:t>
            </a:r>
            <a:r>
              <a:rPr lang="en-GB" sz="2000" baseline="30000" dirty="0"/>
              <a:t>*</a:t>
            </a:r>
            <a:r>
              <a:rPr lang="en-GB" sz="2000" dirty="0"/>
              <a:t>, Durability) </a:t>
            </a:r>
          </a:p>
          <a:p>
            <a:pPr>
              <a:spcAft>
                <a:spcPts val="300"/>
              </a:spcAft>
            </a:pPr>
            <a:r>
              <a:rPr lang="en-GB" sz="2000" dirty="0"/>
              <a:t>26 Aug. 2021	EPPR 48th (GTR 2 -next step</a:t>
            </a:r>
            <a:r>
              <a:rPr lang="en-GB" sz="2000" baseline="30000" dirty="0"/>
              <a:t>*</a:t>
            </a:r>
            <a:r>
              <a:rPr lang="en-GB" sz="2000" dirty="0"/>
              <a:t>, Durability) </a:t>
            </a:r>
          </a:p>
          <a:p>
            <a:pPr>
              <a:spcAft>
                <a:spcPts val="300"/>
              </a:spcAft>
            </a:pPr>
            <a:r>
              <a:rPr lang="en-GB" sz="2000" dirty="0">
                <a:solidFill>
                  <a:srgbClr val="FF0000"/>
                </a:solidFill>
              </a:rPr>
              <a:t>No further meetings planned, in lack of both Chair and Vice-Chair</a:t>
            </a:r>
          </a:p>
          <a:p>
            <a:pPr marL="0" indent="0">
              <a:spcAft>
                <a:spcPts val="300"/>
              </a:spcAft>
              <a:buNone/>
            </a:pPr>
            <a:endParaRPr lang="en-GB" sz="2000" dirty="0"/>
          </a:p>
          <a:p>
            <a:pPr marL="0" indent="0">
              <a:spcAft>
                <a:spcPts val="300"/>
              </a:spcAft>
              <a:buNone/>
            </a:pPr>
            <a:r>
              <a:rPr lang="en-GB" sz="2000" baseline="30000" dirty="0"/>
              <a:t>*</a:t>
            </a:r>
            <a:r>
              <a:rPr lang="en-GB" sz="2000" i="1" dirty="0"/>
              <a:t>next step = amendment 5 to extend the scope of vehicles and fuels</a:t>
            </a:r>
          </a:p>
          <a:p>
            <a:pPr>
              <a:spcAft>
                <a:spcPts val="300"/>
              </a:spcAft>
            </a:pPr>
            <a:endParaRPr lang="en-GB" sz="2000" dirty="0">
              <a:cs typeface="Arial"/>
            </a:endParaRPr>
          </a:p>
          <a:p>
            <a:pPr>
              <a:spcAft>
                <a:spcPts val="300"/>
              </a:spcAft>
            </a:pPr>
            <a:endParaRPr lang="en-GB" sz="2000" dirty="0">
              <a:solidFill>
                <a:srgbClr val="FF0000"/>
              </a:solidFill>
            </a:endParaRPr>
          </a:p>
          <a:p>
            <a:pPr>
              <a:spcAft>
                <a:spcPts val="300"/>
              </a:spcAft>
            </a:pPr>
            <a:endParaRPr lang="en-GB" sz="2000" dirty="0">
              <a:solidFill>
                <a:srgbClr val="FF0000"/>
              </a:solidFill>
            </a:endParaRPr>
          </a:p>
          <a:p>
            <a:pPr>
              <a:spcAft>
                <a:spcPts val="300"/>
              </a:spcAft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B4449C2-BA0B-E54A-BF43-E34F54124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22" y="188361"/>
            <a:ext cx="10263893" cy="782357"/>
          </a:xfrm>
        </p:spPr>
        <p:txBody>
          <a:bodyPr/>
          <a:lstStyle/>
          <a:p>
            <a:br>
              <a:rPr lang="it-IT" dirty="0"/>
            </a:br>
            <a:r>
              <a:rPr lang="it-IT" dirty="0">
                <a:ea typeface="+mj-lt"/>
                <a:cs typeface="+mj-lt"/>
              </a:rPr>
              <a:t>EPPR meetings in 2021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6171B4-850B-274F-81AF-65024B8ADA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28" y="5995903"/>
            <a:ext cx="921903" cy="76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872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8ED5AD8-2E3F-1748-B78E-6AF284781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107" y="981567"/>
            <a:ext cx="10267462" cy="5360619"/>
          </a:xfrm>
        </p:spPr>
        <p:txBody>
          <a:bodyPr anchor="t"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GB" b="1" dirty="0"/>
              <a:t>Draft GTR2 Amd.5</a:t>
            </a:r>
            <a:endParaRPr lang="en-GB" dirty="0"/>
          </a:p>
          <a:p>
            <a:pPr>
              <a:spcAft>
                <a:spcPts val="300"/>
              </a:spcAft>
            </a:pPr>
            <a:r>
              <a:rPr lang="en-GB" sz="2400" dirty="0"/>
              <a:t>Formal document submitted to Jan. 2022 GRPE: GRPE/2022/6</a:t>
            </a:r>
          </a:p>
          <a:p>
            <a:pPr>
              <a:spcAft>
                <a:spcPts val="300"/>
              </a:spcAft>
            </a:pPr>
            <a:r>
              <a:rPr lang="en-GB" dirty="0"/>
              <a:t>Part II (text) concluded</a:t>
            </a:r>
            <a:endParaRPr lang="en-GB" sz="2400" dirty="0"/>
          </a:p>
          <a:p>
            <a:pPr>
              <a:spcAft>
                <a:spcPts val="300"/>
              </a:spcAft>
            </a:pPr>
            <a:r>
              <a:rPr lang="en-GB" sz="2400" dirty="0"/>
              <a:t>Part I (Rationale) and Technical Report missing</a:t>
            </a:r>
          </a:p>
          <a:p>
            <a:pPr marL="0" indent="0">
              <a:spcAft>
                <a:spcPts val="300"/>
              </a:spcAft>
              <a:buNone/>
            </a:pPr>
            <a:endParaRPr lang="en-GB" sz="2400" dirty="0"/>
          </a:p>
          <a:p>
            <a:pPr marL="0" indent="0">
              <a:spcAft>
                <a:spcPts val="600"/>
              </a:spcAft>
              <a:buNone/>
            </a:pPr>
            <a:r>
              <a:rPr lang="en-GB" sz="2400" b="1" dirty="0"/>
              <a:t>Draft DUR GTR</a:t>
            </a:r>
            <a:endParaRPr lang="en-GB" sz="2400" dirty="0"/>
          </a:p>
          <a:p>
            <a:pPr>
              <a:spcAft>
                <a:spcPts val="300"/>
              </a:spcAft>
            </a:pPr>
            <a:r>
              <a:rPr lang="en-GB" sz="2400" dirty="0"/>
              <a:t>Formal document submitted to Jan. 2022 GRPE : GRPE/2022/7</a:t>
            </a:r>
          </a:p>
          <a:p>
            <a:pPr>
              <a:spcAft>
                <a:spcPts val="300"/>
              </a:spcAft>
            </a:pPr>
            <a:r>
              <a:rPr lang="en-GB" dirty="0"/>
              <a:t>Part II (text) concluded</a:t>
            </a:r>
            <a:endParaRPr lang="en-GB" sz="2400" dirty="0"/>
          </a:p>
          <a:p>
            <a:pPr>
              <a:spcAft>
                <a:spcPts val="300"/>
              </a:spcAft>
            </a:pPr>
            <a:r>
              <a:rPr lang="en-GB" sz="2400" dirty="0"/>
              <a:t>Part I (Rationale) and Technical Report missing</a:t>
            </a:r>
          </a:p>
          <a:p>
            <a:pPr marL="0" indent="0">
              <a:spcAft>
                <a:spcPts val="300"/>
              </a:spcAft>
              <a:buNone/>
            </a:pPr>
            <a:endParaRPr lang="en-GB" sz="2000" dirty="0"/>
          </a:p>
          <a:p>
            <a:pPr>
              <a:spcAft>
                <a:spcPts val="300"/>
              </a:spcAft>
            </a:pPr>
            <a:endParaRPr lang="en-GB" sz="2000" dirty="0">
              <a:cs typeface="Arial"/>
            </a:endParaRPr>
          </a:p>
          <a:p>
            <a:pPr>
              <a:spcAft>
                <a:spcPts val="300"/>
              </a:spcAft>
            </a:pPr>
            <a:endParaRPr lang="en-GB" sz="2000" dirty="0">
              <a:solidFill>
                <a:srgbClr val="FF0000"/>
              </a:solidFill>
            </a:endParaRPr>
          </a:p>
          <a:p>
            <a:pPr>
              <a:spcAft>
                <a:spcPts val="300"/>
              </a:spcAft>
            </a:pPr>
            <a:endParaRPr lang="en-GB" sz="2000" dirty="0">
              <a:solidFill>
                <a:srgbClr val="FF0000"/>
              </a:solidFill>
            </a:endParaRPr>
          </a:p>
          <a:p>
            <a:pPr>
              <a:spcAft>
                <a:spcPts val="300"/>
              </a:spcAft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B4449C2-BA0B-E54A-BF43-E34F54124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22" y="188361"/>
            <a:ext cx="10263893" cy="782357"/>
          </a:xfrm>
        </p:spPr>
        <p:txBody>
          <a:bodyPr/>
          <a:lstStyle/>
          <a:p>
            <a:br>
              <a:rPr lang="it-IT" dirty="0"/>
            </a:br>
            <a:r>
              <a:rPr lang="it-IT" dirty="0">
                <a:ea typeface="+mj-lt"/>
                <a:cs typeface="+mj-lt"/>
              </a:rPr>
              <a:t>EPPR work progress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6171B4-850B-274F-81AF-65024B8ADA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28" y="5995903"/>
            <a:ext cx="921903" cy="76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179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8ED5AD8-2E3F-1748-B78E-6AF284781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107" y="981567"/>
            <a:ext cx="10267462" cy="5360619"/>
          </a:xfrm>
        </p:spPr>
        <p:txBody>
          <a:bodyPr anchor="t"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GB" b="1" dirty="0"/>
              <a:t>&lt; June 2022</a:t>
            </a:r>
            <a:endParaRPr lang="en-GB" dirty="0"/>
          </a:p>
          <a:p>
            <a:pPr>
              <a:spcAft>
                <a:spcPts val="300"/>
              </a:spcAft>
            </a:pPr>
            <a:r>
              <a:rPr lang="en-GB" sz="2400" dirty="0"/>
              <a:t>To get GTR2 </a:t>
            </a:r>
            <a:r>
              <a:rPr lang="en-GB" sz="2400" dirty="0" err="1"/>
              <a:t>Amd</a:t>
            </a:r>
            <a:r>
              <a:rPr lang="en-GB" dirty="0"/>
              <a:t>. 5 and DUR GTR adopted at June WP29</a:t>
            </a:r>
            <a:endParaRPr lang="en-GB" sz="2400" dirty="0"/>
          </a:p>
          <a:p>
            <a:pPr marL="0" indent="0">
              <a:spcAft>
                <a:spcPts val="300"/>
              </a:spcAft>
              <a:buNone/>
            </a:pPr>
            <a:endParaRPr lang="en-GB" sz="2400" dirty="0"/>
          </a:p>
          <a:p>
            <a:pPr marL="0" indent="0">
              <a:spcAft>
                <a:spcPts val="600"/>
              </a:spcAft>
              <a:buNone/>
            </a:pPr>
            <a:r>
              <a:rPr lang="en-GB" b="1" dirty="0"/>
              <a:t>June 2022 GRPE</a:t>
            </a:r>
            <a:endParaRPr lang="en-GB" sz="2400" dirty="0"/>
          </a:p>
          <a:p>
            <a:pPr>
              <a:spcAft>
                <a:spcPts val="300"/>
              </a:spcAft>
            </a:pPr>
            <a:r>
              <a:rPr lang="en-GB" sz="2400" dirty="0"/>
              <a:t>Ad-interim report of the IWG to GRPE due, with an outlook on future activities and potential review of the IWG Terms of Reference.</a:t>
            </a:r>
          </a:p>
          <a:p>
            <a:pPr marL="0" indent="0">
              <a:spcAft>
                <a:spcPts val="300"/>
              </a:spcAft>
              <a:buNone/>
            </a:pPr>
            <a:endParaRPr lang="en-GB" sz="2400" dirty="0"/>
          </a:p>
          <a:p>
            <a:pPr marL="0" indent="0">
              <a:spcAft>
                <a:spcPts val="300"/>
              </a:spcAft>
              <a:buNone/>
            </a:pPr>
            <a:r>
              <a:rPr lang="en-GB" b="1" dirty="0"/>
              <a:t>&gt; June 2022 GRPE</a:t>
            </a:r>
            <a:endParaRPr lang="en-GB" sz="2400" dirty="0"/>
          </a:p>
          <a:p>
            <a:pPr>
              <a:spcAft>
                <a:spcPts val="300"/>
              </a:spcAft>
            </a:pPr>
            <a:r>
              <a:rPr lang="en-GB" dirty="0"/>
              <a:t>As noted in GRPE-83-28 EPPR Status Report at Jun 2021, ref. future activities the IWG is already considering:</a:t>
            </a:r>
          </a:p>
          <a:p>
            <a:pPr lvl="1">
              <a:spcAft>
                <a:spcPts val="600"/>
              </a:spcAft>
            </a:pPr>
            <a:r>
              <a:rPr lang="en-IE" dirty="0"/>
              <a:t>Unified rules and test procedures to measure power and torque for 2- and 3-wheelers</a:t>
            </a:r>
          </a:p>
          <a:p>
            <a:pPr lvl="1">
              <a:spcAft>
                <a:spcPts val="600"/>
              </a:spcAft>
            </a:pPr>
            <a:r>
              <a:rPr lang="en-IE" dirty="0"/>
              <a:t>The transposition of UN GTR 2 into a UN Regulation</a:t>
            </a:r>
            <a:endParaRPr lang="en-GB" sz="2400" dirty="0"/>
          </a:p>
          <a:p>
            <a:pPr marL="0" indent="0">
              <a:spcAft>
                <a:spcPts val="300"/>
              </a:spcAft>
              <a:buNone/>
            </a:pPr>
            <a:endParaRPr lang="en-GB" sz="2000" dirty="0"/>
          </a:p>
          <a:p>
            <a:pPr>
              <a:spcAft>
                <a:spcPts val="300"/>
              </a:spcAft>
            </a:pPr>
            <a:endParaRPr lang="en-GB" sz="2000" dirty="0">
              <a:cs typeface="Arial"/>
            </a:endParaRPr>
          </a:p>
          <a:p>
            <a:pPr>
              <a:spcAft>
                <a:spcPts val="300"/>
              </a:spcAft>
            </a:pPr>
            <a:endParaRPr lang="en-GB" sz="2000" dirty="0">
              <a:solidFill>
                <a:srgbClr val="FF0000"/>
              </a:solidFill>
            </a:endParaRPr>
          </a:p>
          <a:p>
            <a:pPr>
              <a:spcAft>
                <a:spcPts val="300"/>
              </a:spcAft>
            </a:pPr>
            <a:endParaRPr lang="en-GB" sz="2000" dirty="0">
              <a:solidFill>
                <a:srgbClr val="FF0000"/>
              </a:solidFill>
            </a:endParaRPr>
          </a:p>
          <a:p>
            <a:pPr>
              <a:spcAft>
                <a:spcPts val="300"/>
              </a:spcAft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B4449C2-BA0B-E54A-BF43-E34F54124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22" y="188361"/>
            <a:ext cx="10263893" cy="782357"/>
          </a:xfrm>
        </p:spPr>
        <p:txBody>
          <a:bodyPr/>
          <a:lstStyle/>
          <a:p>
            <a:br>
              <a:rPr lang="it-IT" dirty="0"/>
            </a:br>
            <a:r>
              <a:rPr lang="it-IT" dirty="0">
                <a:ea typeface="+mj-lt"/>
                <a:cs typeface="+mj-lt"/>
              </a:rPr>
              <a:t>EPPR </a:t>
            </a:r>
            <a:r>
              <a:rPr lang="it-IT" dirty="0" err="1">
                <a:ea typeface="+mj-lt"/>
                <a:cs typeface="+mj-lt"/>
              </a:rPr>
              <a:t>outlook</a:t>
            </a:r>
            <a:endParaRPr lang="it-IT" dirty="0">
              <a:ea typeface="+mj-lt"/>
              <a:cs typeface="+mj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6171B4-850B-274F-81AF-65024B8ADA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28" y="5995903"/>
            <a:ext cx="921903" cy="76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258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8ED5AD8-2E3F-1748-B78E-6AF284781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107" y="981567"/>
            <a:ext cx="10267462" cy="5360619"/>
          </a:xfrm>
        </p:spPr>
        <p:txBody>
          <a:bodyPr anchor="t"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GB" b="1" dirty="0"/>
              <a:t>Leadership Team lacking:</a:t>
            </a:r>
            <a:endParaRPr lang="en-GB" dirty="0"/>
          </a:p>
          <a:p>
            <a:pPr>
              <a:spcAft>
                <a:spcPts val="300"/>
              </a:spcAft>
            </a:pPr>
            <a:r>
              <a:rPr lang="en-GB" sz="2000" dirty="0"/>
              <a:t>Chair/EC retired end of August 2021</a:t>
            </a:r>
          </a:p>
          <a:p>
            <a:pPr>
              <a:spcAft>
                <a:spcPts val="300"/>
              </a:spcAft>
            </a:pPr>
            <a:r>
              <a:rPr lang="en-GB" sz="2000" dirty="0"/>
              <a:t>Vice-Chair/Japan concluded his assignment in July</a:t>
            </a:r>
          </a:p>
          <a:p>
            <a:pPr>
              <a:spcAft>
                <a:spcPts val="300"/>
              </a:spcAft>
            </a:pPr>
            <a:endParaRPr lang="en-GB" sz="2000" dirty="0"/>
          </a:p>
          <a:p>
            <a:pPr>
              <a:spcAft>
                <a:spcPts val="300"/>
              </a:spcAft>
            </a:pPr>
            <a:r>
              <a:rPr lang="en-GB" sz="2000" dirty="0">
                <a:solidFill>
                  <a:srgbClr val="FF0000"/>
                </a:solidFill>
              </a:rPr>
              <a:t>No candidatures submitted so far for the above roles</a:t>
            </a:r>
          </a:p>
          <a:p>
            <a:pPr>
              <a:spcAft>
                <a:spcPts val="300"/>
              </a:spcAft>
            </a:pPr>
            <a:r>
              <a:rPr lang="en-GB" sz="2000" dirty="0">
                <a:solidFill>
                  <a:srgbClr val="FF0000"/>
                </a:solidFill>
              </a:rPr>
              <a:t>-&gt; Activities at a stalemate</a:t>
            </a:r>
          </a:p>
          <a:p>
            <a:pPr>
              <a:spcAft>
                <a:spcPts val="300"/>
              </a:spcAft>
            </a:pPr>
            <a:r>
              <a:rPr lang="en-GB" sz="2000" dirty="0">
                <a:solidFill>
                  <a:srgbClr val="FF0000"/>
                </a:solidFill>
              </a:rPr>
              <a:t>Candidates?</a:t>
            </a:r>
          </a:p>
          <a:p>
            <a:pPr marL="0" indent="0">
              <a:spcAft>
                <a:spcPts val="300"/>
              </a:spcAft>
              <a:buNone/>
            </a:pPr>
            <a:endParaRPr lang="en-GB" sz="2000" dirty="0"/>
          </a:p>
          <a:p>
            <a:pPr>
              <a:spcAft>
                <a:spcPts val="300"/>
              </a:spcAft>
            </a:pPr>
            <a:endParaRPr lang="en-GB" sz="2000" dirty="0">
              <a:cs typeface="Arial"/>
            </a:endParaRPr>
          </a:p>
          <a:p>
            <a:pPr>
              <a:spcAft>
                <a:spcPts val="300"/>
              </a:spcAft>
            </a:pPr>
            <a:endParaRPr lang="en-GB" sz="2000" dirty="0">
              <a:solidFill>
                <a:srgbClr val="FF0000"/>
              </a:solidFill>
            </a:endParaRPr>
          </a:p>
          <a:p>
            <a:pPr>
              <a:spcAft>
                <a:spcPts val="300"/>
              </a:spcAft>
            </a:pPr>
            <a:endParaRPr lang="en-GB" sz="2000" dirty="0">
              <a:solidFill>
                <a:srgbClr val="FF0000"/>
              </a:solidFill>
            </a:endParaRPr>
          </a:p>
          <a:p>
            <a:pPr>
              <a:spcAft>
                <a:spcPts val="300"/>
              </a:spcAft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B4449C2-BA0B-E54A-BF43-E34F54124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22" y="188361"/>
            <a:ext cx="10263893" cy="782357"/>
          </a:xfrm>
        </p:spPr>
        <p:txBody>
          <a:bodyPr/>
          <a:lstStyle/>
          <a:p>
            <a:br>
              <a:rPr lang="it-IT" dirty="0"/>
            </a:br>
            <a:r>
              <a:rPr lang="it-IT" dirty="0">
                <a:ea typeface="+mj-lt"/>
                <a:cs typeface="+mj-lt"/>
              </a:rPr>
              <a:t>EPPR activities </a:t>
            </a:r>
            <a:r>
              <a:rPr lang="it-IT" dirty="0" err="1">
                <a:ea typeface="+mj-lt"/>
                <a:cs typeface="+mj-lt"/>
              </a:rPr>
              <a:t>at</a:t>
            </a:r>
            <a:r>
              <a:rPr lang="it-IT" dirty="0">
                <a:ea typeface="+mj-lt"/>
                <a:cs typeface="+mj-lt"/>
              </a:rPr>
              <a:t> a </a:t>
            </a:r>
            <a:r>
              <a:rPr lang="it-IT" dirty="0" err="1">
                <a:ea typeface="+mj-lt"/>
                <a:cs typeface="+mj-lt"/>
              </a:rPr>
              <a:t>stalemate</a:t>
            </a:r>
            <a:endParaRPr lang="it-IT" dirty="0">
              <a:ea typeface="+mj-lt"/>
              <a:cs typeface="+mj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6171B4-850B-274F-81AF-65024B8ADA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28" y="5995903"/>
            <a:ext cx="921903" cy="76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885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 you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508D8F1-A763-4DB1-AD5E-9EFF951A55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385" y="3855676"/>
            <a:ext cx="10003692" cy="2120251"/>
          </a:xfrm>
        </p:spPr>
        <p:txBody>
          <a:bodyPr/>
          <a:lstStyle/>
          <a:p>
            <a:r>
              <a:rPr lang="en-US" b="1" dirty="0"/>
              <a:t>You can follow us in:</a:t>
            </a:r>
          </a:p>
          <a:p>
            <a:r>
              <a:rPr lang="en-US" sz="2000" b="1" dirty="0">
                <a:hlinkClick r:id="rId3"/>
              </a:rPr>
              <a:t>https://wiki.unece.org/display/trans/EPPR+Main+activities</a:t>
            </a:r>
            <a:endParaRPr lang="en-US" sz="2000" b="1" dirty="0"/>
          </a:p>
          <a:p>
            <a:endParaRPr lang="en-IE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Picture 7" descr="A picture containing building, window&#10;&#10;Description generated with very high confidence">
            <a:extLst>
              <a:ext uri="{FF2B5EF4-FFF2-40B4-BE49-F238E27FC236}">
                <a16:creationId xmlns:a16="http://schemas.microsoft.com/office/drawing/2014/main" id="{1DA73F81-C410-4433-B8D1-1FE48947A4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540" y="5909223"/>
            <a:ext cx="921903" cy="76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126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JRC palette 1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6ACBF3"/>
      </a:accent1>
      <a:accent2>
        <a:srgbClr val="3E99DA"/>
      </a:accent2>
      <a:accent3>
        <a:srgbClr val="1EC08A"/>
      </a:accent3>
      <a:accent4>
        <a:srgbClr val="ED8D2F"/>
      </a:accent4>
      <a:accent5>
        <a:srgbClr val="F8CC29"/>
      </a:accent5>
      <a:accent6>
        <a:srgbClr val="E76C53"/>
      </a:accent6>
      <a:hlink>
        <a:srgbClr val="0563C1"/>
      </a:hlink>
      <a:folHlink>
        <a:srgbClr val="24337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285750" indent="-285750">
          <a:buClr>
            <a:schemeClr val="accent5"/>
          </a:buClr>
          <a:buFont typeface="Arial"/>
          <a:buChar char="•"/>
          <a:defRPr sz="2400" noProof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C_Presentation.pptx" id="{DF0E4C23-23CF-4CA0-B78D-4EE4E4812529}" vid="{A275074F-6DFA-4FBF-AA5C-38C3649C39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4" ma:contentTypeDescription="Create a new document." ma:contentTypeScope="" ma:versionID="92a9dd4e8c7f8be46150dda41d58f11b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fb9d01cd92e8bcc0c6298e0f34402dac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6E57C6-D863-4294-9D5E-81CD799A5B3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93636B2-9583-4A84-9ECE-368B87161B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9A8CEE-A839-49C1-BAE9-CE6FED8EB9A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800</TotalTime>
  <Words>501</Words>
  <Application>Microsoft Office PowerPoint</Application>
  <PresentationFormat>Widescreen</PresentationFormat>
  <Paragraphs>88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UNECE GRPE Informal Group on  Environmental and Propulsion  Performance Requirements  of L-cat Vehicles (EPPR IWG) </vt:lpstr>
      <vt:lpstr>Content</vt:lpstr>
      <vt:lpstr> EPPR meetings in 2021</vt:lpstr>
      <vt:lpstr> EPPR work progress</vt:lpstr>
      <vt:lpstr> EPPR outlook</vt:lpstr>
      <vt:lpstr> EPPR activities at a stalemate</vt:lpstr>
      <vt:lpstr>Thank you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Yvonne (COMM)</dc:creator>
  <cp:lastModifiedBy>Francois Cuenot</cp:lastModifiedBy>
  <cp:revision>635</cp:revision>
  <dcterms:created xsi:type="dcterms:W3CDTF">2019-08-09T12:06:42Z</dcterms:created>
  <dcterms:modified xsi:type="dcterms:W3CDTF">2021-11-11T17:06:39Z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UniqueId">
    <vt:lpwstr>216256</vt:lpwstr>
  </property>
  <property fmtid="{D5CDD505-2E9C-101B-9397-08002B2CF9AE}" pid="3" name="Jive_LatestUserAccountName">
    <vt:lpwstr>szymapi</vt:lpwstr>
  </property>
  <property fmtid="{D5CDD505-2E9C-101B-9397-08002B2CF9AE}" pid="4" name="Offisync_ProviderInitializationData">
    <vt:lpwstr>https://webgate.ec.europa.eu/connected</vt:lpwstr>
  </property>
  <property fmtid="{D5CDD505-2E9C-101B-9397-08002B2CF9AE}" pid="5" name="Offisync_ServerID">
    <vt:lpwstr>0d3b22a6-6203-4efc-8e8e-b5279256493b</vt:lpwstr>
  </property>
  <property fmtid="{D5CDD505-2E9C-101B-9397-08002B2CF9AE}" pid="6" name="Offisync_UpdateToken">
    <vt:lpwstr>5</vt:lpwstr>
  </property>
  <property fmtid="{D5CDD505-2E9C-101B-9397-08002B2CF9AE}" pid="7" name="Jive_VersionGuid">
    <vt:lpwstr>aeb3aa96-c241-4062-9f49-42fe9fe7e733</vt:lpwstr>
  </property>
  <property fmtid="{D5CDD505-2E9C-101B-9397-08002B2CF9AE}" pid="8" name="ContentTypeId">
    <vt:lpwstr>0x0101003B8422D08C252547BB1CFA7F78E2CB83</vt:lpwstr>
  </property>
</Properties>
</file>