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86244CE-5FA9-428D-BC91-CD14DAAC2FD8}">
          <p14:sldIdLst>
            <p14:sldId id="256"/>
          </p14:sldIdLst>
        </p14:section>
        <p14:section name="Untitled Section" id="{249E8BA3-4756-41AB-8810-25BE3AE401F6}">
          <p14:sldIdLst>
            <p14:sldId id="257"/>
            <p14:sldId id="258"/>
            <p14:sldId id="259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49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885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0106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208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9995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05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58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7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1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27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142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6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9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75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651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C36A5-13CF-4C47-8D54-C5BFE62ADB39}" type="datetimeFigureOut">
              <a:rPr lang="en-US" smtClean="0"/>
              <a:t>10/8/2021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8C9E7AC-7C99-4956-9489-78BD41ACA2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4033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ishkek Бишкек с высоты">
            <a:extLst>
              <a:ext uri="{FF2B5EF4-FFF2-40B4-BE49-F238E27FC236}">
                <a16:creationId xmlns:a16="http://schemas.microsoft.com/office/drawing/2014/main" id="{BDB7D5CE-27FB-42DB-B5E5-1EF9C05B5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E99F1B-15EA-47F0-A783-DDAAD43741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2532" y="2605849"/>
            <a:ext cx="7766936" cy="164630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Urban Mobility Bishkek 2021</a:t>
            </a:r>
          </a:p>
        </p:txBody>
      </p:sp>
      <p:pic>
        <p:nvPicPr>
          <p:cNvPr id="5" name="Рисунок 18">
            <a:extLst>
              <a:ext uri="{FF2B5EF4-FFF2-40B4-BE49-F238E27FC236}">
                <a16:creationId xmlns:a16="http://schemas.microsoft.com/office/drawing/2014/main" id="{D8157524-506D-4E92-BDCC-3E80E24D4F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75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513" y="0"/>
            <a:ext cx="633487" cy="6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52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ishkek Бишкек с высоты Площадь Ала-Тоо">
            <a:extLst>
              <a:ext uri="{FF2B5EF4-FFF2-40B4-BE49-F238E27FC236}">
                <a16:creationId xmlns:a16="http://schemas.microsoft.com/office/drawing/2014/main" id="{06BA0ECD-DEF2-4F71-ACA1-B851937CC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BC3894-6876-46DB-9386-152F8BFA2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Bishkek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EED81-2B18-4B23-B889-216B7B7C2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Capital city 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Population – 1 074 k ppl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Public transportation – 127 trolleybuses, 105 buses, 1400 microbuses 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Passengers per year in public transportation – 192 341 k pass. 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Taxi operators – 21 </a:t>
            </a:r>
          </a:p>
          <a:p>
            <a:r>
              <a:rPr lang="it-IT" sz="2400" b="1" dirty="0">
                <a:solidFill>
                  <a:schemeClr val="bg1"/>
                </a:solidFill>
              </a:rPr>
              <a:t>Avialable services – Taxi, Buses, Trolleybuses. </a:t>
            </a:r>
          </a:p>
          <a:p>
            <a:endParaRPr lang="it-IT" sz="2400" b="1" dirty="0">
              <a:solidFill>
                <a:schemeClr val="bg1"/>
              </a:solidFill>
            </a:endParaRPr>
          </a:p>
          <a:p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Рисунок 18">
            <a:extLst>
              <a:ext uri="{FF2B5EF4-FFF2-40B4-BE49-F238E27FC236}">
                <a16:creationId xmlns:a16="http://schemas.microsoft.com/office/drawing/2014/main" id="{EEA2FB45-FEB5-49AF-A125-F6462BB1DF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75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513" y="0"/>
            <a:ext cx="633487" cy="6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579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ishkek Бишкек с высоты Площадь Ала-Тоо">
            <a:extLst>
              <a:ext uri="{FF2B5EF4-FFF2-40B4-BE49-F238E27FC236}">
                <a16:creationId xmlns:a16="http://schemas.microsoft.com/office/drawing/2014/main" id="{53C3427E-0965-4DCD-9108-2ACB14A5E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9841D0-2188-45E7-81C7-12D9D0874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71718-C756-4123-9C49-71490D646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Deviation of weather from -9 to +32 Celsius 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Low quality of the pedestrian routes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Cycle lanes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Parking for electric cars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Parking for shared mobility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No laws specified for shared mobility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Increasing traffic jams every year 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Decreasing air quality</a:t>
            </a:r>
          </a:p>
          <a:p>
            <a:pPr marL="0" indent="0">
              <a:buNone/>
            </a:pPr>
            <a:endParaRPr lang="en-US" sz="2000" b="1" dirty="0">
              <a:solidFill>
                <a:schemeClr val="bg1"/>
              </a:solidFill>
            </a:endParaRPr>
          </a:p>
          <a:p>
            <a:endParaRPr 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630D7EB-9F35-4351-99D2-D593B1EA0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28596"/>
              </p:ext>
            </p:extLst>
          </p:nvPr>
        </p:nvGraphicFramePr>
        <p:xfrm>
          <a:off x="677334" y="2607608"/>
          <a:ext cx="7924800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8302204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3010364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2815559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60864409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5754245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9392533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5635499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23403245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7749092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196917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6645108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8173996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468121936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Average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Jan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Feb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Mar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Apr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May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Jun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Jul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Aug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Sep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Oct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Nov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Dec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936878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High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3°C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11°C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19°C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24°C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29°C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31°C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 dirty="0">
                          <a:effectLst/>
                        </a:rPr>
                        <a:t>30°C</a:t>
                      </a:r>
                      <a:endParaRPr lang="en-US" sz="1100" b="0" i="0" u="none" strike="noStrike" dirty="0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25°C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17°C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10°C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3°C</a:t>
                      </a:r>
                      <a:endParaRPr lang="en-US" sz="1100" b="0" i="0" u="none" strike="noStrike">
                        <a:solidFill>
                          <a:srgbClr val="BA454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8890135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Temp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-4°C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-2°C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5°C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13°C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18°C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23°C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25°C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 dirty="0">
                          <a:effectLst/>
                        </a:rPr>
                        <a:t>24°C</a:t>
                      </a:r>
                      <a:endParaRPr lang="en-US" sz="1100" b="0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18°C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11°C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4°C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-2°C</a:t>
                      </a:r>
                      <a:endParaRPr lang="en-US" sz="1100" b="0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27071888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Low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-8°C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-6°C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-0°C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7°C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12°C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16°C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 dirty="0">
                          <a:effectLst/>
                        </a:rPr>
                        <a:t>18°C</a:t>
                      </a:r>
                      <a:endParaRPr lang="en-US" sz="1100" b="0" i="0" u="none" strike="noStrike" dirty="0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16°C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11°C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5°C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>
                          <a:effectLst/>
                        </a:rPr>
                        <a:t>-1°C</a:t>
                      </a:r>
                      <a:endParaRPr lang="en-US" sz="1100" b="0" i="0" u="none" strike="noStrike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100" u="none" strike="noStrike" dirty="0">
                          <a:effectLst/>
                        </a:rPr>
                        <a:t>-6°C</a:t>
                      </a:r>
                      <a:endParaRPr lang="en-US" sz="1100" b="0" i="0" u="none" strike="noStrike" dirty="0">
                        <a:solidFill>
                          <a:srgbClr val="4646B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71314362"/>
                  </a:ext>
                </a:extLst>
              </a:tr>
            </a:tbl>
          </a:graphicData>
        </a:graphic>
      </p:graphicFrame>
      <p:pic>
        <p:nvPicPr>
          <p:cNvPr id="7" name="Рисунок 18">
            <a:extLst>
              <a:ext uri="{FF2B5EF4-FFF2-40B4-BE49-F238E27FC236}">
                <a16:creationId xmlns:a16="http://schemas.microsoft.com/office/drawing/2014/main" id="{C0AFDD43-473F-4EA6-BCF9-439F4DAAB5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75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513" y="0"/>
            <a:ext cx="633487" cy="6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1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ishkek Бишкек с высоты Площадь Ала-Тоо">
            <a:extLst>
              <a:ext uri="{FF2B5EF4-FFF2-40B4-BE49-F238E27FC236}">
                <a16:creationId xmlns:a16="http://schemas.microsoft.com/office/drawing/2014/main" id="{66266D54-300F-4E52-A7A1-5E21DC13E8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1635AD-B205-4AC9-AC75-094EC7982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strategies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DE494-9FB5-444B-BA82-6A9FB064D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Creating SUMP</a:t>
            </a:r>
          </a:p>
          <a:p>
            <a:r>
              <a:rPr lang="en-US" sz="2400" b="1">
                <a:solidFill>
                  <a:schemeClr val="bg1"/>
                </a:solidFill>
              </a:rPr>
              <a:t>Collective and Intelligent Mobility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Adjusting sidewalks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Provide bike stations around the city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Prepare laws to control the rise of the shared mobility 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Provide special parking lots for shared mobility and electric cars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Attracting more users to drive more environmentally friendly vehicles (electric cars, bikes, e-scooters, e-mopeds)  </a:t>
            </a:r>
          </a:p>
        </p:txBody>
      </p:sp>
      <p:pic>
        <p:nvPicPr>
          <p:cNvPr id="6" name="Рисунок 18">
            <a:extLst>
              <a:ext uri="{FF2B5EF4-FFF2-40B4-BE49-F238E27FC236}">
                <a16:creationId xmlns:a16="http://schemas.microsoft.com/office/drawing/2014/main" id="{D19CA864-B85C-4767-994A-6AAF06A683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75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513" y="0"/>
            <a:ext cx="633487" cy="6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73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ishkek Бишкек с высоты Башня с часами у Кыргызтелекома">
            <a:extLst>
              <a:ext uri="{FF2B5EF4-FFF2-40B4-BE49-F238E27FC236}">
                <a16:creationId xmlns:a16="http://schemas.microsoft.com/office/drawing/2014/main" id="{E346DC05-B795-4323-9217-A8DEB50FF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33B2D5-A512-434A-97CA-6BE3E8730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3FC0B-6B12-4913-A4B4-2F50D0323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28373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tx1"/>
                </a:solidFill>
              </a:rPr>
              <a:t>Learning from the best experiences try to adjust and prepare for the shared mobility 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Make Bishkek more attractive for shared mobility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Quality of the pedestrian roues is already increasing 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Decrease emission from the private vehicles</a:t>
            </a:r>
          </a:p>
        </p:txBody>
      </p:sp>
      <p:pic>
        <p:nvPicPr>
          <p:cNvPr id="6" name="Рисунок 18">
            <a:extLst>
              <a:ext uri="{FF2B5EF4-FFF2-40B4-BE49-F238E27FC236}">
                <a16:creationId xmlns:a16="http://schemas.microsoft.com/office/drawing/2014/main" id="{58BEF4A0-3F7A-4BDF-ADEB-5A19D5092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875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8513" y="0"/>
            <a:ext cx="633487" cy="6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97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ishkek Бишкек с высоты Башня с часами у Кыргызтелекома">
            <a:extLst>
              <a:ext uri="{FF2B5EF4-FFF2-40B4-BE49-F238E27FC236}">
                <a16:creationId xmlns:a16="http://schemas.microsoft.com/office/drawing/2014/main" id="{07BE653F-48CF-495B-AD59-75D690EA3F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78" r="15783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BE9CF8-8A14-4CBE-B53A-FB60E6BCD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144" y="2945589"/>
            <a:ext cx="10023709" cy="966822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81348301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171</TotalTime>
  <Words>319</Words>
  <Application>Microsoft Office PowerPoint</Application>
  <PresentationFormat>Widescreen</PresentationFormat>
  <Paragraphs>85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Trebuchet MS</vt:lpstr>
      <vt:lpstr>Wingdings 3</vt:lpstr>
      <vt:lpstr>Facet</vt:lpstr>
      <vt:lpstr>Urban Mobility Bishkek 2021</vt:lpstr>
      <vt:lpstr>Bishkek</vt:lpstr>
      <vt:lpstr>Issues </vt:lpstr>
      <vt:lpstr>Proposed strategies </vt:lpstr>
      <vt:lpstr>Conclusion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Urban Mobility Bishkek 2021</dc:title>
  <dc:creator>Sultan</dc:creator>
  <cp:lastModifiedBy>Sultan</cp:lastModifiedBy>
  <cp:revision>3</cp:revision>
  <dcterms:created xsi:type="dcterms:W3CDTF">2021-10-07T22:45:27Z</dcterms:created>
  <dcterms:modified xsi:type="dcterms:W3CDTF">2021-10-08T01:37:24Z</dcterms:modified>
</cp:coreProperties>
</file>