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6" r:id="rId2"/>
    <p:sldId id="288" r:id="rId3"/>
    <p:sldId id="289" r:id="rId4"/>
    <p:sldId id="290" r:id="rId5"/>
    <p:sldId id="291" r:id="rId6"/>
    <p:sldId id="292" r:id="rId7"/>
    <p:sldId id="287" r:id="rId8"/>
    <p:sldId id="293" r:id="rId9"/>
    <p:sldId id="294" r:id="rId10"/>
    <p:sldId id="295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17" autoAdjust="0"/>
  </p:normalViewPr>
  <p:slideViewPr>
    <p:cSldViewPr>
      <p:cViewPr varScale="1">
        <p:scale>
          <a:sx n="105" d="100"/>
          <a:sy n="105" d="100"/>
        </p:scale>
        <p:origin x="171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75681-A945-4679-B1EA-9C9556FEFF8E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DBDF0-D6DF-4366-837B-5DF7465AF56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503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19/07/2021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R149-Stage II-Step 1_Main changes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19/07/2021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R149-Stage II-Step 1_Main changes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19/07/2021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R149-Stage II-Step 1_Main changes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13/10/2021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19/07/2021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R149-Stage II-Step 1_Main changes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19/07/2021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R149-Stage II-Step 1_Main changes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19/07/2021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R149-Stage II-Step 1_Main changes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19/07/2021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R149-Stage II-Step 1_Main changes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19/07/2021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R149-Stage II-Step 1_Main changes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19/07/2021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R149-Stage II-Step 1_Main changes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19/07/2021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R149-Stage II-Step 1_Main changes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de-DE"/>
              <a:t>19/07/2021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/>
              <a:t>R149-Stage II-Step 1_Main changes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CustomShape 17"/>
          <p:cNvSpPr/>
          <p:nvPr/>
        </p:nvSpPr>
        <p:spPr>
          <a:xfrm>
            <a:off x="600392" y="2924944"/>
            <a:ext cx="7942886" cy="227609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lang="en-GB" sz="280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This presentation supports the draft proposal for the </a:t>
            </a:r>
          </a:p>
          <a:p>
            <a:pPr algn="ctr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lang="en-GB" sz="280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new 01 series of amendments to </a:t>
            </a:r>
          </a:p>
          <a:p>
            <a:pPr algn="ctr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lang="en-GB" sz="280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UN Regulation No. 149</a:t>
            </a:r>
          </a:p>
          <a:p>
            <a:pPr algn="ctr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lang="en-GB" sz="280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(</a:t>
            </a:r>
            <a:r>
              <a:rPr lang="en-GB" sz="2800" strike="noStrike" spc="-1" dirty="0">
                <a:solidFill>
                  <a:srgbClr val="000000"/>
                </a:solidFill>
                <a:latin typeface="Times New Roman"/>
              </a:rPr>
              <a:t>GRE/2021/14)</a:t>
            </a:r>
            <a:endParaRPr lang="en-GB" sz="2800" strike="noStrike" spc="-1" dirty="0">
              <a:latin typeface="Arial"/>
            </a:endParaRPr>
          </a:p>
        </p:txBody>
      </p:sp>
      <p:sp>
        <p:nvSpPr>
          <p:cNvPr id="8" name="CustomShape 14">
            <a:extLst>
              <a:ext uri="{FF2B5EF4-FFF2-40B4-BE49-F238E27FC236}">
                <a16:creationId xmlns:a16="http://schemas.microsoft.com/office/drawing/2014/main" id="{DE2EB65A-6FB5-4094-94A9-66A9D4B25017}"/>
              </a:ext>
            </a:extLst>
          </p:cNvPr>
          <p:cNvSpPr/>
          <p:nvPr/>
        </p:nvSpPr>
        <p:spPr>
          <a:xfrm>
            <a:off x="544145" y="260648"/>
            <a:ext cx="8280120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de-DE" sz="1800" b="1" strike="noStrike" spc="-1" dirty="0">
                <a:solidFill>
                  <a:srgbClr val="000000"/>
                </a:solidFill>
                <a:latin typeface="Tw Cen MT"/>
                <a:ea typeface="DejaVu Sans"/>
              </a:rPr>
              <a:t>GRE IWG „</a:t>
            </a:r>
            <a:r>
              <a:rPr lang="de-DE" sz="1800" b="1" strike="noStrike" spc="-1" dirty="0" err="1">
                <a:solidFill>
                  <a:srgbClr val="000000"/>
                </a:solidFill>
                <a:latin typeface="Tw Cen MT"/>
                <a:ea typeface="DejaVu Sans"/>
              </a:rPr>
              <a:t>Simplification</a:t>
            </a:r>
            <a:r>
              <a:rPr lang="de-DE" sz="1800" b="1" strike="noStrike" spc="-1" dirty="0">
                <a:solidFill>
                  <a:srgbClr val="000000"/>
                </a:solidFill>
                <a:latin typeface="Tw Cen MT"/>
                <a:ea typeface="DejaVu Sans"/>
              </a:rPr>
              <a:t> </a:t>
            </a:r>
            <a:r>
              <a:rPr lang="de-DE" sz="1800" b="1" strike="noStrike" spc="-1" dirty="0" err="1">
                <a:solidFill>
                  <a:srgbClr val="000000"/>
                </a:solidFill>
                <a:latin typeface="Tw Cen MT"/>
                <a:ea typeface="DejaVu Sans"/>
              </a:rPr>
              <a:t>of</a:t>
            </a:r>
            <a:r>
              <a:rPr lang="de-DE" sz="1800" b="1" strike="noStrike" spc="-1" dirty="0">
                <a:solidFill>
                  <a:srgbClr val="000000"/>
                </a:solidFill>
                <a:latin typeface="Tw Cen MT"/>
                <a:ea typeface="DejaVu Sans"/>
              </a:rPr>
              <a:t> </a:t>
            </a:r>
            <a:r>
              <a:rPr lang="de-DE" sz="1800" b="1" strike="noStrike" spc="-1" dirty="0" err="1">
                <a:solidFill>
                  <a:srgbClr val="000000"/>
                </a:solidFill>
                <a:latin typeface="Tw Cen MT"/>
                <a:ea typeface="DejaVu Sans"/>
              </a:rPr>
              <a:t>Lighting</a:t>
            </a:r>
            <a:r>
              <a:rPr lang="de-DE" sz="1800" b="1" strike="noStrike" spc="-1" dirty="0">
                <a:solidFill>
                  <a:srgbClr val="000000"/>
                </a:solidFill>
                <a:latin typeface="Tw Cen MT"/>
                <a:ea typeface="DejaVu Sans"/>
              </a:rPr>
              <a:t> and Light-</a:t>
            </a:r>
            <a:r>
              <a:rPr lang="de-DE" sz="1800" b="1" strike="noStrike" spc="-1" dirty="0" err="1">
                <a:solidFill>
                  <a:srgbClr val="000000"/>
                </a:solidFill>
                <a:latin typeface="Tw Cen MT"/>
                <a:ea typeface="DejaVu Sans"/>
              </a:rPr>
              <a:t>Signalling</a:t>
            </a:r>
            <a:r>
              <a:rPr lang="de-DE" sz="1800" b="1" strike="noStrike" spc="-1" dirty="0">
                <a:solidFill>
                  <a:srgbClr val="000000"/>
                </a:solidFill>
                <a:latin typeface="Tw Cen MT"/>
                <a:ea typeface="DejaVu Sans"/>
              </a:rPr>
              <a:t> </a:t>
            </a:r>
            <a:r>
              <a:rPr lang="de-DE" sz="1800" b="1" strike="noStrike" spc="-1" dirty="0" err="1">
                <a:solidFill>
                  <a:srgbClr val="000000"/>
                </a:solidFill>
                <a:latin typeface="Tw Cen MT"/>
                <a:ea typeface="DejaVu Sans"/>
              </a:rPr>
              <a:t>Regulations</a:t>
            </a:r>
            <a:r>
              <a:rPr lang="de-DE" sz="1800" b="1" strike="noStrike" spc="-1" dirty="0">
                <a:solidFill>
                  <a:srgbClr val="000000"/>
                </a:solidFill>
                <a:latin typeface="Tw Cen MT"/>
                <a:ea typeface="DejaVu Sans"/>
              </a:rPr>
              <a:t>“</a:t>
            </a:r>
            <a:endParaRPr lang="de-DE" sz="18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de-DE" sz="1800" b="1" strike="noStrike" spc="-1" dirty="0">
                <a:solidFill>
                  <a:srgbClr val="000000"/>
                </a:solidFill>
                <a:latin typeface="Tw Cen MT"/>
                <a:ea typeface="DejaVu Sans"/>
              </a:rPr>
              <a:t>Reg. 149 Stage II, </a:t>
            </a:r>
            <a:r>
              <a:rPr lang="de-DE" sz="1800" b="1" strike="noStrike" spc="-1" dirty="0" err="1">
                <a:solidFill>
                  <a:srgbClr val="000000"/>
                </a:solidFill>
                <a:latin typeface="Tw Cen MT"/>
                <a:ea typeface="DejaVu Sans"/>
              </a:rPr>
              <a:t>Step</a:t>
            </a:r>
            <a:r>
              <a:rPr lang="de-DE" sz="1800" b="1" strike="noStrike" spc="-1" dirty="0">
                <a:solidFill>
                  <a:srgbClr val="000000"/>
                </a:solidFill>
                <a:latin typeface="Tw Cen MT"/>
                <a:ea typeface="DejaVu Sans"/>
              </a:rPr>
              <a:t> 1 – Summary</a:t>
            </a:r>
            <a:endParaRPr lang="de-DE" sz="1800" b="0" strike="noStrike" spc="-1" dirty="0">
              <a:latin typeface="Arial"/>
            </a:endParaRPr>
          </a:p>
        </p:txBody>
      </p:sp>
      <p:grpSp>
        <p:nvGrpSpPr>
          <p:cNvPr id="9" name="Group 45">
            <a:extLst>
              <a:ext uri="{FF2B5EF4-FFF2-40B4-BE49-F238E27FC236}">
                <a16:creationId xmlns:a16="http://schemas.microsoft.com/office/drawing/2014/main" id="{DF4CEBCA-EDCC-44BB-89A6-12B5449232BD}"/>
              </a:ext>
            </a:extLst>
          </p:cNvPr>
          <p:cNvGrpSpPr/>
          <p:nvPr/>
        </p:nvGrpSpPr>
        <p:grpSpPr>
          <a:xfrm>
            <a:off x="312392" y="260648"/>
            <a:ext cx="576000" cy="585125"/>
            <a:chOff x="689880" y="173403"/>
            <a:chExt cx="576000" cy="585125"/>
          </a:xfrm>
        </p:grpSpPr>
        <p:sp>
          <p:nvSpPr>
            <p:cNvPr id="10" name="CustomShape 4">
              <a:extLst>
                <a:ext uri="{FF2B5EF4-FFF2-40B4-BE49-F238E27FC236}">
                  <a16:creationId xmlns:a16="http://schemas.microsoft.com/office/drawing/2014/main" id="{74974B84-20FA-46DF-84AF-DE74E6DECC81}"/>
                </a:ext>
              </a:extLst>
            </p:cNvPr>
            <p:cNvSpPr/>
            <p:nvPr/>
          </p:nvSpPr>
          <p:spPr>
            <a:xfrm>
              <a:off x="723608" y="173403"/>
              <a:ext cx="540000" cy="5400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lumMod val="75000"/>
                <a:lumOff val="25000"/>
              </a:schemeClr>
            </a:solidFill>
            <a:ln w="38160">
              <a:solidFill>
                <a:schemeClr val="accent1">
                  <a:lumMod val="60000"/>
                  <a:lumOff val="40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1" name="CustomShape 5">
              <a:extLst>
                <a:ext uri="{FF2B5EF4-FFF2-40B4-BE49-F238E27FC236}">
                  <a16:creationId xmlns:a16="http://schemas.microsoft.com/office/drawing/2014/main" id="{4F462318-955D-43CE-A4AB-E7CB92D05480}"/>
                </a:ext>
              </a:extLst>
            </p:cNvPr>
            <p:cNvSpPr/>
            <p:nvPr/>
          </p:nvSpPr>
          <p:spPr>
            <a:xfrm>
              <a:off x="689880" y="183734"/>
              <a:ext cx="576000" cy="574794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 algn="ctr">
                <a:lnSpc>
                  <a:spcPts val="1199"/>
                </a:lnSpc>
              </a:pPr>
              <a:r>
                <a:rPr lang="en-GB" sz="1600" b="1" strike="noStrike" spc="-1" dirty="0">
                  <a:solidFill>
                    <a:schemeClr val="bg1"/>
                  </a:solidFill>
                  <a:latin typeface="Courier New"/>
                  <a:ea typeface="DejaVu Sans"/>
                </a:rPr>
                <a:t>GRE</a:t>
              </a:r>
              <a:endParaRPr lang="en-GB" sz="1600" b="0" strike="noStrike" spc="-1" dirty="0">
                <a:solidFill>
                  <a:schemeClr val="bg1"/>
                </a:solidFill>
                <a:latin typeface="Arial"/>
              </a:endParaRPr>
            </a:p>
            <a:p>
              <a:pPr algn="ctr">
                <a:lnSpc>
                  <a:spcPts val="1199"/>
                </a:lnSpc>
              </a:pPr>
              <a:r>
                <a:rPr lang="en-GB" sz="1600" b="1" strike="noStrike" spc="-1" dirty="0">
                  <a:solidFill>
                    <a:schemeClr val="bg1"/>
                  </a:solidFill>
                  <a:latin typeface="Courier New"/>
                  <a:ea typeface="DejaVu Sans"/>
                </a:rPr>
                <a:t>IWG</a:t>
              </a:r>
              <a:endParaRPr lang="en-GB" sz="1600" b="0" strike="noStrike" spc="-1" dirty="0">
                <a:solidFill>
                  <a:schemeClr val="bg1"/>
                </a:solidFill>
                <a:latin typeface="Arial"/>
              </a:endParaRPr>
            </a:p>
            <a:p>
              <a:pPr algn="ctr">
                <a:lnSpc>
                  <a:spcPts val="1199"/>
                </a:lnSpc>
              </a:pPr>
              <a:r>
                <a:rPr lang="en-GB" sz="1600" b="1" strike="noStrike" spc="-1" dirty="0">
                  <a:solidFill>
                    <a:schemeClr val="bg1"/>
                  </a:solidFill>
                  <a:latin typeface="Courier New"/>
                  <a:ea typeface="DejaVu Sans"/>
                </a:rPr>
                <a:t>SLR</a:t>
              </a:r>
              <a:endParaRPr lang="en-GB" sz="1600" b="0" strike="noStrike" spc="-1" dirty="0">
                <a:solidFill>
                  <a:schemeClr val="bg1"/>
                </a:solidFill>
                <a:latin typeface="Arial"/>
              </a:endParaRPr>
            </a:p>
          </p:txBody>
        </p:sp>
      </p:grp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3EC2E604-5042-44F6-8ED3-FC82BD4564A8}"/>
              </a:ext>
            </a:extLst>
          </p:cNvPr>
          <p:cNvSpPr txBox="1"/>
          <p:nvPr/>
        </p:nvSpPr>
        <p:spPr>
          <a:xfrm>
            <a:off x="589392" y="1389878"/>
            <a:ext cx="352839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Informal document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GRE-85-04</a:t>
            </a:r>
            <a:endParaRPr lang="it-IT" sz="1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>
              <a:tabLst>
                <a:tab pos="2969895" algn="ctr"/>
                <a:tab pos="5940425" algn="r"/>
              </a:tabLst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8</a:t>
            </a:r>
            <a:r>
              <a:rPr lang="en-US" sz="14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Arial" panose="020B0604020202020204" pitchFamily="34" charset="0"/>
              </a:rPr>
              <a:t>5</a:t>
            </a:r>
            <a:r>
              <a:rPr lang="en-US" sz="1400" baseline="300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Arial" panose="020B0604020202020204" pitchFamily="34" charset="0"/>
              </a:rPr>
              <a:t>th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GRE, </a:t>
            </a:r>
            <a:r>
              <a:rPr lang="en-US" sz="14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Arial" panose="020B0604020202020204" pitchFamily="34" charset="0"/>
              </a:rPr>
              <a:t>26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en-US" sz="14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Arial" panose="020B0604020202020204" pitchFamily="34" charset="0"/>
              </a:rPr>
              <a:t>29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October 20</a:t>
            </a:r>
            <a:r>
              <a:rPr lang="en-US" sz="14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Arial" panose="020B0604020202020204" pitchFamily="34" charset="0"/>
              </a:rPr>
              <a:t>21</a:t>
            </a:r>
            <a:endParaRPr lang="it-IT" sz="1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Agenda item 4 (c)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501367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6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061478"/>
              </p:ext>
            </p:extLst>
          </p:nvPr>
        </p:nvGraphicFramePr>
        <p:xfrm>
          <a:off x="395536" y="1268760"/>
          <a:ext cx="8352927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95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Base document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Paragraph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Content of the proposed change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SLR-39-11/Rev.1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par. 4.18.</a:t>
                      </a:r>
                    </a:p>
                    <a:p>
                      <a:r>
                        <a:rPr lang="en-US" dirty="0"/>
                        <a:t>Photometric tables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provisions on matched pairs (system approach for photometric measurements)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3855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SLR-43-06/Rev.1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 photometric tables;</a:t>
                      </a:r>
                    </a:p>
                    <a:p>
                      <a:r>
                        <a:rPr lang="en-US" dirty="0"/>
                        <a:t>annexes 1 and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introduction of scientific notation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720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SLR-46-01/Rev.1, based on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SLR-45-03 (R148)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par. 4.5. and 4.6.;</a:t>
                      </a:r>
                    </a:p>
                    <a:p>
                      <a:r>
                        <a:rPr lang="en-US" dirty="0"/>
                        <a:t>annex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restructuring of provisions with regard to light sources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193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SLR-49-06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par. 3.3.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restructuring of provisions with regard to homologation markings – alignment with R148.01 and R150.01 proposals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6323363"/>
                  </a:ext>
                </a:extLst>
              </a:tr>
            </a:tbl>
          </a:graphicData>
        </a:graphic>
      </p:graphicFrame>
      <p:sp>
        <p:nvSpPr>
          <p:cNvPr id="8" name="Footer Placeholder 4"/>
          <p:cNvSpPr txBox="1">
            <a:spLocks/>
          </p:cNvSpPr>
          <p:nvPr/>
        </p:nvSpPr>
        <p:spPr>
          <a:xfrm>
            <a:off x="659165" y="6356350"/>
            <a:ext cx="355279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R149-Stage II-Step Chronological overview</a:t>
            </a:r>
          </a:p>
        </p:txBody>
      </p:sp>
    </p:spTree>
    <p:extLst>
      <p:ext uri="{BB962C8B-B14F-4D97-AF65-F5344CB8AC3E}">
        <p14:creationId xmlns:p14="http://schemas.microsoft.com/office/powerpoint/2010/main" val="3347873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664096"/>
          </a:xfrm>
        </p:spPr>
        <p:txBody>
          <a:bodyPr/>
          <a:lstStyle/>
          <a:p>
            <a:r>
              <a:rPr lang="en-GB" sz="3600" dirty="0"/>
              <a:t>Summary of the proposed changes.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832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1653172" y="116632"/>
            <a:ext cx="5940152" cy="1025468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GB" sz="3200" dirty="0"/>
              <a:t>Improved and unified photometry </a:t>
            </a:r>
            <a:br>
              <a:rPr lang="en-GB" sz="3200" dirty="0"/>
            </a:br>
            <a:r>
              <a:rPr lang="en-GB" sz="3200" dirty="0"/>
              <a:t>for all RID functions</a:t>
            </a:r>
          </a:p>
        </p:txBody>
      </p:sp>
      <p:sp>
        <p:nvSpPr>
          <p:cNvPr id="7" name="CasellaDiTesto 8">
            <a:extLst>
              <a:ext uri="{FF2B5EF4-FFF2-40B4-BE49-F238E27FC236}">
                <a16:creationId xmlns:a16="http://schemas.microsoft.com/office/drawing/2014/main" id="{001B9A13-3CAB-4C63-BA9B-8B5FC1EFE065}"/>
              </a:ext>
            </a:extLst>
          </p:cNvPr>
          <p:cNvSpPr txBox="1"/>
          <p:nvPr/>
        </p:nvSpPr>
        <p:spPr>
          <a:xfrm>
            <a:off x="401001" y="1494761"/>
            <a:ext cx="8455424" cy="45089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dirty="0"/>
              <a:t>Introduction of revised</a:t>
            </a:r>
            <a:r>
              <a:rPr lang="en-GB" baseline="0" dirty="0"/>
              <a:t> and unified beam pattern for driving beams, passing beams, AFS, front fog lamps and cornering lamps as well as their symbols.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noProof="0" dirty="0"/>
              <a:t>Introduction of new passing beam classes C (based</a:t>
            </a:r>
            <a:r>
              <a:rPr lang="en-US" baseline="0" noProof="0" dirty="0"/>
              <a:t> on and aligned with AFS country light of class C) and V (for slow moving vehicles, based on and aligned with AFS town light of class V) as a replacement of the existing classes A, B and D.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noProof="0" dirty="0"/>
              <a:t>Introduction of improved and simplified</a:t>
            </a:r>
            <a:r>
              <a:rPr lang="en-US" baseline="0" noProof="0" dirty="0"/>
              <a:t> photometric tables for passing beams of classes C, V, E and W.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noProof="0" dirty="0"/>
              <a:t>Removal of classes D and ES driving beams.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noProof="0" dirty="0"/>
              <a:t>Introduction of auxiliary driving beams (class RA).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baseline="0" noProof="0" dirty="0"/>
              <a:t>Improved and unified photometric tables for classes BS, CS and DS.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noProof="0" dirty="0"/>
              <a:t>Improved photometric tables</a:t>
            </a:r>
            <a:r>
              <a:rPr lang="en-US" baseline="0" noProof="0" dirty="0"/>
              <a:t> for classes A and B driving beams.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noProof="0" dirty="0"/>
              <a:t>Revised photometric tables for CoP based on the new photometric tables in paragraph 5.</a:t>
            </a: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R149-Stage II-Step 1_Main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314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57200" y="0"/>
            <a:ext cx="8229600" cy="7647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3200"/>
              <a:t>Introduce the “matched pair” </a:t>
            </a:r>
            <a:endParaRPr lang="fr-FR" sz="3200" dirty="0"/>
          </a:p>
        </p:txBody>
      </p:sp>
      <p:sp>
        <p:nvSpPr>
          <p:cNvPr id="7" name="CasellaDiTesto 7">
            <a:extLst>
              <a:ext uri="{FF2B5EF4-FFF2-40B4-BE49-F238E27FC236}">
                <a16:creationId xmlns:a16="http://schemas.microsoft.com/office/drawing/2014/main" id="{74ACC46C-619A-4ADE-8B7E-3CD15D5DF258}"/>
              </a:ext>
            </a:extLst>
          </p:cNvPr>
          <p:cNvSpPr txBox="1"/>
          <p:nvPr/>
        </p:nvSpPr>
        <p:spPr>
          <a:xfrm>
            <a:off x="179512" y="1916832"/>
            <a:ext cx="878497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noProof="0" dirty="0"/>
              <a:t>Introduction of matched</a:t>
            </a:r>
            <a:r>
              <a:rPr lang="en-US" baseline="0" noProof="0" dirty="0"/>
              <a:t> pairs for driving beams and passing beams with exceptions for several important measuring points</a:t>
            </a:r>
            <a:endParaRPr lang="en-US" noProof="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noProof="0" dirty="0"/>
              <a:t>Introduction of new symbols for devices being part of a matched pair</a:t>
            </a: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R149-Stage II-Step 1_Main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711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354184" y="136525"/>
            <a:ext cx="8229600" cy="619472"/>
          </a:xfrm>
        </p:spPr>
        <p:txBody>
          <a:bodyPr/>
          <a:lstStyle/>
          <a:p>
            <a:r>
              <a:rPr lang="en-US" sz="3200" dirty="0"/>
              <a:t>Technological neutrality </a:t>
            </a:r>
            <a:endParaRPr lang="fr-FR" sz="3200" dirty="0"/>
          </a:p>
        </p:txBody>
      </p:sp>
      <p:sp>
        <p:nvSpPr>
          <p:cNvPr id="7" name="CasellaDiTesto 7">
            <a:extLst>
              <a:ext uri="{FF2B5EF4-FFF2-40B4-BE49-F238E27FC236}">
                <a16:creationId xmlns:a16="http://schemas.microsoft.com/office/drawing/2014/main" id="{5472068F-717F-444D-9B95-AB29977B0DE5}"/>
              </a:ext>
            </a:extLst>
          </p:cNvPr>
          <p:cNvSpPr txBox="1"/>
          <p:nvPr/>
        </p:nvSpPr>
        <p:spPr>
          <a:xfrm>
            <a:off x="317471" y="1517154"/>
            <a:ext cx="8506794" cy="40780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noProof="0" dirty="0"/>
              <a:t>All provisions regarding testing with respect to light sources are moved to the new </a:t>
            </a:r>
            <a:r>
              <a:rPr lang="de-DE" dirty="0"/>
              <a:t>Annex</a:t>
            </a:r>
            <a:r>
              <a:rPr lang="de-DE" baseline="0" dirty="0"/>
              <a:t> 10 „</a:t>
            </a:r>
            <a:r>
              <a:rPr lang="en-US" baseline="0" dirty="0"/>
              <a:t>Testing procedures with respect to light sources”.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/>
              <a:t>Cornering</a:t>
            </a:r>
            <a:r>
              <a:rPr lang="en-US" noProof="0" dirty="0"/>
              <a:t> lamps now are defined as road illumination devices. Test</a:t>
            </a:r>
            <a:r>
              <a:rPr lang="en-US" dirty="0"/>
              <a:t> voltage is changed from </a:t>
            </a:r>
            <a:r>
              <a:rPr lang="en-US" baseline="0" noProof="0" dirty="0"/>
              <a:t>13.5V to 13.2V in order to be consistent throughout the regulation.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noProof="0" dirty="0"/>
              <a:t>Introduction of a</a:t>
            </a:r>
            <a:r>
              <a:rPr lang="en-US" baseline="0" noProof="0" dirty="0"/>
              <a:t> performance based alternative provision with regard to the minimum light source luminous flux for passing beams of classes C, V, AS, BS, CS and DS.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noProof="0" dirty="0"/>
              <a:t>Inclusion of all </a:t>
            </a:r>
            <a:r>
              <a:rPr lang="en-US" dirty="0"/>
              <a:t>light source technologies (including future ones) and combinations of them.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noProof="0" dirty="0"/>
              <a:t>Alignment and improvement of the testing conditions according to the different light source technologies.</a:t>
            </a:r>
            <a:endParaRPr lang="en-US" baseline="0" noProof="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R149-Stage II-Step 1_Main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197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en-US" sz="3200" dirty="0"/>
              <a:t>Harmonisation and restructuring</a:t>
            </a:r>
            <a:endParaRPr lang="fr-FR" sz="3200" dirty="0"/>
          </a:p>
        </p:txBody>
      </p:sp>
      <p:sp>
        <p:nvSpPr>
          <p:cNvPr id="7" name="CasellaDiTesto 11">
            <a:extLst>
              <a:ext uri="{FF2B5EF4-FFF2-40B4-BE49-F238E27FC236}">
                <a16:creationId xmlns:a16="http://schemas.microsoft.com/office/drawing/2014/main" id="{26D5EC8A-2956-46D6-87C2-6AF046A4C17D}"/>
              </a:ext>
            </a:extLst>
          </p:cNvPr>
          <p:cNvSpPr txBox="1"/>
          <p:nvPr/>
        </p:nvSpPr>
        <p:spPr>
          <a:xfrm>
            <a:off x="264916" y="1419012"/>
            <a:ext cx="8614168" cy="43550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noProof="0" dirty="0"/>
              <a:t>Introduction of revised Annex 5 regarding visual aiming</a:t>
            </a:r>
            <a:r>
              <a:rPr lang="en-US" baseline="0" noProof="0" dirty="0"/>
              <a:t> provisions for all road illumination devices including cornering lamps and harmonisation of the re-aim tolerances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noProof="0" dirty="0"/>
              <a:t>Introduction of revised Annex 6 regarding the instrumental</a:t>
            </a:r>
            <a:r>
              <a:rPr lang="en-US" baseline="0" noProof="0" dirty="0"/>
              <a:t> aiming provisions for passing beam headlamps and front fog lamps as well as the provisions on the cut-off quality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noProof="0" dirty="0"/>
              <a:t>Improved wording of the text regarding module marking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noProof="0" dirty="0"/>
              <a:t>New structure regarding homologation marking (aligned with R148.01 and R150.01)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noProof="0" dirty="0"/>
              <a:t>Re-structuring the CoP provisions for road illumination devices by collecting them in paragraph 6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noProof="0" dirty="0"/>
              <a:t>Introduction of scientific notation in order to assure that not more than 3 significant </a:t>
            </a:r>
            <a:r>
              <a:rPr lang="en-GB" dirty="0"/>
              <a:t>digits</a:t>
            </a:r>
            <a:r>
              <a:rPr lang="en-US" noProof="0" dirty="0"/>
              <a:t> are shown for the required luminous intensity and luminous flux values</a:t>
            </a: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R149-Stage II-Step 1_Main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674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600200"/>
          </a:xfrm>
        </p:spPr>
        <p:txBody>
          <a:bodyPr/>
          <a:lstStyle/>
          <a:p>
            <a:r>
              <a:rPr lang="en-GB" sz="3600" dirty="0"/>
              <a:t>Chronological overview of the proposed changes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273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6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91682"/>
              </p:ext>
            </p:extLst>
          </p:nvPr>
        </p:nvGraphicFramePr>
        <p:xfrm>
          <a:off x="395536" y="1271991"/>
          <a:ext cx="8352927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95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Base document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Paragraph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Content of the proposed change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SLR-28-13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div.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proposal for</a:t>
                      </a:r>
                      <a:r>
                        <a:rPr lang="de-DE" baseline="0" dirty="0"/>
                        <a:t> improved and simplified photometry for all RID functions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SLR-28-08/Rev.1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annexes 5 and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revised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annexes</a:t>
                      </a:r>
                      <a:r>
                        <a:rPr lang="de-DE" dirty="0"/>
                        <a:t> regarding aiming and cut-off</a:t>
                      </a:r>
                      <a:r>
                        <a:rPr lang="de-DE" baseline="0" dirty="0"/>
                        <a:t> provisions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SLR-29-02/Rev.1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Annex 5 , Par. 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unified provisions for allowed re-aim of the beam patterns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SLR-29-08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par. 3.5 and 6, annexes 2 and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draft proposal</a:t>
                      </a:r>
                      <a:r>
                        <a:rPr lang="de-DE" baseline="0" dirty="0"/>
                        <a:t> for CoP provisions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SLR-31-05/Rev.1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par. 3.5 and 6;</a:t>
                      </a:r>
                      <a:r>
                        <a:rPr lang="de-DE" baseline="0" dirty="0"/>
                        <a:t> </a:t>
                      </a:r>
                    </a:p>
                    <a:p>
                      <a:r>
                        <a:rPr lang="de-DE" dirty="0"/>
                        <a:t>annexes 5 and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CoP provisions – restructering;</a:t>
                      </a:r>
                    </a:p>
                    <a:p>
                      <a:r>
                        <a:rPr lang="de-DE" dirty="0"/>
                        <a:t>aiming and cut-off provisions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SLR-32-07/Rev.2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div.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introduction of technologically neutral requirements related to light sources, introduction of activation</a:t>
                      </a:r>
                      <a:r>
                        <a:rPr lang="de-DE" baseline="0" dirty="0"/>
                        <a:t> time for each function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Footer Placeholder 4"/>
          <p:cNvSpPr txBox="1">
            <a:spLocks/>
          </p:cNvSpPr>
          <p:nvPr/>
        </p:nvSpPr>
        <p:spPr>
          <a:xfrm>
            <a:off x="659165" y="6356350"/>
            <a:ext cx="355279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R149-Stage II-Step Chronological overview</a:t>
            </a:r>
          </a:p>
        </p:txBody>
      </p:sp>
    </p:spTree>
    <p:extLst>
      <p:ext uri="{BB962C8B-B14F-4D97-AF65-F5344CB8AC3E}">
        <p14:creationId xmlns:p14="http://schemas.microsoft.com/office/powerpoint/2010/main" val="3462395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6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189372"/>
              </p:ext>
            </p:extLst>
          </p:nvPr>
        </p:nvGraphicFramePr>
        <p:xfrm>
          <a:off x="395536" y="1268760"/>
          <a:ext cx="8352927" cy="440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95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Base document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Paragraph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Content of the proposed change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SLR-32-13/Rev.1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par. 5.5 and</a:t>
                      </a:r>
                      <a:r>
                        <a:rPr lang="de-DE" baseline="0" dirty="0"/>
                        <a:t> 5.6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photometric requirements for front fog</a:t>
                      </a:r>
                      <a:r>
                        <a:rPr lang="de-DE" baseline="0" dirty="0"/>
                        <a:t> lamps and cornering lamps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208">
                <a:tc>
                  <a:txBody>
                    <a:bodyPr/>
                    <a:lstStyle/>
                    <a:p>
                      <a:r>
                        <a:rPr lang="de-DE" dirty="0"/>
                        <a:t>SLR-32-14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par. 5.2 and 5.3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proposal for passing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beams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208">
                <a:tc>
                  <a:txBody>
                    <a:bodyPr/>
                    <a:lstStyle/>
                    <a:p>
                      <a:r>
                        <a:rPr lang="de-DE" dirty="0"/>
                        <a:t>SLR-32-15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par. 5.4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symmetrical passing beams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208">
                <a:tc>
                  <a:txBody>
                    <a:bodyPr/>
                    <a:lstStyle/>
                    <a:p>
                      <a:r>
                        <a:rPr lang="de-DE" dirty="0"/>
                        <a:t>SLR-32-16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par. 5.1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new and harmonized driving beam requirements;</a:t>
                      </a:r>
                    </a:p>
                    <a:p>
                      <a:r>
                        <a:rPr lang="de-DE" dirty="0"/>
                        <a:t>introduction of auxiliary driving beam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SLR-34-09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par. 3.3.2.6.3.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module marking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SLR-35-04/Rev.1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par. 4.5.3.2.3. and</a:t>
                      </a:r>
                    </a:p>
                    <a:p>
                      <a:r>
                        <a:rPr lang="de-DE" dirty="0"/>
                        <a:t>4.5.3.2.4.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light source and beam pattern flux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SLR-35-12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table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beams and their</a:t>
                      </a:r>
                      <a:r>
                        <a:rPr lang="de-DE" baseline="0" dirty="0"/>
                        <a:t> symbols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SLR-37-08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par.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changed CoP tables</a:t>
                      </a:r>
                      <a:r>
                        <a:rPr lang="de-DE" baseline="0" dirty="0"/>
                        <a:t> based on par. 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Footer Placeholder 4"/>
          <p:cNvSpPr txBox="1">
            <a:spLocks/>
          </p:cNvSpPr>
          <p:nvPr/>
        </p:nvSpPr>
        <p:spPr>
          <a:xfrm>
            <a:off x="659165" y="6356350"/>
            <a:ext cx="355279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R149-Stage II-Step Chronological overview</a:t>
            </a:r>
          </a:p>
        </p:txBody>
      </p:sp>
    </p:spTree>
    <p:extLst>
      <p:ext uri="{BB962C8B-B14F-4D97-AF65-F5344CB8AC3E}">
        <p14:creationId xmlns:p14="http://schemas.microsoft.com/office/powerpoint/2010/main" val="17848063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4" ma:contentTypeDescription="Create a new document." ma:contentTypeScope="" ma:versionID="92a9dd4e8c7f8be46150dda41d58f11b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fb9d01cd92e8bcc0c6298e0f34402dac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57C706D-D053-4894-9022-FF880B3C9EB5}"/>
</file>

<file path=customXml/itemProps2.xml><?xml version="1.0" encoding="utf-8"?>
<ds:datastoreItem xmlns:ds="http://schemas.openxmlformats.org/officeDocument/2006/customXml" ds:itemID="{4829EBD2-8DE4-4DF2-B01D-EF6019EE0C8F}"/>
</file>

<file path=customXml/itemProps3.xml><?xml version="1.0" encoding="utf-8"?>
<ds:datastoreItem xmlns:ds="http://schemas.openxmlformats.org/officeDocument/2006/customXml" ds:itemID="{BD04EC38-3D0D-48B4-8196-999E4220C9AA}"/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683</TotalTime>
  <Words>875</Words>
  <Application>Microsoft Office PowerPoint</Application>
  <PresentationFormat>Presentazione su schermo (4:3)</PresentationFormat>
  <Paragraphs>127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9" baseType="lpstr">
      <vt:lpstr>Arial</vt:lpstr>
      <vt:lpstr>Calibri</vt:lpstr>
      <vt:lpstr>Century Gothic</vt:lpstr>
      <vt:lpstr>Courier New</vt:lpstr>
      <vt:lpstr>Palatino Linotype</vt:lpstr>
      <vt:lpstr>Times New Roman</vt:lpstr>
      <vt:lpstr>Tw Cen MT</vt:lpstr>
      <vt:lpstr>Wingdings</vt:lpstr>
      <vt:lpstr>Executive</vt:lpstr>
      <vt:lpstr>Presentazione standard di PowerPoint</vt:lpstr>
      <vt:lpstr>Summary of the proposed changes.</vt:lpstr>
      <vt:lpstr>Improved and unified photometry  for all RID functions</vt:lpstr>
      <vt:lpstr>Presentazione standard di PowerPoint</vt:lpstr>
      <vt:lpstr>Technological neutrality </vt:lpstr>
      <vt:lpstr>Harmonisation and restructuring</vt:lpstr>
      <vt:lpstr>Chronological overview of the proposed changes</vt:lpstr>
      <vt:lpstr>Presentazione standard di PowerPoint</vt:lpstr>
      <vt:lpstr>Presentazione standard di PowerPoint</vt:lpstr>
      <vt:lpstr>Presentazione standard di PowerPoint</vt:lpstr>
    </vt:vector>
  </TitlesOfParts>
  <Company>FIATGROUP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Gert-juergen Langhammer</dc:creator>
  <cp:lastModifiedBy>Davide Puglisi</cp:lastModifiedBy>
  <cp:revision>105</cp:revision>
  <cp:lastPrinted>2020-08-25T13:48:43Z</cp:lastPrinted>
  <dcterms:created xsi:type="dcterms:W3CDTF">2020-08-25T09:44:35Z</dcterms:created>
  <dcterms:modified xsi:type="dcterms:W3CDTF">2021-10-15T08:43:21Z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</Properties>
</file>