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3" r:id="rId1"/>
  </p:sldMasterIdLst>
  <p:notesMasterIdLst>
    <p:notesMasterId r:id="rId6"/>
  </p:notesMasterIdLst>
  <p:handoutMasterIdLst>
    <p:handoutMasterId r:id="rId7"/>
  </p:handoutMasterIdLst>
  <p:sldIdLst>
    <p:sldId id="256" r:id="rId2"/>
    <p:sldId id="310" r:id="rId3"/>
    <p:sldId id="312" r:id="rId4"/>
    <p:sldId id="313" r:id="rId5"/>
  </p:sldIdLst>
  <p:sldSz cx="9144000" cy="6858000" type="screen4x3"/>
  <p:notesSz cx="6797675" cy="9872663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09E00"/>
    <a:srgbClr val="F22F0E"/>
    <a:srgbClr val="FA5206"/>
    <a:srgbClr val="393E7D"/>
    <a:srgbClr val="FBBE27"/>
    <a:srgbClr val="0FBD0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18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8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379032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04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8" y="9379032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EB2B158B-18F1-4528-8F7B-A3A37D160AE0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17456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8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2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379032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8" y="9379032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910DCD35-CA21-4115-94EA-7B1D1930B388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4362716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14.09.2021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8B8396E-2E80-4EB7-BE6E-48A98A10FAAF}" type="slidenum">
              <a:rPr lang="en-US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CH" dirty="0"/>
              <a:t>14.09.2021</a:t>
            </a:r>
            <a:endParaRPr lang="en-US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4B1E76-3ED6-402C-BDF6-98EEF0B5A366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jpeg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fr-CH" dirty="0"/>
              <a:t>14.09.2021</a:t>
            </a:r>
            <a:endParaRPr lang="en-US" dirty="0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ea typeface="+mn-ea"/>
              </a:defRPr>
            </a:lvl1pPr>
          </a:lstStyle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endParaRPr lang="en-US" dirty="0"/>
          </a:p>
        </p:txBody>
      </p:sp>
      <p:sp>
        <p:nvSpPr>
          <p:cNvPr id="1031" name="Line 7"/>
          <p:cNvSpPr>
            <a:spLocks noChangeShapeType="1"/>
          </p:cNvSpPr>
          <p:nvPr/>
        </p:nvSpPr>
        <p:spPr bwMode="auto">
          <a:xfrm>
            <a:off x="0" y="1143000"/>
            <a:ext cx="91408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LU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0" y="0"/>
            <a:ext cx="0" cy="1141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LU"/>
          </a:p>
        </p:txBody>
      </p:sp>
      <p:sp>
        <p:nvSpPr>
          <p:cNvPr id="1035" name="Line 11"/>
          <p:cNvSpPr>
            <a:spLocks noChangeShapeType="1"/>
          </p:cNvSpPr>
          <p:nvPr/>
        </p:nvSpPr>
        <p:spPr bwMode="auto">
          <a:xfrm>
            <a:off x="1690688" y="0"/>
            <a:ext cx="0" cy="114141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fr-LU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76200" y="62484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fld id="{15B18911-DFB4-4CD4-8037-E92A63C9A932}" type="slidenum">
              <a:rPr lang="de-CH" sz="1400">
                <a:solidFill>
                  <a:schemeClr val="bg2"/>
                </a:solidFill>
                <a:latin typeface="Verdana" pitchFamily="34" charset="0"/>
              </a:rPr>
              <a:pPr algn="r" eaLnBrk="0" hangingPunct="0"/>
              <a:t>‹Nr.›</a:t>
            </a:fld>
            <a:endParaRPr lang="de-CH" sz="1400" dirty="0">
              <a:solidFill>
                <a:schemeClr val="bg2"/>
              </a:solidFill>
              <a:latin typeface="Verdana" pitchFamily="34" charset="0"/>
            </a:endParaRPr>
          </a:p>
        </p:txBody>
      </p:sp>
      <p:sp>
        <p:nvSpPr>
          <p:cNvPr id="1037" name="Rectangle 14"/>
          <p:cNvSpPr>
            <a:spLocks noChangeArrowheads="1"/>
          </p:cNvSpPr>
          <p:nvPr/>
        </p:nvSpPr>
        <p:spPr bwMode="auto">
          <a:xfrm>
            <a:off x="4167188" y="29146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graphicFrame>
        <p:nvGraphicFramePr>
          <p:cNvPr id="1038" name="Object 15"/>
          <p:cNvGraphicFramePr>
            <a:graphicFrameLocks noChangeAspect="1"/>
          </p:cNvGraphicFramePr>
          <p:nvPr/>
        </p:nvGraphicFramePr>
        <p:xfrm>
          <a:off x="304800" y="76200"/>
          <a:ext cx="809625" cy="1028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r:id="rId4" imgW="2085714" imgH="2657846" progId="">
                  <p:embed/>
                </p:oleObj>
              </mc:Choice>
              <mc:Fallback>
                <p:oleObj r:id="rId4" imgW="2085714" imgH="2657846" progId="">
                  <p:embed/>
                  <p:pic>
                    <p:nvPicPr>
                      <p:cNvPr id="0" name="Picture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76200"/>
                        <a:ext cx="809625" cy="1028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" name="Bild 1">
            <a:extLst>
              <a:ext uri="{FF2B5EF4-FFF2-40B4-BE49-F238E27FC236}">
                <a16:creationId xmlns:a16="http://schemas.microsoft.com/office/drawing/2014/main" id="{E382A2F5-429C-47D0-8477-77FCB9FE5E59}"/>
              </a:ext>
            </a:extLst>
          </p:cNvPr>
          <p:cNvPicPr/>
          <p:nvPr userDrawn="1"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987952" y="116632"/>
            <a:ext cx="1976536" cy="904528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3B27D9CE-4557-48C7-884A-DB83EEDC82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696" y="161022"/>
            <a:ext cx="4824536" cy="802533"/>
          </a:xfrm>
          <a:prstGeom prst="rect">
            <a:avLst/>
          </a:prstGeom>
          <a:noFill/>
          <a:ln w="57150">
            <a:solidFill>
              <a:srgbClr val="FFCC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  <a:ea typeface="ＭＳ Ｐゴシック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fr-CH" sz="1600" b="1" i="1" kern="0" dirty="0" err="1">
                <a:latin typeface="Times New Roman" pitchFamily="18" charset="0"/>
                <a:ea typeface="ＭＳ Ｐゴシック" pitchFamily="34" charset="-128"/>
              </a:rPr>
              <a:t>Loading</a:t>
            </a:r>
            <a:r>
              <a:rPr lang="fr-CH" sz="1600" b="1" i="1" kern="0" dirty="0">
                <a:latin typeface="Times New Roman" pitchFamily="18" charset="0"/>
                <a:ea typeface="ＭＳ Ｐゴシック" pitchFamily="34" charset="-128"/>
              </a:rPr>
              <a:t> Guidelines Volume 2 </a:t>
            </a:r>
            <a:r>
              <a:rPr lang="fr-CH" sz="1600" b="1" i="1" kern="0" dirty="0" err="1">
                <a:latin typeface="Times New Roman" pitchFamily="18" charset="0"/>
                <a:ea typeface="ＭＳ Ｐゴシック" pitchFamily="34" charset="-128"/>
              </a:rPr>
              <a:t>Chpt</a:t>
            </a:r>
            <a:r>
              <a:rPr lang="fr-CH" sz="1600" b="1" i="1" kern="0" dirty="0">
                <a:latin typeface="Times New Roman" pitchFamily="18" charset="0"/>
                <a:ea typeface="ＭＳ Ｐゴシック" pitchFamily="34" charset="-128"/>
              </a:rPr>
              <a:t>. 9.0</a:t>
            </a:r>
          </a:p>
          <a:p>
            <a:pPr eaLnBrk="1" hangingPunct="1"/>
            <a:r>
              <a:rPr lang="fr-CH" sz="1600" b="1" i="1" kern="0" dirty="0" err="1">
                <a:latin typeface="Times New Roman" pitchFamily="18" charset="0"/>
                <a:ea typeface="ＭＳ Ｐゴシック" pitchFamily="34" charset="-128"/>
              </a:rPr>
              <a:t>Combined</a:t>
            </a:r>
            <a:r>
              <a:rPr lang="fr-CH" sz="1600" b="1" i="1" kern="0" dirty="0">
                <a:latin typeface="Times New Roman" pitchFamily="18" charset="0"/>
                <a:ea typeface="ＭＳ Ｐゴシック" pitchFamily="34" charset="-128"/>
              </a:rPr>
              <a:t> Transport - General</a:t>
            </a:r>
            <a:endParaRPr lang="en-GB" sz="1600" b="1" i="1" kern="0" dirty="0">
              <a:latin typeface="Times New Roman" pitchFamily="18" charset="0"/>
              <a:ea typeface="ＭＳ Ｐゴシック" pitchFamily="34" charset="-128"/>
            </a:endParaRPr>
          </a:p>
        </p:txBody>
      </p:sp>
      <p:sp>
        <p:nvSpPr>
          <p:cNvPr id="10" name="Rectangle 10">
            <a:extLst>
              <a:ext uri="{FF2B5EF4-FFF2-40B4-BE49-F238E27FC236}">
                <a16:creationId xmlns:a16="http://schemas.microsoft.com/office/drawing/2014/main" id="{651F7C9D-1A36-4095-9020-7274419F58EF}"/>
              </a:ext>
            </a:extLst>
          </p:cNvPr>
          <p:cNvSpPr/>
          <p:nvPr/>
        </p:nvSpPr>
        <p:spPr>
          <a:xfrm>
            <a:off x="642910" y="1785926"/>
            <a:ext cx="774551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u="sng" dirty="0"/>
              <a:t>Chapter 9 </a:t>
            </a:r>
            <a:r>
              <a:rPr lang="de-DE" sz="1200" b="1" u="sng" dirty="0" err="1"/>
              <a:t>of</a:t>
            </a:r>
            <a:r>
              <a:rPr lang="de-DE" sz="1200" b="1" u="sng" dirty="0"/>
              <a:t> Volume 2 </a:t>
            </a:r>
            <a:r>
              <a:rPr lang="de-DE" sz="1200" b="1" u="sng" dirty="0" err="1"/>
              <a:t>describes</a:t>
            </a:r>
            <a:r>
              <a:rPr lang="de-DE" sz="1200" b="1" u="sng" dirty="0"/>
              <a:t> </a:t>
            </a:r>
            <a:r>
              <a:rPr lang="de-DE" sz="1200" b="1" u="sng" dirty="0" err="1"/>
              <a:t>the</a:t>
            </a:r>
            <a:r>
              <a:rPr lang="de-DE" sz="1200" b="1" u="sng" dirty="0"/>
              <a:t> </a:t>
            </a:r>
            <a:r>
              <a:rPr lang="de-DE" sz="1200" b="1" u="sng" dirty="0" err="1"/>
              <a:t>general</a:t>
            </a:r>
            <a:r>
              <a:rPr lang="de-DE" sz="1200" b="1" u="sng" dirty="0"/>
              <a:t> </a:t>
            </a:r>
            <a:r>
              <a:rPr lang="de-DE" sz="1200" b="1" u="sng" dirty="0" err="1"/>
              <a:t>requirements</a:t>
            </a:r>
            <a:r>
              <a:rPr lang="de-DE" sz="1200" b="1" u="sng" dirty="0"/>
              <a:t> </a:t>
            </a:r>
            <a:r>
              <a:rPr lang="de-DE" sz="1200" b="1" u="sng" dirty="0" err="1"/>
              <a:t>for</a:t>
            </a:r>
            <a:r>
              <a:rPr lang="de-DE" sz="1200" b="1" u="sng" dirty="0"/>
              <a:t> </a:t>
            </a:r>
            <a:r>
              <a:rPr lang="de-DE" sz="1200" b="1" u="sng" dirty="0" err="1"/>
              <a:t>transport</a:t>
            </a:r>
            <a:r>
              <a:rPr lang="de-DE" sz="1200" b="1" u="sng" dirty="0"/>
              <a:t> </a:t>
            </a:r>
            <a:r>
              <a:rPr lang="de-DE" sz="1200" b="1" u="sng" dirty="0" err="1"/>
              <a:t>of</a:t>
            </a:r>
            <a:r>
              <a:rPr lang="de-DE" sz="1200" b="1" u="sng" dirty="0"/>
              <a:t> Container, Swap </a:t>
            </a:r>
            <a:r>
              <a:rPr lang="de-DE" sz="1200" b="1" u="sng" dirty="0" err="1"/>
              <a:t>Bodies</a:t>
            </a:r>
            <a:r>
              <a:rPr lang="de-DE" sz="1200" b="1" u="sng" dirty="0"/>
              <a:t>, Semitrailer </a:t>
            </a:r>
            <a:r>
              <a:rPr lang="de-DE" sz="1200" b="1" u="sng" dirty="0" err="1"/>
              <a:t>or</a:t>
            </a:r>
            <a:r>
              <a:rPr lang="de-DE" sz="1200" b="1" u="sng" dirty="0"/>
              <a:t> </a:t>
            </a:r>
            <a:r>
              <a:rPr lang="de-DE" sz="1200" b="1" u="sng" dirty="0" err="1"/>
              <a:t>other</a:t>
            </a:r>
            <a:r>
              <a:rPr lang="de-DE" sz="1200" b="1" u="sng" dirty="0"/>
              <a:t> ILU on </a:t>
            </a:r>
            <a:r>
              <a:rPr lang="de-DE" sz="1200" b="1" u="sng" dirty="0" err="1"/>
              <a:t>railway</a:t>
            </a:r>
            <a:r>
              <a:rPr lang="de-DE" sz="1200" b="1" u="sng" dirty="0"/>
              <a:t> </a:t>
            </a:r>
            <a:r>
              <a:rPr lang="de-DE" sz="1200" b="1" u="sng" dirty="0" err="1"/>
              <a:t>wagons</a:t>
            </a:r>
            <a:r>
              <a:rPr lang="de-DE" sz="1200" b="1" u="sng" dirty="0"/>
              <a:t> in </a:t>
            </a:r>
            <a:r>
              <a:rPr lang="de-DE" sz="1200" b="1" u="sng" dirty="0" err="1"/>
              <a:t>combined</a:t>
            </a:r>
            <a:r>
              <a:rPr lang="de-DE" sz="1200" b="1" u="sng" dirty="0"/>
              <a:t> </a:t>
            </a:r>
            <a:r>
              <a:rPr lang="de-DE" sz="1200" b="1" u="sng" dirty="0" err="1"/>
              <a:t>transport</a:t>
            </a:r>
            <a:endParaRPr lang="de-DE" sz="1200" b="1" u="sng" dirty="0"/>
          </a:p>
          <a:p>
            <a:endParaRPr lang="de-DE" sz="1200" dirty="0"/>
          </a:p>
          <a:p>
            <a:endParaRPr lang="lb-LU" sz="1200" dirty="0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3DA35CDD-6DDB-4C53-B1BD-BDD618B20C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1824" y="2455515"/>
            <a:ext cx="7320576" cy="3349749"/>
          </a:xfrm>
          <a:prstGeom prst="rect">
            <a:avLst/>
          </a:prstGeom>
        </p:spPr>
      </p:pic>
      <p:sp>
        <p:nvSpPr>
          <p:cNvPr id="9" name="Footer Placeholder 5">
            <a:extLst>
              <a:ext uri="{FF2B5EF4-FFF2-40B4-BE49-F238E27FC236}">
                <a16:creationId xmlns:a16="http://schemas.microsoft.com/office/drawing/2014/main" id="{5C2123F9-95CE-4596-BAD2-B289CF004A28}"/>
              </a:ext>
            </a:extLst>
          </p:cNvPr>
          <p:cNvSpPr txBox="1">
            <a:spLocks/>
          </p:cNvSpPr>
          <p:nvPr/>
        </p:nvSpPr>
        <p:spPr bwMode="auto">
          <a:xfrm>
            <a:off x="395536" y="6481142"/>
            <a:ext cx="20805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14.09.2021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826" y="269776"/>
            <a:ext cx="8229600" cy="1143000"/>
          </a:xfrm>
        </p:spPr>
        <p:txBody>
          <a:bodyPr/>
          <a:lstStyle/>
          <a:p>
            <a:r>
              <a:rPr lang="fr-CH" sz="2400" dirty="0" err="1"/>
              <a:t>Chapter</a:t>
            </a:r>
            <a:r>
              <a:rPr lang="fr-CH" sz="2400" dirty="0"/>
              <a:t> 9.0.1 </a:t>
            </a:r>
            <a:br>
              <a:rPr lang="fr-CH" sz="2400" dirty="0"/>
            </a:br>
            <a:r>
              <a:rPr lang="fr-CH" sz="2400" dirty="0" err="1"/>
              <a:t>securing</a:t>
            </a:r>
            <a:r>
              <a:rPr lang="fr-CH" sz="2400" dirty="0"/>
              <a:t> of </a:t>
            </a:r>
            <a:r>
              <a:rPr lang="fr-CH" sz="2400" dirty="0" err="1"/>
              <a:t>goods</a:t>
            </a:r>
            <a:r>
              <a:rPr lang="fr-CH" sz="2400" dirty="0"/>
              <a:t> </a:t>
            </a:r>
            <a:r>
              <a:rPr lang="fr-CH" sz="2400" dirty="0" err="1"/>
              <a:t>inside</a:t>
            </a:r>
            <a:r>
              <a:rPr lang="fr-CH" sz="2400" dirty="0"/>
              <a:t> </a:t>
            </a:r>
            <a:r>
              <a:rPr lang="fr-CH" sz="2400" dirty="0" err="1"/>
              <a:t>ILUs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539552" y="1276184"/>
            <a:ext cx="77455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u="sng" dirty="0"/>
              <a:t>Basis </a:t>
            </a:r>
            <a:r>
              <a:rPr lang="de-DE" sz="1200" b="1" u="sng" dirty="0" err="1"/>
              <a:t>for</a:t>
            </a:r>
            <a:r>
              <a:rPr lang="de-DE" sz="1200" b="1" u="sng" dirty="0"/>
              <a:t> </a:t>
            </a:r>
            <a:r>
              <a:rPr lang="de-DE" sz="1200" b="1" u="sng" dirty="0" err="1"/>
              <a:t>the</a:t>
            </a:r>
            <a:r>
              <a:rPr lang="de-DE" sz="1200" b="1" u="sng" dirty="0"/>
              <a:t> </a:t>
            </a:r>
            <a:r>
              <a:rPr lang="de-DE" sz="1200" b="1" u="sng" dirty="0" err="1"/>
              <a:t>stresses</a:t>
            </a:r>
            <a:r>
              <a:rPr lang="de-DE" sz="1200" b="1" u="sng" dirty="0"/>
              <a:t> </a:t>
            </a:r>
            <a:r>
              <a:rPr lang="de-DE" sz="1200" b="1" u="sng" dirty="0" err="1"/>
              <a:t>affect</a:t>
            </a:r>
            <a:r>
              <a:rPr lang="de-DE" sz="1200" b="1" u="sng" dirty="0"/>
              <a:t> </a:t>
            </a:r>
            <a:r>
              <a:rPr lang="de-DE" sz="1200" b="1" u="sng" dirty="0" err="1"/>
              <a:t>inside</a:t>
            </a:r>
            <a:r>
              <a:rPr lang="de-DE" sz="1200" b="1" u="sng" dirty="0"/>
              <a:t> </a:t>
            </a:r>
            <a:r>
              <a:rPr lang="de-DE" sz="1200" b="1" u="sng" dirty="0" err="1"/>
              <a:t>the</a:t>
            </a:r>
            <a:r>
              <a:rPr lang="de-DE" sz="1200" b="1" u="sng" dirty="0"/>
              <a:t> </a:t>
            </a:r>
            <a:r>
              <a:rPr lang="de-DE" sz="1200" b="1" u="sng" dirty="0" err="1"/>
              <a:t>unit</a:t>
            </a:r>
            <a:r>
              <a:rPr lang="de-DE" sz="1200" b="1" u="sng" dirty="0"/>
              <a:t> acc. </a:t>
            </a:r>
            <a:r>
              <a:rPr lang="de-DE" sz="1200" b="1" u="sng" dirty="0" err="1"/>
              <a:t>to</a:t>
            </a:r>
            <a:r>
              <a:rPr lang="de-DE" sz="1200" b="1" u="sng" dirty="0"/>
              <a:t> EN12195-1 </a:t>
            </a:r>
            <a:r>
              <a:rPr lang="de-DE" sz="1200" b="1" u="sng" dirty="0" err="1"/>
              <a:t>table</a:t>
            </a:r>
            <a:r>
              <a:rPr lang="de-DE" sz="1200" b="1" u="sng" dirty="0"/>
              <a:t> 3</a:t>
            </a:r>
          </a:p>
          <a:p>
            <a:endParaRPr lang="de-DE" sz="1200" dirty="0"/>
          </a:p>
          <a:p>
            <a:endParaRPr lang="lb-LU" sz="1200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C8EC9C26-A703-4BF3-84B6-1775A392208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1640" y="1628800"/>
            <a:ext cx="6379766" cy="4801975"/>
          </a:xfrm>
          <a:prstGeom prst="rect">
            <a:avLst/>
          </a:prstGeom>
        </p:spPr>
      </p:pic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2EB2C8A3-5969-4A5E-9D5C-F838037651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76B68E-6A67-43E6-A72F-365B1BD6A23C}"/>
              </a:ext>
            </a:extLst>
          </p:cNvPr>
          <p:cNvSpPr txBox="1">
            <a:spLocks/>
          </p:cNvSpPr>
          <p:nvPr/>
        </p:nvSpPr>
        <p:spPr bwMode="auto">
          <a:xfrm>
            <a:off x="395536" y="6481142"/>
            <a:ext cx="20805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14.09.2021</a:t>
            </a:r>
          </a:p>
        </p:txBody>
      </p:sp>
    </p:spTree>
    <p:extLst>
      <p:ext uri="{BB962C8B-B14F-4D97-AF65-F5344CB8AC3E}">
        <p14:creationId xmlns:p14="http://schemas.microsoft.com/office/powerpoint/2010/main" val="23116406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826" y="269776"/>
            <a:ext cx="8229600" cy="1143000"/>
          </a:xfrm>
        </p:spPr>
        <p:txBody>
          <a:bodyPr/>
          <a:lstStyle/>
          <a:p>
            <a:r>
              <a:rPr lang="fr-CH" sz="2400" dirty="0" err="1"/>
              <a:t>Chapter</a:t>
            </a:r>
            <a:r>
              <a:rPr lang="fr-CH" sz="2400" dirty="0"/>
              <a:t> 9.0.1 </a:t>
            </a:r>
            <a:br>
              <a:rPr lang="fr-CH" sz="2400" dirty="0"/>
            </a:br>
            <a:r>
              <a:rPr lang="fr-CH" sz="2400" dirty="0" err="1"/>
              <a:t>securing</a:t>
            </a:r>
            <a:r>
              <a:rPr lang="fr-CH" sz="2400" dirty="0"/>
              <a:t> of </a:t>
            </a:r>
            <a:r>
              <a:rPr lang="fr-CH" sz="2400" dirty="0" err="1"/>
              <a:t>goods</a:t>
            </a:r>
            <a:r>
              <a:rPr lang="fr-CH" sz="2400" dirty="0"/>
              <a:t> </a:t>
            </a:r>
            <a:r>
              <a:rPr lang="fr-CH" sz="2400" dirty="0" err="1"/>
              <a:t>inside</a:t>
            </a:r>
            <a:r>
              <a:rPr lang="fr-CH" sz="2400" dirty="0"/>
              <a:t> </a:t>
            </a:r>
            <a:r>
              <a:rPr lang="fr-CH" sz="2400" dirty="0" err="1"/>
              <a:t>ILUs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539552" y="1276184"/>
            <a:ext cx="774551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dirty="0"/>
              <a:t>Method </a:t>
            </a:r>
            <a:r>
              <a:rPr lang="de-DE" sz="1200" b="1" dirty="0" err="1"/>
              <a:t>of</a:t>
            </a:r>
            <a:r>
              <a:rPr lang="de-DE" sz="1200" b="1" dirty="0"/>
              <a:t> </a:t>
            </a:r>
            <a:r>
              <a:rPr lang="de-DE" sz="1200" b="1" dirty="0" err="1"/>
              <a:t>loading</a:t>
            </a:r>
            <a:r>
              <a:rPr lang="de-DE" sz="1200" b="1" dirty="0"/>
              <a:t> and </a:t>
            </a:r>
            <a:r>
              <a:rPr lang="de-DE" sz="1200" b="1" dirty="0" err="1"/>
              <a:t>load</a:t>
            </a:r>
            <a:r>
              <a:rPr lang="de-DE" sz="1200" b="1" dirty="0"/>
              <a:t> </a:t>
            </a:r>
            <a:r>
              <a:rPr lang="de-DE" sz="1200" b="1" dirty="0" err="1"/>
              <a:t>securing</a:t>
            </a:r>
            <a:r>
              <a:rPr lang="de-DE" sz="1200" b="1" dirty="0"/>
              <a:t> </a:t>
            </a:r>
            <a:r>
              <a:rPr lang="de-DE" sz="1200" b="1" dirty="0" err="1"/>
              <a:t>refer</a:t>
            </a:r>
            <a:r>
              <a:rPr lang="de-DE" sz="1200" b="1" dirty="0"/>
              <a:t> </a:t>
            </a:r>
            <a:r>
              <a:rPr lang="de-DE" sz="1200" b="1" dirty="0" err="1"/>
              <a:t>to</a:t>
            </a:r>
            <a:r>
              <a:rPr lang="de-DE" sz="1200" b="1" dirty="0"/>
              <a:t> </a:t>
            </a:r>
            <a:r>
              <a:rPr lang="de-DE" sz="1200" b="1" dirty="0" err="1"/>
              <a:t>applicable</a:t>
            </a:r>
            <a:r>
              <a:rPr lang="de-DE" sz="1200" b="1" dirty="0"/>
              <a:t> </a:t>
            </a:r>
            <a:r>
              <a:rPr lang="de-DE" sz="1200" b="1" dirty="0" err="1"/>
              <a:t>standard</a:t>
            </a:r>
            <a:endParaRPr lang="de-DE" sz="1200" b="1" dirty="0"/>
          </a:p>
          <a:p>
            <a:endParaRPr lang="de-DE" sz="12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de-DE" sz="1200" dirty="0"/>
              <a:t>EN12195, </a:t>
            </a:r>
            <a:r>
              <a:rPr lang="de-DE" sz="1200" dirty="0" err="1"/>
              <a:t>etc</a:t>
            </a:r>
            <a:endParaRPr lang="de-DE" sz="1200" dirty="0"/>
          </a:p>
          <a:p>
            <a:endParaRPr lang="de-DE" sz="1200" dirty="0"/>
          </a:p>
          <a:p>
            <a:r>
              <a:rPr lang="de-DE" sz="1200" dirty="0" err="1"/>
              <a:t>We</a:t>
            </a:r>
            <a:r>
              <a:rPr lang="de-DE" sz="1200" dirty="0"/>
              <a:t> </a:t>
            </a:r>
            <a:r>
              <a:rPr lang="de-DE" sz="1200" dirty="0" err="1"/>
              <a:t>had</a:t>
            </a:r>
            <a:r>
              <a:rPr lang="de-DE" sz="1200" dirty="0"/>
              <a:t> a </a:t>
            </a:r>
            <a:r>
              <a:rPr lang="de-DE" sz="1200" dirty="0" err="1"/>
              <a:t>discussion</a:t>
            </a:r>
            <a:r>
              <a:rPr lang="de-DE" sz="1200" dirty="0"/>
              <a:t> in </a:t>
            </a:r>
            <a:r>
              <a:rPr lang="de-DE" sz="1200" dirty="0" err="1"/>
              <a:t>our</a:t>
            </a:r>
            <a:r>
              <a:rPr lang="de-DE" sz="1200" dirty="0"/>
              <a:t> </a:t>
            </a:r>
            <a:r>
              <a:rPr lang="de-DE" sz="1200" dirty="0" err="1"/>
              <a:t>group</a:t>
            </a:r>
            <a:r>
              <a:rPr lang="de-DE" sz="1200" dirty="0"/>
              <a:t> </a:t>
            </a:r>
            <a:r>
              <a:rPr lang="de-DE" sz="1200" dirty="0" err="1"/>
              <a:t>to</a:t>
            </a:r>
            <a:r>
              <a:rPr lang="de-DE" sz="1200" dirty="0"/>
              <a:t> </a:t>
            </a:r>
            <a:r>
              <a:rPr lang="de-DE" sz="1200" dirty="0" err="1"/>
              <a:t>add</a:t>
            </a:r>
            <a:r>
              <a:rPr lang="de-DE" sz="1200" dirty="0"/>
              <a:t> CTU Guideline </a:t>
            </a:r>
            <a:r>
              <a:rPr lang="de-DE" sz="1200" dirty="0" err="1"/>
              <a:t>as</a:t>
            </a:r>
            <a:r>
              <a:rPr lang="de-DE" sz="1200" dirty="0"/>
              <a:t> </a:t>
            </a:r>
            <a:r>
              <a:rPr lang="de-DE" sz="1200" dirty="0" err="1"/>
              <a:t>regulation</a:t>
            </a:r>
            <a:r>
              <a:rPr lang="de-DE" sz="1200" dirty="0"/>
              <a:t> </a:t>
            </a:r>
            <a:r>
              <a:rPr lang="de-DE" sz="1200" dirty="0" err="1"/>
              <a:t>as</a:t>
            </a:r>
            <a:r>
              <a:rPr lang="de-DE" sz="1200" dirty="0"/>
              <a:t> </a:t>
            </a:r>
            <a:r>
              <a:rPr lang="de-DE" sz="1200" dirty="0" err="1"/>
              <a:t>well</a:t>
            </a:r>
            <a:endParaRPr lang="de-DE" sz="1200" dirty="0"/>
          </a:p>
          <a:p>
            <a:endParaRPr lang="lb-LU" sz="1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C671CE1F-B9DB-4B20-B3F6-C0924D39C9B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5576" y="2636912"/>
            <a:ext cx="7745514" cy="3057155"/>
          </a:xfrm>
          <a:prstGeom prst="rect">
            <a:avLst/>
          </a:prstGeom>
        </p:spPr>
      </p:pic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2E0A364C-29F0-4395-8BCC-760C49A131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C4FCE3-AE43-46F5-9771-D8A165A91ECA}"/>
              </a:ext>
            </a:extLst>
          </p:cNvPr>
          <p:cNvSpPr txBox="1">
            <a:spLocks/>
          </p:cNvSpPr>
          <p:nvPr/>
        </p:nvSpPr>
        <p:spPr bwMode="auto">
          <a:xfrm>
            <a:off x="395536" y="6481142"/>
            <a:ext cx="20805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14.09.2021</a:t>
            </a:r>
          </a:p>
        </p:txBody>
      </p:sp>
    </p:spTree>
    <p:extLst>
      <p:ext uri="{BB962C8B-B14F-4D97-AF65-F5344CB8AC3E}">
        <p14:creationId xmlns:p14="http://schemas.microsoft.com/office/powerpoint/2010/main" val="34213706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158826" y="269776"/>
            <a:ext cx="8229600" cy="1143000"/>
          </a:xfrm>
        </p:spPr>
        <p:txBody>
          <a:bodyPr/>
          <a:lstStyle/>
          <a:p>
            <a:r>
              <a:rPr lang="fr-CH" sz="2400" dirty="0" err="1"/>
              <a:t>Chapter</a:t>
            </a:r>
            <a:r>
              <a:rPr lang="fr-CH" sz="2400" dirty="0"/>
              <a:t> 9.0.1 </a:t>
            </a:r>
            <a:br>
              <a:rPr lang="fr-CH" sz="2400" dirty="0"/>
            </a:br>
            <a:r>
              <a:rPr lang="fr-CH" sz="2400" dirty="0" err="1"/>
              <a:t>securing</a:t>
            </a:r>
            <a:r>
              <a:rPr lang="fr-CH" sz="2400" dirty="0"/>
              <a:t> of </a:t>
            </a:r>
            <a:r>
              <a:rPr lang="fr-CH" sz="2400" dirty="0" err="1"/>
              <a:t>goods</a:t>
            </a:r>
            <a:r>
              <a:rPr lang="fr-CH" sz="2400" dirty="0"/>
              <a:t> </a:t>
            </a:r>
            <a:r>
              <a:rPr lang="fr-CH" sz="2400" dirty="0" err="1"/>
              <a:t>inside</a:t>
            </a:r>
            <a:r>
              <a:rPr lang="fr-CH" sz="2400" dirty="0"/>
              <a:t> </a:t>
            </a:r>
            <a:r>
              <a:rPr lang="fr-CH" sz="2400" dirty="0" err="1"/>
              <a:t>ILUs</a:t>
            </a:r>
            <a:endParaRPr lang="en-GB" sz="2400" dirty="0"/>
          </a:p>
        </p:txBody>
      </p:sp>
      <p:sp>
        <p:nvSpPr>
          <p:cNvPr id="11" name="Rectangle 10"/>
          <p:cNvSpPr/>
          <p:nvPr/>
        </p:nvSpPr>
        <p:spPr>
          <a:xfrm>
            <a:off x="539552" y="1276184"/>
            <a:ext cx="774551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b="1" u="sng" dirty="0" err="1"/>
              <a:t>Securing</a:t>
            </a:r>
            <a:r>
              <a:rPr lang="de-DE" sz="1200" b="1" u="sng" dirty="0"/>
              <a:t> – </a:t>
            </a:r>
            <a:r>
              <a:rPr lang="de-DE" sz="1200" b="1" u="sng" dirty="0" err="1"/>
              <a:t>load</a:t>
            </a:r>
            <a:r>
              <a:rPr lang="de-DE" sz="1200" b="1" u="sng" dirty="0"/>
              <a:t> </a:t>
            </a:r>
            <a:r>
              <a:rPr lang="de-DE" sz="1200" b="1" u="sng" dirty="0" err="1"/>
              <a:t>stability</a:t>
            </a:r>
            <a:endParaRPr lang="de-DE" sz="1200" dirty="0"/>
          </a:p>
          <a:p>
            <a:endParaRPr lang="lb-LU" sz="1200" dirty="0"/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AEE3173-E1FA-443F-BFC9-A36A36A238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7604" y="1797030"/>
            <a:ext cx="7128792" cy="5060970"/>
          </a:xfrm>
          <a:prstGeom prst="rect">
            <a:avLst/>
          </a:prstGeom>
        </p:spPr>
      </p:pic>
      <p:sp>
        <p:nvSpPr>
          <p:cNvPr id="5" name="Footer Placeholder 5">
            <a:extLst>
              <a:ext uri="{FF2B5EF4-FFF2-40B4-BE49-F238E27FC236}">
                <a16:creationId xmlns:a16="http://schemas.microsoft.com/office/drawing/2014/main" id="{7777BB7C-D04C-497D-ABFC-947AD49FDC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409134"/>
            <a:ext cx="2895600" cy="476250"/>
          </a:xfrm>
        </p:spPr>
        <p:txBody>
          <a:bodyPr/>
          <a:lstStyle/>
          <a:p>
            <a:pPr>
              <a:defRPr/>
            </a:pPr>
            <a:r>
              <a:rPr lang="en-US" dirty="0"/>
              <a:t>Stefan Peloschek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5A276D-6594-4D6F-BBA0-897389601156}"/>
              </a:ext>
            </a:extLst>
          </p:cNvPr>
          <p:cNvSpPr txBox="1">
            <a:spLocks/>
          </p:cNvSpPr>
          <p:nvPr/>
        </p:nvSpPr>
        <p:spPr bwMode="auto">
          <a:xfrm>
            <a:off x="395536" y="6481142"/>
            <a:ext cx="2080592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400" kern="1200">
                <a:solidFill>
                  <a:schemeClr val="tx1"/>
                </a:solidFill>
                <a:latin typeface="Arial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14.09.2021</a:t>
            </a:r>
          </a:p>
        </p:txBody>
      </p:sp>
    </p:spTree>
    <p:extLst>
      <p:ext uri="{BB962C8B-B14F-4D97-AF65-F5344CB8AC3E}">
        <p14:creationId xmlns:p14="http://schemas.microsoft.com/office/powerpoint/2010/main" val="1682356769"/>
      </p:ext>
    </p:extLst>
  </p:cSld>
  <p:clrMapOvr>
    <a:masterClrMapping/>
  </p:clrMapOvr>
</p:sld>
</file>

<file path=ppt/theme/theme1.xml><?xml version="1.0" encoding="utf-8"?>
<a:theme xmlns:a="http://schemas.openxmlformats.org/drawingml/2006/main" name="master SNCH">
  <a:themeElements>
    <a:clrScheme name="master SNCH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master SNC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master SNC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NC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NC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NC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NC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NC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NC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B8422D08C252547BB1CFA7F78E2CB83" ma:contentTypeVersion="14" ma:contentTypeDescription="Create a new document." ma:contentTypeScope="" ma:versionID="92a9dd4e8c7f8be46150dda41d58f11b">
  <xsd:schema xmlns:xsd="http://www.w3.org/2001/XMLSchema" xmlns:xs="http://www.w3.org/2001/XMLSchema" xmlns:p="http://schemas.microsoft.com/office/2006/metadata/properties" xmlns:ns2="4b4a1c0d-4a69-4996-a84a-fc699b9f49de" xmlns:ns3="acccb6d4-dbe5-46d2-b4d3-5733603d8cc6" targetNamespace="http://schemas.microsoft.com/office/2006/metadata/properties" ma:root="true" ma:fieldsID="fb9d01cd92e8bcc0c6298e0f34402dac" ns2:_="" ns3:_="">
    <xsd:import namespace="4b4a1c0d-4a69-4996-a84a-fc699b9f49de"/>
    <xsd:import namespace="acccb6d4-dbe5-46d2-b4d3-5733603d8c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4a1c0d-4a69-4996-a84a-fc699b9f49d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cccb6d4-dbe5-46d2-b4d3-5733603d8c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01577CC-477C-4FEE-B357-4BCF950F0ECD}"/>
</file>

<file path=customXml/itemProps2.xml><?xml version="1.0" encoding="utf-8"?>
<ds:datastoreItem xmlns:ds="http://schemas.openxmlformats.org/officeDocument/2006/customXml" ds:itemID="{BE5E9ED9-5461-403A-8598-5B859E327E54}"/>
</file>

<file path=customXml/itemProps3.xml><?xml version="1.0" encoding="utf-8"?>
<ds:datastoreItem xmlns:ds="http://schemas.openxmlformats.org/officeDocument/2006/customXml" ds:itemID="{5D9583DE-9598-418F-B063-C42EFC9880AE}"/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Settings\licl.SNCH\Desktop\master SNCH.ppt</Template>
  <TotalTime>0</TotalTime>
  <Words>120</Words>
  <Application>Microsoft Office PowerPoint</Application>
  <PresentationFormat>Bildschirmpräsentation (4:3)</PresentationFormat>
  <Paragraphs>21</Paragraphs>
  <Slides>4</Slides>
  <Notes>0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0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Times New Roman</vt:lpstr>
      <vt:lpstr>Verdana</vt:lpstr>
      <vt:lpstr>master SNCH</vt:lpstr>
      <vt:lpstr>PowerPoint-Präsentation</vt:lpstr>
      <vt:lpstr>Chapter 9.0.1  securing of goods inside ILUs</vt:lpstr>
      <vt:lpstr>Chapter 9.0.1  securing of goods inside ILUs</vt:lpstr>
      <vt:lpstr>Chapter 9.0.1  securing of goods inside ILUs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Nouvelle Approche et l’Approche Globale</dc:title>
  <dc:creator>NoneOfYourBusiness</dc:creator>
  <cp:lastModifiedBy>Stefan Peloschek</cp:lastModifiedBy>
  <cp:revision>263</cp:revision>
  <cp:lastPrinted>2021-08-26T08:43:41Z</cp:lastPrinted>
  <dcterms:created xsi:type="dcterms:W3CDTF">2002-05-19T06:35:52Z</dcterms:created>
  <dcterms:modified xsi:type="dcterms:W3CDTF">2021-09-14T12:59:04Z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0x0101003B8422D08C252547BB1CFA7F78E2CB83</vt:lpwstr>
  </property>
</Properties>
</file>