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8" r:id="rId3"/>
    <p:sldId id="300" r:id="rId4"/>
    <p:sldId id="419" r:id="rId5"/>
    <p:sldId id="318" r:id="rId6"/>
    <p:sldId id="421" r:id="rId7"/>
    <p:sldId id="424" r:id="rId8"/>
    <p:sldId id="425" r:id="rId9"/>
    <p:sldId id="422" r:id="rId10"/>
    <p:sldId id="319" r:id="rId11"/>
    <p:sldId id="427" r:id="rId12"/>
    <p:sldId id="315" r:id="rId13"/>
    <p:sldId id="279" r:id="rId14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ekwold, Peter" initials="SP" lastIdx="2" clrIdx="0">
    <p:extLst>
      <p:ext uri="{19B8F6BF-5375-455C-9EA6-DF929625EA0E}">
        <p15:presenceInfo xmlns:p15="http://schemas.microsoft.com/office/powerpoint/2012/main" userId="S::STRIEKWP@rdw.nl::d06c85f8-7716-49cd-a7f4-c99dd338f7b6" providerId="AD"/>
      </p:ext>
    </p:extLst>
  </p:cmAuthor>
  <p:cmAuthor id="2" name="Striekwold, Peter" initials="SP [2]" lastIdx="10" clrIdx="1">
    <p:extLst>
      <p:ext uri="{19B8F6BF-5375-455C-9EA6-DF929625EA0E}">
        <p15:presenceInfo xmlns:p15="http://schemas.microsoft.com/office/powerpoint/2012/main" userId="S-1-5-21-4018625-230058506-1990678075-17288" providerId="AD"/>
      </p:ext>
    </p:extLst>
  </p:cmAuthor>
  <p:cmAuthor id="3" name="T O" initials="TO" lastIdx="16" clrIdx="2">
    <p:extLst>
      <p:ext uri="{19B8F6BF-5375-455C-9EA6-DF929625EA0E}">
        <p15:presenceInfo xmlns:p15="http://schemas.microsoft.com/office/powerpoint/2012/main" userId="a5532a6117c5ea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65F"/>
    <a:srgbClr val="348CDC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72370" autoAdjust="0"/>
  </p:normalViewPr>
  <p:slideViewPr>
    <p:cSldViewPr>
      <p:cViewPr varScale="1">
        <p:scale>
          <a:sx n="110" d="100"/>
          <a:sy n="110" d="100"/>
        </p:scale>
        <p:origin x="510" y="10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3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O" userId="a5532a6117c5ea8f" providerId="LiveId" clId="{0CA8F197-9DDD-4096-A650-56FF05B22B6C}"/>
    <pc:docChg chg="modSld">
      <pc:chgData name="T O" userId="a5532a6117c5ea8f" providerId="LiveId" clId="{0CA8F197-9DDD-4096-A650-56FF05B22B6C}" dt="2021-09-28T11:19:07.737" v="0" actId="6549"/>
      <pc:docMkLst>
        <pc:docMk/>
      </pc:docMkLst>
      <pc:sldChg chg="modSp mod">
        <pc:chgData name="T O" userId="a5532a6117c5ea8f" providerId="LiveId" clId="{0CA8F197-9DDD-4096-A650-56FF05B22B6C}" dt="2021-09-28T11:19:07.737" v="0" actId="6549"/>
        <pc:sldMkLst>
          <pc:docMk/>
          <pc:sldMk cId="1550899688" sldId="427"/>
        </pc:sldMkLst>
        <pc:spChg chg="mod">
          <ac:chgData name="T O" userId="a5532a6117c5ea8f" providerId="LiveId" clId="{0CA8F197-9DDD-4096-A650-56FF05B22B6C}" dt="2021-09-28T11:19:07.737" v="0" actId="6549"/>
          <ac:spMkLst>
            <pc:docMk/>
            <pc:sldMk cId="1550899688" sldId="427"/>
            <ac:spMk id="4" creationId="{00000000-0000-0000-0000-000000000000}"/>
          </ac:spMkLst>
        </pc:spChg>
      </pc:sldChg>
    </pc:docChg>
  </pc:docChgLst>
  <pc:docChgLst>
    <pc:chgData name="Francois Guichard" userId="b25862a6-b641-4ece-b9f9-9230f3cdb908" providerId="ADAL" clId="{281CB4C6-946F-45F3-89D0-0702FE89F3CE}"/>
    <pc:docChg chg="undo custSel modSld">
      <pc:chgData name="Francois Guichard" userId="b25862a6-b641-4ece-b9f9-9230f3cdb908" providerId="ADAL" clId="{281CB4C6-946F-45F3-89D0-0702FE89F3CE}" dt="2021-09-28T19:18:16.920" v="29" actId="1076"/>
      <pc:docMkLst>
        <pc:docMk/>
      </pc:docMkLst>
      <pc:sldChg chg="modSp mod">
        <pc:chgData name="Francois Guichard" userId="b25862a6-b641-4ece-b9f9-9230f3cdb908" providerId="ADAL" clId="{281CB4C6-946F-45F3-89D0-0702FE89F3CE}" dt="2021-09-28T19:18:16.920" v="29" actId="1076"/>
        <pc:sldMkLst>
          <pc:docMk/>
          <pc:sldMk cId="288708291" sldId="269"/>
        </pc:sldMkLst>
        <pc:spChg chg="mod">
          <ac:chgData name="Francois Guichard" userId="b25862a6-b641-4ece-b9f9-9230f3cdb908" providerId="ADAL" clId="{281CB4C6-946F-45F3-89D0-0702FE89F3CE}" dt="2021-09-28T19:18:10.604" v="28" actId="20577"/>
          <ac:spMkLst>
            <pc:docMk/>
            <pc:sldMk cId="288708291" sldId="269"/>
            <ac:spMk id="10" creationId="{8B44119D-3BC4-4745-AA96-CD8DA72A3F99}"/>
          </ac:spMkLst>
        </pc:spChg>
        <pc:spChg chg="mod">
          <ac:chgData name="Francois Guichard" userId="b25862a6-b641-4ece-b9f9-9230f3cdb908" providerId="ADAL" clId="{281CB4C6-946F-45F3-89D0-0702FE89F3CE}" dt="2021-09-28T19:18:16.920" v="29" actId="1076"/>
          <ac:spMkLst>
            <pc:docMk/>
            <pc:sldMk cId="288708291" sldId="269"/>
            <ac:spMk id="11" creationId="{1654B29D-D73B-4E96-8C4A-4E4D55268E3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9/28/2021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9/28/2021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63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20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2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4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12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53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5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65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29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5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BFC-9B43-4D50-A847-EB0740623289}" type="datetime1">
              <a:rPr lang="en-US" smtClean="0"/>
              <a:t>9/28/2021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75F2-0739-4900-997C-5D721A0FC902}" type="datetime1">
              <a:rPr lang="en-US" smtClean="0"/>
              <a:t>9/28/2021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8859-20CA-4706-8E83-0F7EF683D556}" type="datetime1">
              <a:rPr lang="en-US" smtClean="0"/>
              <a:t>9/28/2021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1207-8473-49DF-AB7F-014FACAB8D57}" type="datetime1">
              <a:rPr lang="en-US" smtClean="0"/>
              <a:t>9/28/2021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E30A-3F80-47CF-953D-3204FF3B5392}" type="datetime1">
              <a:rPr lang="en-US" smtClean="0"/>
              <a:t>9/28/2021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7C7-D6F8-475A-BDD0-564C90E691C0}" type="datetime1">
              <a:rPr lang="en-US" smtClean="0"/>
              <a:t>9/28/2021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502F-803E-4C09-884F-533B6D621517}" type="datetime1">
              <a:rPr lang="en-US" smtClean="0"/>
              <a:t>9/28/2021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F9C-A469-46E9-B230-FA26152DC1C8}" type="datetime1">
              <a:rPr lang="en-US" smtClean="0"/>
              <a:t>9/28/2021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B4B-E11C-49BB-8039-97339C86EB67}" type="datetime1">
              <a:rPr lang="en-US" smtClean="0"/>
              <a:t>9/28/2021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AD3-9220-45A0-86D4-C4247B17C061}" type="datetime1">
              <a:rPr lang="en-US" smtClean="0"/>
              <a:t>9/28/2021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28E-2362-4939-A7D6-69DC1CAB893E}" type="datetime1">
              <a:rPr lang="en-US" smtClean="0"/>
              <a:t>9/28/2021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CA94D40-84DB-4211-9F1D-9374B7D6388F}" type="datetime1">
              <a:rPr lang="en-US" smtClean="0"/>
              <a:t>9/28/2021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2.jpg@01D69BF2.06EF111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8012" y="609600"/>
            <a:ext cx="11201400" cy="2233874"/>
          </a:xfrm>
        </p:spPr>
        <p:txBody>
          <a:bodyPr>
            <a:normAutofit/>
          </a:bodyPr>
          <a:lstStyle/>
          <a:p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Status Report of the Informal Working Group on</a:t>
            </a:r>
            <a:b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Validation Methods for Automated Driving (VMAD)</a:t>
            </a:r>
            <a:endParaRPr lang="en-US" sz="4800" dirty="0">
              <a:solidFill>
                <a:srgbClr val="348CD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797955"/>
            <a:ext cx="11277600" cy="170089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United Nations Economic Commission for Europe (UNECE)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 </a:t>
            </a:r>
          </a:p>
          <a:p>
            <a:r>
              <a:rPr lang="en-US" altLang="ja-JP" sz="2000" b="0" i="0" u="none" strike="noStrike" baseline="0" dirty="0">
                <a:latin typeface="Arial" panose="020B0604020202020204" pitchFamily="34" charset="0"/>
              </a:rPr>
              <a:t>27 September-1 October 2021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WebEx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908" y="5257800"/>
            <a:ext cx="3657917" cy="12741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44119D-3BC4-4745-AA96-CD8DA72A3F99}"/>
              </a:ext>
            </a:extLst>
          </p:cNvPr>
          <p:cNvSpPr txBox="1"/>
          <p:nvPr/>
        </p:nvSpPr>
        <p:spPr>
          <a:xfrm>
            <a:off x="7885851" y="-21342"/>
            <a:ext cx="3542561" cy="126188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l"/>
            <a:endParaRPr lang="ja-JP" alt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ja-JP" altLang="en-US" sz="11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altLang="ja-JP" sz="11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ja-JP" sz="1800" b="0" i="0" u="sng" strike="noStrike" baseline="0" dirty="0">
                <a:latin typeface="Arial" panose="020B0604020202020204" pitchFamily="34" charset="0"/>
              </a:rPr>
              <a:t>Informal document</a:t>
            </a:r>
            <a:r>
              <a:rPr lang="en-US" altLang="ja-JP" sz="1800" b="0" i="0" strike="noStrike" baseline="0" dirty="0">
                <a:latin typeface="Arial" panose="020B0604020202020204" pitchFamily="34" charset="0"/>
              </a:rPr>
              <a:t> </a:t>
            </a:r>
            <a:r>
              <a:rPr lang="en-US" altLang="ja-JP" sz="1800" b="1" i="0" u="none" strike="noStrike" baseline="0" dirty="0">
                <a:latin typeface="Arial" panose="020B0604020202020204" pitchFamily="34" charset="0"/>
              </a:rPr>
              <a:t>GRVA-11-37</a:t>
            </a:r>
            <a:endParaRPr lang="en-US" altLang="ja-JP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altLang="ja-JP" sz="1800" b="0" i="0" u="none" strike="noStrike" baseline="0" dirty="0">
                <a:latin typeface="Arial" panose="020B0604020202020204" pitchFamily="34" charset="0"/>
              </a:rPr>
              <a:t>11</a:t>
            </a:r>
            <a:r>
              <a:rPr lang="en-US" altLang="ja-JP" sz="1200" b="0" i="0" u="none" strike="noStrike" dirty="0">
                <a:latin typeface="Arial" panose="020B0604020202020204" pitchFamily="34" charset="0"/>
              </a:rPr>
              <a:t>th</a:t>
            </a:r>
            <a:r>
              <a:rPr lang="en-US" altLang="ja-JP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ja-JP" sz="1800" b="0" i="0" u="none" strike="noStrike" baseline="0" dirty="0">
                <a:latin typeface="Arial" panose="020B0604020202020204" pitchFamily="34" charset="0"/>
              </a:rPr>
              <a:t>GRVA, 27 Sept.-1 Oct. 2021</a:t>
            </a:r>
          </a:p>
          <a:p>
            <a:r>
              <a:rPr lang="en-US" altLang="ja-JP" sz="1800" b="0" i="0" u="none" strike="noStrike" baseline="0" dirty="0">
                <a:latin typeface="Arial" panose="020B0604020202020204" pitchFamily="34" charset="0"/>
              </a:rPr>
              <a:t>Agenda item 4(b)</a:t>
            </a:r>
            <a:endParaRPr lang="ja-JP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54B29D-D73B-4E96-8C4A-4E4D55268E36}"/>
              </a:ext>
            </a:extLst>
          </p:cNvPr>
          <p:cNvSpPr txBox="1"/>
          <p:nvPr/>
        </p:nvSpPr>
        <p:spPr>
          <a:xfrm>
            <a:off x="680447" y="587829"/>
            <a:ext cx="609931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Submitted by the IWG on VMAD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1401762"/>
          </a:xfrm>
        </p:spPr>
        <p:txBody>
          <a:bodyPr anchor="ctr">
            <a:normAutofit/>
          </a:bodyPr>
          <a:lstStyle/>
          <a:p>
            <a:r>
              <a:rPr lang="en-US" sz="4400" b="1" u="sng" cap="non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between FRAV and VMAD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828800"/>
            <a:ext cx="11201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FRAV and VMAD co-chairs continue to meet regularly to facilitate the accomplishment of their respective deliverables.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FRAV and VMAD co-chairs extended the joint meeting to SG leaders and FRAV Workstream leaders.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FRAV and VMAD agreed to select a few test cases to work on collaboratively to develop a better synchronization between our two groups.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Co-chairs will continue to update the GRVA members on progress.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SG1 and SG4 have already started together with FRAV.</a:t>
            </a:r>
          </a:p>
        </p:txBody>
      </p:sp>
    </p:spTree>
    <p:extLst>
      <p:ext uri="{BB962C8B-B14F-4D97-AF65-F5344CB8AC3E}">
        <p14:creationId xmlns:p14="http://schemas.microsoft.com/office/powerpoint/2010/main" val="148404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537" y="206186"/>
            <a:ext cx="8839200" cy="1401762"/>
          </a:xfrm>
        </p:spPr>
        <p:txBody>
          <a:bodyPr anchor="ctr">
            <a:normAutofit/>
          </a:bodyPr>
          <a:lstStyle/>
          <a:p>
            <a:r>
              <a:rPr lang="en-US" sz="4400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IWG and its Subgroups’ working schedule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9412" y="1802833"/>
            <a:ext cx="1109538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US" altLang="ja-JP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September 29:</a:t>
            </a: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 VMAD members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are asked </a:t>
            </a: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to send written comments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to the proposed revisions of the Master Document by Sept. 29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altLang="ja-JP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October 27:</a:t>
            </a:r>
            <a:r>
              <a:rPr lang="en-US" altLang="ja-JP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 VMAD21 is held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to review and finalize the draft second iteration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altLang="ja-JP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October 29: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the draft second iteration is </a:t>
            </a:r>
            <a:r>
              <a:rPr lang="en-US" altLang="ja-JP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submitted to GRVA Secretary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altLang="ja-JP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November 9-10:</a:t>
            </a:r>
            <a:r>
              <a:rPr lang="en-US" altLang="ja-JP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 VMAD22 is held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to consider WP29 guidelines for NATM </a:t>
            </a:r>
            <a:endParaRPr lang="en-US" altLang="ja-JP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February 7, 2022: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the draft second iteration is tabled at </a:t>
            </a: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GRVA </a:t>
            </a:r>
            <a:r>
              <a:rPr lang="en-US" sz="2400" b="1">
                <a:latin typeface="Helvetica" panose="020B0604020202020204" pitchFamily="34" charset="0"/>
                <a:cs typeface="Helvetica" panose="020B0604020202020204" pitchFamily="34" charset="0"/>
              </a:rPr>
              <a:t>as formal </a:t>
            </a: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doc.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US" altLang="ja-JP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March 8-11: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the draft is tabled at </a:t>
            </a:r>
            <a:r>
              <a:rPr lang="en-US" altLang="ja-JP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WP29 as informal doc. for endorsement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US" altLang="ja-JP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June 21-24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: the draft is tabled at </a:t>
            </a:r>
            <a:r>
              <a:rPr lang="en-US" altLang="ja-JP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WP29 as formal doc. for endorsement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9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012" y="1644885"/>
            <a:ext cx="10744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Substantial work has been accomplished on 2</a:t>
            </a:r>
            <a:r>
              <a:rPr lang="en-US" altLang="ja-JP" sz="2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nd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 iteration of NATM.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US" altLang="ja-JP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Draft second iteration of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the NATM Master Document 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will be submitted to the next GRVA.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FRAV and VMAD agreed to select a few concrete test cases to work on collaboratively to develop a better synchronization between the two groups.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7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23" y="4648200"/>
            <a:ext cx="3657917" cy="1274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315" y="46482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14315" y="44958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20042" y="59162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989012" y="1600200"/>
            <a:ext cx="10439400" cy="1905000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b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644537"/>
            <a:ext cx="10896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To provide a status update on the work of the Validation Methods for Automated Driving (VMAD) Informal Working Group (IWG). Specifically the following:</a:t>
            </a:r>
            <a:endParaRPr lang="en-US" sz="2800" dirty="0"/>
          </a:p>
          <a:p>
            <a:pPr marL="84582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Deliverables</a:t>
            </a:r>
          </a:p>
          <a:p>
            <a:pPr marL="845820" lvl="1" indent="-342900">
              <a:buFont typeface="Arial" panose="020B0604020202020204" pitchFamily="34" charset="0"/>
              <a:buChar char="•"/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Work accomplished on 2</a:t>
            </a:r>
            <a:r>
              <a:rPr lang="en-US" altLang="ja-JP" sz="2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nd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 iteration of NATM</a:t>
            </a: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4582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VMAD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IWG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and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its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Subgroups’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working schedule</a:t>
            </a: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4582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Collaboration between FRAV and VMAD</a:t>
            </a:r>
          </a:p>
        </p:txBody>
      </p:sp>
    </p:spTree>
    <p:extLst>
      <p:ext uri="{BB962C8B-B14F-4D97-AF65-F5344CB8AC3E}">
        <p14:creationId xmlns:p14="http://schemas.microsoft.com/office/powerpoint/2010/main" val="24485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2" y="165975"/>
            <a:ext cx="8320484" cy="1401762"/>
          </a:xfrm>
        </p:spPr>
        <p:txBody>
          <a:bodyPr anchor="ctr">
            <a:noAutofit/>
          </a:bodyPr>
          <a:lstStyle/>
          <a:p>
            <a:r>
              <a:rPr lang="en-US" sz="32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VMAD Deliverables to the World Forum for Harmonization of Vehicle Regulations (WP.29)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43936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839038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0"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Based on the Framework document, 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has the following deliverables to WP.29:</a:t>
            </a:r>
            <a:endParaRPr lang="en-US" sz="24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7543BA7-6308-464E-876C-24D8F9203C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382264"/>
              </p:ext>
            </p:extLst>
          </p:nvPr>
        </p:nvGraphicFramePr>
        <p:xfrm>
          <a:off x="458378" y="3200400"/>
          <a:ext cx="11277600" cy="265743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6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71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ja-JP" alt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１．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Second iteration of NATM addressing the “outstanding issues” identified by VMAD and the evaluation of NATM for the motorway use-case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November 2021 (information) / March 2022 (endorsement)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ja-JP" alt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２．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WP29 guidelines for NATM including outcome of “outstanding issues” and translation of FRAV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March 2022</a:t>
                      </a:r>
                    </a:p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(information)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2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左右 1">
            <a:extLst>
              <a:ext uri="{FF2B5EF4-FFF2-40B4-BE49-F238E27FC236}">
                <a16:creationId xmlns:a16="http://schemas.microsoft.com/office/drawing/2014/main" id="{6AD0DC23-B82B-414B-B1E7-DE9F738A6B30}"/>
              </a:ext>
            </a:extLst>
          </p:cNvPr>
          <p:cNvSpPr/>
          <p:nvPr/>
        </p:nvSpPr>
        <p:spPr>
          <a:xfrm>
            <a:off x="2387442" y="3612434"/>
            <a:ext cx="758471" cy="484506"/>
          </a:xfrm>
          <a:prstGeom prst="leftRight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399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50BFA88-ECA8-4C96-AF5D-38A64E32A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alphaModFix amt="9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14" y="1495247"/>
            <a:ext cx="9532196" cy="536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0605" y="187557"/>
            <a:ext cx="9447927" cy="1199578"/>
          </a:xfrm>
        </p:spPr>
        <p:txBody>
          <a:bodyPr anchor="ctr">
            <a:normAutofit/>
          </a:bodyPr>
          <a:lstStyle/>
          <a:p>
            <a:r>
              <a:rPr lang="sv-SE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NATM Master Document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042700" y="218031"/>
            <a:ext cx="2895163" cy="1008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FD4DAA7-3C32-4F87-8B6E-FD63F1ABCA0A}"/>
              </a:ext>
            </a:extLst>
          </p:cNvPr>
          <p:cNvSpPr txBox="1">
            <a:spLocks/>
          </p:cNvSpPr>
          <p:nvPr/>
        </p:nvSpPr>
        <p:spPr>
          <a:xfrm>
            <a:off x="9828212" y="6447641"/>
            <a:ext cx="1143001" cy="180927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6C87F6-986D-49E6-AF40-1B3A1EE8064D}" type="slidenum">
              <a:rPr kumimoji="0" lang="en-US">
                <a:solidFill>
                  <a:prstClr val="black"/>
                </a:solidFill>
                <a:latin typeface="Century Gothic" panose="020B0502020202020204"/>
              </a:rPr>
              <a:pPr/>
              <a:t>4</a:t>
            </a:fld>
            <a:endParaRPr kumimoji="0" lang="en-US" dirty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2B661-7D2E-4B08-8291-649E62E8F5E2}"/>
              </a:ext>
            </a:extLst>
          </p:cNvPr>
          <p:cNvSpPr txBox="1"/>
          <p:nvPr/>
        </p:nvSpPr>
        <p:spPr>
          <a:xfrm>
            <a:off x="6094412" y="2201909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9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82D87A-6807-448C-A58C-9CC8B492ECDD}"/>
              </a:ext>
            </a:extLst>
          </p:cNvPr>
          <p:cNvSpPr txBox="1"/>
          <p:nvPr/>
        </p:nvSpPr>
        <p:spPr>
          <a:xfrm>
            <a:off x="4822534" y="3225372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8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FB6A21-835A-4CC3-B915-43D692DE5935}"/>
              </a:ext>
            </a:extLst>
          </p:cNvPr>
          <p:cNvSpPr txBox="1"/>
          <p:nvPr/>
        </p:nvSpPr>
        <p:spPr>
          <a:xfrm>
            <a:off x="4418448" y="3854688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7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D3D6078-9F4D-4B02-A32E-378CB75D7BA1}"/>
              </a:ext>
            </a:extLst>
          </p:cNvPr>
          <p:cNvSpPr txBox="1"/>
          <p:nvPr/>
        </p:nvSpPr>
        <p:spPr>
          <a:xfrm>
            <a:off x="4137273" y="4518819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6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033FC3-0816-4D1C-BDA6-7F49EFDC0E95}"/>
              </a:ext>
            </a:extLst>
          </p:cNvPr>
          <p:cNvSpPr txBox="1"/>
          <p:nvPr/>
        </p:nvSpPr>
        <p:spPr>
          <a:xfrm>
            <a:off x="4064063" y="5454364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5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9C17296-C250-43C3-85FE-CF03476EC15E}"/>
              </a:ext>
            </a:extLst>
          </p:cNvPr>
          <p:cNvSpPr txBox="1"/>
          <p:nvPr/>
        </p:nvSpPr>
        <p:spPr>
          <a:xfrm>
            <a:off x="9270810" y="3429000"/>
            <a:ext cx="871087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10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4" name="矢印: 左右 3">
            <a:extLst>
              <a:ext uri="{FF2B5EF4-FFF2-40B4-BE49-F238E27FC236}">
                <a16:creationId xmlns:a16="http://schemas.microsoft.com/office/drawing/2014/main" id="{4A1A2CB3-C3DD-4ABE-98EA-3B187E14FC73}"/>
              </a:ext>
            </a:extLst>
          </p:cNvPr>
          <p:cNvSpPr/>
          <p:nvPr/>
        </p:nvSpPr>
        <p:spPr>
          <a:xfrm>
            <a:off x="2298425" y="4181658"/>
            <a:ext cx="1181623" cy="484506"/>
          </a:xfrm>
          <a:prstGeom prst="leftRight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399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727339B-537A-4BCC-8469-E459915D4468}"/>
              </a:ext>
            </a:extLst>
          </p:cNvPr>
          <p:cNvSpPr txBox="1"/>
          <p:nvPr/>
        </p:nvSpPr>
        <p:spPr>
          <a:xfrm>
            <a:off x="2486081" y="4334522"/>
            <a:ext cx="864066" cy="246157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12</a:t>
            </a:r>
            <a:endParaRPr kumimoji="1" lang="ja-JP" alt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143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610600" cy="1401762"/>
          </a:xfrm>
        </p:spPr>
        <p:txBody>
          <a:bodyPr anchor="ctr">
            <a:normAutofit fontScale="90000"/>
          </a:bodyPr>
          <a:lstStyle/>
          <a:p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accomplished by Sub Group 1</a:t>
            </a:r>
            <a:b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(Scenarios)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644537"/>
            <a:ext cx="10896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SG1 has continued discussions on draft 2nd iteration Ch.5 and Annex 2 of NATM MD. 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Various proposals have been submitted and are bundled as a draft amendment (e.g. language regarding developing a scenario template, etc.)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There are several unresolved issues and SG1 is going to discuss and finalize the texts for Master Document amendment at the next SG1 session (to be held October 4).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Introduced a new objective in Ch. 5 &amp; Annex 2 to provide examples of scenarios with lower abstraction level.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FRAV and VMAD agreed to select a few concrete test cases to work on collaboratively. </a:t>
            </a:r>
          </a:p>
          <a:p>
            <a:pPr marL="45720" lvl="0"/>
            <a:endParaRPr lang="en-US" sz="28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02920" lvl="1"/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5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610600" cy="1401762"/>
          </a:xfrm>
        </p:spPr>
        <p:txBody>
          <a:bodyPr anchor="ctr">
            <a:normAutofit fontScale="90000"/>
          </a:bodyPr>
          <a:lstStyle/>
          <a:p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accomplished by Sub Group 2</a:t>
            </a:r>
            <a:b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(Simulation/Virtual Testing)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644537"/>
            <a:ext cx="10896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Introduced new section in NATM: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Credibility assessment for using virtual toolchains in ADS validation.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Ongoing discussions to refine, including how to address issues such experience and expertise. </a:t>
            </a:r>
          </a:p>
          <a:p>
            <a:pPr marL="502920" lvl="1"/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Proposed 3 new annexes: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Annex I - Virtual Testing Toolchain Example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Annex II – Correlation methodologies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Annex III – Validation examples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SG2 will review comments on proposed documents and revise NATM as required.</a:t>
            </a:r>
          </a:p>
        </p:txBody>
      </p:sp>
    </p:spTree>
    <p:extLst>
      <p:ext uri="{BB962C8B-B14F-4D97-AF65-F5344CB8AC3E}">
        <p14:creationId xmlns:p14="http://schemas.microsoft.com/office/powerpoint/2010/main" val="52872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610600" cy="1401762"/>
          </a:xfrm>
        </p:spPr>
        <p:txBody>
          <a:bodyPr anchor="ctr">
            <a:normAutofit fontScale="90000"/>
          </a:bodyPr>
          <a:lstStyle/>
          <a:p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accomplished by Sub Group 3</a:t>
            </a:r>
            <a:b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(Audit and In-use Monitoring)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644537"/>
            <a:ext cx="108966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Safety by design: Draft requirements under development. </a:t>
            </a:r>
          </a:p>
          <a:p>
            <a:pPr marL="50292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Safety Management System (SMS): Draft requirements</a:t>
            </a:r>
          </a:p>
          <a:p>
            <a:pPr marL="960120" lvl="1" indent="-457200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BE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Conditions of </a:t>
            </a:r>
            <a:r>
              <a:rPr lang="fr-BE" altLang="ja-JP" sz="2800" dirty="0" err="1">
                <a:latin typeface="Helvetica" panose="020B0604020202020204" pitchFamily="34" charset="0"/>
                <a:cs typeface="Helvetica" panose="020B0604020202020204" pitchFamily="34" charset="0"/>
              </a:rPr>
              <a:t>validity</a:t>
            </a:r>
            <a:r>
              <a:rPr lang="fr-BE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 of the SMS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still to be refined.</a:t>
            </a:r>
          </a:p>
          <a:p>
            <a:pPr marL="50292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Final text for requirements still to be formally endorsed by SG3 then VMAD.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endParaRPr lang="en-US" sz="2800" i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02920" lvl="1"/>
            <a:endParaRPr lang="en-US" sz="24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9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610600" cy="1401762"/>
          </a:xfrm>
        </p:spPr>
        <p:txBody>
          <a:bodyPr anchor="ctr">
            <a:normAutofit fontScale="90000"/>
          </a:bodyPr>
          <a:lstStyle/>
          <a:p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accomplished by Sub Group 3</a:t>
            </a:r>
            <a:b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(Audit and In-use Monitoring)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524000"/>
            <a:ext cx="108966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Goal/Metrics necessary for in-service monitoring still under discussion.</a:t>
            </a:r>
          </a:p>
          <a:p>
            <a:pPr marL="50292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Proposed data elements to be monitored and reported under discussion.</a:t>
            </a:r>
            <a:endParaRPr lang="en-CA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0292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Investigate reporting mechanism and reporting criteria as well as data accessibility (at macro level only at this stage) still under discussion.</a:t>
            </a:r>
          </a:p>
          <a:p>
            <a:pPr marL="50292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Helvetica" panose="020B0604020202020204" pitchFamily="34" charset="0"/>
                <a:cs typeface="Helvetica" panose="020B0604020202020204" pitchFamily="34" charset="0"/>
              </a:rPr>
              <a:t>Big differences between motorway applications and other applications.</a:t>
            </a:r>
          </a:p>
          <a:p>
            <a:pPr marL="50292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Helvetica" panose="020B0604020202020204" pitchFamily="34" charset="0"/>
                <a:cs typeface="Helvetica" panose="020B0604020202020204" pitchFamily="34" charset="0"/>
              </a:rPr>
              <a:t>Guidance from FRAV in the overall safety level to be achieved on the motorway could be useful. </a:t>
            </a:r>
          </a:p>
          <a:p>
            <a:pPr marL="50292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Helvetica" panose="020B0604020202020204" pitchFamily="34" charset="0"/>
                <a:cs typeface="Helvetica" panose="020B0604020202020204" pitchFamily="34" charset="0"/>
              </a:rPr>
              <a:t>Next meeting scheduled for 12 October, 2021.</a:t>
            </a:r>
          </a:p>
          <a:p>
            <a:pPr marL="45720" lvl="0"/>
            <a:endParaRPr lang="en-US" sz="2800" i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4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610600" cy="1401762"/>
          </a:xfrm>
        </p:spPr>
        <p:txBody>
          <a:bodyPr anchor="ctr">
            <a:normAutofit fontScale="90000"/>
          </a:bodyPr>
          <a:lstStyle/>
          <a:p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accomplished by Sub Group 4</a:t>
            </a:r>
            <a:b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(Track Test and Real-world Test)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644537"/>
            <a:ext cx="10896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Developed inventory of TT / RWT best practices/procedures and technical resources/tools (for NATM). </a:t>
            </a:r>
          </a:p>
          <a:p>
            <a:pPr marL="50292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Developed possible approach for a test matrix</a:t>
            </a:r>
          </a:p>
          <a:p>
            <a:pPr marL="50292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Further work to be done: 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Design/elaboration of the test matrix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Development of test methodology (method and tools to be used) and test protocols with pass / fail criteria for TT and RWT based on FRAV input 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Development of specific test protocols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Try out/validation</a:t>
            </a:r>
          </a:p>
          <a:p>
            <a:pPr marL="84582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9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3998</TotalTime>
  <Words>950</Words>
  <Application>Microsoft Office PowerPoint</Application>
  <PresentationFormat>Custom</PresentationFormat>
  <Paragraphs>117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Helvetica</vt:lpstr>
      <vt:lpstr>World country report presentation</vt:lpstr>
      <vt:lpstr>Status Report of the Informal Working Group on Validation Methods for Automated Driving (VMAD)</vt:lpstr>
      <vt:lpstr>Purpose</vt:lpstr>
      <vt:lpstr>VMAD Deliverables to the World Forum for Harmonization of Vehicle Regulations (WP.29)</vt:lpstr>
      <vt:lpstr>NATM Master Document </vt:lpstr>
      <vt:lpstr>Work accomplished by Sub Group 1 (Scenarios)</vt:lpstr>
      <vt:lpstr>Work accomplished by Sub Group 2 (Simulation/Virtual Testing)</vt:lpstr>
      <vt:lpstr>Work accomplished by Sub Group 3 (Audit and In-use Monitoring)</vt:lpstr>
      <vt:lpstr>Work accomplished by Sub Group 3 (Audit and In-use Monitoring)</vt:lpstr>
      <vt:lpstr>Work accomplished by Sub Group 4 (Track Test and Real-world Test)</vt:lpstr>
      <vt:lpstr>Collaboration between FRAV and VMAD</vt:lpstr>
      <vt:lpstr>VMAD IWG and its Subgroups’ working schedule</vt:lpstr>
      <vt:lpstr>Summary</vt:lpstr>
      <vt:lpstr>Thank you! </vt:lpstr>
    </vt:vector>
  </TitlesOfParts>
  <Company>Transport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Country</dc:title>
  <dc:creator>Yonick, Gregory</dc:creator>
  <cp:lastModifiedBy>Francois Guichard</cp:lastModifiedBy>
  <cp:revision>225</cp:revision>
  <cp:lastPrinted>2020-01-29T18:06:17Z</cp:lastPrinted>
  <dcterms:created xsi:type="dcterms:W3CDTF">2019-10-28T02:43:14Z</dcterms:created>
  <dcterms:modified xsi:type="dcterms:W3CDTF">2021-09-28T19:18:22Z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