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5"/>
  </p:notesMasterIdLst>
  <p:sldIdLst>
    <p:sldId id="256" r:id="rId5"/>
    <p:sldId id="263" r:id="rId6"/>
    <p:sldId id="259" r:id="rId7"/>
    <p:sldId id="260" r:id="rId8"/>
    <p:sldId id="269" r:id="rId9"/>
    <p:sldId id="272" r:id="rId10"/>
    <p:sldId id="266" r:id="rId11"/>
    <p:sldId id="270" r:id="rId12"/>
    <p:sldId id="264" r:id="rId13"/>
    <p:sldId id="267" r:id="rId14"/>
  </p:sldIdLst>
  <p:sldSz cx="9906000" cy="6858000" type="A4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CACAC4-2FDB-4899-9DF5-B75E1180560C}" v="13" dt="2021-09-27T16:08:13.624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E6"/>
          </a:solidFill>
        </a:fill>
      </a:tcStyle>
    </a:wholeTbl>
    <a:band2H>
      <a:tcTxStyle/>
      <a:tcStyle>
        <a:tcBdr/>
        <a:fill>
          <a:solidFill>
            <a:srgbClr val="E7E7F3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4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7" name="Shape 7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e du titre"/>
          <p:cNvSpPr txBox="1">
            <a:spLocks noGrp="1"/>
          </p:cNvSpPr>
          <p:nvPr>
            <p:ph type="title"/>
          </p:nvPr>
        </p:nvSpPr>
        <p:spPr>
          <a:xfrm>
            <a:off x="2566999" y="317499"/>
            <a:ext cx="6753202" cy="1143001"/>
          </a:xfrm>
          <a:prstGeom prst="rect">
            <a:avLst/>
          </a:prstGeom>
        </p:spPr>
        <p:txBody>
          <a:bodyPr/>
          <a:lstStyle/>
          <a:p>
            <a:r>
              <a:rPr dirty="0" err="1"/>
              <a:t>Texte</a:t>
            </a:r>
            <a:r>
              <a:rPr dirty="0"/>
              <a:t> du </a:t>
            </a:r>
            <a:r>
              <a:rPr dirty="0" err="1"/>
              <a:t>titre</a:t>
            </a:r>
            <a:endParaRPr dirty="0"/>
          </a:p>
        </p:txBody>
      </p:sp>
      <p:sp>
        <p:nvSpPr>
          <p:cNvPr id="23" name="Texte niveau 1…"/>
          <p:cNvSpPr txBox="1">
            <a:spLocks noGrp="1"/>
          </p:cNvSpPr>
          <p:nvPr>
            <p:ph type="body" idx="1"/>
          </p:nvPr>
        </p:nvSpPr>
        <p:spPr>
          <a:xfrm>
            <a:off x="849312" y="2132856"/>
            <a:ext cx="8496301" cy="403299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>
              <a:defRPr sz="1800"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>
              <a:defRPr sz="1800"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>
              <a:defRPr sz="1800"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>
              <a:defRPr sz="1800"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rPr dirty="0" err="1"/>
              <a:t>Texte</a:t>
            </a:r>
            <a:r>
              <a:rPr dirty="0"/>
              <a:t> </a:t>
            </a:r>
            <a:r>
              <a:rPr dirty="0" err="1"/>
              <a:t>niveau</a:t>
            </a:r>
            <a:r>
              <a:rPr dirty="0"/>
              <a:t> 1</a:t>
            </a:r>
          </a:p>
          <a:p>
            <a:pPr lvl="1"/>
            <a:r>
              <a:rPr dirty="0" err="1"/>
              <a:t>Texte</a:t>
            </a:r>
            <a:r>
              <a:rPr dirty="0"/>
              <a:t> </a:t>
            </a:r>
            <a:r>
              <a:rPr dirty="0" err="1"/>
              <a:t>niveau</a:t>
            </a:r>
            <a:r>
              <a:rPr dirty="0"/>
              <a:t> 2</a:t>
            </a:r>
          </a:p>
          <a:p>
            <a:pPr lvl="2"/>
            <a:r>
              <a:rPr dirty="0" err="1"/>
              <a:t>Texte</a:t>
            </a:r>
            <a:r>
              <a:rPr dirty="0"/>
              <a:t> </a:t>
            </a:r>
            <a:r>
              <a:rPr dirty="0" err="1"/>
              <a:t>niveau</a:t>
            </a:r>
            <a:r>
              <a:rPr dirty="0"/>
              <a:t> 3</a:t>
            </a:r>
          </a:p>
          <a:p>
            <a:pPr lvl="3"/>
            <a:r>
              <a:rPr dirty="0" err="1"/>
              <a:t>Texte</a:t>
            </a:r>
            <a:r>
              <a:rPr dirty="0"/>
              <a:t> </a:t>
            </a:r>
            <a:r>
              <a:rPr dirty="0" err="1"/>
              <a:t>niveau</a:t>
            </a:r>
            <a:r>
              <a:rPr dirty="0"/>
              <a:t> 4</a:t>
            </a:r>
          </a:p>
          <a:p>
            <a:pPr lvl="4"/>
            <a:r>
              <a:rPr dirty="0" err="1"/>
              <a:t>Texte</a:t>
            </a:r>
            <a:r>
              <a:rPr dirty="0"/>
              <a:t> </a:t>
            </a:r>
            <a:r>
              <a:rPr dirty="0" err="1"/>
              <a:t>niveau</a:t>
            </a:r>
            <a:r>
              <a:rPr dirty="0"/>
              <a:t> 5</a:t>
            </a:r>
          </a:p>
        </p:txBody>
      </p:sp>
      <p:sp>
        <p:nvSpPr>
          <p:cNvPr id="24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2D8633D-8036-43F4-8A22-10D74455549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38" y="692149"/>
            <a:ext cx="1295400" cy="851979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"/>
          <p:cNvSpPr txBox="1"/>
          <p:nvPr/>
        </p:nvSpPr>
        <p:spPr>
          <a:xfrm>
            <a:off x="3198519" y="332656"/>
            <a:ext cx="6661761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>
            <a:lvl1pPr>
              <a:defRPr sz="4000" b="1">
                <a:solidFill>
                  <a:schemeClr val="accent3">
                    <a:lumOff val="44000"/>
                  </a:schemeClr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Main title here</a:t>
            </a:r>
          </a:p>
        </p:txBody>
      </p:sp>
      <p:sp>
        <p:nvSpPr>
          <p:cNvPr id="41" name="Texte niveau 1…"/>
          <p:cNvSpPr txBox="1">
            <a:spLocks noGrp="1"/>
          </p:cNvSpPr>
          <p:nvPr>
            <p:ph type="body" idx="1"/>
          </p:nvPr>
        </p:nvSpPr>
        <p:spPr>
          <a:xfrm>
            <a:off x="849312" y="2132856"/>
            <a:ext cx="8496301" cy="403299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2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B3D8E1B-0C93-478E-89CF-EE3907F949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38" y="692149"/>
            <a:ext cx="1295400" cy="851979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e niveau 1…"/>
          <p:cNvSpPr txBox="1">
            <a:spLocks noGrp="1"/>
          </p:cNvSpPr>
          <p:nvPr>
            <p:ph type="body" sz="half" idx="1"/>
          </p:nvPr>
        </p:nvSpPr>
        <p:spPr>
          <a:xfrm>
            <a:off x="495300" y="2348880"/>
            <a:ext cx="4375150" cy="3777285"/>
          </a:xfrm>
          <a:prstGeom prst="rect">
            <a:avLst/>
          </a:prstGeom>
        </p:spPr>
        <p:txBody>
          <a:bodyPr/>
          <a:lstStyle>
            <a:lvl1pPr>
              <a:spcBef>
                <a:spcPts val="400"/>
              </a:spcBef>
              <a:defRPr sz="2000" b="1">
                <a:solidFill>
                  <a:srgbClr val="0066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695325" indent="-238125">
              <a:spcBef>
                <a:spcPts val="400"/>
              </a:spcBef>
              <a:defRPr sz="2000" b="1">
                <a:solidFill>
                  <a:srgbClr val="0066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indent="-228600">
              <a:spcBef>
                <a:spcPts val="400"/>
              </a:spcBef>
              <a:defRPr sz="2000" b="1">
                <a:solidFill>
                  <a:srgbClr val="0066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25600" indent="-254000">
              <a:spcBef>
                <a:spcPts val="400"/>
              </a:spcBef>
              <a:defRPr sz="2000" b="1">
                <a:solidFill>
                  <a:srgbClr val="0066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82800" indent="-254000">
              <a:spcBef>
                <a:spcPts val="400"/>
              </a:spcBef>
              <a:defRPr sz="2000" b="1">
                <a:solidFill>
                  <a:srgbClr val="006600"/>
                </a:solidFill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0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51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D0200A6-8E77-4F02-97D7-61A0027312C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38" y="692149"/>
            <a:ext cx="1295400" cy="851979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59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1E7A7FF-D909-4FF7-94E4-5C4331D6E3F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38" y="692149"/>
            <a:ext cx="1295400" cy="851979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e du titre"/>
          <p:cNvSpPr txBox="1">
            <a:spLocks noGrp="1"/>
          </p:cNvSpPr>
          <p:nvPr>
            <p:ph type="title"/>
          </p:nvPr>
        </p:nvSpPr>
        <p:spPr>
          <a:xfrm>
            <a:off x="488504" y="1772816"/>
            <a:ext cx="3259007" cy="1162051"/>
          </a:xfrm>
          <a:prstGeom prst="rect">
            <a:avLst/>
          </a:prstGeom>
        </p:spPr>
        <p:txBody>
          <a:bodyPr anchor="b"/>
          <a:lstStyle>
            <a:lvl1pPr>
              <a:defRPr sz="2000">
                <a:solidFill>
                  <a:srgbClr val="006600"/>
                </a:solidFill>
              </a:defRPr>
            </a:lvl1pPr>
          </a:lstStyle>
          <a:p>
            <a:r>
              <a:t>Texte du titre</a:t>
            </a:r>
          </a:p>
        </p:txBody>
      </p:sp>
      <p:sp>
        <p:nvSpPr>
          <p:cNvPr id="67" name="Texte niveau 1…"/>
          <p:cNvSpPr txBox="1">
            <a:spLocks noGrp="1"/>
          </p:cNvSpPr>
          <p:nvPr>
            <p:ph type="body" sz="half" idx="1"/>
          </p:nvPr>
        </p:nvSpPr>
        <p:spPr>
          <a:xfrm>
            <a:off x="3872970" y="2132856"/>
            <a:ext cx="5537730" cy="399330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68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495299" y="3212975"/>
            <a:ext cx="3259008" cy="291319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300"/>
              </a:spcBef>
              <a:defRPr sz="1400"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69" name="Rectangle 3"/>
          <p:cNvSpPr txBox="1"/>
          <p:nvPr/>
        </p:nvSpPr>
        <p:spPr>
          <a:xfrm>
            <a:off x="3198519" y="332656"/>
            <a:ext cx="6661761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>
            <a:lvl1pPr>
              <a:defRPr sz="4000" b="1">
                <a:solidFill>
                  <a:schemeClr val="accent3">
                    <a:lumOff val="44000"/>
                  </a:schemeClr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rPr dirty="0"/>
              <a:t>Main title here</a:t>
            </a:r>
          </a:p>
        </p:txBody>
      </p:sp>
      <p:sp>
        <p:nvSpPr>
          <p:cNvPr id="70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8C0A9B5-C0A5-4C61-8B4B-6C3BCD8EB0C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38" y="692149"/>
            <a:ext cx="1295400" cy="851979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e du titre"/>
          <p:cNvSpPr txBox="1">
            <a:spLocks noGrp="1"/>
          </p:cNvSpPr>
          <p:nvPr>
            <p:ph type="title"/>
          </p:nvPr>
        </p:nvSpPr>
        <p:spPr>
          <a:xfrm>
            <a:off x="2980271" y="284075"/>
            <a:ext cx="6753202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Texte du titre</a:t>
            </a:r>
          </a:p>
        </p:txBody>
      </p:sp>
      <p:sp>
        <p:nvSpPr>
          <p:cNvPr id="4" name="Texte niveau 1…"/>
          <p:cNvSpPr txBox="1">
            <a:spLocks noGrp="1"/>
          </p:cNvSpPr>
          <p:nvPr>
            <p:ph type="body" idx="1"/>
          </p:nvPr>
        </p:nvSpPr>
        <p:spPr>
          <a:xfrm>
            <a:off x="495300" y="1600200"/>
            <a:ext cx="89154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4787900" y="6172200"/>
            <a:ext cx="23114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  <p:sldLayoutId id="2147483654" r:id="rId4"/>
    <p:sldLayoutId id="2147483655" r:id="rId5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unece.org/display/trans/SIG+on+UN+Regulation+No.+157?src=contextnavpagetreemode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unece.org/sites/default/files/2021-09/GRVA-11-08e.pdf" TargetMode="External"/><Relationship Id="rId2" Type="http://schemas.openxmlformats.org/officeDocument/2006/relationships/hyperlink" Target="https://unece.org/sites/default/files/2020-12/ECE-TRANS-WP29-GRVA-2021-03e.pdf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822651" y="2132856"/>
            <a:ext cx="8260698" cy="403299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dirty="0"/>
              <a:t> </a:t>
            </a:r>
            <a:endParaRPr lang="en-GB" dirty="0"/>
          </a:p>
          <a:p>
            <a:endParaRPr dirty="0"/>
          </a:p>
          <a:p>
            <a:pPr algn="ctr">
              <a:defRPr i="1"/>
            </a:pPr>
            <a:r>
              <a:rPr lang="en-GB" dirty="0"/>
              <a:t>Update from the Special Interest Group on UN Regulation 157</a:t>
            </a:r>
            <a:endParaRPr dirty="0"/>
          </a:p>
        </p:txBody>
      </p:sp>
      <p:sp>
        <p:nvSpPr>
          <p:cNvPr id="80" name="Textfeld 12"/>
          <p:cNvSpPr txBox="1"/>
          <p:nvPr/>
        </p:nvSpPr>
        <p:spPr>
          <a:xfrm>
            <a:off x="4953000" y="385671"/>
            <a:ext cx="4756766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algn="r">
              <a:defRPr sz="1600" u="sng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Informal document</a:t>
            </a:r>
            <a:r>
              <a:rPr u="none" dirty="0"/>
              <a:t> </a:t>
            </a:r>
            <a:r>
              <a:rPr b="1" u="none" dirty="0"/>
              <a:t>GRVA-</a:t>
            </a:r>
            <a:r>
              <a:rPr lang="fr-CH" b="1" u="none" dirty="0"/>
              <a:t>1</a:t>
            </a:r>
            <a:r>
              <a:rPr lang="de-DE" b="1" u="none" dirty="0"/>
              <a:t>1</a:t>
            </a:r>
            <a:r>
              <a:rPr b="1" u="none" dirty="0"/>
              <a:t>-</a:t>
            </a:r>
            <a:r>
              <a:rPr lang="de-DE" b="1" u="none" dirty="0"/>
              <a:t>32</a:t>
            </a:r>
            <a:endParaRPr b="1" dirty="0"/>
          </a:p>
          <a:p>
            <a:pPr algn="r">
              <a:defRPr sz="1600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fr-CH" dirty="0"/>
              <a:t>11</a:t>
            </a:r>
            <a:r>
              <a:rPr dirty="0" err="1"/>
              <a:t>th</a:t>
            </a:r>
            <a:r>
              <a:rPr dirty="0"/>
              <a:t> GRVA, </a:t>
            </a:r>
            <a:r>
              <a:rPr lang="fr-CH" dirty="0"/>
              <a:t>27 Sept. – 1 Oct.</a:t>
            </a:r>
            <a:r>
              <a:rPr dirty="0"/>
              <a:t> 202</a:t>
            </a:r>
            <a:r>
              <a:rPr lang="en-GB" dirty="0"/>
              <a:t>1</a:t>
            </a:r>
            <a:endParaRPr dirty="0"/>
          </a:p>
          <a:p>
            <a:pPr algn="r">
              <a:defRPr sz="1600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Agenda item </a:t>
            </a:r>
            <a:r>
              <a:rPr lang="en-GB" dirty="0"/>
              <a:t>4(d)</a:t>
            </a:r>
            <a:endParaRPr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987A609-AA2D-41DB-909A-B0A9E6D2A807}"/>
              </a:ext>
            </a:extLst>
          </p:cNvPr>
          <p:cNvSpPr txBox="1"/>
          <p:nvPr/>
        </p:nvSpPr>
        <p:spPr>
          <a:xfrm>
            <a:off x="147769" y="865810"/>
            <a:ext cx="2607443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Submitted</a:t>
            </a:r>
            <a:r>
              <a:rPr kumimoji="0" lang="fr-CH" sz="18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by the SIG R157</a:t>
            </a:r>
            <a:endParaRPr kumimoji="0" lang="en-GB" sz="18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BA0AE-A59F-4B0E-A4D0-4842B6CA6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CB17A1-95E5-46A4-B18C-075DB658598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Thank you for your attention.</a:t>
            </a:r>
          </a:p>
        </p:txBody>
      </p:sp>
    </p:spTree>
    <p:extLst>
      <p:ext uri="{BB962C8B-B14F-4D97-AF65-F5344CB8AC3E}">
        <p14:creationId xmlns:p14="http://schemas.microsoft.com/office/powerpoint/2010/main" val="1026134677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8962EF-5ABB-4246-8722-EE3E20E66C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9312" y="1658679"/>
            <a:ext cx="8496301" cy="4986669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Eight meetings held so far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dirty="0"/>
          </a:p>
          <a:p>
            <a:endParaRPr lang="en-GB" sz="1600" dirty="0"/>
          </a:p>
          <a:p>
            <a:endParaRPr lang="en-GB" sz="1600" dirty="0"/>
          </a:p>
          <a:p>
            <a:endParaRPr lang="en-GB" sz="1600" dirty="0"/>
          </a:p>
          <a:p>
            <a:endParaRPr lang="en-GB" sz="16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Three more meetings scheduled in 2021 (Oct, Nov, Dec)</a:t>
            </a:r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r>
              <a:rPr lang="en-GB" dirty="0"/>
              <a:t>Meeting documents can be found </a:t>
            </a:r>
            <a:r>
              <a:rPr lang="en-GB" dirty="0">
                <a:hlinkClick r:id="rId2"/>
              </a:rPr>
              <a:t>here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704054-02AA-4119-A152-CF0A062FC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Meetings of the group</a:t>
            </a:r>
          </a:p>
        </p:txBody>
      </p:sp>
      <p:sp>
        <p:nvSpPr>
          <p:cNvPr id="4" name="Eingekerbter Richtungspfeil 23">
            <a:extLst>
              <a:ext uri="{FF2B5EF4-FFF2-40B4-BE49-F238E27FC236}">
                <a16:creationId xmlns:a16="http://schemas.microsoft.com/office/drawing/2014/main" id="{7BCF685E-F63C-4A7F-B67D-F6DA49B5A2F3}"/>
              </a:ext>
            </a:extLst>
          </p:cNvPr>
          <p:cNvSpPr/>
          <p:nvPr/>
        </p:nvSpPr>
        <p:spPr>
          <a:xfrm>
            <a:off x="1362194" y="5519952"/>
            <a:ext cx="8078689" cy="570691"/>
          </a:xfrm>
          <a:prstGeom prst="chevron">
            <a:avLst>
              <a:gd name="adj" fmla="val 13722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FBE865DF-3DF3-48F2-BB0B-4868958624F3}"/>
              </a:ext>
            </a:extLst>
          </p:cNvPr>
          <p:cNvSpPr txBox="1"/>
          <p:nvPr/>
        </p:nvSpPr>
        <p:spPr>
          <a:xfrm>
            <a:off x="1472540" y="5566934"/>
            <a:ext cx="7968343" cy="43088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sz="2200" dirty="0">
                <a:solidFill>
                  <a:schemeClr val="tx1"/>
                </a:solidFill>
                <a:latin typeface="Verdana"/>
                <a:ea typeface="Verdana"/>
              </a:rPr>
              <a:t>Goal</a:t>
            </a:r>
            <a:r>
              <a:rPr kumimoji="0" lang="de-DE" sz="22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: </a:t>
            </a:r>
            <a:r>
              <a:rPr kumimoji="0" lang="de-DE" sz="2200" b="0" i="0" u="none" strike="noStrike" cap="none" spc="0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Finalize</a:t>
            </a:r>
            <a:r>
              <a:rPr kumimoji="0" lang="de-DE" sz="22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</a:t>
            </a:r>
            <a:r>
              <a:rPr kumimoji="0" lang="de-DE" sz="2200" b="0" i="0" u="none" strike="noStrike" cap="none" spc="0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speed</a:t>
            </a:r>
            <a:r>
              <a:rPr kumimoji="0" lang="de-DE" sz="22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</a:t>
            </a:r>
            <a:r>
              <a:rPr kumimoji="0" lang="de-DE" sz="2200" b="0" i="0" u="none" strike="noStrike" cap="none" spc="0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increase</a:t>
            </a:r>
            <a:r>
              <a:rPr kumimoji="0" lang="de-DE" sz="22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+ </a:t>
            </a:r>
            <a:r>
              <a:rPr kumimoji="0" lang="de-DE" sz="2200" b="0" i="0" u="none" strike="noStrike" cap="none" spc="0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lane</a:t>
            </a:r>
            <a:r>
              <a:rPr kumimoji="0" lang="de-DE" sz="22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</a:t>
            </a:r>
            <a:r>
              <a:rPr kumimoji="0" lang="de-DE" sz="2200" b="0" i="0" u="none" strike="noStrike" cap="none" spc="0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change</a:t>
            </a:r>
            <a:r>
              <a:rPr kumimoji="0" lang="de-DE" sz="22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</a:t>
            </a:r>
            <a:r>
              <a:rPr kumimoji="0" lang="de-DE" sz="2200" b="0" i="0" u="none" strike="noStrike" cap="none" spc="0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for</a:t>
            </a:r>
            <a:r>
              <a:rPr kumimoji="0" lang="de-DE" sz="22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GRVA-12 (Feb 2022)</a:t>
            </a:r>
          </a:p>
        </p:txBody>
      </p:sp>
      <p:grpSp>
        <p:nvGrpSpPr>
          <p:cNvPr id="31" name="Gruppieren 30">
            <a:extLst>
              <a:ext uri="{FF2B5EF4-FFF2-40B4-BE49-F238E27FC236}">
                <a16:creationId xmlns:a16="http://schemas.microsoft.com/office/drawing/2014/main" id="{10671D0C-11B9-44CB-999D-245476FADEB4}"/>
              </a:ext>
            </a:extLst>
          </p:cNvPr>
          <p:cNvGrpSpPr/>
          <p:nvPr/>
        </p:nvGrpSpPr>
        <p:grpSpPr>
          <a:xfrm>
            <a:off x="1181576" y="2158100"/>
            <a:ext cx="7992888" cy="1976757"/>
            <a:chOff x="1181576" y="2264975"/>
            <a:chExt cx="7992888" cy="1976757"/>
          </a:xfrm>
        </p:grpSpPr>
        <p:cxnSp>
          <p:nvCxnSpPr>
            <p:cNvPr id="6" name="Gerade Verbindung mit Pfeil 5">
              <a:extLst>
                <a:ext uri="{FF2B5EF4-FFF2-40B4-BE49-F238E27FC236}">
                  <a16:creationId xmlns:a16="http://schemas.microsoft.com/office/drawing/2014/main" id="{DBE94452-C899-4A81-BF96-A723CD5FE92A}"/>
                </a:ext>
              </a:extLst>
            </p:cNvPr>
            <p:cNvCxnSpPr/>
            <p:nvPr/>
          </p:nvCxnSpPr>
          <p:spPr>
            <a:xfrm>
              <a:off x="1181576" y="2792091"/>
              <a:ext cx="7992888" cy="0"/>
            </a:xfrm>
            <a:prstGeom prst="straightConnector1">
              <a:avLst/>
            </a:prstGeom>
            <a:ln w="12700">
              <a:solidFill>
                <a:schemeClr val="bg1">
                  <a:lumMod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Gleichschenkliges Dreieck 6">
              <a:extLst>
                <a:ext uri="{FF2B5EF4-FFF2-40B4-BE49-F238E27FC236}">
                  <a16:creationId xmlns:a16="http://schemas.microsoft.com/office/drawing/2014/main" id="{770447E4-38B4-4169-8C65-093C83BBB910}"/>
                </a:ext>
              </a:extLst>
            </p:cNvPr>
            <p:cNvSpPr/>
            <p:nvPr/>
          </p:nvSpPr>
          <p:spPr>
            <a:xfrm rot="10800000">
              <a:off x="2530343" y="2612091"/>
              <a:ext cx="180000" cy="180000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000">
                <a:solidFill>
                  <a:schemeClr val="tx1"/>
                </a:solidFill>
              </a:endParaRPr>
            </a:p>
          </p:txBody>
        </p:sp>
        <p:sp>
          <p:nvSpPr>
            <p:cNvPr id="8" name="Textfeld 7">
              <a:extLst>
                <a:ext uri="{FF2B5EF4-FFF2-40B4-BE49-F238E27FC236}">
                  <a16:creationId xmlns:a16="http://schemas.microsoft.com/office/drawing/2014/main" id="{62114616-A9B4-4558-8138-0E1EE647AD32}"/>
                </a:ext>
              </a:extLst>
            </p:cNvPr>
            <p:cNvSpPr txBox="1"/>
            <p:nvPr/>
          </p:nvSpPr>
          <p:spPr bwMode="auto">
            <a:xfrm>
              <a:off x="2159319" y="2264975"/>
              <a:ext cx="922047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600" dirty="0">
                  <a:latin typeface="Arial Narrow" panose="020B0606020202030204" pitchFamily="34" charset="0"/>
                </a:rPr>
                <a:t>… 7</a:t>
              </a:r>
              <a:r>
                <a:rPr lang="en-US" sz="1600" baseline="30000" dirty="0">
                  <a:latin typeface="Arial Narrow" panose="020B0606020202030204" pitchFamily="34" charset="0"/>
                </a:rPr>
                <a:t>th</a:t>
              </a:r>
              <a:r>
                <a:rPr lang="en-US" sz="1600" dirty="0">
                  <a:latin typeface="Arial Narrow" panose="020B0606020202030204" pitchFamily="34" charset="0"/>
                </a:rPr>
                <a:t> SIG</a:t>
              </a:r>
            </a:p>
          </p:txBody>
        </p:sp>
        <p:sp>
          <p:nvSpPr>
            <p:cNvPr id="9" name="Flussdiagramm: Dokument 8">
              <a:extLst>
                <a:ext uri="{FF2B5EF4-FFF2-40B4-BE49-F238E27FC236}">
                  <a16:creationId xmlns:a16="http://schemas.microsoft.com/office/drawing/2014/main" id="{38E28814-2CD8-457D-936D-4741870737B7}"/>
                </a:ext>
              </a:extLst>
            </p:cNvPr>
            <p:cNvSpPr/>
            <p:nvPr/>
          </p:nvSpPr>
          <p:spPr>
            <a:xfrm>
              <a:off x="1719936" y="2887149"/>
              <a:ext cx="1909247" cy="899588"/>
            </a:xfrm>
            <a:prstGeom prst="flowChartDocumen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000">
                <a:solidFill>
                  <a:schemeClr val="tx1"/>
                </a:solidFill>
              </a:endParaRPr>
            </a:p>
          </p:txBody>
        </p:sp>
        <p:sp>
          <p:nvSpPr>
            <p:cNvPr id="10" name="Flussdiagramm: Dokument 9">
              <a:extLst>
                <a:ext uri="{FF2B5EF4-FFF2-40B4-BE49-F238E27FC236}">
                  <a16:creationId xmlns:a16="http://schemas.microsoft.com/office/drawing/2014/main" id="{CDB1A4C6-D7F6-4BE3-AF0A-652C34C135CB}"/>
                </a:ext>
              </a:extLst>
            </p:cNvPr>
            <p:cNvSpPr/>
            <p:nvPr/>
          </p:nvSpPr>
          <p:spPr>
            <a:xfrm>
              <a:off x="1222328" y="3411268"/>
              <a:ext cx="1930472" cy="759215"/>
            </a:xfrm>
            <a:prstGeom prst="flowChartDocumen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000">
                <a:solidFill>
                  <a:schemeClr val="tx1"/>
                </a:solidFill>
              </a:endParaRPr>
            </a:p>
          </p:txBody>
        </p:sp>
        <p:sp>
          <p:nvSpPr>
            <p:cNvPr id="11" name="Textfeld 10">
              <a:extLst>
                <a:ext uri="{FF2B5EF4-FFF2-40B4-BE49-F238E27FC236}">
                  <a16:creationId xmlns:a16="http://schemas.microsoft.com/office/drawing/2014/main" id="{248A80F7-A443-454D-A404-CE2E30B3ED8A}"/>
                </a:ext>
              </a:extLst>
            </p:cNvPr>
            <p:cNvSpPr txBox="1"/>
            <p:nvPr/>
          </p:nvSpPr>
          <p:spPr>
            <a:xfrm>
              <a:off x="1222328" y="3446218"/>
              <a:ext cx="1909248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Speed increase</a:t>
              </a:r>
            </a:p>
            <a:p>
              <a:pPr algn="ctr"/>
              <a:r>
                <a:rPr lang="en-US" sz="1600" dirty="0">
                  <a:solidFill>
                    <a:schemeClr val="bg1">
                      <a:lumMod val="50000"/>
                    </a:schemeClr>
                  </a:solidFill>
                </a:rPr>
                <a:t>GRVA/2021/31</a:t>
              </a:r>
            </a:p>
          </p:txBody>
        </p:sp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9EB021CB-6A41-4205-8694-BBCD8085E7DC}"/>
                </a:ext>
              </a:extLst>
            </p:cNvPr>
            <p:cNvSpPr txBox="1"/>
            <p:nvPr/>
          </p:nvSpPr>
          <p:spPr>
            <a:xfrm>
              <a:off x="1719936" y="2840493"/>
              <a:ext cx="1909248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Lane change</a:t>
              </a:r>
            </a:p>
            <a:p>
              <a:pPr algn="ctr"/>
              <a:r>
                <a:rPr lang="en-US" sz="1600" dirty="0">
                  <a:solidFill>
                    <a:schemeClr val="bg1">
                      <a:lumMod val="50000"/>
                    </a:schemeClr>
                  </a:solidFill>
                </a:rPr>
                <a:t>GRVA/2021/30</a:t>
              </a:r>
            </a:p>
          </p:txBody>
        </p:sp>
        <p:sp>
          <p:nvSpPr>
            <p:cNvPr id="13" name="Textfeld 12">
              <a:extLst>
                <a:ext uri="{FF2B5EF4-FFF2-40B4-BE49-F238E27FC236}">
                  <a16:creationId xmlns:a16="http://schemas.microsoft.com/office/drawing/2014/main" id="{B7A2636F-883F-4E80-B5B6-CB4B9E83C0C6}"/>
                </a:ext>
              </a:extLst>
            </p:cNvPr>
            <p:cNvSpPr txBox="1"/>
            <p:nvPr/>
          </p:nvSpPr>
          <p:spPr bwMode="auto">
            <a:xfrm>
              <a:off x="6465513" y="2293355"/>
              <a:ext cx="707245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600" dirty="0">
                  <a:latin typeface="Arial Narrow" panose="020B0606020202030204" pitchFamily="34" charset="0"/>
                </a:rPr>
                <a:t>8</a:t>
              </a:r>
              <a:r>
                <a:rPr lang="en-US" sz="1600" baseline="30000" dirty="0">
                  <a:latin typeface="Arial Narrow" panose="020B0606020202030204" pitchFamily="34" charset="0"/>
                </a:rPr>
                <a:t>th</a:t>
              </a:r>
              <a:r>
                <a:rPr lang="en-US" sz="1600" dirty="0">
                  <a:latin typeface="Arial Narrow" panose="020B0606020202030204" pitchFamily="34" charset="0"/>
                </a:rPr>
                <a:t> SIG</a:t>
              </a:r>
            </a:p>
          </p:txBody>
        </p:sp>
        <p:sp>
          <p:nvSpPr>
            <p:cNvPr id="14" name="Gleichschenkliges Dreieck 13">
              <a:extLst>
                <a:ext uri="{FF2B5EF4-FFF2-40B4-BE49-F238E27FC236}">
                  <a16:creationId xmlns:a16="http://schemas.microsoft.com/office/drawing/2014/main" id="{2BB0B892-2AC1-4CA3-A4D4-313207277562}"/>
                </a:ext>
              </a:extLst>
            </p:cNvPr>
            <p:cNvSpPr/>
            <p:nvPr/>
          </p:nvSpPr>
          <p:spPr>
            <a:xfrm rot="10800000">
              <a:off x="6746536" y="2603529"/>
              <a:ext cx="180000" cy="180000"/>
            </a:xfrm>
            <a:prstGeom prst="triangle">
              <a:avLst/>
            </a:prstGeom>
            <a:solidFill>
              <a:schemeClr val="accent2">
                <a:lumMod val="5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000">
                <a:solidFill>
                  <a:schemeClr val="tx1"/>
                </a:solidFill>
              </a:endParaRPr>
            </a:p>
          </p:txBody>
        </p:sp>
        <p:sp>
          <p:nvSpPr>
            <p:cNvPr id="24" name="Flussdiagramm: Dokument 23">
              <a:extLst>
                <a:ext uri="{FF2B5EF4-FFF2-40B4-BE49-F238E27FC236}">
                  <a16:creationId xmlns:a16="http://schemas.microsoft.com/office/drawing/2014/main" id="{B9765113-87A7-4E90-A176-7E6149F54537}"/>
                </a:ext>
              </a:extLst>
            </p:cNvPr>
            <p:cNvSpPr/>
            <p:nvPr/>
          </p:nvSpPr>
          <p:spPr>
            <a:xfrm>
              <a:off x="6119387" y="2899023"/>
              <a:ext cx="1930473" cy="865767"/>
            </a:xfrm>
            <a:prstGeom prst="flowChartDocumen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000">
                <a:solidFill>
                  <a:schemeClr val="tx1"/>
                </a:solidFill>
              </a:endParaRPr>
            </a:p>
          </p:txBody>
        </p:sp>
        <p:sp>
          <p:nvSpPr>
            <p:cNvPr id="22" name="Flussdiagramm: Dokument 21">
              <a:extLst>
                <a:ext uri="{FF2B5EF4-FFF2-40B4-BE49-F238E27FC236}">
                  <a16:creationId xmlns:a16="http://schemas.microsoft.com/office/drawing/2014/main" id="{EB824E20-7EDF-4671-A4BA-72E9681F79DA}"/>
                </a:ext>
              </a:extLst>
            </p:cNvPr>
            <p:cNvSpPr/>
            <p:nvPr/>
          </p:nvSpPr>
          <p:spPr>
            <a:xfrm>
              <a:off x="4976750" y="3514575"/>
              <a:ext cx="1930472" cy="727157"/>
            </a:xfrm>
            <a:prstGeom prst="flowChartDocumen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000">
                <a:solidFill>
                  <a:schemeClr val="tx1"/>
                </a:solidFill>
              </a:endParaRPr>
            </a:p>
          </p:txBody>
        </p:sp>
        <p:sp>
          <p:nvSpPr>
            <p:cNvPr id="19" name="Textfeld 18">
              <a:extLst>
                <a:ext uri="{FF2B5EF4-FFF2-40B4-BE49-F238E27FC236}">
                  <a16:creationId xmlns:a16="http://schemas.microsoft.com/office/drawing/2014/main" id="{BF7D9E79-CBEC-4A17-B369-69F581697A02}"/>
                </a:ext>
              </a:extLst>
            </p:cNvPr>
            <p:cNvSpPr txBox="1"/>
            <p:nvPr/>
          </p:nvSpPr>
          <p:spPr>
            <a:xfrm>
              <a:off x="4962214" y="3478878"/>
              <a:ext cx="1909248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Speed increase</a:t>
              </a:r>
            </a:p>
            <a:p>
              <a:pPr algn="ctr"/>
              <a:r>
                <a:rPr lang="en-US" sz="1600" dirty="0">
                  <a:solidFill>
                    <a:schemeClr val="bg1">
                      <a:lumMod val="50000"/>
                    </a:schemeClr>
                  </a:solidFill>
                </a:rPr>
                <a:t>GRVA-11-33</a:t>
              </a:r>
            </a:p>
          </p:txBody>
        </p:sp>
        <p:sp>
          <p:nvSpPr>
            <p:cNvPr id="21" name="Textfeld 20">
              <a:extLst>
                <a:ext uri="{FF2B5EF4-FFF2-40B4-BE49-F238E27FC236}">
                  <a16:creationId xmlns:a16="http://schemas.microsoft.com/office/drawing/2014/main" id="{1FE84D8E-CE7B-4EA0-AE28-3C9ADE1CF455}"/>
                </a:ext>
              </a:extLst>
            </p:cNvPr>
            <p:cNvSpPr txBox="1"/>
            <p:nvPr/>
          </p:nvSpPr>
          <p:spPr>
            <a:xfrm>
              <a:off x="6158139" y="2904700"/>
              <a:ext cx="1909248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HDV </a:t>
              </a:r>
              <a:r>
                <a:rPr lang="en-US" sz="1400" dirty="0"/>
                <a:t>(DSSAD review)</a:t>
              </a:r>
            </a:p>
            <a:p>
              <a:pPr algn="ctr"/>
              <a:r>
                <a:rPr lang="en-US" sz="1600" dirty="0">
                  <a:solidFill>
                    <a:schemeClr val="bg1">
                      <a:lumMod val="50000"/>
                    </a:schemeClr>
                  </a:solidFill>
                </a:rPr>
                <a:t>GRVA-11-08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2569723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01743-555E-4814-952D-8BB30A749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Items addressed by SIG on UN R157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D04FBB-C536-43FE-BB61-F3ECF761C0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6300" y="1723868"/>
            <a:ext cx="8980204" cy="4574150"/>
          </a:xfrm>
        </p:spPr>
        <p:txBody>
          <a:bodyPr>
            <a:normAutofit/>
          </a:bodyPr>
          <a:lstStyle/>
          <a:p>
            <a:pPr marL="360000" indent="-360000">
              <a:buFont typeface="Arial" panose="020B0604020202020204" pitchFamily="34" charset="0"/>
              <a:buChar char="•"/>
            </a:pPr>
            <a:r>
              <a:rPr lang="en-GB" dirty="0"/>
              <a:t>Higher Speeds</a:t>
            </a:r>
          </a:p>
          <a:p>
            <a:pPr marL="360000" indent="-360000">
              <a:buFont typeface="Arial" panose="020B0604020202020204" pitchFamily="34" charset="0"/>
              <a:buChar char="•"/>
            </a:pPr>
            <a:endParaRPr lang="en-GB" dirty="0"/>
          </a:p>
          <a:p>
            <a:pPr marL="360000" indent="-360000">
              <a:buFont typeface="Arial" panose="020B0604020202020204" pitchFamily="34" charset="0"/>
              <a:buChar char="•"/>
            </a:pPr>
            <a:r>
              <a:rPr lang="en-GB" dirty="0"/>
              <a:t>Lane Change</a:t>
            </a:r>
          </a:p>
          <a:p>
            <a:pPr marL="360000" indent="-360000">
              <a:buFont typeface="Arial" panose="020B0604020202020204" pitchFamily="34" charset="0"/>
              <a:buChar char="•"/>
            </a:pPr>
            <a:endParaRPr lang="en-GB" dirty="0"/>
          </a:p>
          <a:p>
            <a:pPr marL="360000" indent="-360000">
              <a:buFont typeface="Arial" panose="020B0604020202020204" pitchFamily="34" charset="0"/>
              <a:buChar char="•"/>
            </a:pPr>
            <a:r>
              <a:rPr lang="en-GB" dirty="0"/>
              <a:t>Clarifications</a:t>
            </a:r>
          </a:p>
          <a:p>
            <a:pPr marL="360000" indent="-360000">
              <a:buFont typeface="Arial" panose="020B0604020202020204" pitchFamily="34" charset="0"/>
              <a:buChar char="•"/>
            </a:pPr>
            <a:endParaRPr lang="en-GB" dirty="0"/>
          </a:p>
          <a:p>
            <a:pPr marL="360000" indent="-360000">
              <a:buFont typeface="Arial" panose="020B0604020202020204" pitchFamily="34" charset="0"/>
              <a:buChar char="•"/>
            </a:pPr>
            <a:r>
              <a:rPr lang="en-GB" dirty="0"/>
              <a:t>HDV (scope extension for M and N vehicle categories)</a:t>
            </a:r>
          </a:p>
        </p:txBody>
      </p:sp>
    </p:spTree>
    <p:extLst>
      <p:ext uri="{BB962C8B-B14F-4D97-AF65-F5344CB8AC3E}">
        <p14:creationId xmlns:p14="http://schemas.microsoft.com/office/powerpoint/2010/main" val="1108841605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3AA92-9367-41C8-85F1-CFCF2F413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Higher Speeds </a:t>
            </a:r>
            <a:br>
              <a:rPr lang="en-GB" dirty="0"/>
            </a:br>
            <a:r>
              <a:rPr lang="en-GB" sz="2000" b="0" dirty="0"/>
              <a:t>GRVA/2021/31 + GRVA-11-33</a:t>
            </a:r>
            <a:endParaRPr lang="en-GB" b="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E9A866-4835-4BB1-BB03-8F51820BCE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3000" y="1594881"/>
            <a:ext cx="9540000" cy="5199323"/>
          </a:xfrm>
        </p:spPr>
        <p:txBody>
          <a:bodyPr>
            <a:normAutofit/>
          </a:bodyPr>
          <a:lstStyle/>
          <a:p>
            <a:r>
              <a:rPr lang="en-GB" dirty="0"/>
              <a:t>Group conclusions &amp; proposed amendments:</a:t>
            </a:r>
          </a:p>
          <a:p>
            <a:pPr lvl="1"/>
            <a:r>
              <a:rPr lang="en-GB" dirty="0"/>
              <a:t>Following distances above 60 km/h should be in line with local traffic rules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Provisions to ensure smooth and anticipatory driving that avoids inducing string instability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Requirement for strategies to mitigate collisions with wrong way drivers and pedestrians (below 60km/h original requirement remain)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Forward detection ranges along with control strategies to adapt speed if braking performance and/or detection range is impaired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New performance model introduced for reference</a:t>
            </a:r>
          </a:p>
        </p:txBody>
      </p:sp>
    </p:spTree>
    <p:extLst>
      <p:ext uri="{BB962C8B-B14F-4D97-AF65-F5344CB8AC3E}">
        <p14:creationId xmlns:p14="http://schemas.microsoft.com/office/powerpoint/2010/main" val="97162704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3AA92-9367-41C8-85F1-CFCF2F413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Higher Speeds </a:t>
            </a:r>
            <a:br>
              <a:rPr lang="en-GB" dirty="0"/>
            </a:br>
            <a:r>
              <a:rPr lang="en-GB" sz="2000" b="0" dirty="0"/>
              <a:t>UNR157-08-03</a:t>
            </a:r>
            <a:endParaRPr lang="en-GB" b="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E9A866-4835-4BB1-BB03-8F51820BCE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3000" y="1594881"/>
            <a:ext cx="9540000" cy="5199323"/>
          </a:xfrm>
        </p:spPr>
        <p:txBody>
          <a:bodyPr>
            <a:normAutofit/>
          </a:bodyPr>
          <a:lstStyle/>
          <a:p>
            <a:r>
              <a:rPr lang="en-GB" dirty="0"/>
              <a:t>Open points of discussion:</a:t>
            </a:r>
          </a:p>
          <a:p>
            <a:pPr lvl="1"/>
            <a:endParaRPr lang="en-GB" sz="2400" dirty="0"/>
          </a:p>
          <a:p>
            <a:pPr lvl="1"/>
            <a:r>
              <a:rPr lang="en-GB" sz="2400" dirty="0"/>
              <a:t>Requirement for lane change capability for systems operating above 60km/h</a:t>
            </a:r>
          </a:p>
          <a:p>
            <a:pPr lvl="1"/>
            <a:endParaRPr lang="en-GB" sz="2400" dirty="0"/>
          </a:p>
          <a:p>
            <a:pPr lvl="1"/>
            <a:r>
              <a:rPr lang="en-GB" sz="2400" dirty="0"/>
              <a:t>Test and Audit requirements</a:t>
            </a:r>
          </a:p>
        </p:txBody>
      </p:sp>
    </p:spTree>
    <p:extLst>
      <p:ext uri="{BB962C8B-B14F-4D97-AF65-F5344CB8AC3E}">
        <p14:creationId xmlns:p14="http://schemas.microsoft.com/office/powerpoint/2010/main" val="504647842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3AA92-9367-41C8-85F1-CFCF2F413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Lane change</a:t>
            </a:r>
            <a:br>
              <a:rPr lang="en-GB" dirty="0"/>
            </a:br>
            <a:r>
              <a:rPr lang="en-GB" sz="2000" b="0" dirty="0"/>
              <a:t>GRVA/2021/30</a:t>
            </a:r>
            <a:endParaRPr lang="en-GB" b="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E9A866-4835-4BB1-BB03-8F51820BCE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3000" y="1594881"/>
            <a:ext cx="9540000" cy="5199323"/>
          </a:xfrm>
        </p:spPr>
        <p:txBody>
          <a:bodyPr>
            <a:normAutofit/>
          </a:bodyPr>
          <a:lstStyle/>
          <a:p>
            <a:r>
              <a:rPr lang="en-GB" dirty="0"/>
              <a:t>Open points of discussion:</a:t>
            </a:r>
          </a:p>
          <a:p>
            <a:pPr lvl="1"/>
            <a:endParaRPr lang="en-GB" sz="2400" dirty="0"/>
          </a:p>
          <a:p>
            <a:pPr lvl="1"/>
            <a:r>
              <a:rPr lang="en-GB" sz="2400" dirty="0"/>
              <a:t>Type of lane change needed</a:t>
            </a:r>
          </a:p>
          <a:p>
            <a:pPr lvl="1"/>
            <a:endParaRPr lang="en-GB" sz="2400" dirty="0"/>
          </a:p>
          <a:p>
            <a:pPr lvl="1"/>
            <a:r>
              <a:rPr lang="en-GB" sz="2400" dirty="0"/>
              <a:t>Parameters and requirements associated with each lane change type</a:t>
            </a:r>
          </a:p>
          <a:p>
            <a:pPr lvl="1"/>
            <a:endParaRPr lang="en-GB" sz="2400" dirty="0"/>
          </a:p>
          <a:p>
            <a:pPr lvl="1"/>
            <a:r>
              <a:rPr lang="en-GB" sz="2400" dirty="0"/>
              <a:t>Field of view requirements</a:t>
            </a:r>
          </a:p>
          <a:p>
            <a:pPr lvl="1"/>
            <a:endParaRPr lang="en-GB" sz="2400" dirty="0"/>
          </a:p>
          <a:p>
            <a:pPr lvl="1"/>
            <a:r>
              <a:rPr lang="en-GB" sz="2400" dirty="0"/>
              <a:t>Test and audit requirements</a:t>
            </a:r>
          </a:p>
          <a:p>
            <a:pPr lvl="1"/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696619952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64D30-2905-40EF-9BC0-16672E73C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Cross-cutting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F9B39B-339B-4380-9B76-B6E7498C27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3000" y="1574646"/>
            <a:ext cx="9540000" cy="5283354"/>
          </a:xfrm>
        </p:spPr>
        <p:txBody>
          <a:bodyPr>
            <a:normAutofit/>
          </a:bodyPr>
          <a:lstStyle/>
          <a:p>
            <a:r>
              <a:rPr lang="en-GB" dirty="0"/>
              <a:t>Areas which are still to be considered: </a:t>
            </a:r>
          </a:p>
          <a:p>
            <a:pPr lvl="1"/>
            <a:endParaRPr lang="en-GB" sz="2400" dirty="0"/>
          </a:p>
          <a:p>
            <a:pPr lvl="1"/>
            <a:r>
              <a:rPr lang="en-GB" sz="2400" dirty="0"/>
              <a:t>Changes to the HMI and driver monitoring</a:t>
            </a:r>
          </a:p>
          <a:p>
            <a:pPr lvl="1"/>
            <a:endParaRPr lang="en-GB" sz="2400" dirty="0"/>
          </a:p>
          <a:p>
            <a:pPr lvl="1"/>
            <a:r>
              <a:rPr lang="en-GB" sz="2400" dirty="0"/>
              <a:t>DSSAD event data</a:t>
            </a:r>
          </a:p>
          <a:p>
            <a:pPr lvl="1"/>
            <a:endParaRPr lang="en-GB" sz="2400" dirty="0"/>
          </a:p>
          <a:p>
            <a:pPr lvl="1"/>
            <a:r>
              <a:rPr lang="en-GB" sz="2400" dirty="0"/>
              <a:t>Improvements to information document and introducing interpretation document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4064710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64D30-2905-40EF-9BC0-16672E73C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Clarifications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F9B39B-339B-4380-9B76-B6E7498C27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3000" y="1574646"/>
            <a:ext cx="9540000" cy="5148000"/>
          </a:xfrm>
        </p:spPr>
        <p:txBody>
          <a:bodyPr/>
          <a:lstStyle/>
          <a:p>
            <a:r>
              <a:rPr lang="en-GB" dirty="0"/>
              <a:t>Points still under discussion:</a:t>
            </a:r>
          </a:p>
          <a:p>
            <a:pPr lvl="1"/>
            <a:endParaRPr lang="en-GB" dirty="0"/>
          </a:p>
          <a:p>
            <a:pPr lvl="1"/>
            <a:r>
              <a:rPr lang="en-GB" sz="2400" dirty="0"/>
              <a:t>Active assistance systems after ALKS deactivation</a:t>
            </a:r>
          </a:p>
          <a:p>
            <a:pPr lvl="1"/>
            <a:endParaRPr lang="en-GB" sz="2400" dirty="0"/>
          </a:p>
          <a:p>
            <a:pPr lvl="1"/>
            <a:r>
              <a:rPr lang="en-GB" sz="2400" dirty="0"/>
              <a:t>“Detectable collisions”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2837327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04A0D-4A4E-4F3C-976F-6E0098BF4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HDV </a:t>
            </a:r>
            <a:r>
              <a:rPr lang="en-GB" sz="3200" dirty="0"/>
              <a:t>(scope extension)</a:t>
            </a:r>
            <a:br>
              <a:rPr lang="en-GB" dirty="0"/>
            </a:br>
            <a:r>
              <a:rPr lang="en-GB" sz="2400" b="0" dirty="0"/>
              <a:t>GRVA-11-08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A62B1A-122C-42CB-A251-F415839AAC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3000" y="1579962"/>
            <a:ext cx="9540000" cy="51480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GB" dirty="0"/>
              <a:t>Decision GRVA-10: </a:t>
            </a:r>
            <a:r>
              <a:rPr lang="en-GB" sz="2000" dirty="0"/>
              <a:t>“</a:t>
            </a:r>
            <a:r>
              <a:rPr lang="en-GB" sz="2000" i="1" dirty="0"/>
              <a:t>GRVA requested the secretariat to submit ECE/TRANS/WP.29/GRVA/2021/2 as amended by GRVA-10-36 to WP.29 and AC.1 for consideration and vote at their November 2021 sessions, subject to final review by GRVA at its September 2021 session.</a:t>
            </a:r>
            <a:r>
              <a:rPr lang="en-GB" sz="2000" dirty="0"/>
              <a:t>” </a:t>
            </a:r>
          </a:p>
          <a:p>
            <a:endParaRPr lang="en-GB" sz="1600" dirty="0"/>
          </a:p>
          <a:p>
            <a:r>
              <a:rPr lang="en-GB" sz="2800" dirty="0"/>
              <a:t>Cooperation between IWG EDR/DSSAD &amp; SIG on UN-R 157 to review DSSAD part (para. 8.4.3.)</a:t>
            </a:r>
          </a:p>
          <a:p>
            <a:endParaRPr lang="en-GB" dirty="0"/>
          </a:p>
          <a:p>
            <a:r>
              <a:rPr lang="en-GB" dirty="0"/>
              <a:t>Outcome of exchange is to amend  </a:t>
            </a:r>
            <a:r>
              <a:rPr lang="en-GB" dirty="0">
                <a:hlinkClick r:id="rId2"/>
              </a:rPr>
              <a:t>WP.29/2021/143</a:t>
            </a:r>
            <a:r>
              <a:rPr lang="en-GB" dirty="0"/>
              <a:t> with </a:t>
            </a:r>
            <a:r>
              <a:rPr lang="en-GB" dirty="0">
                <a:hlinkClick r:id="rId3"/>
              </a:rPr>
              <a:t>GRVA-11-08</a:t>
            </a:r>
            <a:endParaRPr lang="en-GB" dirty="0"/>
          </a:p>
          <a:p>
            <a:endParaRPr lang="en-GB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715E4A1B-A99D-4732-9EA1-4EF5CD600FF6}"/>
              </a:ext>
            </a:extLst>
          </p:cNvPr>
          <p:cNvSpPr txBox="1"/>
          <p:nvPr/>
        </p:nvSpPr>
        <p:spPr>
          <a:xfrm rot="5400000">
            <a:off x="4700971" y="2828836"/>
            <a:ext cx="504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200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  <a:cs typeface="Times New Roman"/>
              </a:rPr>
              <a:t>»</a:t>
            </a:r>
            <a:endParaRPr lang="de-DE" sz="7200" dirty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39A6D5B1-EDCC-4DF3-8110-D075CF0CD8D8}"/>
              </a:ext>
            </a:extLst>
          </p:cNvPr>
          <p:cNvSpPr txBox="1"/>
          <p:nvPr/>
        </p:nvSpPr>
        <p:spPr>
          <a:xfrm rot="5400000">
            <a:off x="4700970" y="4352303"/>
            <a:ext cx="504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200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  <a:cs typeface="Times New Roman"/>
              </a:rPr>
              <a:t>»</a:t>
            </a:r>
            <a:endParaRPr lang="de-DE" sz="7200" dirty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96711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4" ma:contentTypeDescription="Create a new document." ma:contentTypeScope="" ma:versionID="92a9dd4e8c7f8be46150dda41d58f11b">
  <xsd:schema xmlns:xsd="http://www.w3.org/2001/XMLSchema" xmlns:xs="http://www.w3.org/2001/XMLSchema" xmlns:p="http://schemas.microsoft.com/office/2006/metadata/properties" xmlns:ns2="4b4a1c0d-4a69-4996-a84a-fc699b9f49de" xmlns:ns3="acccb6d4-dbe5-46d2-b4d3-5733603d8cc6" targetNamespace="http://schemas.microsoft.com/office/2006/metadata/properties" ma:root="true" ma:fieldsID="fb9d01cd92e8bcc0c6298e0f34402dac" ns2:_="" ns3:_="">
    <xsd:import namespace="4b4a1c0d-4a69-4996-a84a-fc699b9f49de"/>
    <xsd:import namespace="acccb6d4-dbe5-46d2-b4d3-5733603d8c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1C5F62E-ACF2-44D6-8649-836BD6C6EE2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7B21EFF-78B3-4DBF-A37F-23071ED6DA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93E29B1-9F67-43C7-9EB0-0EFA4441D11F}">
  <ds:schemaRefs>
    <ds:schemaRef ds:uri="4fea251c-3bdd-4d50-962b-ffa2ae250ba0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7bcd41af-3e52-4378-bf12-165ae375de30"/>
    <ds:schemaRef ds:uri="15ff3d39-6e7b-4d70-9b7c-8d9fe85d0f29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1351</TotalTime>
  <Words>421</Words>
  <Application>Microsoft Office PowerPoint</Application>
  <PresentationFormat>A4 Paper (210x297 mm)</PresentationFormat>
  <Paragraphs>93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 Narrow</vt:lpstr>
      <vt:lpstr>Calibri</vt:lpstr>
      <vt:lpstr>Times New Roman</vt:lpstr>
      <vt:lpstr>Verdana</vt:lpstr>
      <vt:lpstr>Office Theme</vt:lpstr>
      <vt:lpstr>PowerPoint Presentation</vt:lpstr>
      <vt:lpstr>Meetings of the group</vt:lpstr>
      <vt:lpstr>Items addressed by SIG on UN R157</vt:lpstr>
      <vt:lpstr>Higher Speeds  GRVA/2021/31 + GRVA-11-33</vt:lpstr>
      <vt:lpstr>Higher Speeds  UNR157-08-03</vt:lpstr>
      <vt:lpstr>Lane change GRVA/2021/30</vt:lpstr>
      <vt:lpstr>Cross-cutting</vt:lpstr>
      <vt:lpstr>Clarifications</vt:lpstr>
      <vt:lpstr>HDV (scope extension) GRVA-11-08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Douglas Hannah</dc:creator>
  <cp:lastModifiedBy>Francois Guichard</cp:lastModifiedBy>
  <cp:revision>39</cp:revision>
  <dcterms:modified xsi:type="dcterms:W3CDTF">2021-09-28T19:10:00Z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ustomTag">
    <vt:lpwstr/>
  </property>
  <property fmtid="{D5CDD505-2E9C-101B-9397-08002B2CF9AE}" pid="3" name="FinancialYear">
    <vt:lpwstr/>
  </property>
  <property fmtid="{D5CDD505-2E9C-101B-9397-08002B2CF9AE}" pid="4" name="ContentTypeId">
    <vt:lpwstr>0x0101003B8422D08C252547BB1CFA7F78E2CB83</vt:lpwstr>
  </property>
</Properties>
</file>