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518" r:id="rId6"/>
    <p:sldId id="260" r:id="rId7"/>
    <p:sldId id="519" r:id="rId8"/>
    <p:sldId id="520" r:id="rId9"/>
    <p:sldId id="521" r:id="rId10"/>
  </p:sldIdLst>
  <p:sldSz cx="12192000" cy="6858000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933605-B285-4192-AC68-C9D8B4722709}" v="2" dt="2021-09-27T04:53:59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85933605-B285-4192-AC68-C9D8B4722709}"/>
    <pc:docChg chg="custSel modSld">
      <pc:chgData name="Francois Guichard" userId="b25862a6-b641-4ece-b9f9-9230f3cdb908" providerId="ADAL" clId="{85933605-B285-4192-AC68-C9D8B4722709}" dt="2021-09-27T04:55:12.158" v="232" actId="1038"/>
      <pc:docMkLst>
        <pc:docMk/>
      </pc:docMkLst>
      <pc:sldChg chg="addSp modSp mod">
        <pc:chgData name="Francois Guichard" userId="b25862a6-b641-4ece-b9f9-9230f3cdb908" providerId="ADAL" clId="{85933605-B285-4192-AC68-C9D8B4722709}" dt="2021-09-27T04:55:12.158" v="232" actId="1038"/>
        <pc:sldMkLst>
          <pc:docMk/>
          <pc:sldMk cId="709234077" sldId="256"/>
        </pc:sldMkLst>
        <pc:spChg chg="add mod">
          <ac:chgData name="Francois Guichard" userId="b25862a6-b641-4ece-b9f9-9230f3cdb908" providerId="ADAL" clId="{85933605-B285-4192-AC68-C9D8B4722709}" dt="2021-09-27T04:53:44.225" v="37" actId="790"/>
          <ac:spMkLst>
            <pc:docMk/>
            <pc:sldMk cId="709234077" sldId="256"/>
            <ac:spMk id="4" creationId="{EADDC0A4-4D4A-4612-B83F-D71D1675FA76}"/>
          </ac:spMkLst>
        </pc:spChg>
        <pc:spChg chg="add mod">
          <ac:chgData name="Francois Guichard" userId="b25862a6-b641-4ece-b9f9-9230f3cdb908" providerId="ADAL" clId="{85933605-B285-4192-AC68-C9D8B4722709}" dt="2021-09-27T04:55:12.158" v="232" actId="1038"/>
          <ac:spMkLst>
            <pc:docMk/>
            <pc:sldMk cId="709234077" sldId="256"/>
            <ac:spMk id="5" creationId="{E8F2EC01-424B-46F1-8489-F4AB2E5CD7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877984" y="5894388"/>
            <a:ext cx="6043083" cy="381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de-DE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417" y="2997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133" b="1"/>
            </a:lvl1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grpSp>
        <p:nvGrpSpPr>
          <p:cNvPr id="37" name="Group 55"/>
          <p:cNvGrpSpPr>
            <a:grpSpLocks/>
          </p:cNvGrpSpPr>
          <p:nvPr/>
        </p:nvGrpSpPr>
        <p:grpSpPr bwMode="auto">
          <a:xfrm>
            <a:off x="0" y="301629"/>
            <a:ext cx="12192000" cy="6103937"/>
            <a:chOff x="0" y="190"/>
            <a:chExt cx="5760" cy="3845"/>
          </a:xfrm>
        </p:grpSpPr>
        <p:sp>
          <p:nvSpPr>
            <p:cNvPr id="38" name="Line 8"/>
            <p:cNvSpPr>
              <a:spLocks noChangeShapeType="1"/>
            </p:cNvSpPr>
            <p:nvPr userDrawn="1"/>
          </p:nvSpPr>
          <p:spPr bwMode="auto">
            <a:xfrm>
              <a:off x="0" y="340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sp>
          <p:nvSpPr>
            <p:cNvPr id="39" name="Line 9"/>
            <p:cNvSpPr>
              <a:spLocks noChangeShapeType="1"/>
            </p:cNvSpPr>
            <p:nvPr userDrawn="1"/>
          </p:nvSpPr>
          <p:spPr bwMode="auto">
            <a:xfrm>
              <a:off x="0" y="4035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grpSp>
          <p:nvGrpSpPr>
            <p:cNvPr id="40" name="Group 41"/>
            <p:cNvGrpSpPr>
              <a:grpSpLocks/>
            </p:cNvGrpSpPr>
            <p:nvPr userDrawn="1"/>
          </p:nvGrpSpPr>
          <p:grpSpPr bwMode="auto">
            <a:xfrm>
              <a:off x="3910" y="190"/>
              <a:ext cx="959" cy="97"/>
              <a:chOff x="3910" y="190"/>
              <a:chExt cx="959" cy="97"/>
            </a:xfrm>
          </p:grpSpPr>
          <p:sp>
            <p:nvSpPr>
              <p:cNvPr id="41" name="AutoShape 4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10" y="190"/>
                <a:ext cx="95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2" name="Rectangle 43"/>
              <p:cNvSpPr>
                <a:spLocks noChangeArrowheads="1"/>
              </p:cNvSpPr>
              <p:nvPr userDrawn="1"/>
            </p:nvSpPr>
            <p:spPr bwMode="auto">
              <a:xfrm>
                <a:off x="3919" y="198"/>
                <a:ext cx="145" cy="81"/>
              </a:xfrm>
              <a:prstGeom prst="rect">
                <a:avLst/>
              </a:prstGeom>
              <a:solidFill>
                <a:srgbClr val="E779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3" name="Freeform 44"/>
              <p:cNvSpPr>
                <a:spLocks noEditPoints="1"/>
              </p:cNvSpPr>
              <p:nvPr userDrawn="1"/>
            </p:nvSpPr>
            <p:spPr bwMode="auto">
              <a:xfrm>
                <a:off x="391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4" name="Rectangle 45"/>
              <p:cNvSpPr>
                <a:spLocks noChangeArrowheads="1"/>
              </p:cNvSpPr>
              <p:nvPr userDrawn="1"/>
            </p:nvSpPr>
            <p:spPr bwMode="auto">
              <a:xfrm>
                <a:off x="4078" y="198"/>
                <a:ext cx="146" cy="81"/>
              </a:xfrm>
              <a:prstGeom prst="rect">
                <a:avLst/>
              </a:prstGeom>
              <a:solidFill>
                <a:srgbClr val="CC86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5" name="Freeform 46"/>
              <p:cNvSpPr>
                <a:spLocks noEditPoints="1"/>
              </p:cNvSpPr>
              <p:nvPr userDrawn="1"/>
            </p:nvSpPr>
            <p:spPr bwMode="auto">
              <a:xfrm>
                <a:off x="407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6" name="Rectangle 47"/>
              <p:cNvSpPr>
                <a:spLocks noChangeArrowheads="1"/>
              </p:cNvSpPr>
              <p:nvPr userDrawn="1"/>
            </p:nvSpPr>
            <p:spPr bwMode="auto">
              <a:xfrm>
                <a:off x="4237" y="198"/>
                <a:ext cx="145" cy="81"/>
              </a:xfrm>
              <a:prstGeom prst="rect">
                <a:avLst/>
              </a:prstGeom>
              <a:solidFill>
                <a:srgbClr val="EE25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7" name="Freeform 48"/>
              <p:cNvSpPr>
                <a:spLocks noEditPoints="1"/>
              </p:cNvSpPr>
              <p:nvPr userDrawn="1"/>
            </p:nvSpPr>
            <p:spPr bwMode="auto">
              <a:xfrm>
                <a:off x="4235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8" name="Rectangle 49"/>
              <p:cNvSpPr>
                <a:spLocks noChangeArrowheads="1"/>
              </p:cNvSpPr>
              <p:nvPr userDrawn="1"/>
            </p:nvSpPr>
            <p:spPr bwMode="auto">
              <a:xfrm>
                <a:off x="4397" y="198"/>
                <a:ext cx="145" cy="81"/>
              </a:xfrm>
              <a:prstGeom prst="rect">
                <a:avLst/>
              </a:prstGeom>
              <a:solidFill>
                <a:srgbClr val="667A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9" name="Freeform 50"/>
              <p:cNvSpPr>
                <a:spLocks noEditPoints="1"/>
              </p:cNvSpPr>
              <p:nvPr userDrawn="1"/>
            </p:nvSpPr>
            <p:spPr bwMode="auto">
              <a:xfrm>
                <a:off x="4394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0" name="Rectangle 51"/>
              <p:cNvSpPr>
                <a:spLocks noChangeArrowheads="1"/>
              </p:cNvSpPr>
              <p:nvPr userDrawn="1"/>
            </p:nvSpPr>
            <p:spPr bwMode="auto">
              <a:xfrm>
                <a:off x="4555" y="198"/>
                <a:ext cx="147" cy="81"/>
              </a:xfrm>
              <a:prstGeom prst="rect">
                <a:avLst/>
              </a:prstGeom>
              <a:solidFill>
                <a:srgbClr val="FFF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1" name="Freeform 52"/>
              <p:cNvSpPr>
                <a:spLocks noEditPoints="1"/>
              </p:cNvSpPr>
              <p:nvPr userDrawn="1"/>
            </p:nvSpPr>
            <p:spPr bwMode="auto">
              <a:xfrm>
                <a:off x="4553" y="195"/>
                <a:ext cx="151" cy="87"/>
              </a:xfrm>
              <a:custGeom>
                <a:avLst/>
                <a:gdLst/>
                <a:ahLst/>
                <a:cxnLst>
                  <a:cxn ang="0">
                    <a:pos x="844" y="500"/>
                  </a:cxn>
                  <a:cxn ang="0">
                    <a:pos x="831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31" y="486"/>
                  </a:cxn>
                  <a:cxn ang="0">
                    <a:pos x="844" y="500"/>
                  </a:cxn>
                  <a:cxn ang="0">
                    <a:pos x="844" y="500"/>
                  </a:cxn>
                  <a:cxn ang="0">
                    <a:pos x="844" y="521"/>
                  </a:cxn>
                  <a:cxn ang="0">
                    <a:pos x="831" y="521"/>
                  </a:cxn>
                  <a:cxn ang="0">
                    <a:pos x="844" y="500"/>
                  </a:cxn>
                  <a:cxn ang="0">
                    <a:pos x="831" y="0"/>
                  </a:cxn>
                  <a:cxn ang="0">
                    <a:pos x="844" y="21"/>
                  </a:cxn>
                  <a:cxn ang="0">
                    <a:pos x="844" y="500"/>
                  </a:cxn>
                  <a:cxn ang="0">
                    <a:pos x="817" y="500"/>
                  </a:cxn>
                  <a:cxn ang="0">
                    <a:pos x="817" y="21"/>
                  </a:cxn>
                  <a:cxn ang="0">
                    <a:pos x="831" y="0"/>
                  </a:cxn>
                  <a:cxn ang="0">
                    <a:pos x="831" y="0"/>
                  </a:cxn>
                  <a:cxn ang="0">
                    <a:pos x="844" y="0"/>
                  </a:cxn>
                  <a:cxn ang="0">
                    <a:pos x="844" y="21"/>
                  </a:cxn>
                  <a:cxn ang="0">
                    <a:pos x="831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31" y="0"/>
                  </a:cxn>
                  <a:cxn ang="0">
                    <a:pos x="831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44" h="521">
                    <a:moveTo>
                      <a:pt x="844" y="500"/>
                    </a:moveTo>
                    <a:lnTo>
                      <a:pt x="831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31" y="486"/>
                    </a:lnTo>
                    <a:lnTo>
                      <a:pt x="844" y="500"/>
                    </a:lnTo>
                    <a:close/>
                    <a:moveTo>
                      <a:pt x="844" y="500"/>
                    </a:moveTo>
                    <a:lnTo>
                      <a:pt x="844" y="521"/>
                    </a:lnTo>
                    <a:lnTo>
                      <a:pt x="831" y="521"/>
                    </a:lnTo>
                    <a:lnTo>
                      <a:pt x="844" y="500"/>
                    </a:lnTo>
                    <a:close/>
                    <a:moveTo>
                      <a:pt x="831" y="0"/>
                    </a:moveTo>
                    <a:lnTo>
                      <a:pt x="844" y="21"/>
                    </a:lnTo>
                    <a:lnTo>
                      <a:pt x="844" y="500"/>
                    </a:lnTo>
                    <a:lnTo>
                      <a:pt x="817" y="500"/>
                    </a:lnTo>
                    <a:lnTo>
                      <a:pt x="817" y="21"/>
                    </a:lnTo>
                    <a:lnTo>
                      <a:pt x="831" y="0"/>
                    </a:lnTo>
                    <a:close/>
                    <a:moveTo>
                      <a:pt x="831" y="0"/>
                    </a:moveTo>
                    <a:lnTo>
                      <a:pt x="844" y="0"/>
                    </a:lnTo>
                    <a:lnTo>
                      <a:pt x="844" y="21"/>
                    </a:lnTo>
                    <a:lnTo>
                      <a:pt x="831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31" y="0"/>
                    </a:lnTo>
                    <a:lnTo>
                      <a:pt x="831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2" name="Rectangle 53"/>
              <p:cNvSpPr>
                <a:spLocks noChangeArrowheads="1"/>
              </p:cNvSpPr>
              <p:nvPr userDrawn="1"/>
            </p:nvSpPr>
            <p:spPr bwMode="auto">
              <a:xfrm>
                <a:off x="4715" y="198"/>
                <a:ext cx="145" cy="81"/>
              </a:xfrm>
              <a:prstGeom prst="rect">
                <a:avLst/>
              </a:prstGeom>
              <a:solidFill>
                <a:srgbClr val="54B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53" name="Freeform 54"/>
              <p:cNvSpPr>
                <a:spLocks noEditPoints="1"/>
              </p:cNvSpPr>
              <p:nvPr userDrawn="1"/>
            </p:nvSpPr>
            <p:spPr bwMode="auto">
              <a:xfrm>
                <a:off x="4713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</p:grpSp>
      </p:grpSp>
      <p:pic>
        <p:nvPicPr>
          <p:cNvPr id="54" name="Picture 1" descr="S:\Medien\Grafiken\Logos\BASt\bast_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2546" y="68628"/>
            <a:ext cx="864095" cy="388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525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1"/>
          <p:cNvSpPr>
            <a:spLocks noGrp="1"/>
          </p:cNvSpPr>
          <p:nvPr>
            <p:ph type="title"/>
          </p:nvPr>
        </p:nvSpPr>
        <p:spPr>
          <a:xfrm>
            <a:off x="353913" y="620688"/>
            <a:ext cx="9530027" cy="83820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20000"/>
              </a:lnSpc>
              <a:defRPr sz="2667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35361" y="1854202"/>
            <a:ext cx="11247967" cy="4312684"/>
          </a:xfrm>
          <a:prstGeom prst="rect">
            <a:avLst/>
          </a:prstGeom>
        </p:spPr>
        <p:txBody>
          <a:bodyPr lIns="0"/>
          <a:lstStyle>
            <a:lvl1pPr marL="482588" indent="-482588">
              <a:lnSpc>
                <a:spcPct val="120000"/>
              </a:lnSpc>
              <a:buClr>
                <a:srgbClr val="55B631"/>
              </a:buClr>
              <a:buSzPct val="120000"/>
              <a:buFont typeface="Wingdings" pitchFamily="2" charset="2"/>
              <a:buChar char=""/>
              <a:defRPr sz="2400"/>
            </a:lvl1pPr>
            <a:lvl2pPr>
              <a:lnSpc>
                <a:spcPct val="120000"/>
              </a:lnSpc>
              <a:buClr>
                <a:srgbClr val="55B631"/>
              </a:buClr>
              <a:buSzPct val="120000"/>
              <a:buFont typeface="Verdana" pitchFamily="34" charset="0"/>
              <a:buChar char="•"/>
              <a:defRPr sz="2133"/>
            </a:lvl2pPr>
            <a:lvl3pPr>
              <a:lnSpc>
                <a:spcPct val="120000"/>
              </a:lnSpc>
              <a:buClr>
                <a:srgbClr val="55B631"/>
              </a:buClr>
              <a:buFont typeface="Verdana" pitchFamily="34" charset="0"/>
              <a:buChar char="–"/>
              <a:defRPr sz="1867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35361" y="6502115"/>
            <a:ext cx="2848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dirty="0">
                <a:solidFill>
                  <a:schemeClr val="bg2"/>
                </a:solidFill>
              </a:rPr>
              <a:t>Toshiya Hirose &amp; Patrick Seiniger</a:t>
            </a:r>
          </a:p>
        </p:txBody>
      </p:sp>
    </p:spTree>
    <p:extLst>
      <p:ext uri="{BB962C8B-B14F-4D97-AF65-F5344CB8AC3E}">
        <p14:creationId xmlns:p14="http://schemas.microsoft.com/office/powerpoint/2010/main" val="347708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1"/>
          <p:cNvSpPr>
            <a:spLocks noGrp="1"/>
          </p:cNvSpPr>
          <p:nvPr>
            <p:ph type="title"/>
          </p:nvPr>
        </p:nvSpPr>
        <p:spPr>
          <a:xfrm>
            <a:off x="353913" y="620688"/>
            <a:ext cx="9530027" cy="838200"/>
          </a:xfrm>
          <a:prstGeom prst="rect">
            <a:avLst/>
          </a:prstGeom>
        </p:spPr>
        <p:txBody>
          <a:bodyPr lIns="0"/>
          <a:lstStyle>
            <a:lvl1pPr>
              <a:lnSpc>
                <a:spcPct val="120000"/>
              </a:lnSpc>
              <a:defRPr sz="2667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34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50ACD-AE61-4C66-9FB9-596E42F71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39694E-4930-47EB-AE3D-234ADEC24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3B47CD-2118-4B4D-AAC6-E4E63A30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24F0B-322E-4846-8072-CDC67435FD81}" type="datetimeFigureOut">
              <a:rPr lang="de-DE" smtClean="0"/>
              <a:t>27.09.2021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935561-E615-4280-B38C-EC41135F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3DC0AA-C723-4848-A1D2-29DD7C5C4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5C84A-AD09-4A6C-8C13-949B07BDFA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75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C81406-55B3-45A1-951F-3A110645A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E94EA3-5AB3-492A-80AB-F3F93BCE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C64F-DB04-4990-8817-80FF5A331631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609BDA-9C3F-4A45-86E4-5776E074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155E3D-F984-45EA-8747-D07CD918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AB52-A2C1-451B-959D-280463EA0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3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203200" y="6384709"/>
            <a:ext cx="3397251" cy="47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mtClean="0"/>
            </a:lvl1pPr>
          </a:lstStyle>
          <a:p>
            <a:pPr>
              <a:defRPr/>
            </a:pPr>
            <a:endParaRPr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0" name="Rectangle 6"/>
          <p:cNvSpPr txBox="1">
            <a:spLocks noChangeArrowheads="1"/>
          </p:cNvSpPr>
          <p:nvPr/>
        </p:nvSpPr>
        <p:spPr bwMode="auto">
          <a:xfrm>
            <a:off x="9264352" y="6481765"/>
            <a:ext cx="2699048" cy="2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 marL="0" marR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noProof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fld id="{D54BE9BA-BB05-491B-A2BB-816375A953A7}" type="slidenum">
              <a:rPr lang="de-DE" sz="12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marR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e-DE" sz="12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55"/>
          <p:cNvGrpSpPr>
            <a:grpSpLocks/>
          </p:cNvGrpSpPr>
          <p:nvPr/>
        </p:nvGrpSpPr>
        <p:grpSpPr bwMode="auto">
          <a:xfrm>
            <a:off x="0" y="301629"/>
            <a:ext cx="12192000" cy="6103937"/>
            <a:chOff x="0" y="190"/>
            <a:chExt cx="5760" cy="3845"/>
          </a:xfrm>
        </p:grpSpPr>
        <p:sp>
          <p:nvSpPr>
            <p:cNvPr id="23" name="Line 8"/>
            <p:cNvSpPr>
              <a:spLocks noChangeShapeType="1"/>
            </p:cNvSpPr>
            <p:nvPr userDrawn="1"/>
          </p:nvSpPr>
          <p:spPr bwMode="auto">
            <a:xfrm>
              <a:off x="0" y="340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sp>
          <p:nvSpPr>
            <p:cNvPr id="24" name="Line 9"/>
            <p:cNvSpPr>
              <a:spLocks noChangeShapeType="1"/>
            </p:cNvSpPr>
            <p:nvPr userDrawn="1"/>
          </p:nvSpPr>
          <p:spPr bwMode="auto">
            <a:xfrm>
              <a:off x="0" y="4035"/>
              <a:ext cx="57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 sz="2400"/>
            </a:p>
          </p:txBody>
        </p:sp>
        <p:grpSp>
          <p:nvGrpSpPr>
            <p:cNvPr id="25" name="Group 41"/>
            <p:cNvGrpSpPr>
              <a:grpSpLocks/>
            </p:cNvGrpSpPr>
            <p:nvPr userDrawn="1"/>
          </p:nvGrpSpPr>
          <p:grpSpPr bwMode="auto">
            <a:xfrm>
              <a:off x="3910" y="190"/>
              <a:ext cx="959" cy="97"/>
              <a:chOff x="3910" y="190"/>
              <a:chExt cx="959" cy="97"/>
            </a:xfrm>
          </p:grpSpPr>
          <p:sp>
            <p:nvSpPr>
              <p:cNvPr id="26" name="AutoShape 4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10" y="190"/>
                <a:ext cx="95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27" name="Rectangle 43"/>
              <p:cNvSpPr>
                <a:spLocks noChangeArrowheads="1"/>
              </p:cNvSpPr>
              <p:nvPr userDrawn="1"/>
            </p:nvSpPr>
            <p:spPr bwMode="auto">
              <a:xfrm>
                <a:off x="3919" y="198"/>
                <a:ext cx="145" cy="81"/>
              </a:xfrm>
              <a:prstGeom prst="rect">
                <a:avLst/>
              </a:prstGeom>
              <a:solidFill>
                <a:srgbClr val="E779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1" name="Freeform 44"/>
              <p:cNvSpPr>
                <a:spLocks noEditPoints="1"/>
              </p:cNvSpPr>
              <p:nvPr userDrawn="1"/>
            </p:nvSpPr>
            <p:spPr bwMode="auto">
              <a:xfrm>
                <a:off x="391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2" name="Rectangle 45"/>
              <p:cNvSpPr>
                <a:spLocks noChangeArrowheads="1"/>
              </p:cNvSpPr>
              <p:nvPr userDrawn="1"/>
            </p:nvSpPr>
            <p:spPr bwMode="auto">
              <a:xfrm>
                <a:off x="4078" y="198"/>
                <a:ext cx="146" cy="81"/>
              </a:xfrm>
              <a:prstGeom prst="rect">
                <a:avLst/>
              </a:prstGeom>
              <a:solidFill>
                <a:srgbClr val="CC86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3" name="Freeform 46"/>
              <p:cNvSpPr>
                <a:spLocks noEditPoints="1"/>
              </p:cNvSpPr>
              <p:nvPr userDrawn="1"/>
            </p:nvSpPr>
            <p:spPr bwMode="auto">
              <a:xfrm>
                <a:off x="4076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4" name="Rectangle 47"/>
              <p:cNvSpPr>
                <a:spLocks noChangeArrowheads="1"/>
              </p:cNvSpPr>
              <p:nvPr userDrawn="1"/>
            </p:nvSpPr>
            <p:spPr bwMode="auto">
              <a:xfrm>
                <a:off x="4237" y="198"/>
                <a:ext cx="145" cy="81"/>
              </a:xfrm>
              <a:prstGeom prst="rect">
                <a:avLst/>
              </a:prstGeom>
              <a:solidFill>
                <a:srgbClr val="EE251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5" name="Freeform 48"/>
              <p:cNvSpPr>
                <a:spLocks noEditPoints="1"/>
              </p:cNvSpPr>
              <p:nvPr userDrawn="1"/>
            </p:nvSpPr>
            <p:spPr bwMode="auto">
              <a:xfrm>
                <a:off x="4235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6" name="Rectangle 49"/>
              <p:cNvSpPr>
                <a:spLocks noChangeArrowheads="1"/>
              </p:cNvSpPr>
              <p:nvPr userDrawn="1"/>
            </p:nvSpPr>
            <p:spPr bwMode="auto">
              <a:xfrm>
                <a:off x="4397" y="198"/>
                <a:ext cx="145" cy="81"/>
              </a:xfrm>
              <a:prstGeom prst="rect">
                <a:avLst/>
              </a:prstGeom>
              <a:solidFill>
                <a:srgbClr val="667A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7" name="Freeform 50"/>
              <p:cNvSpPr>
                <a:spLocks noEditPoints="1"/>
              </p:cNvSpPr>
              <p:nvPr userDrawn="1"/>
            </p:nvSpPr>
            <p:spPr bwMode="auto">
              <a:xfrm>
                <a:off x="4394" y="195"/>
                <a:ext cx="150" cy="87"/>
              </a:xfrm>
              <a:custGeom>
                <a:avLst/>
                <a:gdLst/>
                <a:ahLst/>
                <a:cxnLst>
                  <a:cxn ang="0">
                    <a:pos x="837" y="500"/>
                  </a:cxn>
                  <a:cxn ang="0">
                    <a:pos x="823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3" y="486"/>
                  </a:cxn>
                  <a:cxn ang="0">
                    <a:pos x="837" y="500"/>
                  </a:cxn>
                  <a:cxn ang="0">
                    <a:pos x="837" y="500"/>
                  </a:cxn>
                  <a:cxn ang="0">
                    <a:pos x="837" y="521"/>
                  </a:cxn>
                  <a:cxn ang="0">
                    <a:pos x="823" y="521"/>
                  </a:cxn>
                  <a:cxn ang="0">
                    <a:pos x="837" y="500"/>
                  </a:cxn>
                  <a:cxn ang="0">
                    <a:pos x="823" y="0"/>
                  </a:cxn>
                  <a:cxn ang="0">
                    <a:pos x="837" y="21"/>
                  </a:cxn>
                  <a:cxn ang="0">
                    <a:pos x="837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3" y="0"/>
                  </a:cxn>
                  <a:cxn ang="0">
                    <a:pos x="823" y="0"/>
                  </a:cxn>
                  <a:cxn ang="0">
                    <a:pos x="837" y="0"/>
                  </a:cxn>
                  <a:cxn ang="0">
                    <a:pos x="837" y="21"/>
                  </a:cxn>
                  <a:cxn ang="0">
                    <a:pos x="823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3" y="0"/>
                  </a:cxn>
                  <a:cxn ang="0">
                    <a:pos x="823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7" y="21"/>
                  </a:cxn>
                  <a:cxn ang="0">
                    <a:pos x="27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7" h="521">
                    <a:moveTo>
                      <a:pt x="837" y="500"/>
                    </a:moveTo>
                    <a:lnTo>
                      <a:pt x="823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3" y="486"/>
                    </a:lnTo>
                    <a:lnTo>
                      <a:pt x="837" y="500"/>
                    </a:lnTo>
                    <a:close/>
                    <a:moveTo>
                      <a:pt x="837" y="500"/>
                    </a:moveTo>
                    <a:lnTo>
                      <a:pt x="837" y="521"/>
                    </a:lnTo>
                    <a:lnTo>
                      <a:pt x="823" y="521"/>
                    </a:lnTo>
                    <a:lnTo>
                      <a:pt x="837" y="500"/>
                    </a:lnTo>
                    <a:close/>
                    <a:moveTo>
                      <a:pt x="823" y="0"/>
                    </a:moveTo>
                    <a:lnTo>
                      <a:pt x="837" y="21"/>
                    </a:lnTo>
                    <a:lnTo>
                      <a:pt x="837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3" y="0"/>
                    </a:lnTo>
                    <a:close/>
                    <a:moveTo>
                      <a:pt x="823" y="0"/>
                    </a:moveTo>
                    <a:lnTo>
                      <a:pt x="837" y="0"/>
                    </a:lnTo>
                    <a:lnTo>
                      <a:pt x="837" y="21"/>
                    </a:lnTo>
                    <a:lnTo>
                      <a:pt x="823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3" y="0"/>
                    </a:lnTo>
                    <a:lnTo>
                      <a:pt x="823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7" y="21"/>
                    </a:lnTo>
                    <a:lnTo>
                      <a:pt x="27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8" name="Rectangle 51"/>
              <p:cNvSpPr>
                <a:spLocks noChangeArrowheads="1"/>
              </p:cNvSpPr>
              <p:nvPr userDrawn="1"/>
            </p:nvSpPr>
            <p:spPr bwMode="auto">
              <a:xfrm>
                <a:off x="4555" y="198"/>
                <a:ext cx="147" cy="81"/>
              </a:xfrm>
              <a:prstGeom prst="rect">
                <a:avLst/>
              </a:prstGeom>
              <a:solidFill>
                <a:srgbClr val="FFF5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39" name="Freeform 52"/>
              <p:cNvSpPr>
                <a:spLocks noEditPoints="1"/>
              </p:cNvSpPr>
              <p:nvPr userDrawn="1"/>
            </p:nvSpPr>
            <p:spPr bwMode="auto">
              <a:xfrm>
                <a:off x="4553" y="195"/>
                <a:ext cx="151" cy="87"/>
              </a:xfrm>
              <a:custGeom>
                <a:avLst/>
                <a:gdLst/>
                <a:ahLst/>
                <a:cxnLst>
                  <a:cxn ang="0">
                    <a:pos x="844" y="500"/>
                  </a:cxn>
                  <a:cxn ang="0">
                    <a:pos x="831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31" y="486"/>
                  </a:cxn>
                  <a:cxn ang="0">
                    <a:pos x="844" y="500"/>
                  </a:cxn>
                  <a:cxn ang="0">
                    <a:pos x="844" y="500"/>
                  </a:cxn>
                  <a:cxn ang="0">
                    <a:pos x="844" y="521"/>
                  </a:cxn>
                  <a:cxn ang="0">
                    <a:pos x="831" y="521"/>
                  </a:cxn>
                  <a:cxn ang="0">
                    <a:pos x="844" y="500"/>
                  </a:cxn>
                  <a:cxn ang="0">
                    <a:pos x="831" y="0"/>
                  </a:cxn>
                  <a:cxn ang="0">
                    <a:pos x="844" y="21"/>
                  </a:cxn>
                  <a:cxn ang="0">
                    <a:pos x="844" y="500"/>
                  </a:cxn>
                  <a:cxn ang="0">
                    <a:pos x="817" y="500"/>
                  </a:cxn>
                  <a:cxn ang="0">
                    <a:pos x="817" y="21"/>
                  </a:cxn>
                  <a:cxn ang="0">
                    <a:pos x="831" y="0"/>
                  </a:cxn>
                  <a:cxn ang="0">
                    <a:pos x="831" y="0"/>
                  </a:cxn>
                  <a:cxn ang="0">
                    <a:pos x="844" y="0"/>
                  </a:cxn>
                  <a:cxn ang="0">
                    <a:pos x="844" y="21"/>
                  </a:cxn>
                  <a:cxn ang="0">
                    <a:pos x="831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31" y="0"/>
                  </a:cxn>
                  <a:cxn ang="0">
                    <a:pos x="831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44" h="521">
                    <a:moveTo>
                      <a:pt x="844" y="500"/>
                    </a:moveTo>
                    <a:lnTo>
                      <a:pt x="831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31" y="486"/>
                    </a:lnTo>
                    <a:lnTo>
                      <a:pt x="844" y="500"/>
                    </a:lnTo>
                    <a:close/>
                    <a:moveTo>
                      <a:pt x="844" y="500"/>
                    </a:moveTo>
                    <a:lnTo>
                      <a:pt x="844" y="521"/>
                    </a:lnTo>
                    <a:lnTo>
                      <a:pt x="831" y="521"/>
                    </a:lnTo>
                    <a:lnTo>
                      <a:pt x="844" y="500"/>
                    </a:lnTo>
                    <a:close/>
                    <a:moveTo>
                      <a:pt x="831" y="0"/>
                    </a:moveTo>
                    <a:lnTo>
                      <a:pt x="844" y="21"/>
                    </a:lnTo>
                    <a:lnTo>
                      <a:pt x="844" y="500"/>
                    </a:lnTo>
                    <a:lnTo>
                      <a:pt x="817" y="500"/>
                    </a:lnTo>
                    <a:lnTo>
                      <a:pt x="817" y="21"/>
                    </a:lnTo>
                    <a:lnTo>
                      <a:pt x="831" y="0"/>
                    </a:lnTo>
                    <a:close/>
                    <a:moveTo>
                      <a:pt x="831" y="0"/>
                    </a:moveTo>
                    <a:lnTo>
                      <a:pt x="844" y="0"/>
                    </a:lnTo>
                    <a:lnTo>
                      <a:pt x="844" y="21"/>
                    </a:lnTo>
                    <a:lnTo>
                      <a:pt x="831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31" y="0"/>
                    </a:lnTo>
                    <a:lnTo>
                      <a:pt x="831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0" name="Rectangle 53"/>
              <p:cNvSpPr>
                <a:spLocks noChangeArrowheads="1"/>
              </p:cNvSpPr>
              <p:nvPr userDrawn="1"/>
            </p:nvSpPr>
            <p:spPr bwMode="auto">
              <a:xfrm>
                <a:off x="4715" y="198"/>
                <a:ext cx="145" cy="81"/>
              </a:xfrm>
              <a:prstGeom prst="rect">
                <a:avLst/>
              </a:prstGeom>
              <a:solidFill>
                <a:srgbClr val="54B6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41" name="Freeform 54"/>
              <p:cNvSpPr>
                <a:spLocks noEditPoints="1"/>
              </p:cNvSpPr>
              <p:nvPr userDrawn="1"/>
            </p:nvSpPr>
            <p:spPr bwMode="auto">
              <a:xfrm>
                <a:off x="4713" y="195"/>
                <a:ext cx="150" cy="87"/>
              </a:xfrm>
              <a:custGeom>
                <a:avLst/>
                <a:gdLst/>
                <a:ahLst/>
                <a:cxnLst>
                  <a:cxn ang="0">
                    <a:pos x="838" y="500"/>
                  </a:cxn>
                  <a:cxn ang="0">
                    <a:pos x="824" y="521"/>
                  </a:cxn>
                  <a:cxn ang="0">
                    <a:pos x="14" y="521"/>
                  </a:cxn>
                  <a:cxn ang="0">
                    <a:pos x="14" y="486"/>
                  </a:cxn>
                  <a:cxn ang="0">
                    <a:pos x="824" y="486"/>
                  </a:cxn>
                  <a:cxn ang="0">
                    <a:pos x="838" y="500"/>
                  </a:cxn>
                  <a:cxn ang="0">
                    <a:pos x="838" y="500"/>
                  </a:cxn>
                  <a:cxn ang="0">
                    <a:pos x="838" y="521"/>
                  </a:cxn>
                  <a:cxn ang="0">
                    <a:pos x="824" y="521"/>
                  </a:cxn>
                  <a:cxn ang="0">
                    <a:pos x="838" y="500"/>
                  </a:cxn>
                  <a:cxn ang="0">
                    <a:pos x="824" y="0"/>
                  </a:cxn>
                  <a:cxn ang="0">
                    <a:pos x="838" y="21"/>
                  </a:cxn>
                  <a:cxn ang="0">
                    <a:pos x="838" y="500"/>
                  </a:cxn>
                  <a:cxn ang="0">
                    <a:pos x="810" y="500"/>
                  </a:cxn>
                  <a:cxn ang="0">
                    <a:pos x="810" y="21"/>
                  </a:cxn>
                  <a:cxn ang="0">
                    <a:pos x="824" y="0"/>
                  </a:cxn>
                  <a:cxn ang="0">
                    <a:pos x="824" y="0"/>
                  </a:cxn>
                  <a:cxn ang="0">
                    <a:pos x="838" y="0"/>
                  </a:cxn>
                  <a:cxn ang="0">
                    <a:pos x="838" y="21"/>
                  </a:cxn>
                  <a:cxn ang="0">
                    <a:pos x="824" y="0"/>
                  </a:cxn>
                  <a:cxn ang="0">
                    <a:pos x="0" y="21"/>
                  </a:cxn>
                  <a:cxn ang="0">
                    <a:pos x="14" y="0"/>
                  </a:cxn>
                  <a:cxn ang="0">
                    <a:pos x="824" y="0"/>
                  </a:cxn>
                  <a:cxn ang="0">
                    <a:pos x="824" y="35"/>
                  </a:cxn>
                  <a:cxn ang="0">
                    <a:pos x="14" y="35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0" y="21"/>
                  </a:cxn>
                  <a:cxn ang="0">
                    <a:pos x="14" y="521"/>
                  </a:cxn>
                  <a:cxn ang="0">
                    <a:pos x="0" y="500"/>
                  </a:cxn>
                  <a:cxn ang="0">
                    <a:pos x="0" y="21"/>
                  </a:cxn>
                  <a:cxn ang="0">
                    <a:pos x="28" y="21"/>
                  </a:cxn>
                  <a:cxn ang="0">
                    <a:pos x="28" y="500"/>
                  </a:cxn>
                  <a:cxn ang="0">
                    <a:pos x="14" y="521"/>
                  </a:cxn>
                  <a:cxn ang="0">
                    <a:pos x="14" y="521"/>
                  </a:cxn>
                  <a:cxn ang="0">
                    <a:pos x="0" y="521"/>
                  </a:cxn>
                  <a:cxn ang="0">
                    <a:pos x="0" y="500"/>
                  </a:cxn>
                  <a:cxn ang="0">
                    <a:pos x="14" y="521"/>
                  </a:cxn>
                </a:cxnLst>
                <a:rect l="0" t="0" r="r" b="b"/>
                <a:pathLst>
                  <a:path w="838" h="521">
                    <a:moveTo>
                      <a:pt x="838" y="500"/>
                    </a:moveTo>
                    <a:lnTo>
                      <a:pt x="824" y="521"/>
                    </a:lnTo>
                    <a:lnTo>
                      <a:pt x="14" y="521"/>
                    </a:lnTo>
                    <a:lnTo>
                      <a:pt x="14" y="486"/>
                    </a:lnTo>
                    <a:lnTo>
                      <a:pt x="824" y="486"/>
                    </a:lnTo>
                    <a:lnTo>
                      <a:pt x="838" y="500"/>
                    </a:lnTo>
                    <a:close/>
                    <a:moveTo>
                      <a:pt x="838" y="500"/>
                    </a:moveTo>
                    <a:lnTo>
                      <a:pt x="838" y="521"/>
                    </a:lnTo>
                    <a:lnTo>
                      <a:pt x="824" y="521"/>
                    </a:lnTo>
                    <a:lnTo>
                      <a:pt x="838" y="500"/>
                    </a:lnTo>
                    <a:close/>
                    <a:moveTo>
                      <a:pt x="824" y="0"/>
                    </a:moveTo>
                    <a:lnTo>
                      <a:pt x="838" y="21"/>
                    </a:lnTo>
                    <a:lnTo>
                      <a:pt x="838" y="500"/>
                    </a:lnTo>
                    <a:lnTo>
                      <a:pt x="810" y="500"/>
                    </a:lnTo>
                    <a:lnTo>
                      <a:pt x="810" y="21"/>
                    </a:lnTo>
                    <a:lnTo>
                      <a:pt x="824" y="0"/>
                    </a:lnTo>
                    <a:close/>
                    <a:moveTo>
                      <a:pt x="824" y="0"/>
                    </a:moveTo>
                    <a:lnTo>
                      <a:pt x="838" y="0"/>
                    </a:lnTo>
                    <a:lnTo>
                      <a:pt x="838" y="21"/>
                    </a:lnTo>
                    <a:lnTo>
                      <a:pt x="824" y="0"/>
                    </a:lnTo>
                    <a:close/>
                    <a:moveTo>
                      <a:pt x="0" y="21"/>
                    </a:moveTo>
                    <a:lnTo>
                      <a:pt x="14" y="0"/>
                    </a:lnTo>
                    <a:lnTo>
                      <a:pt x="824" y="0"/>
                    </a:lnTo>
                    <a:lnTo>
                      <a:pt x="824" y="35"/>
                    </a:lnTo>
                    <a:lnTo>
                      <a:pt x="14" y="35"/>
                    </a:lnTo>
                    <a:lnTo>
                      <a:pt x="0" y="21"/>
                    </a:lnTo>
                    <a:close/>
                    <a:moveTo>
                      <a:pt x="0" y="21"/>
                    </a:moveTo>
                    <a:lnTo>
                      <a:pt x="0" y="0"/>
                    </a:lnTo>
                    <a:lnTo>
                      <a:pt x="14" y="0"/>
                    </a:lnTo>
                    <a:lnTo>
                      <a:pt x="0" y="21"/>
                    </a:lnTo>
                    <a:close/>
                    <a:moveTo>
                      <a:pt x="14" y="521"/>
                    </a:moveTo>
                    <a:lnTo>
                      <a:pt x="0" y="500"/>
                    </a:lnTo>
                    <a:lnTo>
                      <a:pt x="0" y="21"/>
                    </a:lnTo>
                    <a:lnTo>
                      <a:pt x="28" y="21"/>
                    </a:lnTo>
                    <a:lnTo>
                      <a:pt x="28" y="500"/>
                    </a:lnTo>
                    <a:lnTo>
                      <a:pt x="14" y="521"/>
                    </a:lnTo>
                    <a:close/>
                    <a:moveTo>
                      <a:pt x="14" y="521"/>
                    </a:moveTo>
                    <a:lnTo>
                      <a:pt x="0" y="521"/>
                    </a:lnTo>
                    <a:lnTo>
                      <a:pt x="0" y="500"/>
                    </a:lnTo>
                    <a:lnTo>
                      <a:pt x="14" y="5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 sz="2400"/>
              </a:p>
            </p:txBody>
          </p:sp>
        </p:grpSp>
      </p:grpSp>
      <p:pic>
        <p:nvPicPr>
          <p:cNvPr id="42" name="Picture 1" descr="S:\Medien\Grafiken\Logos\BASt\bast_transparen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992546" y="68628"/>
            <a:ext cx="864095" cy="388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094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482588" indent="-482588" algn="l" rtl="0" eaLnBrk="1" fontAlgn="base" hangingPunct="1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1193770" indent="-472006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2pPr>
      <a:lvl3pPr marL="1913419" indent="-48047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2633068" indent="-480472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»"/>
        <a:defRPr sz="2133">
          <a:solidFill>
            <a:schemeClr val="tx1"/>
          </a:solidFill>
          <a:latin typeface="+mn-lt"/>
        </a:defRPr>
      </a:lvl4pPr>
      <a:lvl5pPr marL="3352716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5pPr>
      <a:lvl6pPr marL="3962301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6pPr>
      <a:lvl7pPr marL="4571886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7pPr>
      <a:lvl8pPr marL="5181470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8pPr>
      <a:lvl9pPr marL="5791055" indent="-480472" algn="l" rtl="0" eaLnBrk="1" fontAlgn="base" hangingPunct="1">
        <a:spcBef>
          <a:spcPct val="20000"/>
        </a:spcBef>
        <a:spcAft>
          <a:spcPct val="0"/>
        </a:spcAft>
        <a:buChar char="o"/>
        <a:defRPr sz="2133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98516-8C7E-4402-9672-E86693E306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IWG AEBS-HDV</a:t>
            </a:r>
            <a:br>
              <a:rPr lang="de-DE" dirty="0"/>
            </a:br>
            <a:r>
              <a:rPr lang="de-DE" dirty="0"/>
              <a:t>Status and Outlook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E10E53A-61E6-49C5-ADE2-BE051D636F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Toshiya Hirose (JP) &amp; Patrick Seiniger (BASt, DE)</a:t>
            </a:r>
          </a:p>
          <a:p>
            <a:r>
              <a:rPr lang="de-DE" dirty="0"/>
              <a:t>Chairs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IWG on AEBS </a:t>
            </a:r>
            <a:r>
              <a:rPr lang="de-DE" dirty="0" err="1"/>
              <a:t>for</a:t>
            </a:r>
            <a:r>
              <a:rPr lang="de-DE" dirty="0"/>
              <a:t> HDV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DDC0A4-4D4A-4612-B83F-D71D1675FA76}"/>
              </a:ext>
            </a:extLst>
          </p:cNvPr>
          <p:cNvSpPr txBox="1"/>
          <p:nvPr/>
        </p:nvSpPr>
        <p:spPr>
          <a:xfrm>
            <a:off x="367857" y="818606"/>
            <a:ext cx="3518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/>
              <a:t>Submitted by the IWG on AEBS-HDV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F2EC01-424B-46F1-8489-F4AB2E5CD7DD}"/>
              </a:ext>
            </a:extLst>
          </p:cNvPr>
          <p:cNvSpPr txBox="1"/>
          <p:nvPr/>
        </p:nvSpPr>
        <p:spPr>
          <a:xfrm>
            <a:off x="8479908" y="601153"/>
            <a:ext cx="33036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u="sng" dirty="0"/>
              <a:t>Informal document</a:t>
            </a:r>
            <a:r>
              <a:rPr lang="en-US" sz="1400" dirty="0"/>
              <a:t> </a:t>
            </a:r>
            <a:r>
              <a:rPr lang="en-US" sz="1400" b="1" dirty="0"/>
              <a:t>GRVA-11-27</a:t>
            </a:r>
          </a:p>
          <a:p>
            <a:pPr algn="l"/>
            <a:r>
              <a:rPr lang="en-US" sz="1400" dirty="0"/>
              <a:t>11</a:t>
            </a:r>
            <a:r>
              <a:rPr lang="en-US" sz="1400" baseline="30000" dirty="0"/>
              <a:t>th</a:t>
            </a:r>
            <a:r>
              <a:rPr lang="en-US" sz="1400" dirty="0"/>
              <a:t> GRVA, 27 Sept. – 1 Oct. 2021</a:t>
            </a:r>
            <a:br>
              <a:rPr lang="en-US" sz="1400" dirty="0"/>
            </a:br>
            <a:r>
              <a:rPr lang="en-US" sz="1400" dirty="0"/>
              <a:t>Provisional agenda item 7</a:t>
            </a:r>
          </a:p>
        </p:txBody>
      </p:sp>
    </p:spTree>
    <p:extLst>
      <p:ext uri="{BB962C8B-B14F-4D97-AF65-F5344CB8AC3E}">
        <p14:creationId xmlns:p14="http://schemas.microsoft.com/office/powerpoint/2010/main" val="70923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6648FAC-3B0E-42B9-9AAD-2080CE23C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Introduction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7E8C332-6FF2-43FA-BCA2-106CFEF71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Informal Working Group on AEBS-HDV was </a:t>
            </a:r>
            <a:r>
              <a:rPr lang="de-DE" dirty="0" err="1"/>
              <a:t>initiated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GRVA in September 2021</a:t>
            </a:r>
          </a:p>
          <a:p>
            <a:r>
              <a:rPr lang="de-DE" dirty="0" err="1"/>
              <a:t>ToR</a:t>
            </a:r>
            <a:r>
              <a:rPr lang="de-DE" dirty="0"/>
              <a:t> </a:t>
            </a:r>
            <a:r>
              <a:rPr lang="de-DE" dirty="0" err="1"/>
              <a:t>requests</a:t>
            </a:r>
            <a:r>
              <a:rPr lang="de-DE" dirty="0"/>
              <a:t> an </a:t>
            </a:r>
            <a:r>
              <a:rPr lang="de-DE" dirty="0" err="1"/>
              <a:t>updated</a:t>
            </a:r>
            <a:r>
              <a:rPr lang="de-DE" dirty="0"/>
              <a:t> </a:t>
            </a:r>
            <a:r>
              <a:rPr lang="de-DE" dirty="0" err="1"/>
              <a:t>regulation</a:t>
            </a:r>
            <a:r>
              <a:rPr lang="de-DE" dirty="0"/>
              <a:t> per GRVA in </a:t>
            </a:r>
            <a:r>
              <a:rPr lang="de-DE" dirty="0" err="1"/>
              <a:t>February</a:t>
            </a:r>
            <a:r>
              <a:rPr lang="de-DE" dirty="0"/>
              <a:t> 2022</a:t>
            </a:r>
          </a:p>
          <a:p>
            <a:r>
              <a:rPr lang="de-DE" dirty="0" err="1"/>
              <a:t>ToR</a:t>
            </a:r>
            <a:r>
              <a:rPr lang="de-DE" dirty="0"/>
              <a:t> </a:t>
            </a:r>
            <a:r>
              <a:rPr lang="de-DE" dirty="0" err="1"/>
              <a:t>asks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dedicated</a:t>
            </a:r>
            <a:r>
              <a:rPr lang="de-DE" dirty="0"/>
              <a:t> report </a:t>
            </a:r>
            <a:r>
              <a:rPr lang="de-DE" dirty="0" err="1"/>
              <a:t>to</a:t>
            </a:r>
            <a:r>
              <a:rPr lang="de-DE" dirty="0"/>
              <a:t> GRVA in September 2021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special</a:t>
            </a:r>
            <a:r>
              <a:rPr lang="de-DE" dirty="0"/>
              <a:t> </a:t>
            </a:r>
            <a:r>
              <a:rPr lang="de-DE" dirty="0" err="1"/>
              <a:t>emphasis</a:t>
            </a:r>
            <a:r>
              <a:rPr lang="de-DE" dirty="0"/>
              <a:t> on </a:t>
            </a:r>
            <a:r>
              <a:rPr lang="de-DE" dirty="0" err="1"/>
              <a:t>whether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timing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met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845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2A2AEB-995E-4FAD-BBDE-36D8B501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7" y="0"/>
            <a:ext cx="9530027" cy="838200"/>
          </a:xfrm>
        </p:spPr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Status </a:t>
            </a:r>
            <a:r>
              <a:rPr lang="de-DE" dirty="0" err="1"/>
              <a:t>of</a:t>
            </a:r>
            <a:r>
              <a:rPr lang="de-DE" dirty="0"/>
              <a:t> IWG (</a:t>
            </a:r>
            <a:r>
              <a:rPr lang="de-DE" dirty="0" err="1">
                <a:highlight>
                  <a:srgbClr val="00FF00"/>
                </a:highlight>
              </a:rPr>
              <a:t>accomplished</a:t>
            </a:r>
            <a:r>
              <a:rPr lang="de-DE" dirty="0"/>
              <a:t>, </a:t>
            </a:r>
            <a:r>
              <a:rPr lang="de-DE" dirty="0" err="1">
                <a:solidFill>
                  <a:srgbClr val="FFC000"/>
                </a:solidFill>
              </a:rPr>
              <a:t>running</a:t>
            </a:r>
            <a:r>
              <a:rPr lang="de-DE" dirty="0"/>
              <a:t>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654D95-EE39-466F-845F-3F555E976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721453"/>
            <a:ext cx="11247967" cy="5445433"/>
          </a:xfrm>
        </p:spPr>
        <p:txBody>
          <a:bodyPr/>
          <a:lstStyle/>
          <a:p>
            <a:r>
              <a:rPr lang="de-DE" dirty="0"/>
              <a:t>IWG </a:t>
            </a:r>
            <a:r>
              <a:rPr lang="de-DE" dirty="0" err="1"/>
              <a:t>had</a:t>
            </a:r>
            <a:r>
              <a:rPr lang="de-DE" dirty="0"/>
              <a:t> 6 </a:t>
            </a:r>
            <a:r>
              <a:rPr lang="de-DE" dirty="0" err="1"/>
              <a:t>meetings</a:t>
            </a:r>
            <a:r>
              <a:rPr lang="de-DE" dirty="0"/>
              <a:t> (last </a:t>
            </a:r>
            <a:r>
              <a:rPr lang="de-DE" dirty="0" err="1"/>
              <a:t>meeting</a:t>
            </a:r>
            <a:r>
              <a:rPr lang="de-DE" dirty="0"/>
              <a:t>: September 21/22)</a:t>
            </a:r>
          </a:p>
          <a:p>
            <a:r>
              <a:rPr lang="de-DE" dirty="0"/>
              <a:t>Main </a:t>
            </a:r>
            <a:r>
              <a:rPr lang="de-DE" dirty="0" err="1"/>
              <a:t>task</a:t>
            </a:r>
            <a:r>
              <a:rPr lang="de-DE" dirty="0"/>
              <a:t>: </a:t>
            </a:r>
            <a:r>
              <a:rPr lang="en-GB" dirty="0">
                <a:solidFill>
                  <a:srgbClr val="FFC000"/>
                </a:solidFill>
              </a:rPr>
              <a:t>develop a draft regulatory proposal to revise UN Regulation No. 131</a:t>
            </a:r>
            <a:endParaRPr lang="de-DE" dirty="0">
              <a:solidFill>
                <a:srgbClr val="FFC000"/>
              </a:solidFill>
            </a:endParaRPr>
          </a:p>
          <a:p>
            <a:pPr lvl="1"/>
            <a:r>
              <a:rPr lang="en-GB" dirty="0">
                <a:highlight>
                  <a:srgbClr val="00FF00"/>
                </a:highlight>
              </a:rPr>
              <a:t>a) Assess the accident situation for heavy duty vehicles</a:t>
            </a:r>
          </a:p>
          <a:p>
            <a:pPr lvl="1"/>
            <a:r>
              <a:rPr lang="en-GB" dirty="0">
                <a:solidFill>
                  <a:srgbClr val="FFC000"/>
                </a:solidFill>
              </a:rPr>
              <a:t>b) Investigate the feasibility of a generic marker triggering AEBS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c) Define state of the art performance requirements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d) Review the values for the target speed reduction for M</a:t>
            </a:r>
            <a:r>
              <a:rPr lang="en-GB" baseline="-25000" dirty="0">
                <a:highlight>
                  <a:srgbClr val="00FF00"/>
                </a:highlight>
              </a:rPr>
              <a:t>2</a:t>
            </a:r>
            <a:r>
              <a:rPr lang="en-GB" dirty="0">
                <a:highlight>
                  <a:srgbClr val="00FF00"/>
                </a:highlight>
              </a:rPr>
              <a:t> and N</a:t>
            </a:r>
            <a:r>
              <a:rPr lang="en-GB" baseline="-25000" dirty="0">
                <a:highlight>
                  <a:srgbClr val="00FF00"/>
                </a:highlight>
              </a:rPr>
              <a:t>2</a:t>
            </a:r>
            <a:r>
              <a:rPr lang="en-GB" dirty="0">
                <a:highlight>
                  <a:srgbClr val="00FF00"/>
                </a:highlight>
              </a:rPr>
              <a:t> 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e) Review AEBS on V2Car, V2Ped, V2Bicycle, others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f) Incorporate as relevant new concepts from UN Regulation No. 152</a:t>
            </a:r>
          </a:p>
          <a:p>
            <a:r>
              <a:rPr lang="en-GB" dirty="0"/>
              <a:t>Current activity and status: Writing draft regulation, basically finished (open issues left, see following slides) up to and including section 5 (specs)</a:t>
            </a:r>
          </a:p>
        </p:txBody>
      </p:sp>
    </p:spTree>
    <p:extLst>
      <p:ext uri="{BB962C8B-B14F-4D97-AF65-F5344CB8AC3E}">
        <p14:creationId xmlns:p14="http://schemas.microsoft.com/office/powerpoint/2010/main" val="207032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D638A-D679-4491-9EA6-D97ADE52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FD78F8-1867-42CB-96C5-CA337CB98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1367406"/>
            <a:ext cx="11247967" cy="4799480"/>
          </a:xfrm>
        </p:spPr>
        <p:txBody>
          <a:bodyPr/>
          <a:lstStyle/>
          <a:p>
            <a:r>
              <a:rPr lang="en-GB" dirty="0"/>
              <a:t>Next meeting: October 26-28 (in total 9 hrs)</a:t>
            </a:r>
          </a:p>
          <a:p>
            <a:r>
              <a:rPr lang="en-GB" dirty="0"/>
              <a:t>Core activities of AEBS-HDV-07</a:t>
            </a:r>
          </a:p>
          <a:p>
            <a:pPr lvl="1"/>
            <a:r>
              <a:rPr lang="en-GB" dirty="0"/>
              <a:t>Clarify open issues after feedback from GRVA-11</a:t>
            </a:r>
          </a:p>
          <a:p>
            <a:pPr lvl="1"/>
            <a:r>
              <a:rPr lang="en-GB" dirty="0"/>
              <a:t>Finish remaining sections 6 (testing), 12 (transitional provisions) and Annex 3, Appendix </a:t>
            </a:r>
            <a:r>
              <a:rPr lang="en-US" altLang="ja-JP" dirty="0"/>
              <a:t>2</a:t>
            </a:r>
            <a:r>
              <a:rPr lang="en-GB" dirty="0"/>
              <a:t> (false reaction scenarios)</a:t>
            </a:r>
          </a:p>
          <a:p>
            <a:pPr lvl="1"/>
            <a:r>
              <a:rPr lang="en-GB" dirty="0"/>
              <a:t>Prepare working document for GRVA in February</a:t>
            </a:r>
          </a:p>
          <a:p>
            <a:r>
              <a:rPr lang="en-GB" dirty="0"/>
              <a:t>Buffer:</a:t>
            </a:r>
          </a:p>
          <a:p>
            <a:pPr lvl="1"/>
            <a:r>
              <a:rPr lang="en-GB" dirty="0"/>
              <a:t>Meetings in Nov, Dec, Jan to prepare an informal document amending the working document</a:t>
            </a:r>
          </a:p>
          <a:p>
            <a:r>
              <a:rPr lang="en-GB" dirty="0">
                <a:highlight>
                  <a:srgbClr val="00FF00"/>
                </a:highlight>
              </a:rPr>
              <a:t>Timing goal will be achieved</a:t>
            </a:r>
          </a:p>
          <a:p>
            <a:pPr lvl="1"/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199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77392" cy="600147"/>
          </a:xfrm>
        </p:spPr>
        <p:txBody>
          <a:bodyPr>
            <a:normAutofit/>
          </a:bodyPr>
          <a:lstStyle/>
          <a:p>
            <a:r>
              <a:rPr lang="en-GB" dirty="0"/>
              <a:t>Agreement on Performance</a:t>
            </a:r>
            <a:endParaRPr lang="en-GB" sz="1600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174532"/>
              </p:ext>
            </p:extLst>
          </p:nvPr>
        </p:nvGraphicFramePr>
        <p:xfrm>
          <a:off x="627163" y="600147"/>
          <a:ext cx="10937673" cy="465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582">
                  <a:extLst>
                    <a:ext uri="{9D8B030D-6E8A-4147-A177-3AD203B41FA5}">
                      <a16:colId xmlns:a16="http://schemas.microsoft.com/office/drawing/2014/main" val="2304959045"/>
                    </a:ext>
                  </a:extLst>
                </a:gridCol>
                <a:gridCol w="1227582">
                  <a:extLst>
                    <a:ext uri="{9D8B030D-6E8A-4147-A177-3AD203B41FA5}">
                      <a16:colId xmlns:a16="http://schemas.microsoft.com/office/drawing/2014/main" val="4173000145"/>
                    </a:ext>
                  </a:extLst>
                </a:gridCol>
                <a:gridCol w="1279170">
                  <a:extLst>
                    <a:ext uri="{9D8B030D-6E8A-4147-A177-3AD203B41FA5}">
                      <a16:colId xmlns:a16="http://schemas.microsoft.com/office/drawing/2014/main" val="2893790978"/>
                    </a:ext>
                  </a:extLst>
                </a:gridCol>
                <a:gridCol w="1792811">
                  <a:extLst>
                    <a:ext uri="{9D8B030D-6E8A-4147-A177-3AD203B41FA5}">
                      <a16:colId xmlns:a16="http://schemas.microsoft.com/office/drawing/2014/main" val="995850552"/>
                    </a:ext>
                  </a:extLst>
                </a:gridCol>
                <a:gridCol w="3017772">
                  <a:extLst>
                    <a:ext uri="{9D8B030D-6E8A-4147-A177-3AD203B41FA5}">
                      <a16:colId xmlns:a16="http://schemas.microsoft.com/office/drawing/2014/main" val="3757480992"/>
                    </a:ext>
                  </a:extLst>
                </a:gridCol>
                <a:gridCol w="2408756">
                  <a:extLst>
                    <a:ext uri="{9D8B030D-6E8A-4147-A177-3AD203B41FA5}">
                      <a16:colId xmlns:a16="http://schemas.microsoft.com/office/drawing/2014/main" val="474840675"/>
                    </a:ext>
                  </a:extLst>
                </a:gridCol>
              </a:tblGrid>
              <a:tr h="668353">
                <a:tc gridSpan="3">
                  <a:txBody>
                    <a:bodyPr/>
                    <a:lstStyle/>
                    <a:p>
                      <a:r>
                        <a:rPr lang="en-GB" sz="1600" dirty="0"/>
                        <a:t>Vehicle</a:t>
                      </a:r>
                      <a:r>
                        <a:rPr lang="en-GB" sz="1600" baseline="0" dirty="0"/>
                        <a:t> category</a:t>
                      </a:r>
                      <a:endParaRPr lang="en-GB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AEB </a:t>
                      </a:r>
                      <a:r>
                        <a:rPr lang="fr-FR" sz="16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Vehicle-Vehicle</a:t>
                      </a:r>
                      <a:endParaRPr lang="en-GB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AEB Vehicle-Pedestrian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AEB Vehicle-Bicycle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616656"/>
                  </a:ext>
                </a:extLst>
              </a:tr>
              <a:tr h="799517">
                <a:tc rowSpan="3">
                  <a:txBody>
                    <a:bodyPr/>
                    <a:lstStyle/>
                    <a:p>
                      <a:r>
                        <a:rPr lang="en-GB" sz="1600" b="1" dirty="0"/>
                        <a:t>M2</a:t>
                      </a:r>
                    </a:p>
                    <a:p>
                      <a:r>
                        <a:rPr lang="en-GB" sz="1600" b="1" dirty="0"/>
                        <a:t>N2 &lt; 8t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derived from M1N1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Hydraulic braking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50 km/h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</a:rPr>
                        <a:t>(R152 as alternative)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km/h 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(R152 as alternative)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/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(no </a:t>
                      </a:r>
                      <a:r>
                        <a:rPr lang="fr-FR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systems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361173"/>
                  </a:ext>
                </a:extLst>
              </a:tr>
              <a:tr h="103641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derived from / based on “heavies”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Hydraulic braking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(</a:t>
                      </a:r>
                      <a:r>
                        <a:rPr lang="en-GB" sz="1600" b="1" dirty="0" err="1"/>
                        <a:t>inclu</a:t>
                      </a:r>
                      <a:r>
                        <a:rPr lang="en-GB" sz="1600" b="1" dirty="0"/>
                        <a:t>-ding M3)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35 km/h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20 km/h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- (no </a:t>
                      </a:r>
                      <a:r>
                        <a:rPr lang="fr-FR" sz="1600" b="1" dirty="0" err="1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1521536"/>
                  </a:ext>
                </a:extLst>
              </a:tr>
              <a:tr h="96238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/>
                        <a:t>Pneumatic braking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 km/h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 km/h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(urban)</a:t>
                      </a:r>
                    </a:p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 km/h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- (no systems)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839144"/>
                  </a:ext>
                </a:extLst>
              </a:tr>
              <a:tr h="1108867">
                <a:tc gridSpan="3">
                  <a:txBody>
                    <a:bodyPr/>
                    <a:lstStyle/>
                    <a:p>
                      <a:r>
                        <a:rPr lang="en-GB" sz="1600" b="1" dirty="0"/>
                        <a:t>N2 &gt; 8t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M3 </a:t>
                      </a:r>
                      <a:r>
                        <a:rPr lang="en-GB" sz="1600" b="0" dirty="0"/>
                        <a:t>(except hydraulic braking)</a:t>
                      </a:r>
                    </a:p>
                    <a:p>
                      <a:r>
                        <a:rPr lang="en-GB" sz="1600" b="1" dirty="0"/>
                        <a:t>N3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 km/h 40 km/h </a:t>
                      </a:r>
                      <a:r>
                        <a:rPr lang="en-GB" sz="1100" b="1">
                          <a:solidFill>
                            <a:schemeClr val="tx1"/>
                          </a:solidFill>
                        </a:rPr>
                        <a:t>(urban)*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 km/h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- (no systems)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8480833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57D74FB0-C6A4-4023-BB2F-B765B8BCD41C}"/>
              </a:ext>
            </a:extLst>
          </p:cNvPr>
          <p:cNvSpPr txBox="1"/>
          <p:nvPr/>
        </p:nvSpPr>
        <p:spPr>
          <a:xfrm>
            <a:off x="9641558" y="5257727"/>
            <a:ext cx="2550442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differentiation</a:t>
            </a:r>
            <a:br>
              <a:rPr lang="de-DE" dirty="0"/>
            </a:br>
            <a:r>
              <a:rPr lang="de-DE" dirty="0"/>
              <a:t>Moving/</a:t>
            </a:r>
            <a:r>
              <a:rPr lang="de-DE" dirty="0" err="1"/>
              <a:t>Stationary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386869B-A6F4-4D06-88F1-00FF0737309A}"/>
              </a:ext>
            </a:extLst>
          </p:cNvPr>
          <p:cNvSpPr txBox="1"/>
          <p:nvPr/>
        </p:nvSpPr>
        <p:spPr>
          <a:xfrm>
            <a:off x="100360" y="5257727"/>
            <a:ext cx="9452743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relative </a:t>
            </a:r>
            <a:r>
              <a:rPr lang="de-DE" dirty="0" err="1"/>
              <a:t>speed</a:t>
            </a:r>
            <a:r>
              <a:rPr lang="de-DE" dirty="0"/>
              <a:t> v</a:t>
            </a:r>
            <a:r>
              <a:rPr lang="de-DE" baseline="-25000" dirty="0"/>
              <a:t>0,Ego</a:t>
            </a:r>
            <a:r>
              <a:rPr lang="de-DE" dirty="0"/>
              <a:t>-v</a:t>
            </a:r>
            <a:r>
              <a:rPr lang="de-DE" baseline="-25000" dirty="0"/>
              <a:t>0,Target</a:t>
            </a:r>
            <a:r>
              <a:rPr lang="de-DE" dirty="0"/>
              <a:t>,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avoidance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.  Mitigation </a:t>
            </a:r>
            <a:r>
              <a:rPr lang="de-DE" dirty="0" err="1"/>
              <a:t>speeds</a:t>
            </a:r>
            <a:r>
              <a:rPr lang="de-DE" dirty="0"/>
              <a:t> also </a:t>
            </a:r>
            <a:r>
              <a:rPr lang="de-DE" dirty="0" err="1"/>
              <a:t>required</a:t>
            </a:r>
            <a:r>
              <a:rPr lang="de-DE" dirty="0"/>
              <a:t>, </a:t>
            </a:r>
            <a:r>
              <a:rPr lang="de-DE" dirty="0" err="1"/>
              <a:t>comparable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R152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FA735E9-A448-406C-87F0-4AA7E5F65D73}"/>
              </a:ext>
            </a:extLst>
          </p:cNvPr>
          <p:cNvSpPr txBox="1"/>
          <p:nvPr/>
        </p:nvSpPr>
        <p:spPr>
          <a:xfrm>
            <a:off x="100359" y="6033970"/>
            <a:ext cx="12091641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Ambition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higher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and </a:t>
            </a:r>
            <a:r>
              <a:rPr lang="de-DE" i="1" dirty="0"/>
              <a:t>AEB Vehicle-</a:t>
            </a:r>
            <a:r>
              <a:rPr lang="de-DE" i="1" dirty="0" err="1"/>
              <a:t>Bicycle</a:t>
            </a:r>
            <a:r>
              <a:rPr lang="de-DE" i="1" dirty="0"/>
              <a:t> </a:t>
            </a:r>
            <a:r>
              <a:rPr lang="de-DE" dirty="0"/>
              <a:t>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expressed</a:t>
            </a:r>
            <a:r>
              <a:rPr lang="de-DE" dirty="0"/>
              <a:t> in a </a:t>
            </a:r>
            <a:r>
              <a:rPr lang="de-DE" dirty="0" err="1"/>
              <a:t>preamble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894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6B9CF-5C47-4CE3-ABF2-45E0E8EA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66" y="0"/>
            <a:ext cx="9530027" cy="838200"/>
          </a:xfrm>
        </p:spPr>
        <p:txBody>
          <a:bodyPr/>
          <a:lstStyle/>
          <a:p>
            <a:r>
              <a:rPr lang="de-DE" dirty="0"/>
              <a:t>Open </a:t>
            </a:r>
            <a:r>
              <a:rPr lang="de-DE" dirty="0" err="1"/>
              <a:t>issues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0521E7-57A0-44F9-AAC0-CE3E00D33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679508"/>
            <a:ext cx="11247967" cy="548737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err="1"/>
              <a:t>Deactivation</a:t>
            </a:r>
            <a:r>
              <a:rPr lang="de-DE" u="sng" dirty="0"/>
              <a:t> </a:t>
            </a:r>
            <a:r>
              <a:rPr lang="de-DE" u="sng" dirty="0" err="1"/>
              <a:t>of</a:t>
            </a:r>
            <a:r>
              <a:rPr lang="de-DE" u="sng" dirty="0"/>
              <a:t> AEBS</a:t>
            </a:r>
          </a:p>
          <a:p>
            <a:r>
              <a:rPr lang="de-DE" dirty="0"/>
              <a:t>An </a:t>
            </a:r>
            <a:r>
              <a:rPr lang="de-DE" dirty="0" err="1"/>
              <a:t>agreement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deactivation</a:t>
            </a:r>
            <a:r>
              <a:rPr lang="de-DE" dirty="0"/>
              <a:t> </a:t>
            </a:r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yet</a:t>
            </a:r>
            <a:r>
              <a:rPr lang="de-DE" dirty="0"/>
              <a:t> </a:t>
            </a:r>
            <a:r>
              <a:rPr lang="de-DE" dirty="0" err="1"/>
              <a:t>reached</a:t>
            </a:r>
            <a:endParaRPr lang="de-DE" dirty="0"/>
          </a:p>
          <a:p>
            <a:r>
              <a:rPr lang="de-DE" dirty="0" err="1"/>
              <a:t>Specifically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Deactivation</a:t>
            </a:r>
            <a:r>
              <a:rPr lang="de-DE" dirty="0"/>
              <a:t> possible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below</a:t>
            </a:r>
            <a:r>
              <a:rPr lang="de-DE" dirty="0"/>
              <a:t> 10 km/h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 err="1">
                <a:sym typeface="Wingdings" panose="05000000000000000000" pitchFamily="2" charset="2"/>
              </a:rPr>
              <a:t>from</a:t>
            </a:r>
            <a:r>
              <a:rPr lang="de-DE" dirty="0">
                <a:sym typeface="Wingdings" panose="05000000000000000000" pitchFamily="2" charset="2"/>
              </a:rPr>
              <a:t> R152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Request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guidance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from</a:t>
            </a:r>
            <a:r>
              <a:rPr lang="de-DE" dirty="0">
                <a:sym typeface="Wingdings" panose="05000000000000000000" pitchFamily="2" charset="2"/>
              </a:rPr>
              <a:t> GRVA-11</a:t>
            </a:r>
          </a:p>
          <a:p>
            <a:pPr marL="0" indent="0">
              <a:buNone/>
            </a:pPr>
            <a:r>
              <a:rPr lang="de-DE" u="sng" dirty="0">
                <a:sym typeface="Wingdings" panose="05000000000000000000" pitchFamily="2" charset="2"/>
              </a:rPr>
              <a:t>Definition </a:t>
            </a:r>
            <a:r>
              <a:rPr lang="de-DE" u="sng" dirty="0" err="1">
                <a:sym typeface="Wingdings" panose="05000000000000000000" pitchFamily="2" charset="2"/>
              </a:rPr>
              <a:t>of</a:t>
            </a:r>
            <a:r>
              <a:rPr lang="de-DE" u="sng" dirty="0">
                <a:sym typeface="Wingdings" panose="05000000000000000000" pitchFamily="2" charset="2"/>
              </a:rPr>
              <a:t> </a:t>
            </a:r>
            <a:r>
              <a:rPr lang="de-DE" u="sng" dirty="0" err="1">
                <a:sym typeface="Wingdings" panose="05000000000000000000" pitchFamily="2" charset="2"/>
              </a:rPr>
              <a:t>performance</a:t>
            </a:r>
            <a:r>
              <a:rPr lang="de-DE" u="sng" dirty="0">
                <a:sym typeface="Wingdings" panose="05000000000000000000" pitchFamily="2" charset="2"/>
              </a:rPr>
              <a:t> </a:t>
            </a:r>
            <a:r>
              <a:rPr lang="de-DE" u="sng" dirty="0" err="1">
                <a:sym typeface="Wingdings" panose="05000000000000000000" pitchFamily="2" charset="2"/>
              </a:rPr>
              <a:t>requirements</a:t>
            </a:r>
            <a:endParaRPr lang="de-DE" u="sng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As in R152, </a:t>
            </a:r>
            <a:r>
              <a:rPr lang="de-DE" dirty="0" err="1">
                <a:sym typeface="Wingdings" panose="05000000000000000000" pitchFamily="2" charset="2"/>
              </a:rPr>
              <a:t>performance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requirements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are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given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together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with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boundary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requirements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Different </a:t>
            </a:r>
            <a:r>
              <a:rPr lang="de-DE" dirty="0" err="1">
                <a:sym typeface="Wingdings" panose="05000000000000000000" pitchFamily="2" charset="2"/>
              </a:rPr>
              <a:t>interpretations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of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text</a:t>
            </a:r>
            <a:r>
              <a:rPr lang="de-DE" dirty="0">
                <a:sym typeface="Wingdings" panose="05000000000000000000" pitchFamily="2" charset="2"/>
              </a:rPr>
              <a:t> (</a:t>
            </a:r>
            <a:r>
              <a:rPr lang="de-DE" dirty="0" err="1">
                <a:sym typeface="Wingdings" panose="05000000000000000000" pitchFamily="2" charset="2"/>
              </a:rPr>
              <a:t>copied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from</a:t>
            </a:r>
            <a:r>
              <a:rPr lang="de-DE" dirty="0">
                <a:sym typeface="Wingdings" panose="05000000000000000000" pitchFamily="2" charset="2"/>
              </a:rPr>
              <a:t> R152) possible</a:t>
            </a:r>
          </a:p>
          <a:p>
            <a:r>
              <a:rPr lang="de-DE" dirty="0">
                <a:sym typeface="Wingdings" panose="05000000000000000000" pitchFamily="2" charset="2"/>
              </a:rPr>
              <a:t>See </a:t>
            </a:r>
            <a:r>
              <a:rPr lang="de-DE" dirty="0" err="1">
                <a:sym typeface="Wingdings" panose="05000000000000000000" pitchFamily="2" charset="2"/>
              </a:rPr>
              <a:t>next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two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slides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an </a:t>
            </a:r>
            <a:r>
              <a:rPr lang="de-DE" dirty="0" err="1">
                <a:sym typeface="Wingdings" panose="05000000000000000000" pitchFamily="2" charset="2"/>
              </a:rPr>
              <a:t>introduction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i="1" dirty="0">
                <a:sym typeface="Wingdings" panose="05000000000000000000" pitchFamily="2" charset="2"/>
              </a:rPr>
              <a:t>After </a:t>
            </a:r>
            <a:r>
              <a:rPr lang="de-DE" i="1" dirty="0" err="1">
                <a:sym typeface="Wingdings" panose="05000000000000000000" pitchFamily="2" charset="2"/>
              </a:rPr>
              <a:t>clarifying</a:t>
            </a:r>
            <a:r>
              <a:rPr lang="de-DE" i="1" dirty="0">
                <a:sym typeface="Wingdings" panose="05000000000000000000" pitchFamily="2" charset="2"/>
              </a:rPr>
              <a:t>, </a:t>
            </a:r>
            <a:r>
              <a:rPr lang="de-DE" i="1" dirty="0" err="1">
                <a:sym typeface="Wingdings" panose="05000000000000000000" pitchFamily="2" charset="2"/>
              </a:rPr>
              <a:t>the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text</a:t>
            </a:r>
            <a:r>
              <a:rPr lang="de-DE" i="1" dirty="0">
                <a:sym typeface="Wingdings" panose="05000000000000000000" pitchFamily="2" charset="2"/>
              </a:rPr>
              <a:t> in R152 </a:t>
            </a:r>
            <a:r>
              <a:rPr lang="de-DE" i="1" dirty="0" err="1">
                <a:sym typeface="Wingdings" panose="05000000000000000000" pitchFamily="2" charset="2"/>
              </a:rPr>
              <a:t>might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need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to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be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aligned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as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well</a:t>
            </a:r>
            <a:r>
              <a:rPr lang="de-DE" i="1" dirty="0">
                <a:sym typeface="Wingdings" panose="05000000000000000000" pitchFamily="2" charset="2"/>
              </a:rPr>
              <a:t>.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172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38E56C-57D0-496A-8906-73B882A1C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94" y="0"/>
            <a:ext cx="9530027" cy="838200"/>
          </a:xfrm>
        </p:spPr>
        <p:txBody>
          <a:bodyPr/>
          <a:lstStyle/>
          <a:p>
            <a:r>
              <a:rPr lang="de-DE" dirty="0"/>
              <a:t>Performance </a:t>
            </a:r>
            <a:r>
              <a:rPr lang="de-DE" dirty="0" err="1"/>
              <a:t>Req‘s</a:t>
            </a:r>
            <a:r>
              <a:rPr lang="de-DE" dirty="0"/>
              <a:t> (</a:t>
            </a:r>
            <a:r>
              <a:rPr lang="de-DE" dirty="0" err="1"/>
              <a:t>comparable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R152)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49393C-F6AD-4B3E-8AA9-8CA7E63E3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94" y="713064"/>
            <a:ext cx="11247967" cy="4796777"/>
          </a:xfrm>
        </p:spPr>
        <p:txBody>
          <a:bodyPr/>
          <a:lstStyle/>
          <a:p>
            <a:pPr marL="2116" marR="11340" indent="0" algn="just">
              <a:buNone/>
            </a:pPr>
            <a:r>
              <a:rPr lang="en-US" sz="2000" dirty="0">
                <a:latin typeface="Times New Roman" panose="02020603050405020304" pitchFamily="18" charset="0"/>
              </a:rPr>
              <a:t>5.2.1.4.	Speed reduction by braking demand </a:t>
            </a:r>
          </a:p>
          <a:p>
            <a:pPr marL="713298" marR="11340" lvl="1" indent="0" algn="just">
              <a:buNone/>
            </a:pPr>
            <a:r>
              <a:rPr lang="en-US" sz="2000" dirty="0">
                <a:latin typeface="Times New Roman" panose="02020603050405020304" pitchFamily="18" charset="0"/>
              </a:rPr>
              <a:t>In absence of driver’s input which would lead to interruption according to paragraph 5.3.2., the AEBS shall be able to achieve a relative impact speed that is less or equal to the maximum relative impact speed as shown in the following table: </a:t>
            </a:r>
          </a:p>
          <a:p>
            <a:pPr marL="713298" marR="11340" lvl="1" indent="0" algn="just">
              <a:buNone/>
            </a:pPr>
            <a:r>
              <a:rPr lang="en-US" sz="2000" dirty="0">
                <a:latin typeface="Times New Roman" panose="02020603050405020304" pitchFamily="18" charset="0"/>
              </a:rPr>
              <a:t>(a)	For collisions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</a:rPr>
              <a:t>with unobstructed and constantly travelling or stationary targets;</a:t>
            </a:r>
          </a:p>
          <a:p>
            <a:pPr marL="713298" marR="11340" lvl="1" indent="0" algn="just">
              <a:buNone/>
            </a:pPr>
            <a:r>
              <a:rPr lang="en-US" sz="2000" dirty="0">
                <a:latin typeface="Times New Roman" panose="02020603050405020304" pitchFamily="18" charset="0"/>
              </a:rPr>
              <a:t>(b)	On flat, horizontal and dry roads affording good adhesion;</a:t>
            </a:r>
          </a:p>
          <a:p>
            <a:pPr marL="713298" marR="11340" lvl="1" indent="0" algn="just">
              <a:buNone/>
            </a:pPr>
            <a:r>
              <a:rPr lang="en-US" sz="2000" dirty="0">
                <a:latin typeface="Times New Roman" panose="02020603050405020304" pitchFamily="18" charset="0"/>
              </a:rPr>
              <a:t>(c)	No trailer is coupled to the motor vehicle and the mass of the motor vehicle is between 			maximum mass and mass in running order conditions;</a:t>
            </a:r>
          </a:p>
          <a:p>
            <a:pPr marL="713298" marR="11340" lvl="1" indent="0" algn="just">
              <a:buNone/>
            </a:pPr>
            <a:r>
              <a:rPr lang="en-US" sz="2000" dirty="0">
                <a:latin typeface="Times New Roman" panose="02020603050405020304" pitchFamily="18" charset="0"/>
              </a:rPr>
              <a:t>(d)	…</a:t>
            </a:r>
          </a:p>
          <a:p>
            <a:pPr marL="713298" marR="11340" lvl="1" indent="0" algn="just">
              <a:buNone/>
            </a:pP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</a:rPr>
              <a:t>It is </a:t>
            </a:r>
            <a:r>
              <a:rPr lang="en-US" sz="2000" dirty="0" err="1">
                <a:highlight>
                  <a:srgbClr val="FFFF00"/>
                </a:highlight>
                <a:latin typeface="Times New Roman" panose="02020603050405020304" pitchFamily="18" charset="0"/>
              </a:rPr>
              <a:t>recognised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</a:rPr>
              <a:t> that the performances required in this table may not be fully achieved in other conditions than those listed above. </a:t>
            </a:r>
            <a:r>
              <a:rPr lang="en-US" sz="2000" dirty="0">
                <a:latin typeface="Times New Roman" panose="02020603050405020304" pitchFamily="18" charset="0"/>
              </a:rPr>
              <a:t>However, the system shall not deactivate or unreasonably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</a:rPr>
              <a:t>switch the control strategy in these other conditions. This shall be demonstrated in accordance with Annex 3 of this Regulation.</a:t>
            </a:r>
          </a:p>
          <a:p>
            <a:pPr marL="713298" marR="11340" lvl="1" indent="0" algn="just">
              <a:buNone/>
            </a:pPr>
            <a:r>
              <a:rPr lang="en-US" sz="2000" dirty="0">
                <a:latin typeface="Times New Roman" panose="02020603050405020304" pitchFamily="18" charset="0"/>
              </a:rPr>
              <a:t>[… Performance requirements table …]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105B1A3-00CB-4611-81FF-93DFB6EDE0BF}"/>
              </a:ext>
            </a:extLst>
          </p:cNvPr>
          <p:cNvSpPr/>
          <p:nvPr/>
        </p:nvSpPr>
        <p:spPr bwMode="auto">
          <a:xfrm>
            <a:off x="620785" y="2290194"/>
            <a:ext cx="11098635" cy="2122415"/>
          </a:xfrm>
          <a:prstGeom prst="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Condition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list</a:t>
            </a:r>
            <a:r>
              <a:rPr lang="de-DE" dirty="0">
                <a:solidFill>
                  <a:srgbClr val="00B0F0"/>
                </a:solidFill>
              </a:rPr>
              <a:t> in </a:t>
            </a:r>
            <a:r>
              <a:rPr lang="de-DE" dirty="0" err="1">
                <a:solidFill>
                  <a:srgbClr val="00B0F0"/>
                </a:solidFill>
              </a:rPr>
              <a:t>which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the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requirements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have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to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be</a:t>
            </a:r>
            <a:r>
              <a:rPr lang="de-DE" dirty="0">
                <a:solidFill>
                  <a:srgbClr val="00B0F0"/>
                </a:solidFill>
              </a:rPr>
              <a:t> </a:t>
            </a:r>
            <a:r>
              <a:rPr lang="de-DE" dirty="0" err="1">
                <a:solidFill>
                  <a:srgbClr val="00B0F0"/>
                </a:solidFill>
              </a:rPr>
              <a:t>fulfilled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710352F-3F16-4543-9116-C83338F8AA8B}"/>
              </a:ext>
            </a:extLst>
          </p:cNvPr>
          <p:cNvSpPr/>
          <p:nvPr/>
        </p:nvSpPr>
        <p:spPr bwMode="auto">
          <a:xfrm>
            <a:off x="620785" y="4448634"/>
            <a:ext cx="11098635" cy="1415970"/>
          </a:xfrm>
          <a:prstGeom prst="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How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to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treat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situations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when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conditions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above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are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 not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met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6B78BBF-C418-4E0A-B16D-8FE8E228FE91}"/>
              </a:ext>
            </a:extLst>
          </p:cNvPr>
          <p:cNvSpPr/>
          <p:nvPr/>
        </p:nvSpPr>
        <p:spPr bwMode="auto">
          <a:xfrm>
            <a:off x="620784" y="5900628"/>
            <a:ext cx="11098635" cy="435157"/>
          </a:xfrm>
          <a:prstGeom prst="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rgbClr val="00B0F0"/>
                </a:solidFill>
              </a:rPr>
              <a:t>P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erformance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requirements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 in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conditions</a:t>
            </a:r>
            <a:r>
              <a:rPr kumimoji="0" lang="de-DE" sz="20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 </a:t>
            </a:r>
            <a:r>
              <a:rPr kumimoji="0" lang="de-DE" sz="2000" b="0" i="0" u="none" strike="noStrike" cap="none" normalizeH="0" baseline="0" dirty="0" err="1">
                <a:ln>
                  <a:noFill/>
                </a:ln>
                <a:solidFill>
                  <a:srgbClr val="00B0F0"/>
                </a:solidFill>
                <a:effectLst/>
                <a:latin typeface="Verdana" pitchFamily="34" charset="0"/>
              </a:rPr>
              <a:t>above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360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B9E78D-7BDF-49A7-A81A-0A699C44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76" y="0"/>
            <a:ext cx="9530027" cy="838200"/>
          </a:xfrm>
        </p:spPr>
        <p:txBody>
          <a:bodyPr/>
          <a:lstStyle/>
          <a:p>
            <a:r>
              <a:rPr lang="de-DE" dirty="0"/>
              <a:t>Problem Description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FF312A-F1A4-46B8-BB57-EB6F955F9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1" y="738231"/>
            <a:ext cx="11247967" cy="5612235"/>
          </a:xfrm>
        </p:spPr>
        <p:txBody>
          <a:bodyPr/>
          <a:lstStyle/>
          <a:p>
            <a:r>
              <a:rPr lang="en-GB" dirty="0"/>
              <a:t>Clear:</a:t>
            </a:r>
          </a:p>
          <a:p>
            <a:pPr lvl="1"/>
            <a:r>
              <a:rPr lang="en-GB" dirty="0"/>
              <a:t>Not </a:t>
            </a:r>
            <a:r>
              <a:rPr lang="en-GB" u="sng" dirty="0"/>
              <a:t>all</a:t>
            </a:r>
            <a:r>
              <a:rPr lang="en-GB" dirty="0"/>
              <a:t> conditions (a) – (…) are fulfilled</a:t>
            </a:r>
          </a:p>
          <a:p>
            <a:pPr lvl="1"/>
            <a:r>
              <a:rPr lang="en-GB" dirty="0"/>
              <a:t>Performance targets not required, but changing strategy not allowed</a:t>
            </a:r>
          </a:p>
          <a:p>
            <a:r>
              <a:rPr lang="en-GB" dirty="0"/>
              <a:t>Unclear</a:t>
            </a:r>
          </a:p>
          <a:p>
            <a:pPr lvl="1"/>
            <a:r>
              <a:rPr lang="en-GB" dirty="0"/>
              <a:t>All conditions (a) – (…) are fulfilled</a:t>
            </a:r>
          </a:p>
          <a:p>
            <a:pPr lvl="1"/>
            <a:r>
              <a:rPr lang="en-GB" dirty="0"/>
              <a:t>An additional parameter (e.g. lane markings, lamp posts, fog, anything else) is introduced</a:t>
            </a:r>
          </a:p>
          <a:p>
            <a:r>
              <a:rPr lang="en-GB" i="1" dirty="0"/>
              <a:t>How to deal with parameters not explicitly listed in the requirements, but obviously influencing the performance?</a:t>
            </a:r>
          </a:p>
          <a:p>
            <a:r>
              <a:rPr lang="en-GB" dirty="0"/>
              <a:t>Request for Guidance from GRVA: </a:t>
            </a:r>
            <a:r>
              <a:rPr lang="en-GB" dirty="0">
                <a:highlight>
                  <a:srgbClr val="FFFF00"/>
                </a:highlight>
              </a:rPr>
              <a:t>What is GRVA’s interpretation?</a:t>
            </a:r>
          </a:p>
        </p:txBody>
      </p:sp>
    </p:spTree>
    <p:extLst>
      <p:ext uri="{BB962C8B-B14F-4D97-AF65-F5344CB8AC3E}">
        <p14:creationId xmlns:p14="http://schemas.microsoft.com/office/powerpoint/2010/main" val="28604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E3537-A8AF-4F62-A154-F68B84ED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90AF9C-F4D2-4FD5-837E-52E5DB554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Performance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agreed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group</a:t>
            </a:r>
            <a:endParaRPr lang="de-DE" dirty="0"/>
          </a:p>
          <a:p>
            <a:r>
              <a:rPr lang="de-DE" dirty="0"/>
              <a:t>Timing </a:t>
            </a:r>
            <a:r>
              <a:rPr lang="de-DE" dirty="0" err="1"/>
              <a:t>target</a:t>
            </a:r>
            <a:r>
              <a:rPr lang="de-DE" dirty="0"/>
              <a:t> will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met</a:t>
            </a:r>
            <a:r>
              <a:rPr lang="de-DE" dirty="0"/>
              <a:t>; </a:t>
            </a:r>
            <a:r>
              <a:rPr lang="de-DE" dirty="0" err="1"/>
              <a:t>progress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and </a:t>
            </a:r>
            <a:r>
              <a:rPr lang="de-DE" dirty="0" err="1"/>
              <a:t>buffer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unforeseeable</a:t>
            </a:r>
            <a:r>
              <a:rPr lang="de-DE" dirty="0"/>
              <a:t> </a:t>
            </a:r>
            <a:r>
              <a:rPr lang="de-DE" dirty="0" err="1"/>
              <a:t>difficulties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considered</a:t>
            </a:r>
            <a:endParaRPr lang="de-DE" dirty="0"/>
          </a:p>
          <a:p>
            <a:r>
              <a:rPr lang="de-DE" dirty="0"/>
              <a:t>Request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guidance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GRVA:</a:t>
            </a:r>
          </a:p>
          <a:p>
            <a:pPr marL="0" indent="0">
              <a:buNone/>
            </a:pPr>
            <a:r>
              <a:rPr lang="de-DE" dirty="0"/>
              <a:t>1. </a:t>
            </a:r>
            <a:r>
              <a:rPr lang="de-DE" dirty="0" err="1"/>
              <a:t>Deactivation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AEBS possible at </a:t>
            </a:r>
            <a:r>
              <a:rPr lang="de-DE" dirty="0" err="1"/>
              <a:t>speeds</a:t>
            </a:r>
            <a:r>
              <a:rPr lang="de-DE" dirty="0"/>
              <a:t> &gt; 10 km/h </a:t>
            </a:r>
            <a:r>
              <a:rPr lang="de-DE" dirty="0" err="1"/>
              <a:t>or</a:t>
            </a:r>
            <a:r>
              <a:rPr lang="de-DE" dirty="0"/>
              <a:t> not?</a:t>
            </a:r>
          </a:p>
          <a:p>
            <a:pPr marL="0" indent="0">
              <a:buNone/>
            </a:pPr>
            <a:r>
              <a:rPr lang="de-DE" dirty="0"/>
              <a:t>2. Interpretation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condition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w.r.t.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and </a:t>
            </a:r>
            <a:r>
              <a:rPr lang="de-DE" dirty="0" err="1"/>
              <a:t>conditions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0765700"/>
      </p:ext>
    </p:extLst>
  </p:cSld>
  <p:clrMapOvr>
    <a:masterClrMapping/>
  </p:clrMapOvr>
</p:sld>
</file>

<file path=ppt/theme/theme1.xml><?xml version="1.0" encoding="utf-8"?>
<a:theme xmlns:a="http://schemas.openxmlformats.org/drawingml/2006/main" name="bastmuster07">
  <a:themeElements>
    <a:clrScheme name="bastmuster07 1">
      <a:dk1>
        <a:srgbClr val="000000"/>
      </a:dk1>
      <a:lt1>
        <a:srgbClr val="F4FAF4"/>
      </a:lt1>
      <a:dk2>
        <a:srgbClr val="000000"/>
      </a:dk2>
      <a:lt2>
        <a:srgbClr val="808080"/>
      </a:lt2>
      <a:accent1>
        <a:srgbClr val="54B631"/>
      </a:accent1>
      <a:accent2>
        <a:srgbClr val="CC8648"/>
      </a:accent2>
      <a:accent3>
        <a:srgbClr val="F8FCF8"/>
      </a:accent3>
      <a:accent4>
        <a:srgbClr val="000000"/>
      </a:accent4>
      <a:accent5>
        <a:srgbClr val="B3D7AD"/>
      </a:accent5>
      <a:accent6>
        <a:srgbClr val="B97940"/>
      </a:accent6>
      <a:hlink>
        <a:srgbClr val="667AB3"/>
      </a:hlink>
      <a:folHlink>
        <a:srgbClr val="FFF500"/>
      </a:folHlink>
    </a:clrScheme>
    <a:fontScheme name="bastmuster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stmuster07 1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8FCF8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4B631"/>
        </a:accent1>
        <a:accent2>
          <a:srgbClr val="CC8648"/>
        </a:accent2>
        <a:accent3>
          <a:srgbClr val="FFFFFF"/>
        </a:accent3>
        <a:accent4>
          <a:srgbClr val="000000"/>
        </a:accent4>
        <a:accent5>
          <a:srgbClr val="B3D7AD"/>
        </a:accent5>
        <a:accent6>
          <a:srgbClr val="B97940"/>
        </a:accent6>
        <a:hlink>
          <a:srgbClr val="667AB3"/>
        </a:hlink>
        <a:folHlink>
          <a:srgbClr val="FFF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3">
        <a:dk1>
          <a:srgbClr val="000000"/>
        </a:dk1>
        <a:lt1>
          <a:srgbClr val="F4FAF4"/>
        </a:lt1>
        <a:dk2>
          <a:srgbClr val="6E6E6E"/>
        </a:dk2>
        <a:lt2>
          <a:srgbClr val="AAAAAA"/>
        </a:lt2>
        <a:accent1>
          <a:srgbClr val="8CD26E"/>
        </a:accent1>
        <a:accent2>
          <a:srgbClr val="DCB48C"/>
        </a:accent2>
        <a:accent3>
          <a:srgbClr val="F8FCF8"/>
        </a:accent3>
        <a:accent4>
          <a:srgbClr val="000000"/>
        </a:accent4>
        <a:accent5>
          <a:srgbClr val="C5E5BA"/>
        </a:accent5>
        <a:accent6>
          <a:srgbClr val="C7A37E"/>
        </a:accent6>
        <a:hlink>
          <a:srgbClr val="A0AAC8"/>
        </a:hlink>
        <a:folHlink>
          <a:srgbClr val="FAF0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4">
        <a:dk1>
          <a:srgbClr val="000000"/>
        </a:dk1>
        <a:lt1>
          <a:srgbClr val="F4FAF4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F8FCF8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5">
        <a:dk1>
          <a:srgbClr val="000000"/>
        </a:dk1>
        <a:lt1>
          <a:srgbClr val="96C896"/>
        </a:lt1>
        <a:dk2>
          <a:srgbClr val="000000"/>
        </a:dk2>
        <a:lt2>
          <a:srgbClr val="808080"/>
        </a:lt2>
        <a:accent1>
          <a:srgbClr val="32641E"/>
        </a:accent1>
        <a:accent2>
          <a:srgbClr val="8C5A28"/>
        </a:accent2>
        <a:accent3>
          <a:srgbClr val="C9E0C9"/>
        </a:accent3>
        <a:accent4>
          <a:srgbClr val="000000"/>
        </a:accent4>
        <a:accent5>
          <a:srgbClr val="ADB8AB"/>
        </a:accent5>
        <a:accent6>
          <a:srgbClr val="7E5123"/>
        </a:accent6>
        <a:hlink>
          <a:srgbClr val="3C5078"/>
        </a:hlink>
        <a:folHlink>
          <a:srgbClr val="C8B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6">
        <a:dk1>
          <a:srgbClr val="000000"/>
        </a:dk1>
        <a:lt1>
          <a:srgbClr val="3399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DCA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tmuster07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Vorlage_16zu9</Template>
  <TotalTime>2</TotalTime>
  <Words>915</Words>
  <Application>Microsoft Office PowerPoint</Application>
  <PresentationFormat>Widescreen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Verdana</vt:lpstr>
      <vt:lpstr>Wingdings</vt:lpstr>
      <vt:lpstr>bastmuster07</vt:lpstr>
      <vt:lpstr>IWG AEBS-HDV Status and Outlook</vt:lpstr>
      <vt:lpstr>Introduction</vt:lpstr>
      <vt:lpstr>Current Status of IWG (accomplished, running)</vt:lpstr>
      <vt:lpstr>Outlook</vt:lpstr>
      <vt:lpstr>Agreement on Performance</vt:lpstr>
      <vt:lpstr>Open issues</vt:lpstr>
      <vt:lpstr>Performance Req‘s (comparable to R152)</vt:lpstr>
      <vt:lpstr>Problem Description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IWG AEBS-HDV Status and Outlook</dc:title>
  <dc:creator>Seiniger, Patrick</dc:creator>
  <cp:lastModifiedBy>Francois Guichard</cp:lastModifiedBy>
  <cp:revision>16</cp:revision>
  <dcterms:created xsi:type="dcterms:W3CDTF">2021-09-23T05:19:44Z</dcterms:created>
  <dcterms:modified xsi:type="dcterms:W3CDTF">2021-09-27T04:55:17Z</dcterms:modified>
</cp:coreProperties>
</file>