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0644D5-837C-4528-8ABF-B0A4990CDB48}" v="2" dt="2021-09-23T09:16:53.606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4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CF0644D5-837C-4528-8ABF-B0A4990CDB48}"/>
    <pc:docChg chg="modSld">
      <pc:chgData name="Francois Guichard" userId="b25862a6-b641-4ece-b9f9-9230f3cdb908" providerId="ADAL" clId="{CF0644D5-837C-4528-8ABF-B0A4990CDB48}" dt="2021-09-23T09:17:01.648" v="6" actId="20577"/>
      <pc:docMkLst>
        <pc:docMk/>
      </pc:docMkLst>
      <pc:sldChg chg="modSp mod">
        <pc:chgData name="Francois Guichard" userId="b25862a6-b641-4ece-b9f9-9230f3cdb908" providerId="ADAL" clId="{CF0644D5-837C-4528-8ABF-B0A4990CDB48}" dt="2021-09-23T09:17:01.648" v="6" actId="20577"/>
        <pc:sldMkLst>
          <pc:docMk/>
          <pc:sldMk cId="0" sldId="256"/>
        </pc:sldMkLst>
        <pc:spChg chg="mod">
          <ac:chgData name="Francois Guichard" userId="b25862a6-b641-4ece-b9f9-9230f3cdb908" providerId="ADAL" clId="{CF0644D5-837C-4528-8ABF-B0A4990CDB48}" dt="2021-09-23T09:17:01.648" v="6" actId="20577"/>
          <ac:spMkLst>
            <pc:docMk/>
            <pc:sldMk cId="0" sldId="256"/>
            <ac:spMk id="7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3" name="Texte du titre"/>
          <p:cNvSpPr txBox="1">
            <a:spLocks noGrp="1"/>
          </p:cNvSpPr>
          <p:nvPr>
            <p:ph type="title"/>
          </p:nvPr>
        </p:nvSpPr>
        <p:spPr>
          <a:xfrm>
            <a:off x="3577" y="2276872"/>
            <a:ext cx="9906001" cy="1143001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600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4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0" y="3573017"/>
            <a:ext cx="9906000" cy="2664297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sz="2400"/>
            </a:lvl1pPr>
            <a:lvl2pPr marL="702128" indent="-244928">
              <a:spcBef>
                <a:spcPts val="500"/>
              </a:spcBef>
              <a:defRPr sz="2400"/>
            </a:lvl2pPr>
            <a:lvl3pPr marL="1143000" indent="-228600">
              <a:spcBef>
                <a:spcPts val="500"/>
              </a:spcBef>
              <a:defRPr sz="2400"/>
            </a:lvl3pPr>
            <a:lvl4pPr marL="1645920" indent="-274320">
              <a:spcBef>
                <a:spcPts val="500"/>
              </a:spcBef>
              <a:defRPr sz="2400"/>
            </a:lvl4pPr>
            <a:lvl5pPr marL="2103120" indent="-274320">
              <a:spcBef>
                <a:spcPts val="500"/>
              </a:spcBef>
              <a:defRPr sz="2400"/>
            </a:lvl5pPr>
          </a:lstStyle>
          <a:p>
            <a:r>
              <a:t>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3" name="Texte niveau 1…"/>
          <p:cNvSpPr txBox="1">
            <a:spLocks noGrp="1"/>
          </p:cNvSpPr>
          <p:nvPr>
            <p:ph type="body" idx="1"/>
          </p:nvPr>
        </p:nvSpPr>
        <p:spPr>
          <a:xfrm>
            <a:off x="849312" y="2132856"/>
            <a:ext cx="8496301" cy="40329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Main title here</a:t>
            </a:r>
          </a:p>
        </p:txBody>
      </p:sp>
      <p:sp>
        <p:nvSpPr>
          <p:cNvPr id="32" name="Texte niveau 1…"/>
          <p:cNvSpPr txBox="1">
            <a:spLocks noGrp="1"/>
          </p:cNvSpPr>
          <p:nvPr>
            <p:ph type="body" idx="1"/>
          </p:nvPr>
        </p:nvSpPr>
        <p:spPr>
          <a:xfrm>
            <a:off x="849312" y="2132856"/>
            <a:ext cx="8496301" cy="40329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Main title here</a:t>
            </a:r>
          </a:p>
        </p:txBody>
      </p:sp>
      <p:sp>
        <p:nvSpPr>
          <p:cNvPr id="41" name="Texte niveau 1…"/>
          <p:cNvSpPr txBox="1">
            <a:spLocks noGrp="1"/>
          </p:cNvSpPr>
          <p:nvPr>
            <p:ph type="body" idx="1"/>
          </p:nvPr>
        </p:nvSpPr>
        <p:spPr>
          <a:xfrm>
            <a:off x="849312" y="2132856"/>
            <a:ext cx="8496301" cy="40329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495300" y="2348880"/>
            <a:ext cx="4375150" cy="3777285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95325" indent="-238125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25600" indent="-2540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82800" indent="-2540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xfrm>
            <a:off x="488504" y="1772816"/>
            <a:ext cx="3259007" cy="1162051"/>
          </a:xfrm>
          <a:prstGeom prst="rect">
            <a:avLst/>
          </a:prstGeom>
        </p:spPr>
        <p:txBody>
          <a:bodyPr anchor="b"/>
          <a:lstStyle>
            <a:lvl1pPr>
              <a:defRPr sz="2000">
                <a:solidFill>
                  <a:srgbClr val="006600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872970" y="2132856"/>
            <a:ext cx="5537730" cy="399330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95299" y="3212975"/>
            <a:ext cx="3259008" cy="291319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z="14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69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Main title here</a:t>
            </a:r>
          </a:p>
        </p:txBody>
      </p:sp>
      <p:sp>
        <p:nvSpPr>
          <p:cNvPr id="7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3152799" y="332656"/>
            <a:ext cx="675320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4" name="Texte niveau 1…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787900" y="6172200"/>
            <a:ext cx="23114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28463" y="1504380"/>
            <a:ext cx="9777538" cy="5323799"/>
          </a:xfrm>
          <a:prstGeom prst="rect">
            <a:avLst/>
          </a:prstGeom>
        </p:spPr>
        <p:txBody>
          <a:bodyPr/>
          <a:lstStyle/>
          <a:p>
            <a:r>
              <a:rPr dirty="0"/>
              <a:t> </a:t>
            </a:r>
          </a:p>
          <a:p>
            <a:pPr algn="ctr">
              <a:defRPr i="1"/>
            </a:pPr>
            <a:endParaRPr dirty="0"/>
          </a:p>
          <a:p>
            <a:pPr algn="ctr">
              <a:defRPr i="1"/>
            </a:pPr>
            <a:endParaRPr dirty="0"/>
          </a:p>
          <a:p>
            <a:pPr algn="ctr">
              <a:defRPr i="1"/>
            </a:pPr>
            <a:endParaRPr dirty="0"/>
          </a:p>
          <a:p>
            <a:pPr algn="ctr">
              <a:defRPr i="1"/>
            </a:pPr>
            <a:r>
              <a:rPr dirty="0"/>
              <a:t>Highlights from the </a:t>
            </a:r>
          </a:p>
          <a:p>
            <a:pPr algn="ctr">
              <a:defRPr i="1"/>
            </a:pPr>
            <a:r>
              <a:rPr dirty="0"/>
              <a:t>(Hybrid) </a:t>
            </a:r>
            <a:r>
              <a:rPr lang="fr-CH" dirty="0"/>
              <a:t>June</a:t>
            </a:r>
            <a:r>
              <a:rPr dirty="0"/>
              <a:t> 202</a:t>
            </a:r>
            <a:r>
              <a:rPr lang="fr-CH" dirty="0"/>
              <a:t>1</a:t>
            </a:r>
            <a:r>
              <a:rPr dirty="0"/>
              <a:t> session </a:t>
            </a:r>
          </a:p>
          <a:p>
            <a:pPr algn="ctr">
              <a:defRPr i="1"/>
            </a:pPr>
            <a:r>
              <a:rPr dirty="0"/>
              <a:t>of WP.29 / AC.1 / AC.2 / AC.3</a:t>
            </a:r>
            <a:r>
              <a:rPr lang="fr-CH" dirty="0"/>
              <a:t> / AC.4</a:t>
            </a:r>
            <a:endParaRPr dirty="0"/>
          </a:p>
        </p:txBody>
      </p:sp>
      <p:sp>
        <p:nvSpPr>
          <p:cNvPr id="80" name="Textfeld 12"/>
          <p:cNvSpPr txBox="1"/>
          <p:nvPr/>
        </p:nvSpPr>
        <p:spPr>
          <a:xfrm>
            <a:off x="6438880" y="385671"/>
            <a:ext cx="3270886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Informal document</a:t>
            </a:r>
            <a:r>
              <a:rPr u="none" dirty="0"/>
              <a:t> </a:t>
            </a:r>
            <a:r>
              <a:rPr b="1" u="none" dirty="0"/>
              <a:t>GRVA-</a:t>
            </a:r>
            <a:r>
              <a:rPr lang="fr-CH" b="1" u="none" dirty="0"/>
              <a:t>11</a:t>
            </a:r>
            <a:r>
              <a:rPr b="1" u="none" dirty="0"/>
              <a:t>-</a:t>
            </a:r>
            <a:r>
              <a:rPr lang="fr-CH" b="1" u="none" dirty="0"/>
              <a:t>10</a:t>
            </a:r>
            <a:endParaRPr b="1"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fr-CH" dirty="0"/>
              <a:t>11</a:t>
            </a:r>
            <a:r>
              <a:rPr dirty="0" err="1"/>
              <a:t>th</a:t>
            </a:r>
            <a:r>
              <a:rPr dirty="0"/>
              <a:t> GRVA, </a:t>
            </a:r>
            <a:r>
              <a:rPr lang="fr-CH" dirty="0"/>
              <a:t>27 Sept. – 1 Oct. </a:t>
            </a:r>
            <a:r>
              <a:rPr dirty="0"/>
              <a:t>202</a:t>
            </a:r>
            <a:r>
              <a:rPr lang="fr-CH" dirty="0"/>
              <a:t>1</a:t>
            </a:r>
            <a:endParaRPr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Agenda item 2</a:t>
            </a:r>
          </a:p>
        </p:txBody>
      </p:sp>
      <p:sp>
        <p:nvSpPr>
          <p:cNvPr id="81" name="Textfeld 39"/>
          <p:cNvSpPr txBox="1"/>
          <p:nvPr/>
        </p:nvSpPr>
        <p:spPr>
          <a:xfrm>
            <a:off x="1470327" y="631893"/>
            <a:ext cx="2727962" cy="311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Note by the secretariat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feld 39"/>
          <p:cNvSpPr txBox="1"/>
          <p:nvPr/>
        </p:nvSpPr>
        <p:spPr>
          <a:xfrm>
            <a:off x="1591350" y="336057"/>
            <a:ext cx="8033269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fr-CH" sz="2000" dirty="0"/>
              <a:t>Highlights of the June</a:t>
            </a:r>
            <a:r>
              <a:rPr sz="2000" dirty="0"/>
              <a:t> </a:t>
            </a:r>
            <a:r>
              <a:rPr lang="fr-CH" sz="2000" dirty="0">
                <a:sym typeface="Calibri"/>
              </a:rPr>
              <a:t>2021 sessions for GRVA:</a:t>
            </a:r>
            <a:br>
              <a:rPr lang="fr-CH" sz="2000" dirty="0">
                <a:sym typeface="Calibri"/>
              </a:rPr>
            </a:br>
            <a:r>
              <a:rPr lang="fr-CH" sz="2000" dirty="0">
                <a:sym typeface="Calibri"/>
              </a:rPr>
              <a:t>(</a:t>
            </a:r>
            <a:r>
              <a:rPr lang="fr-CH" sz="2000" dirty="0" err="1">
                <a:sym typeface="Calibri"/>
              </a:rPr>
              <a:t>see</a:t>
            </a:r>
            <a:r>
              <a:rPr lang="fr-CH" sz="2000" dirty="0">
                <a:sym typeface="Calibri"/>
              </a:rPr>
              <a:t> ECE/TRANS/WP.29/1159 for more </a:t>
            </a:r>
            <a:r>
              <a:rPr lang="fr-CH" sz="2000" dirty="0" err="1">
                <a:sym typeface="Calibri"/>
              </a:rPr>
              <a:t>details</a:t>
            </a:r>
            <a:r>
              <a:rPr lang="fr-CH" sz="2000" dirty="0">
                <a:sym typeface="Calibri"/>
              </a:rPr>
              <a:t>)</a:t>
            </a:r>
            <a:endParaRPr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5548BB-C77E-497A-8936-23624118A931}"/>
              </a:ext>
            </a:extLst>
          </p:cNvPr>
          <p:cNvSpPr txBox="1"/>
          <p:nvPr/>
        </p:nvSpPr>
        <p:spPr>
          <a:xfrm>
            <a:off x="114271" y="1690703"/>
            <a:ext cx="9697600" cy="5062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WP.29	</a:t>
            </a: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-</a:t>
            </a:r>
            <a:r>
              <a:rPr kumimoji="0" lang="en-US" sz="180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decided</a:t>
            </a: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to start earlier the consultations on the </a:t>
            </a:r>
            <a:r>
              <a:rPr kumimoji="0" lang="en-US" sz="180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programme</a:t>
            </a: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of work.  See </a:t>
            </a: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FillTx/>
                <a:latin typeface="+mn-lt"/>
                <a:ea typeface="+mn-ea"/>
                <a:cs typeface="+mn-cs"/>
                <a:sym typeface="Calibri"/>
              </a:rPr>
              <a:t>GRVA-11-09</a:t>
            </a:r>
            <a:b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</a:b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	-</a:t>
            </a:r>
            <a:r>
              <a:rPr lang="en-US" i="1" dirty="0"/>
              <a:t>u</a:t>
            </a:r>
            <a:r>
              <a:rPr kumimoji="0" lang="en-US" sz="180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pdated</a:t>
            </a: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the Framework Document on Automated Vehicles (see </a:t>
            </a: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FillTx/>
                <a:latin typeface="+mn-lt"/>
                <a:ea typeface="+mn-ea"/>
                <a:cs typeface="+mn-cs"/>
                <a:sym typeface="Calibri"/>
              </a:rPr>
              <a:t>WP.29/2021/151</a:t>
            </a: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)</a:t>
            </a:r>
            <a:b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</a:b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	-</a:t>
            </a:r>
            <a:r>
              <a:rPr kumimoji="0" lang="en-US" sz="180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discussed</a:t>
            </a: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the need to address shuttles (e.g. vehicle categories)</a:t>
            </a:r>
            <a:b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</a:b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	-</a:t>
            </a:r>
            <a:r>
              <a:rPr kumimoji="0" lang="en-US" sz="180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was informed </a:t>
            </a: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of the UI summary document development by the IWG DETA - see </a:t>
            </a: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FillTx/>
                <a:latin typeface="+mn-lt"/>
                <a:ea typeface="+mn-ea"/>
                <a:cs typeface="+mn-cs"/>
                <a:sym typeface="Calibri"/>
              </a:rPr>
              <a:t>Item 12(a)</a:t>
            </a:r>
            <a:b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FillTx/>
                <a:latin typeface="+mn-lt"/>
                <a:ea typeface="+mn-ea"/>
                <a:cs typeface="+mn-cs"/>
                <a:sym typeface="Calibri"/>
              </a:rPr>
            </a:b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	-</a:t>
            </a:r>
            <a:r>
              <a:rPr kumimoji="0" lang="en-US" sz="180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received</a:t>
            </a: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a Framework Document on the Whole-Life Compliance proposal from the IWG on 	     PTI. WP.29 invited the GRs to review that document (item 15(c), </a:t>
            </a: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FillTx/>
                <a:latin typeface="+mn-lt"/>
                <a:ea typeface="+mn-ea"/>
                <a:cs typeface="+mn-cs"/>
                <a:sym typeface="Calibri"/>
              </a:rPr>
              <a:t>WP.29/2021/148</a:t>
            </a: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en-US" dirty="0"/>
              <a:t>	-</a:t>
            </a:r>
            <a:r>
              <a:rPr lang="en-US" i="1" dirty="0"/>
              <a:t>formally adopted </a:t>
            </a:r>
            <a:r>
              <a:rPr lang="en-US" dirty="0"/>
              <a:t>the Master Document on the New Assessment/Test Method and</a:t>
            </a:r>
            <a:br>
              <a:rPr lang="en-US" dirty="0"/>
            </a:br>
            <a:r>
              <a:rPr lang="en-US" dirty="0"/>
              <a:t>	</a:t>
            </a: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-</a:t>
            </a:r>
            <a:r>
              <a:rPr kumimoji="0" lang="en-US" sz="180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recommended</a:t>
            </a: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lang="en-US" dirty="0"/>
              <a:t>that it is considered by GRs and IWGs as reference document when 		     developing activities in the filed of automation </a:t>
            </a:r>
            <a:endParaRPr kumimoji="0" lang="en-US" sz="18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>
              <a:spcAft>
                <a:spcPts val="600"/>
              </a:spcAft>
            </a:pPr>
            <a:endParaRPr kumimoji="0" lang="en-US" sz="18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AC.1 	</a:t>
            </a: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-</a:t>
            </a:r>
            <a:r>
              <a:rPr kumimoji="0" lang="en-US" sz="18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adopted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the proposed amendments to UN Regulations Nos. 13-H, 79 and 157</a:t>
            </a:r>
          </a:p>
          <a:p>
            <a:endParaRPr lang="en-US" dirty="0"/>
          </a:p>
          <a:p>
            <a:r>
              <a:rPr lang="en-US" b="1" dirty="0"/>
              <a:t>AC.2 	</a:t>
            </a:r>
            <a:r>
              <a:rPr lang="en-US" dirty="0"/>
              <a:t>-</a:t>
            </a:r>
            <a:r>
              <a:rPr lang="en-US" i="1" dirty="0"/>
              <a:t>called</a:t>
            </a:r>
            <a:r>
              <a:rPr lang="en-US" dirty="0"/>
              <a:t> on document submitters to exercise care concerning copyrights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endParaRPr lang="en-US" sz="1000" dirty="0"/>
          </a:p>
          <a:p>
            <a:r>
              <a:rPr lang="en-US" b="1" dirty="0"/>
              <a:t>AC.3 	</a:t>
            </a:r>
            <a:r>
              <a:rPr lang="en-US" dirty="0"/>
              <a:t>-</a:t>
            </a:r>
            <a:r>
              <a:rPr lang="en-US" i="1" dirty="0"/>
              <a:t>was informed </a:t>
            </a:r>
            <a:r>
              <a:rPr lang="en-US" dirty="0"/>
              <a:t>by Italy of the items for discussion this week regarding motorcycle braking</a:t>
            </a:r>
          </a:p>
          <a:p>
            <a:r>
              <a:rPr lang="en-US" i="1" dirty="0"/>
              <a:t>	-noted </a:t>
            </a:r>
            <a:r>
              <a:rPr lang="en-US" dirty="0"/>
              <a:t>that GRVA was seeking consensus on potential amendments to UN GTR No. 8 (ESC)</a:t>
            </a:r>
          </a:p>
          <a:p>
            <a:endParaRPr kumimoji="0" lang="en-US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AC.4	</a:t>
            </a: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-</a:t>
            </a:r>
            <a:r>
              <a:rPr kumimoji="0" lang="en-US" sz="18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did not convene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C5F62E-ACF2-44D6-8649-836BD6C6EE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3E29B1-9F67-43C7-9EB0-0EFA4441D11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8969889-9ECE-4100-8DAA-12F9DA13C5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315</Words>
  <Application>Microsoft Office PowerPoint</Application>
  <PresentationFormat>A4 Paper (210x297 mm)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Francois Guichard</dc:creator>
  <cp:lastModifiedBy>Francois Guichard</cp:lastModifiedBy>
  <cp:revision>11</cp:revision>
  <dcterms:modified xsi:type="dcterms:W3CDTF">2021-09-23T09:17:06Z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