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8" r:id="rId6"/>
    <p:sldId id="269" r:id="rId7"/>
    <p:sldId id="266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3817" autoAdjust="0"/>
  </p:normalViewPr>
  <p:slideViewPr>
    <p:cSldViewPr snapToGrid="0">
      <p:cViewPr varScale="1">
        <p:scale>
          <a:sx n="82" d="100"/>
          <a:sy n="82" d="100"/>
        </p:scale>
        <p:origin x="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OT Elodie" userId="7243eb13-6b8c-4f9b-a59b-0b133c7d1e11" providerId="ADAL" clId="{250FB671-DF8B-42D7-ACD0-82EEFD4B6537}"/>
    <pc:docChg chg="custSel modSld">
      <pc:chgData name="COLLOT Elodie" userId="7243eb13-6b8c-4f9b-a59b-0b133c7d1e11" providerId="ADAL" clId="{250FB671-DF8B-42D7-ACD0-82EEFD4B6537}" dt="2021-09-15T06:51:43.692" v="142" actId="6549"/>
      <pc:docMkLst>
        <pc:docMk/>
      </pc:docMkLst>
      <pc:sldChg chg="modSp mod">
        <pc:chgData name="COLLOT Elodie" userId="7243eb13-6b8c-4f9b-a59b-0b133c7d1e11" providerId="ADAL" clId="{250FB671-DF8B-42D7-ACD0-82EEFD4B6537}" dt="2021-09-15T06:46:19.377" v="52" actId="20577"/>
        <pc:sldMkLst>
          <pc:docMk/>
          <pc:sldMk cId="3261467184" sldId="259"/>
        </pc:sldMkLst>
        <pc:spChg chg="mod">
          <ac:chgData name="COLLOT Elodie" userId="7243eb13-6b8c-4f9b-a59b-0b133c7d1e11" providerId="ADAL" clId="{250FB671-DF8B-42D7-ACD0-82EEFD4B6537}" dt="2021-09-15T06:46:19.377" v="52" actId="20577"/>
          <ac:spMkLst>
            <pc:docMk/>
            <pc:sldMk cId="3261467184" sldId="259"/>
            <ac:spMk id="3" creationId="{E0543E90-9E55-44F9-B793-6117E0CE64C6}"/>
          </ac:spMkLst>
        </pc:spChg>
      </pc:sldChg>
      <pc:sldChg chg="modSp mod">
        <pc:chgData name="COLLOT Elodie" userId="7243eb13-6b8c-4f9b-a59b-0b133c7d1e11" providerId="ADAL" clId="{250FB671-DF8B-42D7-ACD0-82EEFD4B6537}" dt="2021-09-15T06:51:43.692" v="142" actId="6549"/>
        <pc:sldMkLst>
          <pc:docMk/>
          <pc:sldMk cId="442634508" sldId="266"/>
        </pc:sldMkLst>
        <pc:graphicFrameChg chg="modGraphic">
          <ac:chgData name="COLLOT Elodie" userId="7243eb13-6b8c-4f9b-a59b-0b133c7d1e11" providerId="ADAL" clId="{250FB671-DF8B-42D7-ACD0-82EEFD4B6537}" dt="2021-09-15T06:51:43.692" v="142" actId="6549"/>
          <ac:graphicFrameMkLst>
            <pc:docMk/>
            <pc:sldMk cId="442634508" sldId="266"/>
            <ac:graphicFrameMk id="6" creationId="{70169A00-2BD9-4A89-8591-94337D843767}"/>
          </ac:graphicFrameMkLst>
        </pc:graphicFrameChg>
      </pc:sldChg>
      <pc:sldChg chg="modSp mod">
        <pc:chgData name="COLLOT Elodie" userId="7243eb13-6b8c-4f9b-a59b-0b133c7d1e11" providerId="ADAL" clId="{250FB671-DF8B-42D7-ACD0-82EEFD4B6537}" dt="2021-09-15T06:46:42.514" v="54" actId="20577"/>
        <pc:sldMkLst>
          <pc:docMk/>
          <pc:sldMk cId="3659666375" sldId="268"/>
        </pc:sldMkLst>
        <pc:spChg chg="mod">
          <ac:chgData name="COLLOT Elodie" userId="7243eb13-6b8c-4f9b-a59b-0b133c7d1e11" providerId="ADAL" clId="{250FB671-DF8B-42D7-ACD0-82EEFD4B6537}" dt="2021-09-15T06:46:42.514" v="54" actId="20577"/>
          <ac:spMkLst>
            <pc:docMk/>
            <pc:sldMk cId="3659666375" sldId="268"/>
            <ac:spMk id="3" creationId="{E1A7C316-DEA3-4A13-9AD4-9BF00979970A}"/>
          </ac:spMkLst>
        </pc:spChg>
      </pc:sldChg>
      <pc:sldChg chg="modSp mod">
        <pc:chgData name="COLLOT Elodie" userId="7243eb13-6b8c-4f9b-a59b-0b133c7d1e11" providerId="ADAL" clId="{250FB671-DF8B-42D7-ACD0-82EEFD4B6537}" dt="2021-09-15T06:49:10.747" v="139" actId="20577"/>
        <pc:sldMkLst>
          <pc:docMk/>
          <pc:sldMk cId="3377021968" sldId="269"/>
        </pc:sldMkLst>
        <pc:spChg chg="mod">
          <ac:chgData name="COLLOT Elodie" userId="7243eb13-6b8c-4f9b-a59b-0b133c7d1e11" providerId="ADAL" clId="{250FB671-DF8B-42D7-ACD0-82EEFD4B6537}" dt="2021-09-15T06:49:10.747" v="139" actId="20577"/>
          <ac:spMkLst>
            <pc:docMk/>
            <pc:sldMk cId="3377021968" sldId="269"/>
            <ac:spMk id="3" creationId="{B8400F5F-021F-455E-A933-37E7D04B5B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C44-810B-43A6-9D61-243E6B120D8B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073D-CAA4-4F46-9114-39D39376B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C22-0045-4F44-9DCC-8A6039901ED5}" type="datetime1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7E4-E3AC-427F-A5E2-9EFFF3C14505}" type="datetime1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091D-2270-4B72-A50A-5CD29D112117}" type="datetime1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1D5-DB9A-440E-8109-7065D2BCC8EA}" type="datetime1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2474-7D00-49C3-99E6-90F6CE239A62}" type="datetime1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DA0-966B-4E4C-9BCE-CC92CCE01BF6}" type="datetime1">
              <a:rPr lang="fr-FR" smtClean="0"/>
              <a:t>15/09/2021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1FE2-43C7-4B02-8497-33900144103D}" type="datetime1">
              <a:rPr lang="fr-FR" smtClean="0"/>
              <a:t>15/09/2021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BC91-6BA5-4C5A-996F-42A7F2B11D6F}" type="datetime1">
              <a:rPr lang="fr-FR" smtClean="0"/>
              <a:t>15/09/2021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04F-B604-4372-A20B-3AD7C45B8825}" type="datetime1">
              <a:rPr lang="fr-FR" smtClean="0"/>
              <a:t>15/09/2021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90E4-C349-4AF9-B657-87AC268E3EF0}" type="datetime1">
              <a:rPr lang="fr-FR" smtClean="0"/>
              <a:t>15/09/2021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22A-E3BC-4A39-A8AA-DCB5BD284C45}" type="datetime1">
              <a:rPr lang="fr-FR" smtClean="0"/>
              <a:t>15/09/2021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1D37-1F2F-4A4B-8CBE-2554FD065EB2}" type="datetime1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803809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IWG for Wet Grip on Worn Tyres </a:t>
            </a:r>
            <a:br>
              <a:rPr lang="en-GB" sz="4400" dirty="0"/>
            </a:br>
            <a:r>
              <a:rPr lang="en-GB" sz="4400" dirty="0"/>
              <a:t>(WGWT)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Status report to 74</a:t>
            </a:r>
            <a:r>
              <a:rPr lang="en-GB" sz="4400" baseline="30000" dirty="0"/>
              <a:t>th</a:t>
            </a:r>
            <a:r>
              <a:rPr lang="en-GB" sz="4400" dirty="0"/>
              <a:t> GRBP </a:t>
            </a:r>
            <a:br>
              <a:rPr lang="en-GB" sz="4400" dirty="0"/>
            </a:br>
            <a:r>
              <a:rPr lang="en-GB" sz="4400" dirty="0"/>
              <a:t>(September 2021)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819084" y="106829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>
                <a:solidFill>
                  <a:schemeClr val="tx1"/>
                </a:solidFill>
              </a:rPr>
              <a:t>Informal </a:t>
            </a:r>
            <a:r>
              <a:rPr lang="en-GB" u="sng">
                <a:solidFill>
                  <a:schemeClr val="tx1"/>
                </a:solidFill>
              </a:rPr>
              <a:t>document </a:t>
            </a:r>
            <a:r>
              <a:rPr lang="en-GB" b="1">
                <a:solidFill>
                  <a:schemeClr val="tx1"/>
                </a:solidFill>
              </a:rPr>
              <a:t>GRBP-74-41 </a:t>
            </a:r>
            <a:endParaRPr lang="en-GB" dirty="0">
              <a:solidFill>
                <a:schemeClr val="tx1"/>
              </a:solidFill>
            </a:endParaRPr>
          </a:p>
          <a:p>
            <a:pPr algn="r"/>
            <a:r>
              <a:rPr lang="en-GB" dirty="0">
                <a:solidFill>
                  <a:schemeClr val="tx1"/>
                </a:solidFill>
              </a:rPr>
              <a:t>(74th GRBP, September</a:t>
            </a:r>
            <a:r>
              <a:rPr lang="en-GB" dirty="0"/>
              <a:t> 15 - 17</a:t>
            </a:r>
            <a:r>
              <a:rPr lang="en-GB" dirty="0">
                <a:solidFill>
                  <a:schemeClr val="tx1"/>
                </a:solidFill>
              </a:rPr>
              <a:t>, 2021, </a:t>
            </a:r>
          </a:p>
          <a:p>
            <a:pPr algn="r"/>
            <a:r>
              <a:rPr lang="en-GB" dirty="0">
                <a:solidFill>
                  <a:schemeClr val="tx1"/>
                </a:solidFill>
              </a:rPr>
              <a:t>agenda item 7.)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0" y="139118"/>
            <a:ext cx="508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for Wet Grip On Worn Tyres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C37DE37-0697-47FE-B0AB-2A35AF26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BE2B1-3226-4CDF-84AF-86101660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52122D-D990-4705-86F4-47080187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and roles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C5732F-584B-4857-AA2F-EC7619C6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6140" cy="4351338"/>
          </a:xfrm>
        </p:spPr>
        <p:txBody>
          <a:bodyPr>
            <a:normAutofit/>
          </a:bodyPr>
          <a:lstStyle/>
          <a:p>
            <a:r>
              <a:rPr lang="en-GB" dirty="0"/>
              <a:t>Roles</a:t>
            </a:r>
          </a:p>
          <a:p>
            <a:pPr lvl="1"/>
            <a:r>
              <a:rPr lang="en-GB" u="sng" dirty="0"/>
              <a:t>Chair</a:t>
            </a:r>
            <a:r>
              <a:rPr lang="en-GB" dirty="0"/>
              <a:t>: France</a:t>
            </a:r>
          </a:p>
          <a:p>
            <a:pPr lvl="1"/>
            <a:r>
              <a:rPr lang="en-GB" u="sng" dirty="0"/>
              <a:t>Co-chair</a:t>
            </a:r>
            <a:r>
              <a:rPr lang="en-GB" dirty="0"/>
              <a:t>: European Commission </a:t>
            </a:r>
          </a:p>
          <a:p>
            <a:pPr lvl="1"/>
            <a:r>
              <a:rPr lang="en-GB" u="sng" dirty="0"/>
              <a:t>Secretary</a:t>
            </a:r>
            <a:r>
              <a:rPr lang="en-GB" b="1" dirty="0"/>
              <a:t>: </a:t>
            </a:r>
            <a:r>
              <a:rPr lang="en-GB" dirty="0"/>
              <a:t>ETRTO</a:t>
            </a:r>
          </a:p>
          <a:p>
            <a:pPr lvl="1"/>
            <a:endParaRPr lang="en-GB" dirty="0"/>
          </a:p>
          <a:p>
            <a:r>
              <a:rPr lang="en-GB" dirty="0"/>
              <a:t>IWG WGWT webpage: </a:t>
            </a:r>
            <a:r>
              <a:rPr lang="en-GB" dirty="0">
                <a:hlinkClick r:id="rId2"/>
              </a:rPr>
              <a:t>https://wiki.unece.org/pages/viewpage.action?pageId=80380967</a:t>
            </a:r>
            <a:endParaRPr lang="en-GB" dirty="0"/>
          </a:p>
          <a:p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BF4327-2D96-443F-BE7E-177E7A31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7B6346-D21B-43A9-A368-95EC1C78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01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EBFD0-571E-4DB5-B6B4-DE02235E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 and participants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543E90-9E55-44F9-B793-6117E0CE6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Meetings:</a:t>
            </a:r>
          </a:p>
          <a:p>
            <a:pPr lvl="1"/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WGWT: 22 February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WGWT: </a:t>
            </a:r>
            <a:r>
              <a:rPr lang="en-US" dirty="0"/>
              <a:t>23 March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WGWT: 22 April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WGWT: 21 May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22</a:t>
            </a:r>
            <a:r>
              <a:rPr lang="en-US" baseline="30000" dirty="0"/>
              <a:t>nd</a:t>
            </a:r>
            <a:r>
              <a:rPr lang="en-US" dirty="0"/>
              <a:t> WGWT: 15 June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23</a:t>
            </a:r>
            <a:r>
              <a:rPr lang="en-US" baseline="30000" dirty="0"/>
              <a:t>rd</a:t>
            </a:r>
            <a:r>
              <a:rPr lang="en-US" dirty="0"/>
              <a:t> WGWT: 21 June (</a:t>
            </a:r>
            <a:r>
              <a:rPr lang="en-US" dirty="0" err="1"/>
              <a:t>Webconderence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WGWT: 29 July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25</a:t>
            </a:r>
            <a:r>
              <a:rPr lang="en-US" baseline="30000" dirty="0"/>
              <a:t>th</a:t>
            </a:r>
            <a:r>
              <a:rPr lang="en-US" dirty="0"/>
              <a:t> WGWT: 23 August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WGWT: 8 September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WGWT: 10 September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WGWT: 15 September (</a:t>
            </a:r>
            <a:r>
              <a:rPr lang="en-US" dirty="0" err="1"/>
              <a:t>Webconference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Participants:</a:t>
            </a:r>
          </a:p>
          <a:p>
            <a:pPr lvl="1"/>
            <a:r>
              <a:rPr lang="en-US" dirty="0"/>
              <a:t>CP: China, European Commission, France, Germany, Netherlands, Japan, Spain, India, United Kingdom.</a:t>
            </a:r>
          </a:p>
          <a:p>
            <a:pPr lvl="1"/>
            <a:r>
              <a:rPr lang="en-US" dirty="0"/>
              <a:t>NGOs: ETRTO, ITMA, JATMA, OICA, ITTAC, USTMA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GB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D1ABE8-4A3A-4C4A-9732-3333C037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C8C1E5-2D1D-4F9C-958C-4A439EFB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6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99B39-335B-481D-BDBB-03E30E73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progress since last GRBP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7C316-DEA3-4A13-9AD4-9BF00979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396"/>
            <a:ext cx="10515600" cy="5199937"/>
          </a:xfrm>
        </p:spPr>
        <p:txBody>
          <a:bodyPr>
            <a:normAutofit/>
          </a:bodyPr>
          <a:lstStyle/>
          <a:p>
            <a:r>
              <a:rPr lang="en-GB" dirty="0"/>
              <a:t>Test campaign completed</a:t>
            </a:r>
          </a:p>
          <a:p>
            <a:pPr lvl="1"/>
            <a:r>
              <a:rPr lang="en-GB" dirty="0"/>
              <a:t>Logistics, buffing, testing</a:t>
            </a:r>
          </a:p>
          <a:p>
            <a:r>
              <a:rPr lang="en-GB" dirty="0"/>
              <a:t>Two subgroups created:</a:t>
            </a:r>
          </a:p>
          <a:p>
            <a:pPr lvl="1"/>
            <a:r>
              <a:rPr lang="en-GB" dirty="0"/>
              <a:t>Drafting		</a:t>
            </a:r>
          </a:p>
          <a:p>
            <a:pPr marL="457200" lvl="1" indent="0">
              <a:buNone/>
            </a:pP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working document GRBP/2021/12</a:t>
            </a:r>
          </a:p>
          <a:p>
            <a:pPr lvl="1"/>
            <a:r>
              <a:rPr lang="en-GB" dirty="0"/>
              <a:t>Post processing</a:t>
            </a:r>
          </a:p>
          <a:p>
            <a:pPr lvl="2"/>
            <a:r>
              <a:rPr lang="en-GB" dirty="0"/>
              <a:t>Objectif to build a model that considers influent parameters</a:t>
            </a:r>
          </a:p>
          <a:p>
            <a:pPr lvl="2"/>
            <a:r>
              <a:rPr lang="en-US" dirty="0"/>
              <a:t>Buffed/tread depth </a:t>
            </a:r>
            <a:r>
              <a:rPr lang="en-US" dirty="0">
                <a:sym typeface="Wingdings" panose="05000000000000000000" pitchFamily="2" charset="2"/>
              </a:rPr>
              <a:t> agreed</a:t>
            </a:r>
            <a:endParaRPr lang="en-US" dirty="0"/>
          </a:p>
          <a:p>
            <a:pPr lvl="2"/>
            <a:r>
              <a:rPr lang="en-US" dirty="0"/>
              <a:t>Roughness </a:t>
            </a:r>
            <a:r>
              <a:rPr lang="en-US" dirty="0">
                <a:sym typeface="Wingdings" panose="05000000000000000000" pitchFamily="2" charset="2"/>
              </a:rPr>
              <a:t> agreed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SRTT worn  agreed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86F4802-10FA-4342-808F-6285BD989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A4B6063-0DAF-4EA5-816D-29D67BC8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59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99B39-335B-481D-BDBB-03E30E73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progress since last GRBP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7C316-DEA3-4A13-9AD4-9BF00979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396"/>
            <a:ext cx="10515600" cy="5199937"/>
          </a:xfrm>
        </p:spPr>
        <p:txBody>
          <a:bodyPr>
            <a:normAutofit/>
          </a:bodyPr>
          <a:lstStyle/>
          <a:p>
            <a:r>
              <a:rPr lang="en-GB" dirty="0"/>
              <a:t>Topics still open and to be assessed</a:t>
            </a:r>
          </a:p>
          <a:p>
            <a:pPr lvl="1"/>
            <a:r>
              <a:rPr lang="en-GB" dirty="0"/>
              <a:t>Worn Profile (final assessment)</a:t>
            </a:r>
          </a:p>
          <a:p>
            <a:pPr lvl="1"/>
            <a:r>
              <a:rPr lang="en-GB" dirty="0"/>
              <a:t>Fixing all the parameters for the equation. </a:t>
            </a:r>
          </a:p>
          <a:p>
            <a:pPr lvl="1"/>
            <a:r>
              <a:rPr lang="en-GB" dirty="0"/>
              <a:t>Assessing the accuracy of the final formula based on weighted standard deviation and coefficient of variation. </a:t>
            </a:r>
          </a:p>
          <a:p>
            <a:pPr lvl="1"/>
            <a:r>
              <a:rPr lang="en-GB" dirty="0"/>
              <a:t>Threshold definition depending on tyre clusters or peculiarities</a:t>
            </a:r>
          </a:p>
          <a:p>
            <a:pPr lvl="1"/>
            <a:r>
              <a:rPr lang="en-GB" dirty="0"/>
              <a:t>Day to day variation </a:t>
            </a:r>
          </a:p>
          <a:p>
            <a:pPr lvl="1"/>
            <a:endParaRPr lang="en-GB" dirty="0"/>
          </a:p>
          <a:p>
            <a:r>
              <a:rPr lang="en-GB" dirty="0"/>
              <a:t>Additional assessment requested by the IWG</a:t>
            </a:r>
          </a:p>
          <a:p>
            <a:pPr lvl="1"/>
            <a:r>
              <a:rPr lang="en-GB" dirty="0"/>
              <a:t>Improve the stability of the reference tyre (SRTT worn)</a:t>
            </a:r>
          </a:p>
          <a:p>
            <a:pPr lvl="1"/>
            <a:r>
              <a:rPr lang="en-GB" dirty="0"/>
              <a:t>Assess mould SRTT worn feasibility</a:t>
            </a:r>
          </a:p>
          <a:p>
            <a:pPr lvl="2"/>
            <a:endParaRPr lang="en-US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86F4802-10FA-4342-808F-6285BD989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A4B6063-0DAF-4EA5-816D-29D67BC8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6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BEFB31-BC8B-42CE-94DC-6653784E3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	and </a:t>
            </a:r>
            <a:r>
              <a:rPr lang="en-GB" dirty="0"/>
              <a:t>next steps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00F5F-021F-455E-A933-37E7D04B5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Updated </a:t>
            </a:r>
            <a:r>
              <a:rPr lang="en-GB" dirty="0" err="1"/>
              <a:t>ToR</a:t>
            </a:r>
            <a:r>
              <a:rPr lang="en-GB" dirty="0"/>
              <a:t> as per GRBP-74-xx</a:t>
            </a:r>
          </a:p>
          <a:p>
            <a:pPr lvl="1"/>
            <a:r>
              <a:rPr lang="en-GB" dirty="0"/>
              <a:t>Keep March 22 WP29 as target for 03 series of amendment to R117 adoption</a:t>
            </a:r>
          </a:p>
          <a:p>
            <a:pPr lvl="1"/>
            <a:r>
              <a:rPr lang="en-GB" dirty="0"/>
              <a:t>Introduce the work on mould SRTT worn as suppl. 1 to 03 series</a:t>
            </a:r>
          </a:p>
          <a:p>
            <a:pPr lvl="2"/>
            <a:r>
              <a:rPr lang="en-GB" dirty="0"/>
              <a:t>For adoption at 76</a:t>
            </a:r>
            <a:r>
              <a:rPr lang="en-GB" baseline="30000" dirty="0"/>
              <a:t>th</a:t>
            </a:r>
            <a:r>
              <a:rPr lang="en-GB" dirty="0"/>
              <a:t> GRBP in September 2022</a:t>
            </a:r>
          </a:p>
          <a:p>
            <a:pPr lvl="1"/>
            <a:endParaRPr lang="en-GB" dirty="0"/>
          </a:p>
          <a:p>
            <a:r>
              <a:rPr lang="en-GB" dirty="0"/>
              <a:t>Submission of an informal document to partially complete GRBP/2021/12</a:t>
            </a:r>
          </a:p>
          <a:p>
            <a:pPr lvl="1"/>
            <a:r>
              <a:rPr lang="en-GB" dirty="0"/>
              <a:t>Include the last conclusions as GRBP-74-33 </a:t>
            </a:r>
          </a:p>
          <a:p>
            <a:pPr lvl="1"/>
            <a:r>
              <a:rPr lang="en-GB" dirty="0"/>
              <a:t>For consideration and adoption at 74</a:t>
            </a:r>
            <a:r>
              <a:rPr lang="en-GB" baseline="30000" dirty="0"/>
              <a:t>th</a:t>
            </a:r>
            <a:r>
              <a:rPr lang="en-GB" dirty="0"/>
              <a:t> GRBP (September 2021)</a:t>
            </a:r>
          </a:p>
          <a:p>
            <a:endParaRPr lang="en-GB" dirty="0"/>
          </a:p>
          <a:p>
            <a:r>
              <a:rPr lang="en-GB" dirty="0"/>
              <a:t>Submission of an informal document to complete GRBP/2021/12</a:t>
            </a:r>
          </a:p>
          <a:p>
            <a:pPr lvl="1"/>
            <a:r>
              <a:rPr lang="en-GB" dirty="0"/>
              <a:t>Finalise the proposal of the IWG as 03 series of amendment to R117</a:t>
            </a:r>
          </a:p>
          <a:p>
            <a:pPr lvl="1"/>
            <a:r>
              <a:rPr lang="en-GB" dirty="0"/>
              <a:t>Submitted to 75</a:t>
            </a:r>
            <a:r>
              <a:rPr lang="en-GB" baseline="30000" dirty="0"/>
              <a:t>th</a:t>
            </a:r>
            <a:r>
              <a:rPr lang="en-GB" dirty="0"/>
              <a:t> GRBP (February 2022)</a:t>
            </a:r>
          </a:p>
          <a:p>
            <a:pPr lvl="1"/>
            <a:endParaRPr lang="en-GB" dirty="0"/>
          </a:p>
          <a:p>
            <a:pPr lv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16BC8E-27A4-48C4-A3E5-DF228B5D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1C719B-E618-4C5A-839F-591DBA52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02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E7583-38F9-4162-A3DF-D10BA3DB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timeline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30E9E0-DB4C-488A-AD08-A1228296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BBD4C4-B8C5-4697-B308-029FA964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0169A00-2BD9-4A89-8591-94337D843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61817"/>
              </p:ext>
            </p:extLst>
          </p:nvPr>
        </p:nvGraphicFramePr>
        <p:xfrm>
          <a:off x="98475" y="1548240"/>
          <a:ext cx="12093523" cy="2887980"/>
        </p:xfrm>
        <a:graphic>
          <a:graphicData uri="http://schemas.openxmlformats.org/drawingml/2006/table">
            <a:tbl>
              <a:tblPr/>
              <a:tblGrid>
                <a:gridCol w="5560583">
                  <a:extLst>
                    <a:ext uri="{9D8B030D-6E8A-4147-A177-3AD203B41FA5}">
                      <a16:colId xmlns:a16="http://schemas.microsoft.com/office/drawing/2014/main" val="3101120401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687534266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986770330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257798947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888452978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863014597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649586891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312808071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4236029378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601972862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009509773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77810447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755113257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924361112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334427314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819081629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4243632276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4264238988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63572849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348950693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407386925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861839921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057886083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851248693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550713250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303521818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1347527125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2931043995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816675024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727128207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3596129989"/>
                    </a:ext>
                  </a:extLst>
                </a:gridCol>
                <a:gridCol w="210740">
                  <a:extLst>
                    <a:ext uri="{9D8B030D-6E8A-4147-A177-3AD203B41FA5}">
                      <a16:colId xmlns:a16="http://schemas.microsoft.com/office/drawing/2014/main" val="8666929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526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395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document submittal for Sept-2021 GRBP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208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Informal document partially supplementing the working document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1985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Informal document supplementing the March 22 WP29 working document as informal document for January 22 GRBP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124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WP29 adoption working document + informal document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6889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Entry into force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186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Mould SRTT worn assessement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180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document as suppl. 1 (mould SRTTworn) for September 22 GRBP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2453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document as suppl. 1 (mould SRTTworn)  for March 23 WP29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836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document for new series (C2, C3) for September 22 GRBP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898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document for new series (C2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C3)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March 23 WP29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929986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A5B133D-74C5-4584-93C1-D8DD2A8BD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34622"/>
              </p:ext>
            </p:extLst>
          </p:nvPr>
        </p:nvGraphicFramePr>
        <p:xfrm>
          <a:off x="3713870" y="4994032"/>
          <a:ext cx="4439530" cy="1257003"/>
        </p:xfrm>
        <a:graphic>
          <a:graphicData uri="http://schemas.openxmlformats.org/drawingml/2006/table">
            <a:tbl>
              <a:tblPr/>
              <a:tblGrid>
                <a:gridCol w="244175">
                  <a:extLst>
                    <a:ext uri="{9D8B030D-6E8A-4147-A177-3AD203B41FA5}">
                      <a16:colId xmlns:a16="http://schemas.microsoft.com/office/drawing/2014/main" val="1953469393"/>
                    </a:ext>
                  </a:extLst>
                </a:gridCol>
                <a:gridCol w="4195355">
                  <a:extLst>
                    <a:ext uri="{9D8B030D-6E8A-4147-A177-3AD203B41FA5}">
                      <a16:colId xmlns:a16="http://schemas.microsoft.com/office/drawing/2014/main" val="104820708"/>
                    </a:ext>
                  </a:extLst>
                </a:gridCol>
              </a:tblGrid>
              <a:tr h="24935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initial document adoption timeline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296585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additional request from the IWG to finalise C1 proposal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103323"/>
                  </a:ext>
                </a:extLst>
              </a:tr>
              <a:tr h="24935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mould </a:t>
                      </a:r>
                      <a:r>
                        <a:rPr lang="en-GB" sz="14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SRTTworn</a:t>
                      </a: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assessment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7090"/>
                  </a:ext>
                </a:extLst>
              </a:tr>
              <a:tr h="24935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document submission timeline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395167"/>
                  </a:ext>
                </a:extLst>
              </a:tr>
              <a:tr h="24935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suppl. 1 adoption timeline (mould </a:t>
                      </a:r>
                      <a:r>
                        <a:rPr lang="en-GB" sz="14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SRTTworn</a:t>
                      </a: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2650" marR="2650" marT="2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42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3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568AD9-3CAE-415B-96FE-5E806EA4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AFFE11-0249-40DA-BAA3-386BD87E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6543</TotalTime>
  <Words>1003</Words>
  <Application>Microsoft Office PowerPoint</Application>
  <PresentationFormat>Widescreen</PresentationFormat>
  <Paragraphs>448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PowerPoint Presentation</vt:lpstr>
      <vt:lpstr>Background and roles</vt:lpstr>
      <vt:lpstr>Meetings and participants</vt:lpstr>
      <vt:lpstr>Work progress since last GRBP</vt:lpstr>
      <vt:lpstr>Work progress since last GRBP</vt:lpstr>
      <vt:lpstr>Conclusions and next steps</vt:lpstr>
      <vt:lpstr>New timeline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secretariat</cp:lastModifiedBy>
  <cp:revision>88</cp:revision>
  <dcterms:created xsi:type="dcterms:W3CDTF">2019-09-06T13:35:01Z</dcterms:created>
  <dcterms:modified xsi:type="dcterms:W3CDTF">2021-09-15T17:11:37Z</dcterms:modified>
</cp:coreProperties>
</file>